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63" r:id="rId8"/>
    <p:sldId id="261" r:id="rId9"/>
    <p:sldId id="267" r:id="rId10"/>
    <p:sldId id="270" r:id="rId11"/>
    <p:sldId id="268" r:id="rId12"/>
    <p:sldId id="269" r:id="rId13"/>
    <p:sldId id="271" r:id="rId14"/>
    <p:sldId id="272" r:id="rId15"/>
    <p:sldId id="264" r:id="rId16"/>
    <p:sldId id="273" r:id="rId17"/>
    <p:sldId id="274" r:id="rId18"/>
    <p:sldId id="266" r:id="rId19"/>
    <p:sldId id="275" r:id="rId20"/>
    <p:sldId id="276" r:id="rId21"/>
    <p:sldId id="277" r:id="rId22"/>
    <p:sldId id="278" r:id="rId23"/>
    <p:sldId id="279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C03F-28BA-4BD2-B373-DE017A939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E8DD0-9B58-4A1C-AE45-72EF67CDE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BAEF-ABE4-4ACB-9927-80BFFCE5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1565-8FE0-4C04-9EF7-367F1D7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DED3-A4C8-4403-B2E8-1CC16D9A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32A0-5FF9-4AEE-8831-C4F29FC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08E1F-C3A3-48F4-BC67-A6D53EDA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1E73-41A3-4B1D-9898-7BF7C666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6764-3175-4CFF-9A69-0BD2710F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C2B1-2BA2-45BD-B7AB-55F4B8B2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10623-B2DB-458F-9631-C659E752F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9571-BD10-478F-9487-9BD37C95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2AA3-4A13-4977-842A-CE8CF4CE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B585-09D7-4F09-8735-442BFB4C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C663-5F2F-4865-A29D-3E55F75C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A20-8717-4FB1-A6AA-2ED9ABAC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C909-130F-4280-B54D-7A4F23F0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38B1-6682-42DD-BEAD-C47EAF70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8A4B-38CD-4BEE-B7A2-0B27163F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807A-4957-46E8-AA6C-CC5CE7F3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9ECA-1446-48FC-80A2-7FDE68D4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8454-9C20-4F0C-A97D-43948937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6E07-99E8-45F6-8F05-C1D02E3E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B82A-8002-45EB-933A-35082C68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01F3-D625-4641-8089-A801A360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9A47-E73A-4415-87E0-20ACFE3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0DAB-9B4B-4ACC-B9E8-35ECC47F4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2E54-2ABF-4A92-ACEB-5ED22319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CE0D-748A-4F93-823E-A49DB95B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1FD8-65EB-4EEE-9F6D-016856CC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1D81-96C9-4141-ADA3-32043F49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9B69-B259-4C8E-A1BA-7C669118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C9E1-D91B-4AF3-A3E1-F0D4B73C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8089D-2E3B-4475-9DB5-6155DCFBC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677F7-8B12-4F6C-926B-B0A637B42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76A65-0319-4110-BE7E-1163E1B5F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B048A-275C-4515-9D23-36ED46B3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9AC39-D806-4E8E-A52A-427AD2F5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01049-E46E-4077-B3F3-368868AC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E507-41EA-433F-A350-F172C085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161C3-790F-430A-B0D3-2B0AE24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262A5-FE47-4A26-83C3-DEC6E535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03C79-4BB1-453B-BC50-8EF84A04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FEF81-0C81-44D2-9A6F-58A2238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7CCC5-4591-45D9-8C31-3863E6E8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2451-6DDC-44FB-80CB-BA6E431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1A48-EEBE-443E-9A54-C3BD6851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27E1-1AE4-4968-815F-94C60602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A4A6A-B7F0-492F-A00A-488ADAF8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3CB37-9210-4BF3-A713-80A1A282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C12D-5E27-44C6-91D8-E6D4B26E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921E-BC26-4907-B0EC-2343A6CF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E5B2-A399-4D86-8087-BC9F1C51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C4E73-DFE1-466E-94F4-3EC66C1CD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3A61-36BB-4BB6-977B-CEF0FC01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5E7E-E5F3-4633-BD2E-518DD454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1C19-4D3E-42DC-9456-D5A6E11D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D86C-6D73-4C5C-9322-67C475B8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1B6A1-23E5-45D4-8954-3DAB168F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62BC-3A98-441F-8B38-347AEB08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ABC6-DCEA-444E-BA93-14FE7338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9895-851E-4A77-9E32-40CFDB9112D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FF94-4ABF-43C2-8670-5C7D5AC63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E3DD-E585-4ACB-A2D6-55D92426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74CE-03FF-44A5-9467-EB8D2DE2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onglun@gmail.com" TargetMode="External"/><Relationship Id="rId2" Type="http://schemas.openxmlformats.org/officeDocument/2006/relationships/hyperlink" Target="https://www.linkedin.com/in/zhonglu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ster_theorem_(analysis_of_algorithms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9477-EBFF-4FE2-9EB3-C94A133E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MTH251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B937-1C21-4FCA-8C91-84E9CCE62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25/1/2021</a:t>
            </a:r>
          </a:p>
        </p:txBody>
      </p:sp>
    </p:spTree>
    <p:extLst>
      <p:ext uri="{BB962C8B-B14F-4D97-AF65-F5344CB8AC3E}">
        <p14:creationId xmlns:p14="http://schemas.microsoft.com/office/powerpoint/2010/main" val="426540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B7F-AD33-4FA1-8202-B672A825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E09C-FCB3-4EBE-BBB4-E1A975A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Life is short, use Python</a:t>
            </a:r>
          </a:p>
          <a:p>
            <a:pPr lvl="1"/>
            <a:r>
              <a:rPr lang="en-US" dirty="0"/>
              <a:t>Easy to learn </a:t>
            </a:r>
          </a:p>
          <a:p>
            <a:pPr lvl="1"/>
            <a:r>
              <a:rPr lang="en-US" dirty="0"/>
              <a:t>Human Readable </a:t>
            </a:r>
          </a:p>
          <a:p>
            <a:pPr lvl="1"/>
            <a:r>
              <a:rPr lang="en-US" dirty="0"/>
              <a:t>Productivity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Zen of Python, by Tim Peters</a:t>
            </a:r>
          </a:p>
          <a:p>
            <a:r>
              <a:rPr lang="en-US" sz="1800" dirty="0"/>
              <a:t>Beautiful is better than ugly.</a:t>
            </a:r>
          </a:p>
          <a:p>
            <a:r>
              <a:rPr lang="en-US" sz="1800" dirty="0"/>
              <a:t>Explicit is better than implicit.</a:t>
            </a:r>
          </a:p>
          <a:p>
            <a:r>
              <a:rPr lang="en-US" sz="1800" dirty="0"/>
              <a:t>Simple is better than complex.</a:t>
            </a:r>
          </a:p>
          <a:p>
            <a:r>
              <a:rPr lang="en-US" sz="1800" dirty="0"/>
              <a:t>Readability counts.</a:t>
            </a:r>
          </a:p>
          <a:p>
            <a:r>
              <a:rPr lang="en-US" sz="1800" dirty="0"/>
              <a:t>Special cases aren't special enough to break the rules.</a:t>
            </a:r>
          </a:p>
          <a:p>
            <a:r>
              <a:rPr lang="en-US" sz="1800" dirty="0"/>
              <a:t>There should be one-- and preferably only one --obvious way to do it.</a:t>
            </a:r>
          </a:p>
          <a:p>
            <a:r>
              <a:rPr lang="en-US" sz="1800" dirty="0"/>
              <a:t>If the implementation is hard to explain, it's a bad idea.</a:t>
            </a:r>
          </a:p>
        </p:txBody>
      </p:sp>
    </p:spTree>
    <p:extLst>
      <p:ext uri="{BB962C8B-B14F-4D97-AF65-F5344CB8AC3E}">
        <p14:creationId xmlns:p14="http://schemas.microsoft.com/office/powerpoint/2010/main" val="302135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483E-7671-4D2F-8A50-0C92AF32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EF39-6854-4CDB-BFD9-6AFDFC82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Compiled vs. Interpreted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B8400B77-444F-4148-80B5-C30627E1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14" y="2549525"/>
            <a:ext cx="57435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7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64B4-A348-40C6-9573-DE7D6CB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101</a:t>
            </a:r>
          </a:p>
        </p:txBody>
      </p:sp>
      <p:pic>
        <p:nvPicPr>
          <p:cNvPr id="5122" name="Picture 2" descr="Python env">
            <a:extLst>
              <a:ext uri="{FF2B5EF4-FFF2-40B4-BE49-F238E27FC236}">
                <a16:creationId xmlns:a16="http://schemas.microsoft.com/office/drawing/2014/main" id="{C6FB0867-03A5-4B2F-B068-124A0000A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11" y="1515637"/>
            <a:ext cx="5083834" cy="49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9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965-6AA7-4CC4-A091-DDD26589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16F-FFA1-4159-88E9-CABFECE0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number: int, long, float, complex</a:t>
            </a:r>
          </a:p>
          <a:p>
            <a:r>
              <a:rPr lang="en-US" dirty="0"/>
              <a:t>string  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operator</a:t>
            </a:r>
          </a:p>
          <a:p>
            <a:pPr lvl="1"/>
            <a:r>
              <a:rPr lang="en-US" dirty="0"/>
              <a:t>arithmetic: +, -, *, /, %, //, **</a:t>
            </a:r>
          </a:p>
          <a:p>
            <a:pPr lvl="1"/>
            <a:r>
              <a:rPr lang="en-US" dirty="0"/>
              <a:t>logical: and, or, not</a:t>
            </a:r>
          </a:p>
          <a:p>
            <a:pPr lvl="1"/>
            <a:r>
              <a:rPr lang="en-US" dirty="0"/>
              <a:t>compare: &gt;, &lt;, ==, !=, &gt;=, &lt;=</a:t>
            </a:r>
          </a:p>
          <a:p>
            <a:r>
              <a:rPr lang="en-US" dirty="0"/>
              <a:t>math functions: abs(), ceil(), exp(), fabs(), floor(), log(), log10(), max(), min(), </a:t>
            </a:r>
            <a:r>
              <a:rPr lang="en-US" dirty="0" err="1"/>
              <a:t>modf</a:t>
            </a:r>
            <a:r>
              <a:rPr lang="en-US" dirty="0"/>
              <a:t>(), pow(), round(), sqrt()</a:t>
            </a:r>
          </a:p>
          <a:p>
            <a:r>
              <a:rPr lang="en-US" dirty="0"/>
              <a:t>variable </a:t>
            </a:r>
          </a:p>
          <a:p>
            <a:r>
              <a:rPr lang="en-US" dirty="0"/>
              <a:t>list, tuple, set, dictionary</a:t>
            </a:r>
          </a:p>
          <a:p>
            <a:r>
              <a:rPr lang="en-US" dirty="0"/>
              <a:t>if/else </a:t>
            </a:r>
          </a:p>
          <a:p>
            <a:r>
              <a:rPr lang="en-US" dirty="0"/>
              <a:t>while, for loop </a:t>
            </a:r>
          </a:p>
          <a:p>
            <a:r>
              <a:rPr lang="en-US" dirty="0"/>
              <a:t>function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51D9-7A13-4711-B267-7277F00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2F12-6222-447A-957F-E2607F58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Encapsulation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Inheritance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1"/>
                </a:solidFill>
              </a:rPr>
              <a:t>Polymorphism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Advantages: </a:t>
            </a:r>
          </a:p>
          <a:p>
            <a:pPr lvl="1"/>
            <a:r>
              <a:rPr lang="en-US" sz="2000" dirty="0"/>
              <a:t>Productivity </a:t>
            </a:r>
          </a:p>
          <a:p>
            <a:pPr lvl="1"/>
            <a:r>
              <a:rPr lang="en-US" sz="2000" dirty="0"/>
              <a:t>Maintenance </a:t>
            </a:r>
          </a:p>
          <a:p>
            <a:pPr lvl="1"/>
            <a:r>
              <a:rPr lang="en-US" sz="2000" dirty="0"/>
              <a:t>Quality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Disadvantages ??? </a:t>
            </a:r>
          </a:p>
        </p:txBody>
      </p:sp>
    </p:spTree>
    <p:extLst>
      <p:ext uri="{BB962C8B-B14F-4D97-AF65-F5344CB8AC3E}">
        <p14:creationId xmlns:p14="http://schemas.microsoft.com/office/powerpoint/2010/main" val="33977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094A-3EE7-4BE8-87ED-8B0DD64B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2841-173B-4161-BCA1-6265D853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data structure is a way of organizing data so that it can be used effectively  </a:t>
            </a:r>
          </a:p>
          <a:p>
            <a:pPr lvl="1"/>
            <a:r>
              <a:rPr lang="en-US" dirty="0"/>
              <a:t>Algorithms provides computer step by step instructions to solve a problem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Program = Data Structure + Algorithm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Finiteness</a:t>
            </a:r>
          </a:p>
          <a:p>
            <a:pPr lvl="1"/>
            <a:r>
              <a:rPr lang="en-US" dirty="0"/>
              <a:t>Definiteness </a:t>
            </a:r>
          </a:p>
          <a:p>
            <a:pPr lvl="1"/>
            <a:r>
              <a:rPr lang="en-US" dirty="0"/>
              <a:t>Effectiveness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3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60DD-45E1-4C4F-A2EA-F424354B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F2EA-D840-4BC3-9F53-EDA0461A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  <a:p>
            <a:pPr lvl="1"/>
            <a:r>
              <a:rPr lang="en-US" dirty="0"/>
              <a:t>Linear</a:t>
            </a:r>
          </a:p>
          <a:p>
            <a:pPr lvl="2"/>
            <a:r>
              <a:rPr lang="en-US" dirty="0"/>
              <a:t>Array, String, Linked List </a:t>
            </a:r>
          </a:p>
          <a:p>
            <a:pPr lvl="2"/>
            <a:r>
              <a:rPr lang="en-US" dirty="0"/>
              <a:t>Stack, Queue, Deque, Set, Map/Hash, etc. 	</a:t>
            </a:r>
          </a:p>
          <a:p>
            <a:pPr lvl="1"/>
            <a:r>
              <a:rPr lang="en-US" dirty="0"/>
              <a:t>Non-Linear</a:t>
            </a:r>
          </a:p>
          <a:p>
            <a:pPr lvl="2"/>
            <a:r>
              <a:rPr lang="en-US" dirty="0"/>
              <a:t>Tree, Graph</a:t>
            </a:r>
          </a:p>
          <a:p>
            <a:pPr lvl="2"/>
            <a:r>
              <a:rPr lang="en-US" dirty="0"/>
              <a:t>Binary Search Tree, Red-Black Tree, AVL, Heap, Disjoin Set, </a:t>
            </a:r>
            <a:r>
              <a:rPr lang="en-US" dirty="0" err="1"/>
              <a:t>Trie</a:t>
            </a:r>
            <a:r>
              <a:rPr lang="en-US" dirty="0"/>
              <a:t>, etc. </a:t>
            </a:r>
          </a:p>
          <a:p>
            <a:pPr lvl="1"/>
            <a:r>
              <a:rPr lang="en-US" dirty="0"/>
              <a:t>Others </a:t>
            </a:r>
          </a:p>
          <a:p>
            <a:pPr lvl="2"/>
            <a:r>
              <a:rPr lang="en-US" dirty="0"/>
              <a:t>Bitwise, </a:t>
            </a:r>
            <a:r>
              <a:rPr lang="en-US" dirty="0" err="1"/>
              <a:t>BloomFilter</a:t>
            </a:r>
            <a:r>
              <a:rPr lang="en-US" dirty="0"/>
              <a:t>, LRU Cache</a:t>
            </a:r>
          </a:p>
        </p:txBody>
      </p:sp>
    </p:spTree>
    <p:extLst>
      <p:ext uri="{BB962C8B-B14F-4D97-AF65-F5344CB8AC3E}">
        <p14:creationId xmlns:p14="http://schemas.microsoft.com/office/powerpoint/2010/main" val="48405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DD95-EB1D-4842-A11F-993CC2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F2F9-8885-44BB-8531-2AC59E5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if-else, switch -&gt; branch </a:t>
            </a:r>
          </a:p>
          <a:p>
            <a:r>
              <a:rPr lang="en-US" dirty="0"/>
              <a:t>for, while loop -&gt; iteration </a:t>
            </a:r>
          </a:p>
          <a:p>
            <a:r>
              <a:rPr lang="en-US" dirty="0"/>
              <a:t>recursion -&gt; divide &amp; conquer, </a:t>
            </a:r>
            <a:r>
              <a:rPr lang="en-US" dirty="0" err="1"/>
              <a:t>backtrace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search: binary search, depth first, breath first, A*, etc. </a:t>
            </a:r>
          </a:p>
          <a:p>
            <a:r>
              <a:rPr lang="en-US" dirty="0"/>
              <a:t>dynamic programming</a:t>
            </a:r>
          </a:p>
          <a:p>
            <a:r>
              <a:rPr lang="en-US" dirty="0"/>
              <a:t>greedy </a:t>
            </a:r>
          </a:p>
          <a:p>
            <a:r>
              <a:rPr lang="en-US" dirty="0"/>
              <a:t>Math, Geometry </a:t>
            </a:r>
          </a:p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39552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9069-E1B8-4C35-8CDB-6C7AB519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F073-EA55-4A62-AEA0-7CB6E910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Deeper understand computer system</a:t>
            </a:r>
          </a:p>
          <a:p>
            <a:pPr lvl="1"/>
            <a:r>
              <a:rPr lang="en-US" dirty="0"/>
              <a:t>Improve coding skill  </a:t>
            </a:r>
          </a:p>
          <a:p>
            <a:pPr lvl="1"/>
            <a:r>
              <a:rPr lang="en-US" dirty="0"/>
              <a:t>Coding Interview </a:t>
            </a:r>
          </a:p>
          <a:p>
            <a:pPr lvl="1"/>
            <a:r>
              <a:rPr lang="en-US" dirty="0"/>
              <a:t>Building framework and library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Implement from scratch 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r>
              <a:rPr lang="en-US" dirty="0"/>
              <a:t>Learning by doing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4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CB6A-0E05-4974-90D0-500B412E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3715-3364-4727-85EA-3CC87299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array, target element </a:t>
            </a:r>
          </a:p>
          <a:p>
            <a:r>
              <a:rPr lang="en-US" dirty="0"/>
              <a:t>Output: position (-1 if not existing) </a:t>
            </a:r>
          </a:p>
        </p:txBody>
      </p:sp>
    </p:spTree>
    <p:extLst>
      <p:ext uri="{BB962C8B-B14F-4D97-AF65-F5344CB8AC3E}">
        <p14:creationId xmlns:p14="http://schemas.microsoft.com/office/powerpoint/2010/main" val="18371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6CAC-D8AB-435D-814C-D83E5D9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BCB2-BDD5-4574-93A6-FEE008F3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Zhong </a:t>
            </a:r>
            <a:r>
              <a:rPr lang="en-US" dirty="0" err="1"/>
              <a:t>Lun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https://www.linkedin.com/in/zhonglun/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zhonglun@gmail.com</a:t>
            </a:r>
            <a:endParaRPr lang="en-US" dirty="0"/>
          </a:p>
          <a:p>
            <a:r>
              <a:rPr lang="en-US" dirty="0"/>
              <a:t>HP: 9647 7009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696B1-102A-4E67-9921-6F271B21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12" y="3120705"/>
            <a:ext cx="5037388" cy="31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0D19-0DF9-4D45-A7D9-2263E5DE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FBB1-269E-4F84-B830-BBDB2FB1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Performance: </a:t>
            </a:r>
            <a:r>
              <a:rPr lang="en-US" dirty="0" err="1"/>
              <a:t>cpu</a:t>
            </a:r>
            <a:r>
              <a:rPr lang="en-US" dirty="0"/>
              <a:t>, memory, </a:t>
            </a:r>
            <a:r>
              <a:rPr lang="en-US" dirty="0" err="1"/>
              <a:t>io</a:t>
            </a:r>
            <a:r>
              <a:rPr lang="en-US" dirty="0"/>
              <a:t>, communication, etc. </a:t>
            </a:r>
          </a:p>
          <a:p>
            <a:pPr lvl="1"/>
            <a:r>
              <a:rPr lang="en-US" dirty="0"/>
              <a:t>worst/avg/best case</a:t>
            </a:r>
          </a:p>
          <a:p>
            <a:pPr lvl="1"/>
            <a:r>
              <a:rPr lang="en-US" dirty="0"/>
              <a:t>n = </a:t>
            </a:r>
            <a:r>
              <a:rPr lang="en-US" dirty="0" err="1"/>
              <a:t>data.length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 = n? 2n? 3n?</a:t>
            </a:r>
          </a:p>
          <a:p>
            <a:pPr lvl="1"/>
            <a:r>
              <a:rPr lang="en-US" dirty="0"/>
              <a:t>lines? </a:t>
            </a:r>
            <a:r>
              <a:rPr lang="en-US" dirty="0" err="1"/>
              <a:t>ms</a:t>
            </a:r>
            <a:r>
              <a:rPr lang="en-US" dirty="0"/>
              <a:t>?  </a:t>
            </a:r>
          </a:p>
          <a:p>
            <a:pPr lvl="1"/>
            <a:r>
              <a:rPr lang="en-US" dirty="0"/>
              <a:t>T = c1*n + c2 -&gt; O(n)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Ignore the c1, c2 </a:t>
            </a:r>
          </a:p>
          <a:p>
            <a:pPr lvl="1"/>
            <a:r>
              <a:rPr lang="en-US" dirty="0"/>
              <a:t>only consider the most complicated computation block (largest effect)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D960-AC2C-4AFE-B7C3-F7392B9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5618-B3D9-4AED-A3D6-19C52842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Big-O describes the trend of algorithm performance when the data size increases: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T1 = 10000n   T2 = 2n^2</a:t>
            </a:r>
          </a:p>
          <a:p>
            <a:pPr marL="0" indent="0">
              <a:buNone/>
            </a:pPr>
            <a:r>
              <a:rPr lang="en-US" dirty="0"/>
              <a:t>O(n)         &lt;       O(n^2)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n &gt;= n</a:t>
            </a:r>
            <a:r>
              <a:rPr lang="en-US" sz="1400" dirty="0"/>
              <a:t>0</a:t>
            </a:r>
            <a:r>
              <a:rPr lang="en-US" dirty="0"/>
              <a:t>, T1 &lt; T2  </a:t>
            </a:r>
          </a:p>
          <a:p>
            <a:pPr marL="0" indent="0">
              <a:buNone/>
            </a:pPr>
            <a:r>
              <a:rPr lang="en-US" dirty="0"/>
              <a:t>10000n &lt;  2n^2</a:t>
            </a:r>
          </a:p>
          <a:p>
            <a:pPr marL="0" indent="0">
              <a:buNone/>
            </a:pPr>
            <a:r>
              <a:rPr lang="en-US" dirty="0"/>
              <a:t>n &gt; 5000, n</a:t>
            </a:r>
            <a:r>
              <a:rPr lang="en-US" sz="1400" dirty="0"/>
              <a:t>0 </a:t>
            </a:r>
            <a:r>
              <a:rPr lang="en-US" dirty="0"/>
              <a:t> = 5000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F42C-8B63-411E-A6E0-B3AE539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9B7D-D59B-4C1C-8380-B118A258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O(1): constant complexity </a:t>
            </a:r>
          </a:p>
          <a:p>
            <a:pPr marL="0" indent="0">
              <a:buNone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): logarithmic complexity</a:t>
            </a:r>
          </a:p>
          <a:p>
            <a:pPr marL="0" indent="0">
              <a:buNone/>
            </a:pPr>
            <a:r>
              <a:rPr lang="en-US" sz="2400" dirty="0"/>
              <a:t>O(n): linear complexity </a:t>
            </a:r>
          </a:p>
          <a:p>
            <a:pPr marL="0" indent="0">
              <a:buNone/>
            </a:pPr>
            <a:r>
              <a:rPr lang="en-US" sz="2400" dirty="0"/>
              <a:t>O(n^2): N square complexity </a:t>
            </a:r>
          </a:p>
          <a:p>
            <a:pPr marL="0" indent="0">
              <a:buNone/>
            </a:pPr>
            <a:r>
              <a:rPr lang="en-US" sz="2400" dirty="0"/>
              <a:t>O(2^n): exponential complexity </a:t>
            </a:r>
          </a:p>
          <a:p>
            <a:pPr marL="0" indent="0">
              <a:buNone/>
            </a:pPr>
            <a:r>
              <a:rPr lang="en-US" sz="2400" dirty="0"/>
              <a:t>O(n!): factorial 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Master theorem (analysis of algorithms): </a:t>
            </a:r>
            <a:r>
              <a:rPr lang="en-US" sz="2000" dirty="0">
                <a:hlinkClick r:id="rId2"/>
              </a:rPr>
              <a:t>https://en.wikipedia.org/wiki/Master_theorem_(analysis_of_algorithms)</a:t>
            </a:r>
            <a:endParaRPr lang="en-US" sz="20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588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2714-AA7F-4E62-B37D-623E052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3AB8-A5B1-4720-9DE8-DD137FD0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O(1) &lt; O(</a:t>
            </a:r>
            <a:r>
              <a:rPr lang="en-US" sz="2000" b="1" dirty="0" err="1">
                <a:solidFill>
                  <a:schemeClr val="accent1"/>
                </a:solidFill>
              </a:rPr>
              <a:t>logN</a:t>
            </a:r>
            <a:r>
              <a:rPr lang="en-US" sz="2000" b="1" dirty="0">
                <a:solidFill>
                  <a:schemeClr val="accent1"/>
                </a:solidFill>
              </a:rPr>
              <a:t>) &lt; O(n) &lt; O(</a:t>
            </a:r>
            <a:r>
              <a:rPr lang="en-US" sz="2000" b="1" dirty="0" err="1">
                <a:solidFill>
                  <a:schemeClr val="accent1"/>
                </a:solidFill>
              </a:rPr>
              <a:t>NlogN</a:t>
            </a:r>
            <a:r>
              <a:rPr lang="en-US" sz="2000" b="1" dirty="0">
                <a:solidFill>
                  <a:schemeClr val="accent1"/>
                </a:solidFill>
              </a:rPr>
              <a:t>) &lt; O(n^2) &lt; O(2^n) &lt; O(n!)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Big-O </a:t>
            </a:r>
            <a:r>
              <a:rPr lang="en-US" sz="2000" dirty="0" err="1"/>
              <a:t>cheatsheet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https://www.bigocheatsheet.com/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CDFAD-BB96-48EA-8F29-CD858F8E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573887"/>
            <a:ext cx="5513033" cy="3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F12C-9F17-4C99-8313-1720573C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Jan 30, Sat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FF14-B0BE-4BF1-9A1E-BB102AFD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&lt;TBD&gt;</a:t>
            </a:r>
          </a:p>
          <a:p>
            <a:r>
              <a:rPr lang="en-US" dirty="0"/>
              <a:t>laptop </a:t>
            </a:r>
          </a:p>
          <a:p>
            <a:r>
              <a:rPr lang="en-US" dirty="0"/>
              <a:t>Software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     </a:t>
            </a:r>
            <a:r>
              <a:rPr lang="en-US" dirty="0" err="1"/>
              <a:t>Anacoda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https://www.anaconda.com/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     VS Code &amp; extensions:  </a:t>
            </a: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Anaconda Navigator Launcher Icon - Mun'im Zabidi">
            <a:extLst>
              <a:ext uri="{FF2B5EF4-FFF2-40B4-BE49-F238E27FC236}">
                <a16:creationId xmlns:a16="http://schemas.microsoft.com/office/drawing/2014/main" id="{53342E10-B3AE-4C7A-AA11-44BC7246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65" y="3732399"/>
            <a:ext cx="308803" cy="3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logo is offensive to me · Issue #87419 · microsoft/vscode  · GitHub">
            <a:extLst>
              <a:ext uri="{FF2B5EF4-FFF2-40B4-BE49-F238E27FC236}">
                <a16:creationId xmlns:a16="http://schemas.microsoft.com/office/drawing/2014/main" id="{275FBF14-70A7-4659-9B29-A3ECC0A8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12" y="4417388"/>
            <a:ext cx="320756" cy="3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FA59-3833-45FD-A040-34582A0F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9976-F49A-44D2-BB69-85B5EDAA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weeks: Jan ~ Mar</a:t>
            </a:r>
          </a:p>
          <a:p>
            <a:pPr lvl="1"/>
            <a:r>
              <a:rPr lang="en-US" dirty="0"/>
              <a:t>6 seminars</a:t>
            </a:r>
          </a:p>
          <a:p>
            <a:pPr lvl="1"/>
            <a:r>
              <a:rPr lang="en-US" dirty="0"/>
              <a:t>6 labs</a:t>
            </a:r>
          </a:p>
          <a:p>
            <a:pPr lvl="1"/>
            <a:endParaRPr lang="en-US" dirty="0"/>
          </a:p>
          <a:p>
            <a:r>
              <a:rPr lang="en-US" dirty="0"/>
              <a:t>3 assignments </a:t>
            </a:r>
          </a:p>
          <a:p>
            <a:endParaRPr lang="en-US" dirty="0"/>
          </a:p>
          <a:p>
            <a:r>
              <a:rPr lang="en-US" dirty="0"/>
              <a:t>Open book exam</a:t>
            </a:r>
          </a:p>
        </p:txBody>
      </p:sp>
    </p:spTree>
    <p:extLst>
      <p:ext uri="{BB962C8B-B14F-4D97-AF65-F5344CB8AC3E}">
        <p14:creationId xmlns:p14="http://schemas.microsoft.com/office/powerpoint/2010/main" val="20561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3630-CABC-4E40-B278-47716AA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2268-D3F0-48B8-96F0-47E040EC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time &amp; space complexity </a:t>
            </a:r>
          </a:p>
          <a:p>
            <a:r>
              <a:rPr lang="en-US" dirty="0"/>
              <a:t>basic data structure: array, stacks, queues, list, and tree</a:t>
            </a:r>
          </a:p>
          <a:p>
            <a:r>
              <a:rPr lang="en-US" dirty="0"/>
              <a:t>recursion algorithm   </a:t>
            </a:r>
          </a:p>
        </p:txBody>
      </p:sp>
    </p:spTree>
    <p:extLst>
      <p:ext uri="{BB962C8B-B14F-4D97-AF65-F5344CB8AC3E}">
        <p14:creationId xmlns:p14="http://schemas.microsoft.com/office/powerpoint/2010/main" val="37954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2CE2-AF87-4A11-AD60-70523DE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DED14-9840-4058-9E68-BD8F117B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6" y="1817040"/>
            <a:ext cx="3079930" cy="4351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F4DAD-B899-4A9D-A85B-3728217C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26" y="1817040"/>
            <a:ext cx="3473359" cy="42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0731-6222-4354-A4F3-E902AC64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F930E-506A-4DD2-A385-592E93CD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745202" cy="2188080"/>
          </a:xfrm>
          <a:prstGeom prst="rect">
            <a:avLst/>
          </a:prstGeom>
        </p:spPr>
      </p:pic>
      <p:pic>
        <p:nvPicPr>
          <p:cNvPr id="2050" name="Picture 2" descr="https://images-na.ssl-images-amazon.com/images/I/41HrMSnMfUL._SX400_BO1,204,203,200_.jpg">
            <a:extLst>
              <a:ext uri="{FF2B5EF4-FFF2-40B4-BE49-F238E27FC236}">
                <a16:creationId xmlns:a16="http://schemas.microsoft.com/office/drawing/2014/main" id="{B59B0B73-DEC6-4CE6-B6F8-1F3C361D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69" y="1690688"/>
            <a:ext cx="1745202" cy="21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41T0iBxY8FL._SX258_BO1,204,203,200_.jpg">
            <a:extLst>
              <a:ext uri="{FF2B5EF4-FFF2-40B4-BE49-F238E27FC236}">
                <a16:creationId xmlns:a16="http://schemas.microsoft.com/office/drawing/2014/main" id="{579ADE81-352D-4F77-9588-53B8D41A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71" y="1690688"/>
            <a:ext cx="1919622" cy="21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ages-na.ssl-images-amazon.com/images/I/31lzzhRbNJL._SX338_BO1,204,203,200_.jpg">
            <a:extLst>
              <a:ext uri="{FF2B5EF4-FFF2-40B4-BE49-F238E27FC236}">
                <a16:creationId xmlns:a16="http://schemas.microsoft.com/office/drawing/2014/main" id="{D5C78753-606C-4796-8C49-E3204980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2456"/>
            <a:ext cx="1745202" cy="24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86D54-4415-429C-B057-013890A67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669" y="3925918"/>
            <a:ext cx="2025152" cy="25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86DC-1767-4E8B-8C2F-262CAD26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D152D-EB2D-42AE-8267-E740A274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6" y="1690688"/>
            <a:ext cx="9441244" cy="4365893"/>
          </a:xfrm>
          <a:prstGeom prst="rect">
            <a:avLst/>
          </a:prstGeom>
        </p:spPr>
      </p:pic>
      <p:pic>
        <p:nvPicPr>
          <p:cNvPr id="3080" name="Picture 8" descr="GitHub - lewiszlw/leetcode: LeetCode problems' solutions implemented by  java, c">
            <a:extLst>
              <a:ext uri="{FF2B5EF4-FFF2-40B4-BE49-F238E27FC236}">
                <a16:creationId xmlns:a16="http://schemas.microsoft.com/office/drawing/2014/main" id="{7392680D-951D-4321-A43B-7719D787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2" y="1690688"/>
            <a:ext cx="2613539" cy="125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6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3AEB-3C85-4333-95A4-49B70655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2D7C-4EB3-46F5-AB28-9009DBE8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Python </a:t>
            </a:r>
          </a:p>
          <a:p>
            <a:endParaRPr lang="en-US" dirty="0"/>
          </a:p>
          <a:p>
            <a:r>
              <a:rPr lang="en-US" dirty="0"/>
              <a:t>Algorithm time &amp; space complexity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6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8B0E-F228-48D0-8B0D-3C7BBC54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101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34EC5-4C72-455B-A2EB-7477528D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14" y="1690688"/>
            <a:ext cx="5280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723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MTH251 </vt:lpstr>
      <vt:lpstr>About Me</vt:lpstr>
      <vt:lpstr>Course Structure</vt:lpstr>
      <vt:lpstr>Learning Objectives </vt:lpstr>
      <vt:lpstr>Resources</vt:lpstr>
      <vt:lpstr>Resources</vt:lpstr>
      <vt:lpstr>Resources</vt:lpstr>
      <vt:lpstr>Topics </vt:lpstr>
      <vt:lpstr>Python 101</vt:lpstr>
      <vt:lpstr>Python 101</vt:lpstr>
      <vt:lpstr>Python 101</vt:lpstr>
      <vt:lpstr>Python 101</vt:lpstr>
      <vt:lpstr>Python data type </vt:lpstr>
      <vt:lpstr>Python OO</vt:lpstr>
      <vt:lpstr>Introduction</vt:lpstr>
      <vt:lpstr>Introduction</vt:lpstr>
      <vt:lpstr>Algorithm </vt:lpstr>
      <vt:lpstr>Introduction</vt:lpstr>
      <vt:lpstr>Linear Search </vt:lpstr>
      <vt:lpstr>Algorithm Complexity Analysis</vt:lpstr>
      <vt:lpstr>Algorithm Complexity Analysis</vt:lpstr>
      <vt:lpstr>Big-O </vt:lpstr>
      <vt:lpstr>Big-O </vt:lpstr>
      <vt:lpstr>Next: Jan 30, Sat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MTH251</dc:title>
  <dc:creator>Internet</dc:creator>
  <cp:lastModifiedBy>Internet</cp:lastModifiedBy>
  <cp:revision>45</cp:revision>
  <dcterms:created xsi:type="dcterms:W3CDTF">2021-01-24T05:40:24Z</dcterms:created>
  <dcterms:modified xsi:type="dcterms:W3CDTF">2021-01-27T07:59:23Z</dcterms:modified>
</cp:coreProperties>
</file>