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75" r:id="rId5"/>
    <p:sldId id="276" r:id="rId6"/>
    <p:sldId id="274" r:id="rId7"/>
    <p:sldId id="277" r:id="rId8"/>
    <p:sldId id="261" r:id="rId9"/>
    <p:sldId id="262" r:id="rId10"/>
    <p:sldId id="260" r:id="rId11"/>
    <p:sldId id="278" r:id="rId12"/>
    <p:sldId id="266" r:id="rId13"/>
    <p:sldId id="265" r:id="rId14"/>
    <p:sldId id="270" r:id="rId15"/>
    <p:sldId id="263" r:id="rId16"/>
    <p:sldId id="268" r:id="rId17"/>
    <p:sldId id="269" r:id="rId18"/>
    <p:sldId id="272" r:id="rId19"/>
    <p:sldId id="273"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60" autoAdjust="0"/>
  </p:normalViewPr>
  <p:slideViewPr>
    <p:cSldViewPr snapToGrid="0">
      <p:cViewPr varScale="1">
        <p:scale>
          <a:sx n="76" d="100"/>
          <a:sy n="76" d="100"/>
        </p:scale>
        <p:origin x="64" y="2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BBF07-BF8C-4723-B1C1-79D9CBFFDAE9}"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1F56A-BEE5-41A1-8DA9-46E8D88666E4}" type="slidenum">
              <a:rPr lang="en-US" smtClean="0"/>
              <a:t>‹#›</a:t>
            </a:fld>
            <a:endParaRPr lang="en-US"/>
          </a:p>
        </p:txBody>
      </p:sp>
    </p:spTree>
    <p:extLst>
      <p:ext uri="{BB962C8B-B14F-4D97-AF65-F5344CB8AC3E}">
        <p14:creationId xmlns:p14="http://schemas.microsoft.com/office/powerpoint/2010/main" val="304220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3</a:t>
            </a:fld>
            <a:endParaRPr lang="en-US"/>
          </a:p>
        </p:txBody>
      </p:sp>
    </p:spTree>
    <p:extLst>
      <p:ext uri="{BB962C8B-B14F-4D97-AF65-F5344CB8AC3E}">
        <p14:creationId xmlns:p14="http://schemas.microsoft.com/office/powerpoint/2010/main" val="2927018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 &amp; Pop are the 2 most important operations for stack. Push is to store an element to the top and stack size will increase 1. Be careful if the stack is full, pop will throw overflown exception. The opposite is Pop, pop is to remove the top element and the size will decrease 1. And if stack is empty, it will throw underflow exception. </a:t>
            </a:r>
          </a:p>
          <a:p>
            <a:endParaRPr lang="en-US" dirty="0"/>
          </a:p>
          <a:p>
            <a:r>
              <a:rPr lang="en-US" dirty="0"/>
              <a:t> </a:t>
            </a:r>
          </a:p>
        </p:txBody>
      </p:sp>
      <p:sp>
        <p:nvSpPr>
          <p:cNvPr id="4" name="Slide Number Placeholder 3"/>
          <p:cNvSpPr>
            <a:spLocks noGrp="1"/>
          </p:cNvSpPr>
          <p:nvPr>
            <p:ph type="sldNum" sz="quarter" idx="5"/>
          </p:nvPr>
        </p:nvSpPr>
        <p:spPr/>
        <p:txBody>
          <a:bodyPr/>
          <a:lstStyle/>
          <a:p>
            <a:fld id="{02B1F56A-BEE5-41A1-8DA9-46E8D88666E4}" type="slidenum">
              <a:rPr lang="en-US" smtClean="0"/>
              <a:t>13</a:t>
            </a:fld>
            <a:endParaRPr lang="en-US"/>
          </a:p>
        </p:txBody>
      </p:sp>
    </p:spTree>
    <p:extLst>
      <p:ext uri="{BB962C8B-B14F-4D97-AF65-F5344CB8AC3E}">
        <p14:creationId xmlns:p14="http://schemas.microsoft.com/office/powerpoint/2010/main" val="197680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14</a:t>
            </a:fld>
            <a:endParaRPr lang="en-US"/>
          </a:p>
        </p:txBody>
      </p:sp>
    </p:spTree>
    <p:extLst>
      <p:ext uri="{BB962C8B-B14F-4D97-AF65-F5344CB8AC3E}">
        <p14:creationId xmlns:p14="http://schemas.microsoft.com/office/powerpoint/2010/main" val="4223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access the bottom element of the stack, we have to remove all the elements above it, so the time complexity is O(n). This is the weakness when we apply stack to solve problem. </a:t>
            </a:r>
          </a:p>
          <a:p>
            <a:endParaRPr lang="en-US" dirty="0"/>
          </a:p>
          <a:p>
            <a:r>
              <a:rPr lang="en-US" dirty="0"/>
              <a:t>Search is similar to accessing. </a:t>
            </a:r>
          </a:p>
          <a:p>
            <a:endParaRPr lang="en-US" dirty="0"/>
          </a:p>
          <a:p>
            <a:r>
              <a:rPr lang="en-US" dirty="0"/>
              <a:t>As stack is LIFO we cannot insert and delete random element.</a:t>
            </a:r>
          </a:p>
          <a:p>
            <a:endParaRPr lang="en-US" dirty="0"/>
          </a:p>
          <a:p>
            <a:r>
              <a:rPr lang="en-US" b="1" dirty="0" err="1"/>
              <a:t>Goto</a:t>
            </a:r>
            <a:r>
              <a:rPr lang="en-US" b="1" dirty="0"/>
              <a:t> notebook</a:t>
            </a:r>
          </a:p>
        </p:txBody>
      </p:sp>
      <p:sp>
        <p:nvSpPr>
          <p:cNvPr id="4" name="Slide Number Placeholder 3"/>
          <p:cNvSpPr>
            <a:spLocks noGrp="1"/>
          </p:cNvSpPr>
          <p:nvPr>
            <p:ph type="sldNum" sz="quarter" idx="5"/>
          </p:nvPr>
        </p:nvSpPr>
        <p:spPr/>
        <p:txBody>
          <a:bodyPr/>
          <a:lstStyle/>
          <a:p>
            <a:fld id="{02B1F56A-BEE5-41A1-8DA9-46E8D88666E4}" type="slidenum">
              <a:rPr lang="en-US" smtClean="0"/>
              <a:t>15</a:t>
            </a:fld>
            <a:endParaRPr lang="en-US"/>
          </a:p>
        </p:txBody>
      </p:sp>
    </p:spTree>
    <p:extLst>
      <p:ext uri="{BB962C8B-B14F-4D97-AF65-F5344CB8AC3E}">
        <p14:creationId xmlns:p14="http://schemas.microsoft.com/office/powerpoint/2010/main" val="193222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16</a:t>
            </a:fld>
            <a:endParaRPr lang="en-US"/>
          </a:p>
        </p:txBody>
      </p:sp>
    </p:spTree>
    <p:extLst>
      <p:ext uri="{BB962C8B-B14F-4D97-AF65-F5344CB8AC3E}">
        <p14:creationId xmlns:p14="http://schemas.microsoft.com/office/powerpoint/2010/main" val="30421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p:txBody>
      </p:sp>
      <p:sp>
        <p:nvSpPr>
          <p:cNvPr id="4" name="Slide Number Placeholder 3"/>
          <p:cNvSpPr>
            <a:spLocks noGrp="1"/>
          </p:cNvSpPr>
          <p:nvPr>
            <p:ph type="sldNum" sz="quarter" idx="5"/>
          </p:nvPr>
        </p:nvSpPr>
        <p:spPr/>
        <p:txBody>
          <a:bodyPr/>
          <a:lstStyle/>
          <a:p>
            <a:fld id="{02B1F56A-BEE5-41A1-8DA9-46E8D88666E4}" type="slidenum">
              <a:rPr lang="en-US" smtClean="0"/>
              <a:t>17</a:t>
            </a:fld>
            <a:endParaRPr lang="en-US"/>
          </a:p>
        </p:txBody>
      </p:sp>
    </p:spTree>
    <p:extLst>
      <p:ext uri="{BB962C8B-B14F-4D97-AF65-F5344CB8AC3E}">
        <p14:creationId xmlns:p14="http://schemas.microsoft.com/office/powerpoint/2010/main" val="1428550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Goto</a:t>
            </a:r>
            <a:r>
              <a:rPr lang="en-US" b="1" dirty="0"/>
              <a:t> notebook</a:t>
            </a:r>
          </a:p>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18</a:t>
            </a:fld>
            <a:endParaRPr lang="en-US"/>
          </a:p>
        </p:txBody>
      </p:sp>
    </p:spTree>
    <p:extLst>
      <p:ext uri="{BB962C8B-B14F-4D97-AF65-F5344CB8AC3E}">
        <p14:creationId xmlns:p14="http://schemas.microsoft.com/office/powerpoint/2010/main" val="3951188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access the bottom element of the stack, we have to remove all the elements above it, so the time complexity is O(n). This is the weakness when we apply stack to solve problem. </a:t>
            </a:r>
          </a:p>
          <a:p>
            <a:endParaRPr lang="en-US" dirty="0"/>
          </a:p>
          <a:p>
            <a:r>
              <a:rPr lang="en-US" dirty="0"/>
              <a:t>Search is similar to accessing. </a:t>
            </a:r>
          </a:p>
          <a:p>
            <a:endParaRPr lang="en-US" dirty="0"/>
          </a:p>
          <a:p>
            <a:r>
              <a:rPr lang="en-US" dirty="0"/>
              <a:t>As stack is LIFO we cannot insert and delete random element.</a:t>
            </a:r>
          </a:p>
          <a:p>
            <a:endParaRPr lang="en-US" dirty="0"/>
          </a:p>
          <a:p>
            <a:r>
              <a:rPr lang="en-US" b="1" dirty="0" err="1"/>
              <a:t>Goto</a:t>
            </a:r>
            <a:r>
              <a:rPr lang="en-US" b="1" dirty="0"/>
              <a:t> notebook</a:t>
            </a:r>
          </a:p>
        </p:txBody>
      </p:sp>
      <p:sp>
        <p:nvSpPr>
          <p:cNvPr id="4" name="Slide Number Placeholder 3"/>
          <p:cNvSpPr>
            <a:spLocks noGrp="1"/>
          </p:cNvSpPr>
          <p:nvPr>
            <p:ph type="sldNum" sz="quarter" idx="5"/>
          </p:nvPr>
        </p:nvSpPr>
        <p:spPr/>
        <p:txBody>
          <a:bodyPr/>
          <a:lstStyle/>
          <a:p>
            <a:fld id="{02B1F56A-BEE5-41A1-8DA9-46E8D88666E4}" type="slidenum">
              <a:rPr lang="en-US" smtClean="0"/>
              <a:t>19</a:t>
            </a:fld>
            <a:endParaRPr lang="en-US"/>
          </a:p>
        </p:txBody>
      </p:sp>
    </p:spTree>
    <p:extLst>
      <p:ext uri="{BB962C8B-B14F-4D97-AF65-F5344CB8AC3E}">
        <p14:creationId xmlns:p14="http://schemas.microsoft.com/office/powerpoint/2010/main" val="111462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5</a:t>
            </a:fld>
            <a:endParaRPr lang="en-US"/>
          </a:p>
        </p:txBody>
      </p:sp>
    </p:spTree>
    <p:extLst>
      <p:ext uri="{BB962C8B-B14F-4D97-AF65-F5344CB8AC3E}">
        <p14:creationId xmlns:p14="http://schemas.microsoft.com/office/powerpoint/2010/main" val="41832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 is very simple and fundamental data structure because it represents the structure how we allocate and use memory. </a:t>
            </a:r>
          </a:p>
          <a:p>
            <a:r>
              <a:rPr lang="en-US" dirty="0"/>
              <a:t>Memory is like a big building and it contains many rooms, the room can store data, each room has a unique room number which is the address, the room size is same and in computer the size unit is byte and one byte equals to 8 bit, 0~255. one byte can store 8 0s to 8 1s, for unsigned integer, it means from 0 to 255.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definition array should contain a numbers of element with same data type. String can be considered as an array of chars. We can use the index to identify the element. </a:t>
            </a:r>
          </a:p>
          <a:p>
            <a:endParaRPr lang="en-US" dirty="0"/>
          </a:p>
          <a:p>
            <a:r>
              <a:rPr lang="en-US" dirty="0"/>
              <a:t>Why the starting index is 0?</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6</a:t>
            </a:fld>
            <a:endParaRPr lang="en-US"/>
          </a:p>
        </p:txBody>
      </p:sp>
    </p:spTree>
    <p:extLst>
      <p:ext uri="{BB962C8B-B14F-4D97-AF65-F5344CB8AC3E}">
        <p14:creationId xmlns:p14="http://schemas.microsoft.com/office/powerpoint/2010/main" val="189805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wonder how to implement a dynamic array, in fact it can be implemented by a normal array. </a:t>
            </a:r>
          </a:p>
          <a:p>
            <a:endParaRPr lang="en-US" dirty="0"/>
          </a:p>
          <a:p>
            <a:r>
              <a:rPr lang="en-US" dirty="0"/>
              <a:t>When we append, insert &amp; delete, we touch not just a single element. </a:t>
            </a:r>
          </a:p>
          <a:p>
            <a:endParaRPr lang="en-US" dirty="0"/>
          </a:p>
          <a:p>
            <a:r>
              <a:rPr lang="en-US" dirty="0"/>
              <a:t>Memory is still a limited resource, the actual implementation of dynamic array has to take it into consideration. And memory management is a very complicated problem. </a:t>
            </a:r>
          </a:p>
        </p:txBody>
      </p:sp>
      <p:sp>
        <p:nvSpPr>
          <p:cNvPr id="4" name="Slide Number Placeholder 3"/>
          <p:cNvSpPr>
            <a:spLocks noGrp="1"/>
          </p:cNvSpPr>
          <p:nvPr>
            <p:ph type="sldNum" sz="quarter" idx="5"/>
          </p:nvPr>
        </p:nvSpPr>
        <p:spPr/>
        <p:txBody>
          <a:bodyPr/>
          <a:lstStyle/>
          <a:p>
            <a:fld id="{02B1F56A-BEE5-41A1-8DA9-46E8D88666E4}" type="slidenum">
              <a:rPr lang="en-US" smtClean="0"/>
              <a:t>7</a:t>
            </a:fld>
            <a:endParaRPr lang="en-US"/>
          </a:p>
        </p:txBody>
      </p:sp>
    </p:spTree>
    <p:extLst>
      <p:ext uri="{BB962C8B-B14F-4D97-AF65-F5344CB8AC3E}">
        <p14:creationId xmlns:p14="http://schemas.microsoft.com/office/powerpoint/2010/main" val="671686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 is a step by step pragmatic instruction to computer to solve problem </a:t>
            </a:r>
          </a:p>
          <a:p>
            <a:r>
              <a:rPr lang="en-US" dirty="0"/>
              <a:t> </a:t>
            </a:r>
          </a:p>
          <a:p>
            <a:r>
              <a:rPr lang="en-US" dirty="0"/>
              <a:t>To design and implement a algorithm usually we sacrifice space to achieve fast performance, in another word time is more important than space. But in reality we still need to take care of memory usage or storage otherwise computer may hang or hitting out of memory error. </a:t>
            </a:r>
          </a:p>
          <a:p>
            <a:endParaRPr lang="en-US" dirty="0"/>
          </a:p>
          <a:p>
            <a:r>
              <a:rPr lang="en-US" dirty="0"/>
              <a:t>Data structure is our building blocks for algorithm, so when using these data structure we need to consider the performance of those most common operations, namely Accessing, Searching, Inserting, Deleting.   </a:t>
            </a:r>
          </a:p>
          <a:p>
            <a:endParaRPr lang="en-US" dirty="0"/>
          </a:p>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8</a:t>
            </a:fld>
            <a:endParaRPr lang="en-US"/>
          </a:p>
        </p:txBody>
      </p:sp>
    </p:spTree>
    <p:extLst>
      <p:ext uri="{BB962C8B-B14F-4D97-AF65-F5344CB8AC3E}">
        <p14:creationId xmlns:p14="http://schemas.microsoft.com/office/powerpoint/2010/main" val="1023009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rgbClr val="FF0000"/>
                </a:solidFill>
              </a:rPr>
              <a:t>Goto</a:t>
            </a:r>
            <a:r>
              <a:rPr lang="en-US" b="1" dirty="0">
                <a:solidFill>
                  <a:srgbClr val="FF0000"/>
                </a:solidFill>
              </a:rPr>
              <a:t> notebook</a:t>
            </a:r>
          </a:p>
        </p:txBody>
      </p:sp>
      <p:sp>
        <p:nvSpPr>
          <p:cNvPr id="4" name="Slide Number Placeholder 3"/>
          <p:cNvSpPr>
            <a:spLocks noGrp="1"/>
          </p:cNvSpPr>
          <p:nvPr>
            <p:ph type="sldNum" sz="quarter" idx="5"/>
          </p:nvPr>
        </p:nvSpPr>
        <p:spPr/>
        <p:txBody>
          <a:bodyPr/>
          <a:lstStyle/>
          <a:p>
            <a:fld id="{02B1F56A-BEE5-41A1-8DA9-46E8D88666E4}" type="slidenum">
              <a:rPr lang="en-US" smtClean="0"/>
              <a:t>9</a:t>
            </a:fld>
            <a:endParaRPr lang="en-US"/>
          </a:p>
        </p:txBody>
      </p:sp>
    </p:spTree>
    <p:extLst>
      <p:ext uri="{BB962C8B-B14F-4D97-AF65-F5344CB8AC3E}">
        <p14:creationId xmlns:p14="http://schemas.microsoft.com/office/powerpoint/2010/main" val="985691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10</a:t>
            </a:fld>
            <a:endParaRPr lang="en-US"/>
          </a:p>
        </p:txBody>
      </p:sp>
    </p:spTree>
    <p:extLst>
      <p:ext uri="{BB962C8B-B14F-4D97-AF65-F5344CB8AC3E}">
        <p14:creationId xmlns:p14="http://schemas.microsoft.com/office/powerpoint/2010/main" val="127011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designing and discussing algorithm to solve problems, we use data structure such as Array, Dynamic Array, Linked List, as the solution or algorithm is programming language independent. </a:t>
            </a:r>
          </a:p>
          <a:p>
            <a:endParaRPr lang="en-US" dirty="0"/>
          </a:p>
          <a:p>
            <a:r>
              <a:rPr lang="en-US" dirty="0"/>
              <a:t>When discussing programming issues or implementing the algorithm in a specific programming language like Python, we use data type like int, string, list which are supported by the language. Different programming language support different data types. Java has different List data type: </a:t>
            </a:r>
            <a:r>
              <a:rPr lang="en-US" dirty="0" err="1"/>
              <a:t>ArrayList</a:t>
            </a:r>
            <a:r>
              <a:rPr lang="en-US" dirty="0"/>
              <a:t>, </a:t>
            </a:r>
            <a:r>
              <a:rPr lang="en-US" dirty="0" err="1"/>
              <a:t>AttributeList</a:t>
            </a:r>
            <a:r>
              <a:rPr lang="en-US" dirty="0"/>
              <a:t>, LinkedList, Stack, and so on. We can build more advanced data structure by using the </a:t>
            </a:r>
            <a:r>
              <a:rPr lang="en-US" dirty="0" err="1"/>
              <a:t>builtin</a:t>
            </a:r>
            <a:r>
              <a:rPr lang="en-US" dirty="0"/>
              <a:t> date types.  </a:t>
            </a:r>
          </a:p>
          <a:p>
            <a:endParaRPr lang="en-US" dirty="0"/>
          </a:p>
          <a:p>
            <a:r>
              <a:rPr lang="en-US" dirty="0"/>
              <a:t>So they are used in different context and don’t feel confused.  </a:t>
            </a:r>
          </a:p>
          <a:p>
            <a:endParaRPr lang="en-US" dirty="0"/>
          </a:p>
        </p:txBody>
      </p:sp>
      <p:sp>
        <p:nvSpPr>
          <p:cNvPr id="4" name="Slide Number Placeholder 3"/>
          <p:cNvSpPr>
            <a:spLocks noGrp="1"/>
          </p:cNvSpPr>
          <p:nvPr>
            <p:ph type="sldNum" sz="quarter" idx="5"/>
          </p:nvPr>
        </p:nvSpPr>
        <p:spPr/>
        <p:txBody>
          <a:bodyPr/>
          <a:lstStyle/>
          <a:p>
            <a:fld id="{02B1F56A-BEE5-41A1-8DA9-46E8D88666E4}" type="slidenum">
              <a:rPr lang="en-US" smtClean="0"/>
              <a:t>11</a:t>
            </a:fld>
            <a:endParaRPr lang="en-US"/>
          </a:p>
        </p:txBody>
      </p:sp>
    </p:spTree>
    <p:extLst>
      <p:ext uri="{BB962C8B-B14F-4D97-AF65-F5344CB8AC3E}">
        <p14:creationId xmlns:p14="http://schemas.microsoft.com/office/powerpoint/2010/main" val="881298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known, any element in Array we can access directly by calling upon the index location, but unlike Array, for some linear data structure, the element can be accessed only in a particular order, Stack is one of them.</a:t>
            </a:r>
          </a:p>
          <a:p>
            <a:endParaRPr lang="en-US" dirty="0"/>
          </a:p>
          <a:p>
            <a:r>
              <a:rPr lang="en-US" dirty="0"/>
              <a:t>By definition, stack is a linear data structure that stores data in such a way that the last piece of data stored, is the first one retrieved also called last-in, first-out or first-in, last-out. We can consider a live example - a stack of plates, we can only place a new plate by stacking it on the top of others. And if we want to get a plate in the middle of the stack we have to take off all the plates on top of it. So every time the only accessible element is the top element or the last element we place. Last In First Out is the key to understand stack.</a:t>
            </a:r>
          </a:p>
        </p:txBody>
      </p:sp>
      <p:sp>
        <p:nvSpPr>
          <p:cNvPr id="4" name="Slide Number Placeholder 3"/>
          <p:cNvSpPr>
            <a:spLocks noGrp="1"/>
          </p:cNvSpPr>
          <p:nvPr>
            <p:ph type="sldNum" sz="quarter" idx="5"/>
          </p:nvPr>
        </p:nvSpPr>
        <p:spPr/>
        <p:txBody>
          <a:bodyPr/>
          <a:lstStyle/>
          <a:p>
            <a:fld id="{02B1F56A-BEE5-41A1-8DA9-46E8D88666E4}" type="slidenum">
              <a:rPr lang="en-US" smtClean="0"/>
              <a:t>12</a:t>
            </a:fld>
            <a:endParaRPr lang="en-US"/>
          </a:p>
        </p:txBody>
      </p:sp>
    </p:spTree>
    <p:extLst>
      <p:ext uri="{BB962C8B-B14F-4D97-AF65-F5344CB8AC3E}">
        <p14:creationId xmlns:p14="http://schemas.microsoft.com/office/powerpoint/2010/main" val="333871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C3FA-17EF-4A36-98D5-6DD6ECE4A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F270E-1989-4801-80BF-847CB1B20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D977C-B847-4E35-A9BB-CD112354CDA5}"/>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5" name="Footer Placeholder 4">
            <a:extLst>
              <a:ext uri="{FF2B5EF4-FFF2-40B4-BE49-F238E27FC236}">
                <a16:creationId xmlns:a16="http://schemas.microsoft.com/office/drawing/2014/main" id="{FB810867-0569-4292-8E68-28B71686B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BB397-3545-4739-AF61-6EEA8497DF9B}"/>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0649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49A2-DBC9-4433-82AA-D9C8C34B1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8A7F0-E016-4273-B0F4-2E9979DB72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508F8-A395-4A5D-B36E-ED830A342640}"/>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5" name="Footer Placeholder 4">
            <a:extLst>
              <a:ext uri="{FF2B5EF4-FFF2-40B4-BE49-F238E27FC236}">
                <a16:creationId xmlns:a16="http://schemas.microsoft.com/office/drawing/2014/main" id="{C9CA3D16-3B19-4F4C-B341-C26A9199A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D2088-44AF-4983-8D97-F93771D960F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42048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76C79-86F5-4ECD-98E1-3F6A3B6E5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94D17-8922-40F6-8E87-5C02880E31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00C9A-6EB1-451A-B1F5-046B1777EF4E}"/>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5" name="Footer Placeholder 4">
            <a:extLst>
              <a:ext uri="{FF2B5EF4-FFF2-40B4-BE49-F238E27FC236}">
                <a16:creationId xmlns:a16="http://schemas.microsoft.com/office/drawing/2014/main" id="{B3132839-4027-4271-8404-2FC0A0055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292C5-477D-4686-A60C-B28CEC7FAD21}"/>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72865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9B98-15FF-4A6E-AF33-12EA4702F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9F7A6-85DB-4435-91AC-E249B77E3A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37C8D-9838-469C-94AD-52F0FE9C0E14}"/>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5" name="Footer Placeholder 4">
            <a:extLst>
              <a:ext uri="{FF2B5EF4-FFF2-40B4-BE49-F238E27FC236}">
                <a16:creationId xmlns:a16="http://schemas.microsoft.com/office/drawing/2014/main" id="{BA3BF69D-1D30-47A9-8E37-35518F60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86535-6B2E-4358-97F7-324B3360B46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99265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4FA-2026-49DC-AE3C-EEAF07869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F900F-F968-4149-BEAE-BCDE016F1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A5EABC-94D6-47AB-BDCA-1976E6E996BE}"/>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5" name="Footer Placeholder 4">
            <a:extLst>
              <a:ext uri="{FF2B5EF4-FFF2-40B4-BE49-F238E27FC236}">
                <a16:creationId xmlns:a16="http://schemas.microsoft.com/office/drawing/2014/main" id="{C09F09EC-D576-4E9E-9706-2A559270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CC764-5BD4-4187-81C9-74DA8A90F3F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05284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159E-8553-45DB-82C0-7B265275B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9FDB5-694D-4ADD-87F2-0CA4F807B5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3F9DE-CE65-47C5-8E55-600F6CE910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E955DD-89A9-4CEB-888C-B59467EEB5F1}"/>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6" name="Footer Placeholder 5">
            <a:extLst>
              <a:ext uri="{FF2B5EF4-FFF2-40B4-BE49-F238E27FC236}">
                <a16:creationId xmlns:a16="http://schemas.microsoft.com/office/drawing/2014/main" id="{F1139540-1E08-4592-8EA9-6795036A8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B955-F545-4CB5-B3B8-44B380A57789}"/>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39595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F719-F17C-464F-802F-1EA4B74A7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5D7D1-A8A7-42A3-8AA1-5C029E6FC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45048A-0CBA-4FA3-BC56-7E2335D2E8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FB3E8-EC7A-40E5-800F-F2D9482B7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E03EC4-E617-4E70-A3B0-BCBB31DD0F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1475-32E3-45FF-B065-37A29AD1BD12}"/>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8" name="Footer Placeholder 7">
            <a:extLst>
              <a:ext uri="{FF2B5EF4-FFF2-40B4-BE49-F238E27FC236}">
                <a16:creationId xmlns:a16="http://schemas.microsoft.com/office/drawing/2014/main" id="{150097CA-8D5B-4C6C-95FD-68D00D7FF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5B017B-F813-49C7-B791-97BAB61853F3}"/>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239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43E-20B9-49B9-B574-7ECC5D07A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08B1E-E0F4-47D0-BDF9-19BFC5CB8CF4}"/>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4" name="Footer Placeholder 3">
            <a:extLst>
              <a:ext uri="{FF2B5EF4-FFF2-40B4-BE49-F238E27FC236}">
                <a16:creationId xmlns:a16="http://schemas.microsoft.com/office/drawing/2014/main" id="{15B5FB77-8B06-40A6-8A82-6BFAFFE3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5C643B-5291-486B-AEC9-F36360E22F9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46671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D8EF7-FAE4-448A-872D-BB6987FA7EDB}"/>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3" name="Footer Placeholder 2">
            <a:extLst>
              <a:ext uri="{FF2B5EF4-FFF2-40B4-BE49-F238E27FC236}">
                <a16:creationId xmlns:a16="http://schemas.microsoft.com/office/drawing/2014/main" id="{92FEB16A-497B-415D-9F94-EF5F4BEE4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B50A3-8E65-48C2-9312-18A5E002AA86}"/>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596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532B-1D8C-4872-9352-516A5ACB7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BF2C4-1992-4B3B-A6D4-1FCE5451F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168BB-16B4-4B9C-B048-85E83C98A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58DA3-7B99-4332-BD92-9EF003505A2D}"/>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6" name="Footer Placeholder 5">
            <a:extLst>
              <a:ext uri="{FF2B5EF4-FFF2-40B4-BE49-F238E27FC236}">
                <a16:creationId xmlns:a16="http://schemas.microsoft.com/office/drawing/2014/main" id="{19AF34BF-8471-41F5-AE3D-63293004C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A49AC-29D1-4B76-A30D-BA65EE23E56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4398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E677-89ED-4AD8-ABA0-DE885614B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45D3C3-7631-44CA-BBAC-32A72A3CD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6F2DE-B3E6-4A8C-AF2A-559E7FF75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2658C4-6D25-46B9-BD54-E00961B162EC}"/>
              </a:ext>
            </a:extLst>
          </p:cNvPr>
          <p:cNvSpPr>
            <a:spLocks noGrp="1"/>
          </p:cNvSpPr>
          <p:nvPr>
            <p:ph type="dt" sz="half" idx="10"/>
          </p:nvPr>
        </p:nvSpPr>
        <p:spPr/>
        <p:txBody>
          <a:bodyPr/>
          <a:lstStyle/>
          <a:p>
            <a:fld id="{8902A168-A153-45C5-AC90-6A7E526D86FF}" type="datetimeFigureOut">
              <a:rPr lang="en-US" smtClean="0"/>
              <a:t>2/1/2021</a:t>
            </a:fld>
            <a:endParaRPr lang="en-US"/>
          </a:p>
        </p:txBody>
      </p:sp>
      <p:sp>
        <p:nvSpPr>
          <p:cNvPr id="6" name="Footer Placeholder 5">
            <a:extLst>
              <a:ext uri="{FF2B5EF4-FFF2-40B4-BE49-F238E27FC236}">
                <a16:creationId xmlns:a16="http://schemas.microsoft.com/office/drawing/2014/main" id="{3510790C-EE95-4B82-8C14-14E720B73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C901C-E67F-4645-8792-CE629A2E96F5}"/>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18764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21E72-ED03-48DD-A817-D9737C44C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7ECEDE-DA87-488B-ADAE-C05E4646C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584A5-BDEB-4BA0-969F-FD2E863D3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2A168-A153-45C5-AC90-6A7E526D86FF}" type="datetimeFigureOut">
              <a:rPr lang="en-US" smtClean="0"/>
              <a:t>2/1/2021</a:t>
            </a:fld>
            <a:endParaRPr lang="en-US"/>
          </a:p>
        </p:txBody>
      </p:sp>
      <p:sp>
        <p:nvSpPr>
          <p:cNvPr id="5" name="Footer Placeholder 4">
            <a:extLst>
              <a:ext uri="{FF2B5EF4-FFF2-40B4-BE49-F238E27FC236}">
                <a16:creationId xmlns:a16="http://schemas.microsoft.com/office/drawing/2014/main" id="{10A05960-96B9-499A-9EB3-2C7B504CA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24150A-2F0F-4E8B-B4CB-606D445BE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1573A-0CEE-41B7-B03C-04A89387419C}" type="slidenum">
              <a:rPr lang="en-US" smtClean="0"/>
              <a:t>‹#›</a:t>
            </a:fld>
            <a:endParaRPr lang="en-US"/>
          </a:p>
        </p:txBody>
      </p:sp>
    </p:spTree>
    <p:extLst>
      <p:ext uri="{BB962C8B-B14F-4D97-AF65-F5344CB8AC3E}">
        <p14:creationId xmlns:p14="http://schemas.microsoft.com/office/powerpoint/2010/main" val="268082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3FC2-553E-49A4-8B03-5F0C6258D7B7}"/>
              </a:ext>
            </a:extLst>
          </p:cNvPr>
          <p:cNvSpPr>
            <a:spLocks noGrp="1"/>
          </p:cNvSpPr>
          <p:nvPr>
            <p:ph type="ctrTitle"/>
          </p:nvPr>
        </p:nvSpPr>
        <p:spPr/>
        <p:txBody>
          <a:bodyPr/>
          <a:lstStyle/>
          <a:p>
            <a:r>
              <a:rPr lang="en-US" dirty="0"/>
              <a:t>MTH251</a:t>
            </a:r>
          </a:p>
        </p:txBody>
      </p:sp>
      <p:sp>
        <p:nvSpPr>
          <p:cNvPr id="3" name="Subtitle 2">
            <a:extLst>
              <a:ext uri="{FF2B5EF4-FFF2-40B4-BE49-F238E27FC236}">
                <a16:creationId xmlns:a16="http://schemas.microsoft.com/office/drawing/2014/main" id="{B2740075-6C95-443E-8EB2-71912E27761A}"/>
              </a:ext>
            </a:extLst>
          </p:cNvPr>
          <p:cNvSpPr>
            <a:spLocks noGrp="1"/>
          </p:cNvSpPr>
          <p:nvPr>
            <p:ph type="subTitle" idx="1"/>
          </p:nvPr>
        </p:nvSpPr>
        <p:spPr/>
        <p:txBody>
          <a:bodyPr/>
          <a:lstStyle/>
          <a:p>
            <a:r>
              <a:rPr lang="en-US" dirty="0"/>
              <a:t>01/02/2021</a:t>
            </a:r>
          </a:p>
        </p:txBody>
      </p:sp>
    </p:spTree>
    <p:extLst>
      <p:ext uri="{BB962C8B-B14F-4D97-AF65-F5344CB8AC3E}">
        <p14:creationId xmlns:p14="http://schemas.microsoft.com/office/powerpoint/2010/main" val="94842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21FE-3D5F-49A0-B68C-430C8C315FEC}"/>
              </a:ext>
            </a:extLst>
          </p:cNvPr>
          <p:cNvSpPr>
            <a:spLocks noGrp="1"/>
          </p:cNvSpPr>
          <p:nvPr>
            <p:ph type="title"/>
          </p:nvPr>
        </p:nvSpPr>
        <p:spPr/>
        <p:txBody>
          <a:bodyPr/>
          <a:lstStyle/>
          <a:p>
            <a:r>
              <a:rPr lang="en-US" dirty="0"/>
              <a:t>Programmatic </a:t>
            </a:r>
          </a:p>
        </p:txBody>
      </p:sp>
      <p:sp>
        <p:nvSpPr>
          <p:cNvPr id="3" name="Content Placeholder 2">
            <a:extLst>
              <a:ext uri="{FF2B5EF4-FFF2-40B4-BE49-F238E27FC236}">
                <a16:creationId xmlns:a16="http://schemas.microsoft.com/office/drawing/2014/main" id="{360157B1-31BD-47E4-BCD8-B096175E83CF}"/>
              </a:ext>
            </a:extLst>
          </p:cNvPr>
          <p:cNvSpPr>
            <a:spLocks noGrp="1"/>
          </p:cNvSpPr>
          <p:nvPr>
            <p:ph idx="1"/>
          </p:nvPr>
        </p:nvSpPr>
        <p:spPr/>
        <p:txBody>
          <a:bodyPr>
            <a:normAutofit/>
          </a:bodyPr>
          <a:lstStyle/>
          <a:p>
            <a:r>
              <a:rPr lang="en-US" dirty="0"/>
              <a:t>Variable </a:t>
            </a:r>
          </a:p>
          <a:p>
            <a:pPr lvl="1"/>
            <a:r>
              <a:rPr lang="en-US" dirty="0"/>
              <a:t>scope: global vs local </a:t>
            </a:r>
          </a:p>
          <a:p>
            <a:pPr lvl="1"/>
            <a:r>
              <a:rPr lang="en-US" dirty="0"/>
              <a:t>ref vs. value  </a:t>
            </a:r>
          </a:p>
          <a:p>
            <a:pPr marL="0" indent="0">
              <a:buNone/>
            </a:pPr>
            <a:endParaRPr lang="en-US" dirty="0"/>
          </a:p>
          <a:p>
            <a:r>
              <a:rPr lang="en-US" dirty="0"/>
              <a:t>mutable vs. immutable data</a:t>
            </a:r>
          </a:p>
          <a:p>
            <a:endParaRPr lang="en-US" dirty="0"/>
          </a:p>
          <a:p>
            <a:r>
              <a:rPr lang="en-US" dirty="0"/>
              <a:t>copy vs. deep copy</a:t>
            </a:r>
          </a:p>
          <a:p>
            <a:pPr marL="0" indent="0">
              <a:buNone/>
            </a:pPr>
            <a:endParaRPr lang="en-US" dirty="0"/>
          </a:p>
        </p:txBody>
      </p:sp>
    </p:spTree>
    <p:extLst>
      <p:ext uri="{BB962C8B-B14F-4D97-AF65-F5344CB8AC3E}">
        <p14:creationId xmlns:p14="http://schemas.microsoft.com/office/powerpoint/2010/main" val="7266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0D0C-4040-4DA9-9474-EAFCD0303F48}"/>
              </a:ext>
            </a:extLst>
          </p:cNvPr>
          <p:cNvSpPr>
            <a:spLocks noGrp="1"/>
          </p:cNvSpPr>
          <p:nvPr>
            <p:ph type="title"/>
          </p:nvPr>
        </p:nvSpPr>
        <p:spPr/>
        <p:txBody>
          <a:bodyPr/>
          <a:lstStyle/>
          <a:p>
            <a:r>
              <a:rPr lang="en-US" dirty="0"/>
              <a:t>Programmatic</a:t>
            </a:r>
          </a:p>
        </p:txBody>
      </p:sp>
      <p:sp>
        <p:nvSpPr>
          <p:cNvPr id="3" name="Content Placeholder 2">
            <a:extLst>
              <a:ext uri="{FF2B5EF4-FFF2-40B4-BE49-F238E27FC236}">
                <a16:creationId xmlns:a16="http://schemas.microsoft.com/office/drawing/2014/main" id="{964BB592-E0B6-4794-94DE-40A84393E04B}"/>
              </a:ext>
            </a:extLst>
          </p:cNvPr>
          <p:cNvSpPr>
            <a:spLocks noGrp="1"/>
          </p:cNvSpPr>
          <p:nvPr>
            <p:ph idx="1"/>
          </p:nvPr>
        </p:nvSpPr>
        <p:spPr/>
        <p:txBody>
          <a:bodyPr>
            <a:normAutofit fontScale="92500" lnSpcReduction="20000"/>
          </a:bodyPr>
          <a:lstStyle/>
          <a:p>
            <a:r>
              <a:rPr lang="en-US" dirty="0"/>
              <a:t>Array: List (Python)</a:t>
            </a:r>
          </a:p>
          <a:p>
            <a:pPr marL="0" indent="0">
              <a:buNone/>
            </a:pPr>
            <a:endParaRPr lang="en-US" dirty="0"/>
          </a:p>
          <a:p>
            <a:r>
              <a:rPr lang="en-US" dirty="0"/>
              <a:t>Abstract Data Type (ADT) vs Data Structure (DS)</a:t>
            </a:r>
            <a:endParaRPr lang="en-US" sz="1800" dirty="0"/>
          </a:p>
          <a:p>
            <a:pPr marL="0" indent="0">
              <a:buNone/>
            </a:pPr>
            <a:r>
              <a:rPr lang="en-US" sz="1800" dirty="0"/>
              <a:t>An </a:t>
            </a:r>
            <a:r>
              <a:rPr lang="en-US" sz="1800" b="1" dirty="0">
                <a:solidFill>
                  <a:schemeClr val="accent1"/>
                </a:solidFill>
              </a:rPr>
              <a:t>abstract data type </a:t>
            </a:r>
            <a:r>
              <a:rPr lang="en-US" sz="1800" dirty="0"/>
              <a:t>is an abstraction of a data structure which provides only the interface to which a data structure must adhere to. </a:t>
            </a:r>
          </a:p>
          <a:p>
            <a:pPr marL="0" indent="0">
              <a:buNone/>
            </a:pPr>
            <a:r>
              <a:rPr lang="en-US" sz="1800" dirty="0"/>
              <a:t>The </a:t>
            </a:r>
            <a:r>
              <a:rPr lang="en-US" sz="1800" b="1" dirty="0">
                <a:solidFill>
                  <a:schemeClr val="accent1"/>
                </a:solidFill>
              </a:rPr>
              <a:t>interface</a:t>
            </a:r>
            <a:r>
              <a:rPr lang="en-US" sz="1800" dirty="0"/>
              <a:t> does not give any specific details about how something should be implemented.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Programming language provides different data types to implement/represent different data structure. </a:t>
            </a:r>
          </a:p>
          <a:p>
            <a:pPr marL="0" indent="0">
              <a:buNone/>
            </a:pPr>
            <a:endParaRPr lang="en-US" sz="1800" dirty="0"/>
          </a:p>
        </p:txBody>
      </p:sp>
      <p:graphicFrame>
        <p:nvGraphicFramePr>
          <p:cNvPr id="4" name="Table 3">
            <a:extLst>
              <a:ext uri="{FF2B5EF4-FFF2-40B4-BE49-F238E27FC236}">
                <a16:creationId xmlns:a16="http://schemas.microsoft.com/office/drawing/2014/main" id="{4F2DC21F-FF98-4334-AE10-B60B2B7657F3}"/>
              </a:ext>
            </a:extLst>
          </p:cNvPr>
          <p:cNvGraphicFramePr>
            <a:graphicFrameLocks noGrp="1"/>
          </p:cNvGraphicFramePr>
          <p:nvPr>
            <p:extLst>
              <p:ext uri="{D42A27DB-BD31-4B8C-83A1-F6EECF244321}">
                <p14:modId xmlns:p14="http://schemas.microsoft.com/office/powerpoint/2010/main" val="3530428773"/>
              </p:ext>
            </p:extLst>
          </p:nvPr>
        </p:nvGraphicFramePr>
        <p:xfrm>
          <a:off x="838200" y="3863340"/>
          <a:ext cx="8128000" cy="1747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10089998"/>
                    </a:ext>
                  </a:extLst>
                </a:gridCol>
                <a:gridCol w="4064000">
                  <a:extLst>
                    <a:ext uri="{9D8B030D-6E8A-4147-A177-3AD203B41FA5}">
                      <a16:colId xmlns:a16="http://schemas.microsoft.com/office/drawing/2014/main" val="3089006927"/>
                    </a:ext>
                  </a:extLst>
                </a:gridCol>
              </a:tblGrid>
              <a:tr h="328506">
                <a:tc>
                  <a:txBody>
                    <a:bodyPr/>
                    <a:lstStyle/>
                    <a:p>
                      <a:r>
                        <a:rPr lang="en-US" dirty="0"/>
                        <a:t>Abstraction (ADT)</a:t>
                      </a:r>
                    </a:p>
                  </a:txBody>
                  <a:tcPr/>
                </a:tc>
                <a:tc>
                  <a:txBody>
                    <a:bodyPr/>
                    <a:lstStyle/>
                    <a:p>
                      <a:r>
                        <a:rPr lang="en-US" dirty="0"/>
                        <a:t>Implementation (DS)</a:t>
                      </a:r>
                    </a:p>
                  </a:txBody>
                  <a:tcPr/>
                </a:tc>
                <a:extLst>
                  <a:ext uri="{0D108BD9-81ED-4DB2-BD59-A6C34878D82A}">
                    <a16:rowId xmlns:a16="http://schemas.microsoft.com/office/drawing/2014/main" val="848989476"/>
                  </a:ext>
                </a:extLst>
              </a:tr>
              <a:tr h="370840">
                <a:tc>
                  <a:txBody>
                    <a:bodyPr/>
                    <a:lstStyle/>
                    <a:p>
                      <a:r>
                        <a:rPr lang="en-US" dirty="0"/>
                        <a:t>List</a:t>
                      </a:r>
                    </a:p>
                  </a:txBody>
                  <a:tcPr/>
                </a:tc>
                <a:tc>
                  <a:txBody>
                    <a:bodyPr/>
                    <a:lstStyle/>
                    <a:p>
                      <a:r>
                        <a:rPr lang="en-US" dirty="0"/>
                        <a:t>Dynamic Array, Linked List</a:t>
                      </a:r>
                    </a:p>
                  </a:txBody>
                  <a:tcPr/>
                </a:tc>
                <a:extLst>
                  <a:ext uri="{0D108BD9-81ED-4DB2-BD59-A6C34878D82A}">
                    <a16:rowId xmlns:a16="http://schemas.microsoft.com/office/drawing/2014/main" val="2916374128"/>
                  </a:ext>
                </a:extLst>
              </a:tr>
              <a:tr h="370840">
                <a:tc>
                  <a:txBody>
                    <a:bodyPr/>
                    <a:lstStyle/>
                    <a:p>
                      <a:r>
                        <a:rPr lang="en-US" dirty="0"/>
                        <a:t>Queue</a:t>
                      </a:r>
                    </a:p>
                  </a:txBody>
                  <a:tcPr/>
                </a:tc>
                <a:tc>
                  <a:txBody>
                    <a:bodyPr/>
                    <a:lstStyle/>
                    <a:p>
                      <a:r>
                        <a:rPr lang="en-US" dirty="0"/>
                        <a:t>Array based Queue, Linked List based Queue, Stack based Queue</a:t>
                      </a:r>
                    </a:p>
                  </a:txBody>
                  <a:tcPr/>
                </a:tc>
                <a:extLst>
                  <a:ext uri="{0D108BD9-81ED-4DB2-BD59-A6C34878D82A}">
                    <a16:rowId xmlns:a16="http://schemas.microsoft.com/office/drawing/2014/main" val="1335459764"/>
                  </a:ext>
                </a:extLst>
              </a:tr>
              <a:tr h="370840">
                <a:tc>
                  <a:txBody>
                    <a:bodyPr/>
                    <a:lstStyle/>
                    <a:p>
                      <a:r>
                        <a:rPr lang="en-US" dirty="0"/>
                        <a:t>Vehicle</a:t>
                      </a:r>
                    </a:p>
                  </a:txBody>
                  <a:tcPr/>
                </a:tc>
                <a:tc>
                  <a:txBody>
                    <a:bodyPr/>
                    <a:lstStyle/>
                    <a:p>
                      <a:r>
                        <a:rPr lang="en-US" dirty="0"/>
                        <a:t>Bicycle, Motor, EV</a:t>
                      </a:r>
                    </a:p>
                  </a:txBody>
                  <a:tcPr/>
                </a:tc>
                <a:extLst>
                  <a:ext uri="{0D108BD9-81ED-4DB2-BD59-A6C34878D82A}">
                    <a16:rowId xmlns:a16="http://schemas.microsoft.com/office/drawing/2014/main" val="2922878961"/>
                  </a:ext>
                </a:extLst>
              </a:tr>
            </a:tbl>
          </a:graphicData>
        </a:graphic>
      </p:graphicFrame>
    </p:spTree>
    <p:extLst>
      <p:ext uri="{BB962C8B-B14F-4D97-AF65-F5344CB8AC3E}">
        <p14:creationId xmlns:p14="http://schemas.microsoft.com/office/powerpoint/2010/main" val="398427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702F-FFB4-4634-BDD0-58B28C5CD826}"/>
              </a:ext>
            </a:extLst>
          </p:cNvPr>
          <p:cNvSpPr>
            <a:spLocks noGrp="1"/>
          </p:cNvSpPr>
          <p:nvPr>
            <p:ph type="title"/>
          </p:nvPr>
        </p:nvSpPr>
        <p:spPr/>
        <p:txBody>
          <a:bodyPr/>
          <a:lstStyle/>
          <a:p>
            <a:r>
              <a:rPr lang="en-US" dirty="0"/>
              <a:t>Stack </a:t>
            </a:r>
          </a:p>
        </p:txBody>
      </p:sp>
      <p:sp>
        <p:nvSpPr>
          <p:cNvPr id="3" name="Content Placeholder 2">
            <a:extLst>
              <a:ext uri="{FF2B5EF4-FFF2-40B4-BE49-F238E27FC236}">
                <a16:creationId xmlns:a16="http://schemas.microsoft.com/office/drawing/2014/main" id="{4B81B430-0B5B-406B-9CF4-92C2BB920DE2}"/>
              </a:ext>
            </a:extLst>
          </p:cNvPr>
          <p:cNvSpPr>
            <a:spLocks noGrp="1"/>
          </p:cNvSpPr>
          <p:nvPr>
            <p:ph idx="1"/>
          </p:nvPr>
        </p:nvSpPr>
        <p:spPr/>
        <p:txBody>
          <a:bodyPr/>
          <a:lstStyle/>
          <a:p>
            <a:r>
              <a:rPr lang="en-US" dirty="0"/>
              <a:t>Sequential Access vs Random Access (such as Array) </a:t>
            </a:r>
            <a:endParaRPr lang="en-US" b="1" dirty="0">
              <a:solidFill>
                <a:schemeClr val="accent1"/>
              </a:solidFill>
            </a:endParaRPr>
          </a:p>
          <a:p>
            <a:r>
              <a:rPr lang="en-US" b="1" dirty="0">
                <a:solidFill>
                  <a:schemeClr val="accent1"/>
                </a:solidFill>
              </a:rPr>
              <a:t>LIFO</a:t>
            </a:r>
            <a:r>
              <a:rPr lang="en-US" dirty="0"/>
              <a:t> (Last In First Out) sequential collection </a:t>
            </a:r>
          </a:p>
        </p:txBody>
      </p:sp>
      <p:pic>
        <p:nvPicPr>
          <p:cNvPr id="1026" name="Picture 2" descr="Stack Plate HD Stock Images | Shutterstock">
            <a:extLst>
              <a:ext uri="{FF2B5EF4-FFF2-40B4-BE49-F238E27FC236}">
                <a16:creationId xmlns:a16="http://schemas.microsoft.com/office/drawing/2014/main" id="{4BF88C21-00E1-4B98-B49D-667C658DD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928" y="3429000"/>
            <a:ext cx="40767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04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EEE5-5E95-4DDD-88F2-AD78CEB52722}"/>
              </a:ext>
            </a:extLst>
          </p:cNvPr>
          <p:cNvSpPr>
            <a:spLocks noGrp="1"/>
          </p:cNvSpPr>
          <p:nvPr>
            <p:ph type="title"/>
          </p:nvPr>
        </p:nvSpPr>
        <p:spPr/>
        <p:txBody>
          <a:bodyPr/>
          <a:lstStyle/>
          <a:p>
            <a:r>
              <a:rPr lang="en-US" dirty="0"/>
              <a:t>Stack: Operations </a:t>
            </a:r>
          </a:p>
        </p:txBody>
      </p:sp>
      <p:sp>
        <p:nvSpPr>
          <p:cNvPr id="3" name="Content Placeholder 2">
            <a:extLst>
              <a:ext uri="{FF2B5EF4-FFF2-40B4-BE49-F238E27FC236}">
                <a16:creationId xmlns:a16="http://schemas.microsoft.com/office/drawing/2014/main" id="{25AB9645-0169-47EA-ABB7-1A4F94056A65}"/>
              </a:ext>
            </a:extLst>
          </p:cNvPr>
          <p:cNvSpPr>
            <a:spLocks noGrp="1"/>
          </p:cNvSpPr>
          <p:nvPr>
            <p:ph idx="1"/>
          </p:nvPr>
        </p:nvSpPr>
        <p:spPr>
          <a:xfrm>
            <a:off x="838201" y="1825625"/>
            <a:ext cx="5794420" cy="4351338"/>
          </a:xfrm>
        </p:spPr>
        <p:txBody>
          <a:bodyPr/>
          <a:lstStyle/>
          <a:p>
            <a:r>
              <a:rPr lang="en-US" b="1" dirty="0">
                <a:solidFill>
                  <a:schemeClr val="accent1"/>
                </a:solidFill>
              </a:rPr>
              <a:t>push</a:t>
            </a:r>
            <a:r>
              <a:rPr lang="en-US" dirty="0"/>
              <a:t>() </a:t>
            </a:r>
            <a:r>
              <a:rPr lang="en-US" sz="2400" dirty="0"/>
              <a:t>− pushing (storing) an element on the stack</a:t>
            </a:r>
          </a:p>
          <a:p>
            <a:r>
              <a:rPr lang="en-US" b="1" dirty="0">
                <a:solidFill>
                  <a:schemeClr val="accent1"/>
                </a:solidFill>
              </a:rPr>
              <a:t>pop</a:t>
            </a:r>
            <a:r>
              <a:rPr lang="en-US" dirty="0"/>
              <a:t>() </a:t>
            </a:r>
            <a:r>
              <a:rPr lang="en-US" sz="2400" dirty="0"/>
              <a:t>− removing (accessing) an element from the stack</a:t>
            </a:r>
          </a:p>
          <a:p>
            <a:r>
              <a:rPr lang="en-US" dirty="0"/>
              <a:t>top()/peek() </a:t>
            </a:r>
            <a:r>
              <a:rPr lang="en-US" sz="2400" dirty="0"/>
              <a:t>− get the top data element of the stack, without removing it</a:t>
            </a:r>
          </a:p>
          <a:p>
            <a:r>
              <a:rPr lang="en-US" dirty="0"/>
              <a:t>size(), </a:t>
            </a:r>
            <a:r>
              <a:rPr lang="en-US" dirty="0" err="1"/>
              <a:t>isEmpty</a:t>
            </a:r>
            <a:r>
              <a:rPr lang="en-US" dirty="0"/>
              <a:t>(), </a:t>
            </a:r>
            <a:r>
              <a:rPr lang="en-US" dirty="0" err="1"/>
              <a:t>isFull</a:t>
            </a:r>
            <a:r>
              <a:rPr lang="en-US" dirty="0"/>
              <a:t>(), …</a:t>
            </a:r>
            <a:r>
              <a:rPr lang="en-US" sz="2400" dirty="0"/>
              <a:t> </a:t>
            </a:r>
          </a:p>
          <a:p>
            <a:pPr marL="0" indent="0">
              <a:buNone/>
            </a:pPr>
            <a:endParaRPr lang="en-US" sz="2400" dirty="0"/>
          </a:p>
        </p:txBody>
      </p:sp>
      <p:pic>
        <p:nvPicPr>
          <p:cNvPr id="2050" name="Picture 2" descr="Data Structure and Algorithms - Stack - Tutorialspoint">
            <a:extLst>
              <a:ext uri="{FF2B5EF4-FFF2-40B4-BE49-F238E27FC236}">
                <a16:creationId xmlns:a16="http://schemas.microsoft.com/office/drawing/2014/main" id="{8AD919F8-2B39-407E-B7E5-25F8AFD79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299" y="1825625"/>
            <a:ext cx="47625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4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D224-6A37-4A75-9DDD-26CBE25623CC}"/>
              </a:ext>
            </a:extLst>
          </p:cNvPr>
          <p:cNvSpPr>
            <a:spLocks noGrp="1"/>
          </p:cNvSpPr>
          <p:nvPr>
            <p:ph type="title"/>
          </p:nvPr>
        </p:nvSpPr>
        <p:spPr/>
        <p:txBody>
          <a:bodyPr/>
          <a:lstStyle/>
          <a:p>
            <a:r>
              <a:rPr lang="en-US" dirty="0"/>
              <a:t>Stack: push &amp; pop</a:t>
            </a:r>
          </a:p>
        </p:txBody>
      </p:sp>
      <p:sp>
        <p:nvSpPr>
          <p:cNvPr id="3" name="Content Placeholder 2">
            <a:extLst>
              <a:ext uri="{FF2B5EF4-FFF2-40B4-BE49-F238E27FC236}">
                <a16:creationId xmlns:a16="http://schemas.microsoft.com/office/drawing/2014/main" id="{F48EC960-4A5A-42C5-A403-3B7CF04EE9E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60AA6CD-4139-4F42-829A-B3020FC71D5C}"/>
              </a:ext>
            </a:extLst>
          </p:cNvPr>
          <p:cNvPicPr>
            <a:picLocks noChangeAspect="1"/>
          </p:cNvPicPr>
          <p:nvPr/>
        </p:nvPicPr>
        <p:blipFill>
          <a:blip r:embed="rId3"/>
          <a:stretch>
            <a:fillRect/>
          </a:stretch>
        </p:blipFill>
        <p:spPr>
          <a:xfrm>
            <a:off x="838200" y="2079168"/>
            <a:ext cx="5028798" cy="3475600"/>
          </a:xfrm>
          <a:prstGeom prst="rect">
            <a:avLst/>
          </a:prstGeom>
        </p:spPr>
      </p:pic>
      <p:pic>
        <p:nvPicPr>
          <p:cNvPr id="5" name="Picture 4">
            <a:extLst>
              <a:ext uri="{FF2B5EF4-FFF2-40B4-BE49-F238E27FC236}">
                <a16:creationId xmlns:a16="http://schemas.microsoft.com/office/drawing/2014/main" id="{FCB60602-923E-4CA1-90B4-5A94108C8E39}"/>
              </a:ext>
            </a:extLst>
          </p:cNvPr>
          <p:cNvPicPr>
            <a:picLocks noChangeAspect="1"/>
          </p:cNvPicPr>
          <p:nvPr/>
        </p:nvPicPr>
        <p:blipFill>
          <a:blip r:embed="rId4"/>
          <a:stretch>
            <a:fillRect/>
          </a:stretch>
        </p:blipFill>
        <p:spPr>
          <a:xfrm>
            <a:off x="6511956" y="1944710"/>
            <a:ext cx="5177999" cy="3610058"/>
          </a:xfrm>
          <a:prstGeom prst="rect">
            <a:avLst/>
          </a:prstGeom>
        </p:spPr>
      </p:pic>
    </p:spTree>
    <p:extLst>
      <p:ext uri="{BB962C8B-B14F-4D97-AF65-F5344CB8AC3E}">
        <p14:creationId xmlns:p14="http://schemas.microsoft.com/office/powerpoint/2010/main" val="351309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40AA-D249-4993-88A0-01AEF5041114}"/>
              </a:ext>
            </a:extLst>
          </p:cNvPr>
          <p:cNvSpPr>
            <a:spLocks noGrp="1"/>
          </p:cNvSpPr>
          <p:nvPr>
            <p:ph type="title"/>
          </p:nvPr>
        </p:nvSpPr>
        <p:spPr/>
        <p:txBody>
          <a:bodyPr/>
          <a:lstStyle/>
          <a:p>
            <a:r>
              <a:rPr lang="en-US" dirty="0"/>
              <a:t>Stack: Operations</a:t>
            </a:r>
          </a:p>
        </p:txBody>
      </p:sp>
      <p:graphicFrame>
        <p:nvGraphicFramePr>
          <p:cNvPr id="4" name="Table 3">
            <a:extLst>
              <a:ext uri="{FF2B5EF4-FFF2-40B4-BE49-F238E27FC236}">
                <a16:creationId xmlns:a16="http://schemas.microsoft.com/office/drawing/2014/main" id="{69F28005-C66D-45D4-914F-7313E72E4361}"/>
              </a:ext>
            </a:extLst>
          </p:cNvPr>
          <p:cNvGraphicFramePr>
            <a:graphicFrameLocks noGrp="1"/>
          </p:cNvGraphicFramePr>
          <p:nvPr>
            <p:extLst>
              <p:ext uri="{D42A27DB-BD31-4B8C-83A1-F6EECF244321}">
                <p14:modId xmlns:p14="http://schemas.microsoft.com/office/powerpoint/2010/main" val="178158250"/>
              </p:ext>
            </p:extLst>
          </p:nvPr>
        </p:nvGraphicFramePr>
        <p:xfrm>
          <a:off x="1031443" y="1825625"/>
          <a:ext cx="4981651" cy="1584960"/>
        </p:xfrm>
        <a:graphic>
          <a:graphicData uri="http://schemas.openxmlformats.org/drawingml/2006/table">
            <a:tbl>
              <a:tblPr firstRow="1" bandRow="1">
                <a:tableStyleId>{C083E6E3-FA7D-4D7B-A595-EF9225AFEA82}</a:tableStyleId>
              </a:tblPr>
              <a:tblGrid>
                <a:gridCol w="2398712">
                  <a:extLst>
                    <a:ext uri="{9D8B030D-6E8A-4147-A177-3AD203B41FA5}">
                      <a16:colId xmlns:a16="http://schemas.microsoft.com/office/drawing/2014/main" val="836760927"/>
                    </a:ext>
                  </a:extLst>
                </a:gridCol>
                <a:gridCol w="2582939">
                  <a:extLst>
                    <a:ext uri="{9D8B030D-6E8A-4147-A177-3AD203B41FA5}">
                      <a16:colId xmlns:a16="http://schemas.microsoft.com/office/drawing/2014/main" val="2261064088"/>
                    </a:ext>
                  </a:extLst>
                </a:gridCol>
              </a:tblGrid>
              <a:tr h="370840">
                <a:tc>
                  <a:txBody>
                    <a:bodyPr/>
                    <a:lstStyle/>
                    <a:p>
                      <a:r>
                        <a:rPr lang="en-US" sz="2000" b="0" dirty="0"/>
                        <a:t>Accessing</a:t>
                      </a:r>
                    </a:p>
                  </a:txBody>
                  <a:tcPr/>
                </a:tc>
                <a:tc>
                  <a:txBody>
                    <a:bodyPr/>
                    <a:lstStyle/>
                    <a:p>
                      <a:r>
                        <a:rPr lang="en-US" sz="2000" b="1" dirty="0">
                          <a:solidFill>
                            <a:schemeClr val="accent1"/>
                          </a:solidFill>
                        </a:rPr>
                        <a:t>O(n)</a:t>
                      </a:r>
                    </a:p>
                  </a:txBody>
                  <a:tcPr/>
                </a:tc>
                <a:extLst>
                  <a:ext uri="{0D108BD9-81ED-4DB2-BD59-A6C34878D82A}">
                    <a16:rowId xmlns:a16="http://schemas.microsoft.com/office/drawing/2014/main" val="1094163257"/>
                  </a:ext>
                </a:extLst>
              </a:tr>
              <a:tr h="370840">
                <a:tc>
                  <a:txBody>
                    <a:bodyPr/>
                    <a:lstStyle/>
                    <a:p>
                      <a:r>
                        <a:rPr lang="en-US" sz="2000" b="0" dirty="0"/>
                        <a:t>Searching</a:t>
                      </a:r>
                    </a:p>
                  </a:txBody>
                  <a:tcPr/>
                </a:tc>
                <a:tc>
                  <a:txBody>
                    <a:bodyPr/>
                    <a:lstStyle/>
                    <a:p>
                      <a:r>
                        <a:rPr lang="en-US" sz="2000" b="1" dirty="0">
                          <a:solidFill>
                            <a:schemeClr val="accent1"/>
                          </a:solidFill>
                        </a:rPr>
                        <a:t>O(n)</a:t>
                      </a:r>
                    </a:p>
                  </a:txBody>
                  <a:tcPr/>
                </a:tc>
                <a:extLst>
                  <a:ext uri="{0D108BD9-81ED-4DB2-BD59-A6C34878D82A}">
                    <a16:rowId xmlns:a16="http://schemas.microsoft.com/office/drawing/2014/main" val="406264901"/>
                  </a:ext>
                </a:extLst>
              </a:tr>
              <a:tr h="370840">
                <a:tc>
                  <a:txBody>
                    <a:bodyPr/>
                    <a:lstStyle/>
                    <a:p>
                      <a:r>
                        <a:rPr lang="en-US" sz="2000" b="0" dirty="0"/>
                        <a:t>Inserting</a:t>
                      </a:r>
                    </a:p>
                  </a:txBody>
                  <a:tcPr/>
                </a:tc>
                <a:tc>
                  <a:txBody>
                    <a:bodyPr/>
                    <a:lstStyle/>
                    <a:p>
                      <a:r>
                        <a:rPr lang="en-US" sz="2000" b="1" dirty="0">
                          <a:solidFill>
                            <a:schemeClr val="accent1"/>
                          </a:solidFill>
                        </a:rPr>
                        <a:t>O(1)(push)</a:t>
                      </a:r>
                    </a:p>
                  </a:txBody>
                  <a:tcPr/>
                </a:tc>
                <a:extLst>
                  <a:ext uri="{0D108BD9-81ED-4DB2-BD59-A6C34878D82A}">
                    <a16:rowId xmlns:a16="http://schemas.microsoft.com/office/drawing/2014/main" val="3998902904"/>
                  </a:ext>
                </a:extLst>
              </a:tr>
              <a:tr h="281356">
                <a:tc>
                  <a:txBody>
                    <a:bodyPr/>
                    <a:lstStyle/>
                    <a:p>
                      <a:r>
                        <a:rPr lang="en-US" sz="2000" b="0" dirty="0"/>
                        <a:t>Deleting</a:t>
                      </a:r>
                    </a:p>
                  </a:txBody>
                  <a:tcPr/>
                </a:tc>
                <a:tc>
                  <a:txBody>
                    <a:bodyPr/>
                    <a:lstStyle/>
                    <a:p>
                      <a:r>
                        <a:rPr lang="en-US" sz="2000" b="1" dirty="0">
                          <a:solidFill>
                            <a:schemeClr val="accent1"/>
                          </a:solidFill>
                        </a:rPr>
                        <a:t>O(1)(pop)</a:t>
                      </a:r>
                    </a:p>
                  </a:txBody>
                  <a:tcPr/>
                </a:tc>
                <a:extLst>
                  <a:ext uri="{0D108BD9-81ED-4DB2-BD59-A6C34878D82A}">
                    <a16:rowId xmlns:a16="http://schemas.microsoft.com/office/drawing/2014/main" val="839470884"/>
                  </a:ext>
                </a:extLst>
              </a:tr>
            </a:tbl>
          </a:graphicData>
        </a:graphic>
      </p:graphicFrame>
    </p:spTree>
    <p:extLst>
      <p:ext uri="{BB962C8B-B14F-4D97-AF65-F5344CB8AC3E}">
        <p14:creationId xmlns:p14="http://schemas.microsoft.com/office/powerpoint/2010/main" val="190658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C596-BA54-4800-A002-BA802666FB80}"/>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560BFEA9-9BA4-4E50-8207-F24E6487E3A3}"/>
              </a:ext>
            </a:extLst>
          </p:cNvPr>
          <p:cNvSpPr>
            <a:spLocks noGrp="1"/>
          </p:cNvSpPr>
          <p:nvPr>
            <p:ph idx="1"/>
          </p:nvPr>
        </p:nvSpPr>
        <p:spPr>
          <a:xfrm>
            <a:off x="838200" y="1825625"/>
            <a:ext cx="10515600" cy="4351338"/>
          </a:xfrm>
        </p:spPr>
        <p:txBody>
          <a:bodyPr/>
          <a:lstStyle/>
          <a:p>
            <a:r>
              <a:rPr lang="en-US" b="1" dirty="0">
                <a:solidFill>
                  <a:schemeClr val="accent1"/>
                </a:solidFill>
              </a:rPr>
              <a:t>FIFO</a:t>
            </a:r>
            <a:r>
              <a:rPr lang="en-US" dirty="0"/>
              <a:t> (First In First Out) sequential collection </a:t>
            </a:r>
          </a:p>
          <a:p>
            <a:endParaRPr lang="en-US" dirty="0"/>
          </a:p>
        </p:txBody>
      </p:sp>
      <p:pic>
        <p:nvPicPr>
          <p:cNvPr id="3076" name="Picture 4" descr="nystudio107 | Robust queue job handling in Craft CMS">
            <a:extLst>
              <a:ext uri="{FF2B5EF4-FFF2-40B4-BE49-F238E27FC236}">
                <a16:creationId xmlns:a16="http://schemas.microsoft.com/office/drawing/2014/main" id="{0DDCB90C-99AE-432C-A33F-DB6E03B8F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359" y="3300255"/>
            <a:ext cx="4019282" cy="211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EEE5-5E95-4DDD-88F2-AD78CEB52722}"/>
              </a:ext>
            </a:extLst>
          </p:cNvPr>
          <p:cNvSpPr>
            <a:spLocks noGrp="1"/>
          </p:cNvSpPr>
          <p:nvPr>
            <p:ph type="title"/>
          </p:nvPr>
        </p:nvSpPr>
        <p:spPr/>
        <p:txBody>
          <a:bodyPr/>
          <a:lstStyle/>
          <a:p>
            <a:r>
              <a:rPr lang="en-US" dirty="0"/>
              <a:t>Queue: Operations </a:t>
            </a:r>
          </a:p>
        </p:txBody>
      </p:sp>
      <p:sp>
        <p:nvSpPr>
          <p:cNvPr id="3" name="Content Placeholder 2">
            <a:extLst>
              <a:ext uri="{FF2B5EF4-FFF2-40B4-BE49-F238E27FC236}">
                <a16:creationId xmlns:a16="http://schemas.microsoft.com/office/drawing/2014/main" id="{25AB9645-0169-47EA-ABB7-1A4F94056A65}"/>
              </a:ext>
            </a:extLst>
          </p:cNvPr>
          <p:cNvSpPr>
            <a:spLocks noGrp="1"/>
          </p:cNvSpPr>
          <p:nvPr>
            <p:ph idx="1"/>
          </p:nvPr>
        </p:nvSpPr>
        <p:spPr>
          <a:xfrm>
            <a:off x="838201" y="1825625"/>
            <a:ext cx="5794420" cy="4351338"/>
          </a:xfrm>
        </p:spPr>
        <p:txBody>
          <a:bodyPr/>
          <a:lstStyle/>
          <a:p>
            <a:r>
              <a:rPr lang="en-US" b="1" dirty="0">
                <a:solidFill>
                  <a:schemeClr val="accent1"/>
                </a:solidFill>
              </a:rPr>
              <a:t>enqueue</a:t>
            </a:r>
            <a:r>
              <a:rPr lang="en-US" dirty="0"/>
              <a:t>() </a:t>
            </a:r>
            <a:r>
              <a:rPr lang="en-US" sz="2400" dirty="0"/>
              <a:t>− adding (storing) an element to the queue</a:t>
            </a:r>
          </a:p>
          <a:p>
            <a:r>
              <a:rPr lang="en-US" b="1" dirty="0">
                <a:solidFill>
                  <a:schemeClr val="accent1"/>
                </a:solidFill>
              </a:rPr>
              <a:t>dequeue</a:t>
            </a:r>
            <a:r>
              <a:rPr lang="en-US" dirty="0"/>
              <a:t>() </a:t>
            </a:r>
            <a:r>
              <a:rPr lang="en-US" sz="2400" dirty="0"/>
              <a:t>− removing (accessing) an element from the queue</a:t>
            </a:r>
          </a:p>
          <a:p>
            <a:r>
              <a:rPr lang="en-US" dirty="0"/>
              <a:t>fist()/peek() </a:t>
            </a:r>
            <a:r>
              <a:rPr lang="en-US" sz="2400" dirty="0"/>
              <a:t>− get the first element of the queue, without removing it</a:t>
            </a:r>
          </a:p>
          <a:p>
            <a:r>
              <a:rPr lang="en-US" dirty="0"/>
              <a:t>size(), </a:t>
            </a:r>
            <a:r>
              <a:rPr lang="en-US" dirty="0" err="1"/>
              <a:t>isEmpty</a:t>
            </a:r>
            <a:r>
              <a:rPr lang="en-US" dirty="0"/>
              <a:t>(), </a:t>
            </a:r>
            <a:r>
              <a:rPr lang="en-US" dirty="0" err="1"/>
              <a:t>isFull</a:t>
            </a:r>
            <a:r>
              <a:rPr lang="en-US" dirty="0"/>
              <a:t>()</a:t>
            </a:r>
            <a:r>
              <a:rPr lang="en-US" sz="2400" dirty="0"/>
              <a:t> </a:t>
            </a:r>
            <a:endParaRPr lang="en-US" sz="2400" dirty="0">
              <a:solidFill>
                <a:schemeClr val="bg1">
                  <a:lumMod val="50000"/>
                </a:schemeClr>
              </a:solidFill>
            </a:endParaRPr>
          </a:p>
        </p:txBody>
      </p:sp>
      <p:pic>
        <p:nvPicPr>
          <p:cNvPr id="4098" name="Picture 2" descr="Queues">
            <a:extLst>
              <a:ext uri="{FF2B5EF4-FFF2-40B4-BE49-F238E27FC236}">
                <a16:creationId xmlns:a16="http://schemas.microsoft.com/office/drawing/2014/main" id="{DC80C5AC-970F-4FEB-8BB2-73D895C53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4" y="2776537"/>
            <a:ext cx="41814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50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DB9E-0984-4BFA-8359-C16936F15817}"/>
              </a:ext>
            </a:extLst>
          </p:cNvPr>
          <p:cNvSpPr>
            <a:spLocks noGrp="1"/>
          </p:cNvSpPr>
          <p:nvPr>
            <p:ph type="title"/>
          </p:nvPr>
        </p:nvSpPr>
        <p:spPr/>
        <p:txBody>
          <a:bodyPr/>
          <a:lstStyle/>
          <a:p>
            <a:r>
              <a:rPr lang="en-US" dirty="0"/>
              <a:t>Queue: enqueue &amp; dequeue</a:t>
            </a:r>
          </a:p>
        </p:txBody>
      </p:sp>
      <p:pic>
        <p:nvPicPr>
          <p:cNvPr id="4" name="Content Placeholder 3">
            <a:extLst>
              <a:ext uri="{FF2B5EF4-FFF2-40B4-BE49-F238E27FC236}">
                <a16:creationId xmlns:a16="http://schemas.microsoft.com/office/drawing/2014/main" id="{67ECAA3F-FA00-4BC6-80A9-D0D3351AD29A}"/>
              </a:ext>
            </a:extLst>
          </p:cNvPr>
          <p:cNvPicPr>
            <a:picLocks noGrp="1" noChangeAspect="1"/>
          </p:cNvPicPr>
          <p:nvPr>
            <p:ph idx="1"/>
          </p:nvPr>
        </p:nvPicPr>
        <p:blipFill>
          <a:blip r:embed="rId3"/>
          <a:stretch>
            <a:fillRect/>
          </a:stretch>
        </p:blipFill>
        <p:spPr>
          <a:xfrm>
            <a:off x="838200" y="2489179"/>
            <a:ext cx="4958186" cy="3254799"/>
          </a:xfrm>
          <a:prstGeom prst="rect">
            <a:avLst/>
          </a:prstGeom>
        </p:spPr>
      </p:pic>
      <p:pic>
        <p:nvPicPr>
          <p:cNvPr id="5" name="Picture 4">
            <a:extLst>
              <a:ext uri="{FF2B5EF4-FFF2-40B4-BE49-F238E27FC236}">
                <a16:creationId xmlns:a16="http://schemas.microsoft.com/office/drawing/2014/main" id="{445B3917-96F0-44CE-B6E0-2F1E72952DBA}"/>
              </a:ext>
            </a:extLst>
          </p:cNvPr>
          <p:cNvPicPr>
            <a:picLocks noChangeAspect="1"/>
          </p:cNvPicPr>
          <p:nvPr/>
        </p:nvPicPr>
        <p:blipFill>
          <a:blip r:embed="rId4"/>
          <a:stretch>
            <a:fillRect/>
          </a:stretch>
        </p:blipFill>
        <p:spPr>
          <a:xfrm>
            <a:off x="6223361" y="2445839"/>
            <a:ext cx="5130439" cy="3298139"/>
          </a:xfrm>
          <a:prstGeom prst="rect">
            <a:avLst/>
          </a:prstGeom>
        </p:spPr>
      </p:pic>
    </p:spTree>
    <p:extLst>
      <p:ext uri="{BB962C8B-B14F-4D97-AF65-F5344CB8AC3E}">
        <p14:creationId xmlns:p14="http://schemas.microsoft.com/office/powerpoint/2010/main" val="24732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40AA-D249-4993-88A0-01AEF5041114}"/>
              </a:ext>
            </a:extLst>
          </p:cNvPr>
          <p:cNvSpPr>
            <a:spLocks noGrp="1"/>
          </p:cNvSpPr>
          <p:nvPr>
            <p:ph type="title"/>
          </p:nvPr>
        </p:nvSpPr>
        <p:spPr/>
        <p:txBody>
          <a:bodyPr/>
          <a:lstStyle/>
          <a:p>
            <a:r>
              <a:rPr lang="en-US" dirty="0"/>
              <a:t>Queue: Operations</a:t>
            </a:r>
          </a:p>
        </p:txBody>
      </p:sp>
      <p:graphicFrame>
        <p:nvGraphicFramePr>
          <p:cNvPr id="6" name="Table 5">
            <a:extLst>
              <a:ext uri="{FF2B5EF4-FFF2-40B4-BE49-F238E27FC236}">
                <a16:creationId xmlns:a16="http://schemas.microsoft.com/office/drawing/2014/main" id="{ECFB6180-BFF1-48F7-96E8-3BE071D6A7B3}"/>
              </a:ext>
            </a:extLst>
          </p:cNvPr>
          <p:cNvGraphicFramePr>
            <a:graphicFrameLocks noGrp="1"/>
          </p:cNvGraphicFramePr>
          <p:nvPr>
            <p:extLst>
              <p:ext uri="{D42A27DB-BD31-4B8C-83A1-F6EECF244321}">
                <p14:modId xmlns:p14="http://schemas.microsoft.com/office/powerpoint/2010/main" val="4100048140"/>
              </p:ext>
            </p:extLst>
          </p:nvPr>
        </p:nvGraphicFramePr>
        <p:xfrm>
          <a:off x="1031443" y="1825625"/>
          <a:ext cx="4981651" cy="1584960"/>
        </p:xfrm>
        <a:graphic>
          <a:graphicData uri="http://schemas.openxmlformats.org/drawingml/2006/table">
            <a:tbl>
              <a:tblPr firstRow="1" bandRow="1">
                <a:tableStyleId>{C083E6E3-FA7D-4D7B-A595-EF9225AFEA82}</a:tableStyleId>
              </a:tblPr>
              <a:tblGrid>
                <a:gridCol w="2398712">
                  <a:extLst>
                    <a:ext uri="{9D8B030D-6E8A-4147-A177-3AD203B41FA5}">
                      <a16:colId xmlns:a16="http://schemas.microsoft.com/office/drawing/2014/main" val="836760927"/>
                    </a:ext>
                  </a:extLst>
                </a:gridCol>
                <a:gridCol w="2582939">
                  <a:extLst>
                    <a:ext uri="{9D8B030D-6E8A-4147-A177-3AD203B41FA5}">
                      <a16:colId xmlns:a16="http://schemas.microsoft.com/office/drawing/2014/main" val="2261064088"/>
                    </a:ext>
                  </a:extLst>
                </a:gridCol>
              </a:tblGrid>
              <a:tr h="370840">
                <a:tc>
                  <a:txBody>
                    <a:bodyPr/>
                    <a:lstStyle/>
                    <a:p>
                      <a:r>
                        <a:rPr lang="en-US" sz="2000" b="0" dirty="0"/>
                        <a:t>Accessing</a:t>
                      </a:r>
                    </a:p>
                  </a:txBody>
                  <a:tcPr/>
                </a:tc>
                <a:tc>
                  <a:txBody>
                    <a:bodyPr/>
                    <a:lstStyle/>
                    <a:p>
                      <a:r>
                        <a:rPr lang="en-US" sz="2000" b="1" dirty="0">
                          <a:solidFill>
                            <a:schemeClr val="accent1"/>
                          </a:solidFill>
                        </a:rPr>
                        <a:t>O(n)</a:t>
                      </a:r>
                    </a:p>
                  </a:txBody>
                  <a:tcPr/>
                </a:tc>
                <a:extLst>
                  <a:ext uri="{0D108BD9-81ED-4DB2-BD59-A6C34878D82A}">
                    <a16:rowId xmlns:a16="http://schemas.microsoft.com/office/drawing/2014/main" val="1094163257"/>
                  </a:ext>
                </a:extLst>
              </a:tr>
              <a:tr h="370840">
                <a:tc>
                  <a:txBody>
                    <a:bodyPr/>
                    <a:lstStyle/>
                    <a:p>
                      <a:r>
                        <a:rPr lang="en-US" sz="2000" b="0" dirty="0"/>
                        <a:t>Searching</a:t>
                      </a:r>
                    </a:p>
                  </a:txBody>
                  <a:tcPr/>
                </a:tc>
                <a:tc>
                  <a:txBody>
                    <a:bodyPr/>
                    <a:lstStyle/>
                    <a:p>
                      <a:r>
                        <a:rPr lang="en-US" sz="2000" b="1" dirty="0">
                          <a:solidFill>
                            <a:schemeClr val="accent1"/>
                          </a:solidFill>
                        </a:rPr>
                        <a:t>O(n)</a:t>
                      </a:r>
                    </a:p>
                  </a:txBody>
                  <a:tcPr/>
                </a:tc>
                <a:extLst>
                  <a:ext uri="{0D108BD9-81ED-4DB2-BD59-A6C34878D82A}">
                    <a16:rowId xmlns:a16="http://schemas.microsoft.com/office/drawing/2014/main" val="406264901"/>
                  </a:ext>
                </a:extLst>
              </a:tr>
              <a:tr h="370840">
                <a:tc>
                  <a:txBody>
                    <a:bodyPr/>
                    <a:lstStyle/>
                    <a:p>
                      <a:r>
                        <a:rPr lang="en-US" sz="2000" b="0" dirty="0"/>
                        <a:t>Inserting</a:t>
                      </a:r>
                    </a:p>
                  </a:txBody>
                  <a:tcPr/>
                </a:tc>
                <a:tc>
                  <a:txBody>
                    <a:bodyPr/>
                    <a:lstStyle/>
                    <a:p>
                      <a:r>
                        <a:rPr lang="en-US" sz="2000" b="1" dirty="0">
                          <a:solidFill>
                            <a:schemeClr val="accent1"/>
                          </a:solidFill>
                        </a:rPr>
                        <a:t>O(1)(enqueue)</a:t>
                      </a:r>
                    </a:p>
                  </a:txBody>
                  <a:tcPr/>
                </a:tc>
                <a:extLst>
                  <a:ext uri="{0D108BD9-81ED-4DB2-BD59-A6C34878D82A}">
                    <a16:rowId xmlns:a16="http://schemas.microsoft.com/office/drawing/2014/main" val="3998902904"/>
                  </a:ext>
                </a:extLst>
              </a:tr>
              <a:tr h="281356">
                <a:tc>
                  <a:txBody>
                    <a:bodyPr/>
                    <a:lstStyle/>
                    <a:p>
                      <a:r>
                        <a:rPr lang="en-US" sz="2000" b="0" dirty="0"/>
                        <a:t>Deleting</a:t>
                      </a:r>
                    </a:p>
                  </a:txBody>
                  <a:tcPr/>
                </a:tc>
                <a:tc>
                  <a:txBody>
                    <a:bodyPr/>
                    <a:lstStyle/>
                    <a:p>
                      <a:r>
                        <a:rPr lang="en-US" sz="2000" b="1" dirty="0">
                          <a:solidFill>
                            <a:schemeClr val="accent1"/>
                          </a:solidFill>
                        </a:rPr>
                        <a:t>O(1)(dequeue)</a:t>
                      </a:r>
                    </a:p>
                  </a:txBody>
                  <a:tcPr/>
                </a:tc>
                <a:extLst>
                  <a:ext uri="{0D108BD9-81ED-4DB2-BD59-A6C34878D82A}">
                    <a16:rowId xmlns:a16="http://schemas.microsoft.com/office/drawing/2014/main" val="839470884"/>
                  </a:ext>
                </a:extLst>
              </a:tr>
            </a:tbl>
          </a:graphicData>
        </a:graphic>
      </p:graphicFrame>
    </p:spTree>
    <p:extLst>
      <p:ext uri="{BB962C8B-B14F-4D97-AF65-F5344CB8AC3E}">
        <p14:creationId xmlns:p14="http://schemas.microsoft.com/office/powerpoint/2010/main" val="189442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C09D-FC77-4BF3-A582-B355ACD573B6}"/>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034BD4F-B2F4-4263-8A27-F0F1A8DFFCA5}"/>
              </a:ext>
            </a:extLst>
          </p:cNvPr>
          <p:cNvSpPr>
            <a:spLocks noGrp="1"/>
          </p:cNvSpPr>
          <p:nvPr>
            <p:ph idx="1"/>
          </p:nvPr>
        </p:nvSpPr>
        <p:spPr/>
        <p:txBody>
          <a:bodyPr/>
          <a:lstStyle/>
          <a:p>
            <a:r>
              <a:rPr lang="en-US" dirty="0"/>
              <a:t>Arrays </a:t>
            </a:r>
          </a:p>
          <a:p>
            <a:r>
              <a:rPr lang="en-US" dirty="0"/>
              <a:t>Stacks &amp; Queues </a:t>
            </a:r>
          </a:p>
          <a:p>
            <a:pPr marL="0" indent="0">
              <a:buNone/>
            </a:pPr>
            <a:endParaRPr lang="en-US" dirty="0"/>
          </a:p>
        </p:txBody>
      </p:sp>
    </p:spTree>
    <p:extLst>
      <p:ext uri="{BB962C8B-B14F-4D97-AF65-F5344CB8AC3E}">
        <p14:creationId xmlns:p14="http://schemas.microsoft.com/office/powerpoint/2010/main" val="13415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CC44-C28F-43B8-AEDF-370D1E377F97}"/>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0F074E5E-AE21-456D-8686-E60E0540011E}"/>
              </a:ext>
            </a:extLst>
          </p:cNvPr>
          <p:cNvSpPr>
            <a:spLocks noGrp="1"/>
          </p:cNvSpPr>
          <p:nvPr>
            <p:ph idx="1"/>
          </p:nvPr>
        </p:nvSpPr>
        <p:spPr/>
        <p:txBody>
          <a:bodyPr/>
          <a:lstStyle/>
          <a:p>
            <a:r>
              <a:rPr lang="en-US" dirty="0"/>
              <a:t>Linked List and Positional List</a:t>
            </a:r>
          </a:p>
          <a:p>
            <a:endParaRPr lang="en-US" dirty="0"/>
          </a:p>
          <a:p>
            <a:r>
              <a:rPr lang="en-US" dirty="0"/>
              <a:t>Recursion </a:t>
            </a:r>
          </a:p>
        </p:txBody>
      </p:sp>
    </p:spTree>
    <p:extLst>
      <p:ext uri="{BB962C8B-B14F-4D97-AF65-F5344CB8AC3E}">
        <p14:creationId xmlns:p14="http://schemas.microsoft.com/office/powerpoint/2010/main" val="188334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18FC-69E0-4842-A036-687E8C80BB2C}"/>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02928567-1FAB-4E7A-B349-C91B8C68D295}"/>
              </a:ext>
            </a:extLst>
          </p:cNvPr>
          <p:cNvSpPr>
            <a:spLocks noGrp="1"/>
          </p:cNvSpPr>
          <p:nvPr>
            <p:ph idx="1"/>
          </p:nvPr>
        </p:nvSpPr>
        <p:spPr/>
        <p:txBody>
          <a:bodyPr>
            <a:normAutofit/>
          </a:bodyPr>
          <a:lstStyle/>
          <a:p>
            <a:pPr marL="0" indent="0">
              <a:buNone/>
            </a:pPr>
            <a:r>
              <a:rPr lang="en-US" sz="2400" dirty="0"/>
              <a:t>To store a list of similar things: </a:t>
            </a:r>
          </a:p>
          <a:p>
            <a:pPr marL="0" indent="0">
              <a:buNone/>
            </a:pPr>
            <a:endParaRPr lang="en-US" sz="2400" dirty="0"/>
          </a:p>
          <a:p>
            <a:pPr marL="0" indent="0">
              <a:buNone/>
            </a:pPr>
            <a:r>
              <a:rPr lang="en-US" sz="2400" dirty="0"/>
              <a:t>A list of names: [“Alex”, “Bob”,  “Charles”,  “David”]</a:t>
            </a:r>
          </a:p>
          <a:p>
            <a:pPr marL="0" indent="0">
              <a:buNone/>
            </a:pPr>
            <a:r>
              <a:rPr lang="en-US" sz="2400" dirty="0"/>
              <a:t>A list of numbers: [1, 2, 3, 4]</a:t>
            </a:r>
          </a:p>
          <a:p>
            <a:pPr marL="0" indent="0">
              <a:buNone/>
            </a:pPr>
            <a:endParaRPr lang="en-US" sz="2400" dirty="0"/>
          </a:p>
          <a:p>
            <a:pPr marL="0" indent="0">
              <a:buNone/>
            </a:pPr>
            <a:r>
              <a:rPr lang="en-US" sz="2400" dirty="0"/>
              <a:t>Each item in the array referred as “</a:t>
            </a:r>
            <a:r>
              <a:rPr lang="en-US" sz="2400" b="1" dirty="0"/>
              <a:t>element</a:t>
            </a:r>
            <a:r>
              <a:rPr lang="en-US" sz="2400" dirty="0"/>
              <a:t>”</a:t>
            </a:r>
          </a:p>
          <a:p>
            <a:pPr marL="0" indent="0">
              <a:buNone/>
            </a:pPr>
            <a:endParaRPr lang="en-US" sz="1400" dirty="0"/>
          </a:p>
          <a:p>
            <a:pPr marL="0" indent="0">
              <a:buNone/>
            </a:pPr>
            <a:endParaRPr lang="en-US" dirty="0"/>
          </a:p>
        </p:txBody>
      </p:sp>
    </p:spTree>
    <p:extLst>
      <p:ext uri="{BB962C8B-B14F-4D97-AF65-F5344CB8AC3E}">
        <p14:creationId xmlns:p14="http://schemas.microsoft.com/office/powerpoint/2010/main" val="413172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4B5D-00B5-4D41-A165-53597162C12E}"/>
              </a:ext>
            </a:extLst>
          </p:cNvPr>
          <p:cNvSpPr>
            <a:spLocks noGrp="1"/>
          </p:cNvSpPr>
          <p:nvPr>
            <p:ph type="title"/>
          </p:nvPr>
        </p:nvSpPr>
        <p:spPr/>
        <p:txBody>
          <a:bodyPr/>
          <a:lstStyle/>
          <a:p>
            <a:r>
              <a:rPr lang="en-US" dirty="0"/>
              <a:t>Array </a:t>
            </a:r>
          </a:p>
        </p:txBody>
      </p:sp>
      <p:sp>
        <p:nvSpPr>
          <p:cNvPr id="3" name="Content Placeholder 2">
            <a:extLst>
              <a:ext uri="{FF2B5EF4-FFF2-40B4-BE49-F238E27FC236}">
                <a16:creationId xmlns:a16="http://schemas.microsoft.com/office/drawing/2014/main" id="{0D9060F6-CBAD-49B0-B978-8E2253122695}"/>
              </a:ext>
            </a:extLst>
          </p:cNvPr>
          <p:cNvSpPr>
            <a:spLocks noGrp="1"/>
          </p:cNvSpPr>
          <p:nvPr>
            <p:ph idx="1"/>
          </p:nvPr>
        </p:nvSpPr>
        <p:spPr/>
        <p:txBody>
          <a:bodyPr>
            <a:normAutofit fontScale="77500" lnSpcReduction="20000"/>
          </a:bodyPr>
          <a:lstStyle/>
          <a:p>
            <a:r>
              <a:rPr lang="en-US" dirty="0"/>
              <a:t>Element Type:  same type  (“structured data”)</a:t>
            </a:r>
          </a:p>
          <a:p>
            <a:endParaRPr lang="en-US" dirty="0"/>
          </a:p>
          <a:p>
            <a:r>
              <a:rPr lang="en-US" dirty="0"/>
              <a:t>Size: fixed</a:t>
            </a:r>
          </a:p>
          <a:p>
            <a:pPr marL="457200" lvl="1" indent="0">
              <a:buNone/>
            </a:pPr>
            <a:endParaRPr lang="en-US" dirty="0"/>
          </a:p>
          <a:p>
            <a:pPr marL="457200" lvl="1" indent="0">
              <a:buNone/>
            </a:pPr>
            <a:r>
              <a:rPr lang="en-US" dirty="0"/>
              <a:t>Java: </a:t>
            </a:r>
          </a:p>
          <a:p>
            <a:pPr marL="457200" lvl="1" indent="0">
              <a:buNone/>
            </a:pPr>
            <a:r>
              <a:rPr lang="en-US" dirty="0"/>
              <a:t>	</a:t>
            </a:r>
            <a:r>
              <a:rPr lang="en-US" sz="1900" dirty="0"/>
              <a:t>// declare &amp; </a:t>
            </a:r>
            <a:r>
              <a:rPr lang="en-US" sz="1900" dirty="0" err="1"/>
              <a:t>init</a:t>
            </a:r>
            <a:br>
              <a:rPr lang="en-US" sz="1900" dirty="0"/>
            </a:br>
            <a:r>
              <a:rPr lang="en-US" sz="1900" dirty="0"/>
              <a:t>	String[] cars = {“BMW”, “Toyota”, “Tesla”}</a:t>
            </a:r>
          </a:p>
          <a:p>
            <a:pPr marL="457200" lvl="1" indent="0">
              <a:buNone/>
            </a:pPr>
            <a:r>
              <a:rPr lang="en-US" sz="1900" dirty="0"/>
              <a:t>	// declare</a:t>
            </a:r>
          </a:p>
          <a:p>
            <a:pPr marL="457200" lvl="1" indent="0">
              <a:buNone/>
            </a:pPr>
            <a:r>
              <a:rPr lang="en-US" sz="1900" dirty="0"/>
              <a:t>	int[] scores = new int[10]</a:t>
            </a:r>
          </a:p>
          <a:p>
            <a:pPr marL="457200" lvl="1" indent="0">
              <a:buNone/>
            </a:pPr>
            <a:r>
              <a:rPr lang="en-US" sz="1900" dirty="0"/>
              <a:t>	// </a:t>
            </a:r>
            <a:r>
              <a:rPr lang="en-US" sz="1900" dirty="0" err="1"/>
              <a:t>init</a:t>
            </a:r>
            <a:r>
              <a:rPr lang="en-US" sz="1900" dirty="0"/>
              <a:t> </a:t>
            </a:r>
          </a:p>
          <a:p>
            <a:pPr marL="457200" lvl="1" indent="0">
              <a:buNone/>
            </a:pPr>
            <a:r>
              <a:rPr lang="en-US" sz="1900" dirty="0"/>
              <a:t>	scores[0] = 90</a:t>
            </a:r>
          </a:p>
          <a:p>
            <a:pPr marL="457200" lvl="1" indent="0">
              <a:buNone/>
            </a:pPr>
            <a:r>
              <a:rPr lang="en-US" sz="1900" dirty="0"/>
              <a:t>	scores[1] = 80  </a:t>
            </a:r>
            <a:r>
              <a:rPr lang="en-US" dirty="0"/>
              <a:t>	</a:t>
            </a:r>
          </a:p>
          <a:p>
            <a:pPr marL="0" indent="0">
              <a:buNone/>
            </a:pPr>
            <a:r>
              <a:rPr lang="en-US" dirty="0"/>
              <a:t>👉 Dynamic Array (List or </a:t>
            </a:r>
            <a:r>
              <a:rPr lang="en-US" dirty="0" err="1"/>
              <a:t>ArrayList</a:t>
            </a:r>
            <a:r>
              <a:rPr lang="en-US" dirty="0"/>
              <a:t>)   </a:t>
            </a:r>
          </a:p>
          <a:p>
            <a:pPr marL="0" indent="0">
              <a:buNone/>
            </a:pPr>
            <a:endParaRPr lang="en-US" dirty="0"/>
          </a:p>
          <a:p>
            <a:r>
              <a:rPr lang="en-US" dirty="0"/>
              <a:t>Index </a:t>
            </a:r>
          </a:p>
        </p:txBody>
      </p:sp>
    </p:spTree>
    <p:extLst>
      <p:ext uri="{BB962C8B-B14F-4D97-AF65-F5344CB8AC3E}">
        <p14:creationId xmlns:p14="http://schemas.microsoft.com/office/powerpoint/2010/main" val="312697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CC21-CBFA-445F-9924-7442C834F4C1}"/>
              </a:ext>
            </a:extLst>
          </p:cNvPr>
          <p:cNvSpPr>
            <a:spLocks noGrp="1"/>
          </p:cNvSpPr>
          <p:nvPr>
            <p:ph type="title"/>
          </p:nvPr>
        </p:nvSpPr>
        <p:spPr/>
        <p:txBody>
          <a:bodyPr/>
          <a:lstStyle/>
          <a:p>
            <a:r>
              <a:rPr lang="en-US" dirty="0"/>
              <a:t>Array: 2-D</a:t>
            </a:r>
          </a:p>
        </p:txBody>
      </p:sp>
      <p:sp>
        <p:nvSpPr>
          <p:cNvPr id="3" name="Content Placeholder 2">
            <a:extLst>
              <a:ext uri="{FF2B5EF4-FFF2-40B4-BE49-F238E27FC236}">
                <a16:creationId xmlns:a16="http://schemas.microsoft.com/office/drawing/2014/main" id="{71D1C3BC-A526-4588-83F5-63ACB684810E}"/>
              </a:ext>
            </a:extLst>
          </p:cNvPr>
          <p:cNvSpPr>
            <a:spLocks noGrp="1"/>
          </p:cNvSpPr>
          <p:nvPr>
            <p:ph idx="1"/>
          </p:nvPr>
        </p:nvSpPr>
        <p:spPr/>
        <p:txBody>
          <a:bodyPr>
            <a:normAutofit/>
          </a:bodyPr>
          <a:lstStyle/>
          <a:p>
            <a:pPr marL="0" indent="0">
              <a:buNone/>
            </a:pPr>
            <a:r>
              <a:rPr lang="en-US" sz="1800" dirty="0"/>
              <a:t>students = [</a:t>
            </a:r>
          </a:p>
          <a:p>
            <a:pPr marL="0" indent="0">
              <a:buNone/>
            </a:pPr>
            <a:r>
              <a:rPr lang="en-US" sz="1800" dirty="0"/>
              <a:t>	[“Alex”, “M”, “S1111111A”],</a:t>
            </a:r>
          </a:p>
          <a:p>
            <a:pPr marL="0" indent="0">
              <a:buNone/>
            </a:pPr>
            <a:r>
              <a:rPr lang="en-US" sz="1800" dirty="0"/>
              <a:t>	[“Bob”, “M”, “S2222222B”],</a:t>
            </a:r>
          </a:p>
          <a:p>
            <a:pPr marL="0" indent="0">
              <a:buNone/>
            </a:pPr>
            <a:r>
              <a:rPr lang="en-US" sz="1800" dirty="0"/>
              <a:t>	[“Charles”, “M”, “S3333333C”], </a:t>
            </a:r>
          </a:p>
          <a:p>
            <a:pPr marL="457200" lvl="1" indent="0">
              <a:buNone/>
            </a:pPr>
            <a:r>
              <a:rPr lang="en-US" sz="1400" dirty="0"/>
              <a:t>]</a:t>
            </a:r>
          </a:p>
          <a:p>
            <a:pPr marL="0" indent="0">
              <a:buNone/>
            </a:pPr>
            <a:r>
              <a:rPr lang="en-US" sz="1800" dirty="0"/>
              <a:t>students[2] 	-&gt;  [“Charles”, “M”, “S3333333C”]</a:t>
            </a:r>
          </a:p>
          <a:p>
            <a:pPr marL="0" indent="0">
              <a:buNone/>
            </a:pPr>
            <a:r>
              <a:rPr lang="en-US" sz="1800" dirty="0"/>
              <a:t>Students[1][2]	-&gt;  “S3333333C” </a:t>
            </a:r>
          </a:p>
          <a:p>
            <a:pPr marL="0" indent="0">
              <a:buNone/>
            </a:pPr>
            <a:endParaRPr lang="en-US" sz="1800" dirty="0"/>
          </a:p>
          <a:p>
            <a:pPr marL="457200" lvl="1" indent="0">
              <a:buNone/>
            </a:pPr>
            <a:endParaRPr lang="en-US" sz="1400" dirty="0"/>
          </a:p>
          <a:p>
            <a:pPr marL="0" indent="0">
              <a:buNone/>
            </a:pPr>
            <a:endParaRPr lang="en-US" sz="1800" dirty="0"/>
          </a:p>
        </p:txBody>
      </p:sp>
      <p:graphicFrame>
        <p:nvGraphicFramePr>
          <p:cNvPr id="4" name="Table 3">
            <a:extLst>
              <a:ext uri="{FF2B5EF4-FFF2-40B4-BE49-F238E27FC236}">
                <a16:creationId xmlns:a16="http://schemas.microsoft.com/office/drawing/2014/main" id="{845DB5FE-024C-4B11-84F4-CFE70188FBEC}"/>
              </a:ext>
            </a:extLst>
          </p:cNvPr>
          <p:cNvGraphicFramePr>
            <a:graphicFrameLocks noGrp="1"/>
          </p:cNvGraphicFramePr>
          <p:nvPr>
            <p:extLst>
              <p:ext uri="{D42A27DB-BD31-4B8C-83A1-F6EECF244321}">
                <p14:modId xmlns:p14="http://schemas.microsoft.com/office/powerpoint/2010/main" val="2513303820"/>
              </p:ext>
            </p:extLst>
          </p:nvPr>
        </p:nvGraphicFramePr>
        <p:xfrm>
          <a:off x="838200" y="4672263"/>
          <a:ext cx="8128000" cy="1478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9534942"/>
                    </a:ext>
                  </a:extLst>
                </a:gridCol>
                <a:gridCol w="2032000">
                  <a:extLst>
                    <a:ext uri="{9D8B030D-6E8A-4147-A177-3AD203B41FA5}">
                      <a16:colId xmlns:a16="http://schemas.microsoft.com/office/drawing/2014/main" val="2416316423"/>
                    </a:ext>
                  </a:extLst>
                </a:gridCol>
                <a:gridCol w="2032000">
                  <a:extLst>
                    <a:ext uri="{9D8B030D-6E8A-4147-A177-3AD203B41FA5}">
                      <a16:colId xmlns:a16="http://schemas.microsoft.com/office/drawing/2014/main" val="881134715"/>
                    </a:ext>
                  </a:extLst>
                </a:gridCol>
                <a:gridCol w="2032000">
                  <a:extLst>
                    <a:ext uri="{9D8B030D-6E8A-4147-A177-3AD203B41FA5}">
                      <a16:colId xmlns:a16="http://schemas.microsoft.com/office/drawing/2014/main" val="3598111761"/>
                    </a:ext>
                  </a:extLst>
                </a:gridCol>
              </a:tblGrid>
              <a:tr h="370840">
                <a:tc>
                  <a:txBody>
                    <a:bodyPr/>
                    <a:lstStyle/>
                    <a:p>
                      <a:pPr algn="ctr"/>
                      <a:r>
                        <a:rPr lang="en-US" dirty="0"/>
                        <a:t>Index</a:t>
                      </a:r>
                    </a:p>
                  </a:txBody>
                  <a:tcPr/>
                </a:tc>
                <a:tc>
                  <a:txBody>
                    <a:bodyPr/>
                    <a:lstStyle/>
                    <a:p>
                      <a:pPr algn="ctr"/>
                      <a:r>
                        <a:rPr lang="en-US" dirty="0"/>
                        <a:t>0</a:t>
                      </a:r>
                    </a:p>
                  </a:txBody>
                  <a:tcPr/>
                </a:tc>
                <a:tc>
                  <a:txBody>
                    <a:bodyPr/>
                    <a:lstStyle/>
                    <a:p>
                      <a:pPr algn="ctr"/>
                      <a:r>
                        <a:rPr lang="en-US" dirty="0"/>
                        <a:t>1</a:t>
                      </a:r>
                    </a:p>
                  </a:txBody>
                  <a:tcPr/>
                </a:tc>
                <a:tc>
                  <a:txBody>
                    <a:bodyPr/>
                    <a:lstStyle/>
                    <a:p>
                      <a:r>
                        <a:rPr lang="en-US" dirty="0"/>
                        <a:t>2</a:t>
                      </a:r>
                    </a:p>
                  </a:txBody>
                  <a:tcPr/>
                </a:tc>
                <a:extLst>
                  <a:ext uri="{0D108BD9-81ED-4DB2-BD59-A6C34878D82A}">
                    <a16:rowId xmlns:a16="http://schemas.microsoft.com/office/drawing/2014/main" val="1719435194"/>
                  </a:ext>
                </a:extLst>
              </a:tr>
              <a:tr h="370840">
                <a:tc>
                  <a:txBody>
                    <a:bodyPr/>
                    <a:lstStyle/>
                    <a:p>
                      <a:pPr algn="ctr"/>
                      <a:r>
                        <a:rPr lang="en-US" b="1" dirty="0">
                          <a:solidFill>
                            <a:schemeClr val="accent1"/>
                          </a:solidFill>
                        </a:rPr>
                        <a:t>0</a:t>
                      </a:r>
                    </a:p>
                  </a:txBody>
                  <a:tcPr/>
                </a:tc>
                <a:tc>
                  <a:txBody>
                    <a:bodyPr/>
                    <a:lstStyle/>
                    <a:p>
                      <a:r>
                        <a:rPr lang="en-US" dirty="0"/>
                        <a:t>Alex</a:t>
                      </a:r>
                    </a:p>
                  </a:txBody>
                  <a:tcPr/>
                </a:tc>
                <a:tc>
                  <a:txBody>
                    <a:bodyPr/>
                    <a:lstStyle/>
                    <a:p>
                      <a:r>
                        <a:rPr lang="en-US" dirty="0"/>
                        <a:t>M</a:t>
                      </a:r>
                    </a:p>
                  </a:txBody>
                  <a:tcPr/>
                </a:tc>
                <a:tc>
                  <a:txBody>
                    <a:bodyPr/>
                    <a:lstStyle/>
                    <a:p>
                      <a:r>
                        <a:rPr lang="en-US" dirty="0"/>
                        <a:t>S1111111A</a:t>
                      </a:r>
                    </a:p>
                  </a:txBody>
                  <a:tcPr/>
                </a:tc>
                <a:extLst>
                  <a:ext uri="{0D108BD9-81ED-4DB2-BD59-A6C34878D82A}">
                    <a16:rowId xmlns:a16="http://schemas.microsoft.com/office/drawing/2014/main" val="4127705057"/>
                  </a:ext>
                </a:extLst>
              </a:tr>
              <a:tr h="0">
                <a:tc>
                  <a:txBody>
                    <a:bodyPr/>
                    <a:lstStyle/>
                    <a:p>
                      <a:pPr algn="ctr"/>
                      <a:r>
                        <a:rPr lang="en-US" b="1" dirty="0">
                          <a:solidFill>
                            <a:schemeClr val="accent1"/>
                          </a:solidFill>
                        </a:rPr>
                        <a:t>1</a:t>
                      </a:r>
                    </a:p>
                  </a:txBody>
                  <a:tcPr/>
                </a:tc>
                <a:tc>
                  <a:txBody>
                    <a:bodyPr/>
                    <a:lstStyle/>
                    <a:p>
                      <a:r>
                        <a:rPr lang="en-US" dirty="0"/>
                        <a:t>Bob</a:t>
                      </a:r>
                    </a:p>
                  </a:txBody>
                  <a:tcPr/>
                </a:tc>
                <a:tc>
                  <a:txBody>
                    <a:bodyPr/>
                    <a:lstStyle/>
                    <a:p>
                      <a:r>
                        <a:rPr lang="en-US" dirty="0"/>
                        <a:t>M</a:t>
                      </a:r>
                    </a:p>
                  </a:txBody>
                  <a:tcPr/>
                </a:tc>
                <a:tc>
                  <a:txBody>
                    <a:bodyPr/>
                    <a:lstStyle/>
                    <a:p>
                      <a:r>
                        <a:rPr lang="en-US" sz="1800" dirty="0"/>
                        <a:t>S2222222B</a:t>
                      </a:r>
                      <a:endParaRPr lang="en-US" dirty="0"/>
                    </a:p>
                  </a:txBody>
                  <a:tcPr/>
                </a:tc>
                <a:extLst>
                  <a:ext uri="{0D108BD9-81ED-4DB2-BD59-A6C34878D82A}">
                    <a16:rowId xmlns:a16="http://schemas.microsoft.com/office/drawing/2014/main" val="2671247548"/>
                  </a:ext>
                </a:extLst>
              </a:tr>
              <a:tr h="370840">
                <a:tc>
                  <a:txBody>
                    <a:bodyPr/>
                    <a:lstStyle/>
                    <a:p>
                      <a:pPr algn="ctr"/>
                      <a:r>
                        <a:rPr lang="en-US" b="1" dirty="0">
                          <a:solidFill>
                            <a:schemeClr val="accent1"/>
                          </a:solidFill>
                        </a:rPr>
                        <a:t>2</a:t>
                      </a:r>
                    </a:p>
                  </a:txBody>
                  <a:tcPr/>
                </a:tc>
                <a:tc>
                  <a:txBody>
                    <a:bodyPr/>
                    <a:lstStyle/>
                    <a:p>
                      <a:r>
                        <a:rPr lang="en-US" dirty="0"/>
                        <a:t>Charles </a:t>
                      </a:r>
                    </a:p>
                  </a:txBody>
                  <a:tcPr/>
                </a:tc>
                <a:tc>
                  <a:txBody>
                    <a:bodyPr/>
                    <a:lstStyle/>
                    <a:p>
                      <a:r>
                        <a:rPr lang="en-US" dirty="0"/>
                        <a:t>M</a:t>
                      </a:r>
                    </a:p>
                  </a:txBody>
                  <a:tcPr/>
                </a:tc>
                <a:tc>
                  <a:txBody>
                    <a:bodyPr/>
                    <a:lstStyle/>
                    <a:p>
                      <a:r>
                        <a:rPr lang="en-US" sz="1800" dirty="0"/>
                        <a:t>S3333333C</a:t>
                      </a:r>
                      <a:endParaRPr lang="en-US" b="1" dirty="0"/>
                    </a:p>
                  </a:txBody>
                  <a:tcPr/>
                </a:tc>
                <a:extLst>
                  <a:ext uri="{0D108BD9-81ED-4DB2-BD59-A6C34878D82A}">
                    <a16:rowId xmlns:a16="http://schemas.microsoft.com/office/drawing/2014/main" val="3908373610"/>
                  </a:ext>
                </a:extLst>
              </a:tr>
            </a:tbl>
          </a:graphicData>
        </a:graphic>
      </p:graphicFrame>
    </p:spTree>
    <p:extLst>
      <p:ext uri="{BB962C8B-B14F-4D97-AF65-F5344CB8AC3E}">
        <p14:creationId xmlns:p14="http://schemas.microsoft.com/office/powerpoint/2010/main" val="146134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18FC-69E0-4842-A036-687E8C80BB2C}"/>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02928567-1FAB-4E7A-B349-C91B8C68D295}"/>
              </a:ext>
            </a:extLst>
          </p:cNvPr>
          <p:cNvSpPr>
            <a:spLocks noGrp="1"/>
          </p:cNvSpPr>
          <p:nvPr>
            <p:ph idx="1"/>
          </p:nvPr>
        </p:nvSpPr>
        <p:spPr/>
        <p:txBody>
          <a:bodyPr>
            <a:normAutofit lnSpcReduction="10000"/>
          </a:bodyPr>
          <a:lstStyle/>
          <a:p>
            <a:pPr marL="0" indent="0">
              <a:buNone/>
            </a:pPr>
            <a:r>
              <a:rPr lang="en-US" sz="2400" dirty="0"/>
              <a:t>str = “HELLO” = [‘H’, ‘E’, ‘L’, ‘L’, ‘O’]</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err="1"/>
              <a:t>data_type</a:t>
            </a:r>
            <a:r>
              <a:rPr lang="en-US" sz="1800" dirty="0"/>
              <a:t>: char</a:t>
            </a:r>
          </a:p>
          <a:p>
            <a:pPr marL="0" indent="0">
              <a:buNone/>
            </a:pPr>
            <a:r>
              <a:rPr lang="en-US" sz="1800" dirty="0" err="1"/>
              <a:t>data_type_size</a:t>
            </a:r>
            <a:r>
              <a:rPr lang="en-US" sz="1800" dirty="0"/>
              <a:t>: 2 byte (1 byte = 8 bits, 0000 0000 ~ 1111 1111) </a:t>
            </a:r>
          </a:p>
          <a:p>
            <a:pPr marL="0" indent="0">
              <a:buNone/>
            </a:pPr>
            <a:r>
              <a:rPr lang="en-US" sz="1800" dirty="0" err="1"/>
              <a:t>total_size</a:t>
            </a:r>
            <a:r>
              <a:rPr lang="en-US" sz="1800" dirty="0"/>
              <a:t> = </a:t>
            </a:r>
            <a:r>
              <a:rPr lang="en-US" sz="1800" dirty="0" err="1"/>
              <a:t>array_size</a:t>
            </a:r>
            <a:r>
              <a:rPr lang="en-US" sz="1800" dirty="0"/>
              <a:t> * </a:t>
            </a:r>
            <a:r>
              <a:rPr lang="en-US" sz="1800" dirty="0" err="1"/>
              <a:t>data_type_size</a:t>
            </a:r>
            <a:r>
              <a:rPr lang="en-US" sz="1800" dirty="0"/>
              <a:t> </a:t>
            </a:r>
          </a:p>
          <a:p>
            <a:pPr marL="0" indent="0">
              <a:buNone/>
            </a:pPr>
            <a:r>
              <a:rPr lang="en-US" sz="1800" dirty="0" err="1"/>
              <a:t>arr</a:t>
            </a:r>
            <a:r>
              <a:rPr lang="en-US" sz="1800" dirty="0"/>
              <a:t>[</a:t>
            </a:r>
            <a:r>
              <a:rPr lang="en-US" sz="1800" dirty="0" err="1"/>
              <a:t>i</a:t>
            </a:r>
            <a:r>
              <a:rPr lang="en-US" sz="1800" dirty="0"/>
              <a:t>].address = </a:t>
            </a:r>
            <a:r>
              <a:rPr lang="en-US" sz="1800" dirty="0" err="1"/>
              <a:t>base_address</a:t>
            </a:r>
            <a:r>
              <a:rPr lang="en-US" sz="1800" dirty="0"/>
              <a:t> + </a:t>
            </a:r>
            <a:r>
              <a:rPr lang="en-US" sz="1800" dirty="0" err="1"/>
              <a:t>i</a:t>
            </a:r>
            <a:r>
              <a:rPr lang="en-US" sz="1800" dirty="0"/>
              <a:t> * </a:t>
            </a:r>
            <a:r>
              <a:rPr lang="en-US" sz="1800" dirty="0" err="1"/>
              <a:t>data_type_size</a:t>
            </a:r>
            <a:r>
              <a:rPr lang="en-US" sz="1800" dirty="0"/>
              <a:t> &lt;- O(1) </a:t>
            </a:r>
          </a:p>
          <a:p>
            <a:pPr marL="0" indent="0">
              <a:buNone/>
            </a:pPr>
            <a:endParaRPr lang="en-US" sz="1400" dirty="0"/>
          </a:p>
          <a:p>
            <a:pPr marL="0" indent="0">
              <a:buNone/>
            </a:pPr>
            <a:endParaRPr lang="en-US" sz="1400" dirty="0"/>
          </a:p>
          <a:p>
            <a:pPr marL="0" indent="0">
              <a:buNone/>
            </a:pPr>
            <a:endParaRPr lang="en-US" dirty="0"/>
          </a:p>
        </p:txBody>
      </p:sp>
      <p:pic>
        <p:nvPicPr>
          <p:cNvPr id="4" name="Picture 3">
            <a:extLst>
              <a:ext uri="{FF2B5EF4-FFF2-40B4-BE49-F238E27FC236}">
                <a16:creationId xmlns:a16="http://schemas.microsoft.com/office/drawing/2014/main" id="{C808C00A-1CDC-4A4A-A80C-41F250DE2E19}"/>
              </a:ext>
            </a:extLst>
          </p:cNvPr>
          <p:cNvPicPr>
            <a:picLocks noChangeAspect="1"/>
          </p:cNvPicPr>
          <p:nvPr/>
        </p:nvPicPr>
        <p:blipFill>
          <a:blip r:embed="rId3"/>
          <a:stretch>
            <a:fillRect/>
          </a:stretch>
        </p:blipFill>
        <p:spPr>
          <a:xfrm>
            <a:off x="838200" y="2547947"/>
            <a:ext cx="9458325" cy="2019300"/>
          </a:xfrm>
          <a:prstGeom prst="rect">
            <a:avLst/>
          </a:prstGeom>
        </p:spPr>
      </p:pic>
    </p:spTree>
    <p:extLst>
      <p:ext uri="{BB962C8B-B14F-4D97-AF65-F5344CB8AC3E}">
        <p14:creationId xmlns:p14="http://schemas.microsoft.com/office/powerpoint/2010/main" val="387813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7922-FF91-44EB-835E-69D62F09B270}"/>
              </a:ext>
            </a:extLst>
          </p:cNvPr>
          <p:cNvSpPr>
            <a:spLocks noGrp="1"/>
          </p:cNvSpPr>
          <p:nvPr>
            <p:ph type="title"/>
          </p:nvPr>
        </p:nvSpPr>
        <p:spPr/>
        <p:txBody>
          <a:bodyPr/>
          <a:lstStyle/>
          <a:p>
            <a:r>
              <a:rPr lang="en-US" dirty="0"/>
              <a:t>Dynamic Array</a:t>
            </a:r>
          </a:p>
        </p:txBody>
      </p:sp>
      <p:graphicFrame>
        <p:nvGraphicFramePr>
          <p:cNvPr id="5" name="Content Placeholder 4">
            <a:extLst>
              <a:ext uri="{FF2B5EF4-FFF2-40B4-BE49-F238E27FC236}">
                <a16:creationId xmlns:a16="http://schemas.microsoft.com/office/drawing/2014/main" id="{BED3383E-4279-49B8-AB4C-116D4B2BC3A9}"/>
              </a:ext>
            </a:extLst>
          </p:cNvPr>
          <p:cNvGraphicFramePr>
            <a:graphicFrameLocks noGrp="1"/>
          </p:cNvGraphicFramePr>
          <p:nvPr>
            <p:ph idx="1"/>
            <p:extLst>
              <p:ext uri="{D42A27DB-BD31-4B8C-83A1-F6EECF244321}">
                <p14:modId xmlns:p14="http://schemas.microsoft.com/office/powerpoint/2010/main" val="1777123723"/>
              </p:ext>
            </p:extLst>
          </p:nvPr>
        </p:nvGraphicFramePr>
        <p:xfrm>
          <a:off x="838200" y="2068512"/>
          <a:ext cx="1371600" cy="3708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426467844"/>
                    </a:ext>
                  </a:extLst>
                </a:gridCol>
                <a:gridCol w="685800">
                  <a:extLst>
                    <a:ext uri="{9D8B030D-6E8A-4147-A177-3AD203B41FA5}">
                      <a16:colId xmlns:a16="http://schemas.microsoft.com/office/drawing/2014/main" val="2695643942"/>
                    </a:ext>
                  </a:extLst>
                </a:gridCol>
              </a:tblGrid>
              <a:tr h="370840">
                <a:tc>
                  <a:txBody>
                    <a:bodyPr/>
                    <a:lstStyle/>
                    <a:p>
                      <a:pPr algn="ctr"/>
                      <a:r>
                        <a:rPr lang="el-GR" b="1" dirty="0">
                          <a:solidFill>
                            <a:schemeClr val="accent1"/>
                          </a:solidFill>
                        </a:rPr>
                        <a:t>Φ</a:t>
                      </a:r>
                      <a:endParaRPr lang="en-US" b="1" dirty="0">
                        <a:solidFill>
                          <a:schemeClr val="accent1"/>
                        </a:solidFill>
                      </a:endParaRPr>
                    </a:p>
                  </a:txBody>
                  <a:tcPr>
                    <a:solidFill>
                      <a:schemeClr val="bg1">
                        <a:lumMod val="95000"/>
                      </a:schemeClr>
                    </a:solidFill>
                  </a:tcPr>
                </a:tc>
                <a:tc>
                  <a:txBody>
                    <a:bodyPr/>
                    <a:lstStyle/>
                    <a:p>
                      <a:pPr algn="ctr"/>
                      <a:r>
                        <a:rPr lang="el-GR" b="1" dirty="0">
                          <a:solidFill>
                            <a:schemeClr val="accent1"/>
                          </a:solidFill>
                        </a:rPr>
                        <a:t>Φ</a:t>
                      </a:r>
                      <a:endParaRPr lang="en-US" b="1" dirty="0">
                        <a:solidFill>
                          <a:schemeClr val="accent1"/>
                        </a:solidFill>
                      </a:endParaRPr>
                    </a:p>
                  </a:txBody>
                  <a:tcPr>
                    <a:solidFill>
                      <a:schemeClr val="bg1">
                        <a:lumMod val="95000"/>
                      </a:schemeClr>
                    </a:solidFill>
                  </a:tcPr>
                </a:tc>
                <a:extLst>
                  <a:ext uri="{0D108BD9-81ED-4DB2-BD59-A6C34878D82A}">
                    <a16:rowId xmlns:a16="http://schemas.microsoft.com/office/drawing/2014/main" val="2002235975"/>
                  </a:ext>
                </a:extLst>
              </a:tr>
            </a:tbl>
          </a:graphicData>
        </a:graphic>
      </p:graphicFrame>
      <p:sp>
        <p:nvSpPr>
          <p:cNvPr id="7" name="TextBox 6">
            <a:extLst>
              <a:ext uri="{FF2B5EF4-FFF2-40B4-BE49-F238E27FC236}">
                <a16:creationId xmlns:a16="http://schemas.microsoft.com/office/drawing/2014/main" id="{C7195955-8A5A-473D-9338-F37499C2B7F4}"/>
              </a:ext>
            </a:extLst>
          </p:cNvPr>
          <p:cNvSpPr txBox="1"/>
          <p:nvPr/>
        </p:nvSpPr>
        <p:spPr>
          <a:xfrm>
            <a:off x="838200" y="1690688"/>
            <a:ext cx="3494314" cy="369332"/>
          </a:xfrm>
          <a:prstGeom prst="rect">
            <a:avLst/>
          </a:prstGeom>
          <a:noFill/>
        </p:spPr>
        <p:txBody>
          <a:bodyPr wrap="square" rtlCol="0">
            <a:spAutoFit/>
          </a:bodyPr>
          <a:lstStyle/>
          <a:p>
            <a:r>
              <a:rPr lang="en-US" dirty="0"/>
              <a:t>Mem Size = 2 (allocate)</a:t>
            </a:r>
          </a:p>
        </p:txBody>
      </p:sp>
      <p:graphicFrame>
        <p:nvGraphicFramePr>
          <p:cNvPr id="8" name="Content Placeholder 4">
            <a:extLst>
              <a:ext uri="{FF2B5EF4-FFF2-40B4-BE49-F238E27FC236}">
                <a16:creationId xmlns:a16="http://schemas.microsoft.com/office/drawing/2014/main" id="{A459BB7B-BCAE-4D46-9883-5E3E0C2365C0}"/>
              </a:ext>
            </a:extLst>
          </p:cNvPr>
          <p:cNvGraphicFramePr>
            <a:graphicFrameLocks/>
          </p:cNvGraphicFramePr>
          <p:nvPr>
            <p:extLst>
              <p:ext uri="{D42A27DB-BD31-4B8C-83A1-F6EECF244321}">
                <p14:modId xmlns:p14="http://schemas.microsoft.com/office/powerpoint/2010/main" val="1021746807"/>
              </p:ext>
            </p:extLst>
          </p:nvPr>
        </p:nvGraphicFramePr>
        <p:xfrm>
          <a:off x="2960914" y="2060020"/>
          <a:ext cx="1371600" cy="3708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426467844"/>
                    </a:ext>
                  </a:extLst>
                </a:gridCol>
                <a:gridCol w="685800">
                  <a:extLst>
                    <a:ext uri="{9D8B030D-6E8A-4147-A177-3AD203B41FA5}">
                      <a16:colId xmlns:a16="http://schemas.microsoft.com/office/drawing/2014/main" val="2695643942"/>
                    </a:ext>
                  </a:extLst>
                </a:gridCol>
              </a:tblGrid>
              <a:tr h="370840">
                <a:tc>
                  <a:txBody>
                    <a:bodyPr/>
                    <a:lstStyle/>
                    <a:p>
                      <a:pPr algn="ctr"/>
                      <a:r>
                        <a:rPr lang="en-US" b="1" dirty="0">
                          <a:solidFill>
                            <a:schemeClr val="accent2"/>
                          </a:solidFill>
                        </a:rPr>
                        <a:t>2</a:t>
                      </a:r>
                    </a:p>
                  </a:txBody>
                  <a:tcPr>
                    <a:solidFill>
                      <a:schemeClr val="bg1">
                        <a:lumMod val="95000"/>
                      </a:schemeClr>
                    </a:solidFill>
                  </a:tcPr>
                </a:tc>
                <a:tc>
                  <a:txBody>
                    <a:bodyPr/>
                    <a:lstStyle/>
                    <a:p>
                      <a:pPr algn="ctr"/>
                      <a:r>
                        <a:rPr lang="el-GR" b="1" dirty="0">
                          <a:solidFill>
                            <a:schemeClr val="accent1"/>
                          </a:solidFill>
                        </a:rPr>
                        <a:t>Φ</a:t>
                      </a:r>
                      <a:endParaRPr lang="en-US" b="1" dirty="0">
                        <a:solidFill>
                          <a:schemeClr val="accent1"/>
                        </a:solidFill>
                      </a:endParaRPr>
                    </a:p>
                  </a:txBody>
                  <a:tcPr>
                    <a:solidFill>
                      <a:schemeClr val="bg1">
                        <a:lumMod val="95000"/>
                      </a:schemeClr>
                    </a:solidFill>
                  </a:tcPr>
                </a:tc>
                <a:extLst>
                  <a:ext uri="{0D108BD9-81ED-4DB2-BD59-A6C34878D82A}">
                    <a16:rowId xmlns:a16="http://schemas.microsoft.com/office/drawing/2014/main" val="2002235975"/>
                  </a:ext>
                </a:extLst>
              </a:tr>
            </a:tbl>
          </a:graphicData>
        </a:graphic>
      </p:graphicFrame>
      <p:graphicFrame>
        <p:nvGraphicFramePr>
          <p:cNvPr id="9" name="Content Placeholder 4">
            <a:extLst>
              <a:ext uri="{FF2B5EF4-FFF2-40B4-BE49-F238E27FC236}">
                <a16:creationId xmlns:a16="http://schemas.microsoft.com/office/drawing/2014/main" id="{9D3A4852-C8C0-4BE2-8577-E904C2E03694}"/>
              </a:ext>
            </a:extLst>
          </p:cNvPr>
          <p:cNvGraphicFramePr>
            <a:graphicFrameLocks/>
          </p:cNvGraphicFramePr>
          <p:nvPr>
            <p:extLst>
              <p:ext uri="{D42A27DB-BD31-4B8C-83A1-F6EECF244321}">
                <p14:modId xmlns:p14="http://schemas.microsoft.com/office/powerpoint/2010/main" val="673956875"/>
              </p:ext>
            </p:extLst>
          </p:nvPr>
        </p:nvGraphicFramePr>
        <p:xfrm>
          <a:off x="5083628" y="2040869"/>
          <a:ext cx="1371600" cy="3708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426467844"/>
                    </a:ext>
                  </a:extLst>
                </a:gridCol>
                <a:gridCol w="685800">
                  <a:extLst>
                    <a:ext uri="{9D8B030D-6E8A-4147-A177-3AD203B41FA5}">
                      <a16:colId xmlns:a16="http://schemas.microsoft.com/office/drawing/2014/main" val="2695643942"/>
                    </a:ext>
                  </a:extLst>
                </a:gridCol>
              </a:tblGrid>
              <a:tr h="370840">
                <a:tc>
                  <a:txBody>
                    <a:bodyPr/>
                    <a:lstStyle/>
                    <a:p>
                      <a:pPr algn="ctr"/>
                      <a:r>
                        <a:rPr lang="en-US" b="1" dirty="0">
                          <a:solidFill>
                            <a:schemeClr val="accent1"/>
                          </a:solidFill>
                        </a:rPr>
                        <a:t>2</a:t>
                      </a:r>
                    </a:p>
                  </a:txBody>
                  <a:tcPr>
                    <a:solidFill>
                      <a:schemeClr val="bg1">
                        <a:lumMod val="95000"/>
                      </a:schemeClr>
                    </a:solidFill>
                  </a:tcPr>
                </a:tc>
                <a:tc>
                  <a:txBody>
                    <a:bodyPr/>
                    <a:lstStyle/>
                    <a:p>
                      <a:pPr algn="ctr"/>
                      <a:r>
                        <a:rPr lang="en-US" b="1" dirty="0">
                          <a:solidFill>
                            <a:schemeClr val="accent2"/>
                          </a:solidFill>
                        </a:rPr>
                        <a:t>3</a:t>
                      </a:r>
                    </a:p>
                  </a:txBody>
                  <a:tcPr>
                    <a:solidFill>
                      <a:schemeClr val="bg1">
                        <a:lumMod val="95000"/>
                      </a:schemeClr>
                    </a:solidFill>
                  </a:tcPr>
                </a:tc>
                <a:extLst>
                  <a:ext uri="{0D108BD9-81ED-4DB2-BD59-A6C34878D82A}">
                    <a16:rowId xmlns:a16="http://schemas.microsoft.com/office/drawing/2014/main" val="2002235975"/>
                  </a:ext>
                </a:extLst>
              </a:tr>
            </a:tbl>
          </a:graphicData>
        </a:graphic>
      </p:graphicFrame>
      <p:graphicFrame>
        <p:nvGraphicFramePr>
          <p:cNvPr id="10" name="Content Placeholder 4">
            <a:extLst>
              <a:ext uri="{FF2B5EF4-FFF2-40B4-BE49-F238E27FC236}">
                <a16:creationId xmlns:a16="http://schemas.microsoft.com/office/drawing/2014/main" id="{05DD90A8-4CB0-499A-A246-78973E6D4888}"/>
              </a:ext>
            </a:extLst>
          </p:cNvPr>
          <p:cNvGraphicFramePr>
            <a:graphicFrameLocks/>
          </p:cNvGraphicFramePr>
          <p:nvPr>
            <p:extLst>
              <p:ext uri="{D42A27DB-BD31-4B8C-83A1-F6EECF244321}">
                <p14:modId xmlns:p14="http://schemas.microsoft.com/office/powerpoint/2010/main" val="2726334605"/>
              </p:ext>
            </p:extLst>
          </p:nvPr>
        </p:nvGraphicFramePr>
        <p:xfrm>
          <a:off x="838200" y="3429000"/>
          <a:ext cx="2122716" cy="370840"/>
        </p:xfrm>
        <a:graphic>
          <a:graphicData uri="http://schemas.openxmlformats.org/drawingml/2006/table">
            <a:tbl>
              <a:tblPr firstRow="1" bandRow="1">
                <a:tableStyleId>{5940675A-B579-460E-94D1-54222C63F5DA}</a:tableStyleId>
              </a:tblPr>
              <a:tblGrid>
                <a:gridCol w="530679">
                  <a:extLst>
                    <a:ext uri="{9D8B030D-6E8A-4147-A177-3AD203B41FA5}">
                      <a16:colId xmlns:a16="http://schemas.microsoft.com/office/drawing/2014/main" val="2426467844"/>
                    </a:ext>
                  </a:extLst>
                </a:gridCol>
                <a:gridCol w="530679">
                  <a:extLst>
                    <a:ext uri="{9D8B030D-6E8A-4147-A177-3AD203B41FA5}">
                      <a16:colId xmlns:a16="http://schemas.microsoft.com/office/drawing/2014/main" val="2695643942"/>
                    </a:ext>
                  </a:extLst>
                </a:gridCol>
                <a:gridCol w="530679">
                  <a:extLst>
                    <a:ext uri="{9D8B030D-6E8A-4147-A177-3AD203B41FA5}">
                      <a16:colId xmlns:a16="http://schemas.microsoft.com/office/drawing/2014/main" val="1618151686"/>
                    </a:ext>
                  </a:extLst>
                </a:gridCol>
                <a:gridCol w="530679">
                  <a:extLst>
                    <a:ext uri="{9D8B030D-6E8A-4147-A177-3AD203B41FA5}">
                      <a16:colId xmlns:a16="http://schemas.microsoft.com/office/drawing/2014/main" val="711997999"/>
                    </a:ext>
                  </a:extLst>
                </a:gridCol>
              </a:tblGrid>
              <a:tr h="370840">
                <a:tc>
                  <a:txBody>
                    <a:bodyPr/>
                    <a:lstStyle/>
                    <a:p>
                      <a:pPr algn="ctr"/>
                      <a:r>
                        <a:rPr lang="en-US" b="1" dirty="0">
                          <a:solidFill>
                            <a:schemeClr val="accent2"/>
                          </a:solidFill>
                        </a:rPr>
                        <a:t>2</a:t>
                      </a:r>
                    </a:p>
                  </a:txBody>
                  <a:tcPr>
                    <a:solidFill>
                      <a:schemeClr val="bg1">
                        <a:lumMod val="85000"/>
                      </a:schemeClr>
                    </a:solidFill>
                  </a:tcPr>
                </a:tc>
                <a:tc>
                  <a:txBody>
                    <a:bodyPr/>
                    <a:lstStyle/>
                    <a:p>
                      <a:pPr algn="ctr"/>
                      <a:r>
                        <a:rPr lang="en-US" b="1" dirty="0">
                          <a:solidFill>
                            <a:schemeClr val="accent2"/>
                          </a:solidFill>
                        </a:rPr>
                        <a:t>3</a:t>
                      </a:r>
                    </a:p>
                  </a:txBody>
                  <a:tcPr>
                    <a:solidFill>
                      <a:schemeClr val="bg1">
                        <a:lumMod val="85000"/>
                      </a:schemeClr>
                    </a:solidFill>
                  </a:tcPr>
                </a:tc>
                <a:tc>
                  <a:txBody>
                    <a:bodyPr/>
                    <a:lstStyle/>
                    <a:p>
                      <a:pPr algn="ctr"/>
                      <a:r>
                        <a:rPr lang="en-US" b="1" dirty="0">
                          <a:solidFill>
                            <a:schemeClr val="accent2"/>
                          </a:solidFill>
                        </a:rPr>
                        <a:t>5</a:t>
                      </a:r>
                    </a:p>
                  </a:txBody>
                  <a:tcPr>
                    <a:solidFill>
                      <a:schemeClr val="bg1">
                        <a:lumMod val="85000"/>
                      </a:schemeClr>
                    </a:solidFill>
                  </a:tcPr>
                </a:tc>
                <a:tc>
                  <a:txBody>
                    <a:bodyPr/>
                    <a:lstStyle/>
                    <a:p>
                      <a:pPr algn="ctr"/>
                      <a:r>
                        <a:rPr lang="el-GR" b="1" dirty="0">
                          <a:solidFill>
                            <a:schemeClr val="accent1"/>
                          </a:solidFill>
                        </a:rPr>
                        <a:t>Φ</a:t>
                      </a:r>
                      <a:endParaRPr lang="en-US" b="1" dirty="0">
                        <a:solidFill>
                          <a:schemeClr val="accent1"/>
                        </a:solidFill>
                      </a:endParaRPr>
                    </a:p>
                  </a:txBody>
                  <a:tcPr>
                    <a:solidFill>
                      <a:schemeClr val="bg1">
                        <a:lumMod val="85000"/>
                      </a:schemeClr>
                    </a:solidFill>
                  </a:tcPr>
                </a:tc>
                <a:extLst>
                  <a:ext uri="{0D108BD9-81ED-4DB2-BD59-A6C34878D82A}">
                    <a16:rowId xmlns:a16="http://schemas.microsoft.com/office/drawing/2014/main" val="2002235975"/>
                  </a:ext>
                </a:extLst>
              </a:tr>
            </a:tbl>
          </a:graphicData>
        </a:graphic>
      </p:graphicFrame>
      <p:sp>
        <p:nvSpPr>
          <p:cNvPr id="12" name="TextBox 11">
            <a:extLst>
              <a:ext uri="{FF2B5EF4-FFF2-40B4-BE49-F238E27FC236}">
                <a16:creationId xmlns:a16="http://schemas.microsoft.com/office/drawing/2014/main" id="{50827A19-D548-4825-A587-10A1D58137E9}"/>
              </a:ext>
            </a:extLst>
          </p:cNvPr>
          <p:cNvSpPr txBox="1"/>
          <p:nvPr/>
        </p:nvSpPr>
        <p:spPr>
          <a:xfrm>
            <a:off x="838199" y="3061562"/>
            <a:ext cx="3726543" cy="369332"/>
          </a:xfrm>
          <a:prstGeom prst="rect">
            <a:avLst/>
          </a:prstGeom>
          <a:noFill/>
        </p:spPr>
        <p:txBody>
          <a:bodyPr wrap="square" rtlCol="0">
            <a:spAutoFit/>
          </a:bodyPr>
          <a:lstStyle/>
          <a:p>
            <a:r>
              <a:rPr lang="en-US" dirty="0"/>
              <a:t>Mem Size = 4 (resize &amp; copy) </a:t>
            </a:r>
          </a:p>
        </p:txBody>
      </p:sp>
      <p:graphicFrame>
        <p:nvGraphicFramePr>
          <p:cNvPr id="13" name="Content Placeholder 4">
            <a:extLst>
              <a:ext uri="{FF2B5EF4-FFF2-40B4-BE49-F238E27FC236}">
                <a16:creationId xmlns:a16="http://schemas.microsoft.com/office/drawing/2014/main" id="{74851D94-CF84-4A58-96F7-CB31DE57EF06}"/>
              </a:ext>
            </a:extLst>
          </p:cNvPr>
          <p:cNvGraphicFramePr>
            <a:graphicFrameLocks/>
          </p:cNvGraphicFramePr>
          <p:nvPr>
            <p:extLst>
              <p:ext uri="{D42A27DB-BD31-4B8C-83A1-F6EECF244321}">
                <p14:modId xmlns:p14="http://schemas.microsoft.com/office/powerpoint/2010/main" val="231503964"/>
              </p:ext>
            </p:extLst>
          </p:nvPr>
        </p:nvGraphicFramePr>
        <p:xfrm>
          <a:off x="3271156" y="3429000"/>
          <a:ext cx="2122716" cy="365760"/>
        </p:xfrm>
        <a:graphic>
          <a:graphicData uri="http://schemas.openxmlformats.org/drawingml/2006/table">
            <a:tbl>
              <a:tblPr firstRow="1" bandRow="1">
                <a:tableStyleId>{5940675A-B579-460E-94D1-54222C63F5DA}</a:tableStyleId>
              </a:tblPr>
              <a:tblGrid>
                <a:gridCol w="530679">
                  <a:extLst>
                    <a:ext uri="{9D8B030D-6E8A-4147-A177-3AD203B41FA5}">
                      <a16:colId xmlns:a16="http://schemas.microsoft.com/office/drawing/2014/main" val="2426467844"/>
                    </a:ext>
                  </a:extLst>
                </a:gridCol>
                <a:gridCol w="530679">
                  <a:extLst>
                    <a:ext uri="{9D8B030D-6E8A-4147-A177-3AD203B41FA5}">
                      <a16:colId xmlns:a16="http://schemas.microsoft.com/office/drawing/2014/main" val="2695643942"/>
                    </a:ext>
                  </a:extLst>
                </a:gridCol>
                <a:gridCol w="530679">
                  <a:extLst>
                    <a:ext uri="{9D8B030D-6E8A-4147-A177-3AD203B41FA5}">
                      <a16:colId xmlns:a16="http://schemas.microsoft.com/office/drawing/2014/main" val="1618151686"/>
                    </a:ext>
                  </a:extLst>
                </a:gridCol>
                <a:gridCol w="530679">
                  <a:extLst>
                    <a:ext uri="{9D8B030D-6E8A-4147-A177-3AD203B41FA5}">
                      <a16:colId xmlns:a16="http://schemas.microsoft.com/office/drawing/2014/main" val="711997999"/>
                    </a:ext>
                  </a:extLst>
                </a:gridCol>
              </a:tblGrid>
              <a:tr h="0">
                <a:tc>
                  <a:txBody>
                    <a:bodyPr/>
                    <a:lstStyle/>
                    <a:p>
                      <a:pPr algn="ctr"/>
                      <a:r>
                        <a:rPr lang="en-US" b="1" dirty="0">
                          <a:solidFill>
                            <a:schemeClr val="accent1"/>
                          </a:solidFill>
                        </a:rPr>
                        <a:t>2</a:t>
                      </a:r>
                    </a:p>
                  </a:txBody>
                  <a:tcPr>
                    <a:solidFill>
                      <a:schemeClr val="bg1">
                        <a:lumMod val="85000"/>
                      </a:schemeClr>
                    </a:solidFill>
                  </a:tcPr>
                </a:tc>
                <a:tc>
                  <a:txBody>
                    <a:bodyPr/>
                    <a:lstStyle/>
                    <a:p>
                      <a:pPr algn="ctr"/>
                      <a:r>
                        <a:rPr lang="en-US" b="1" dirty="0">
                          <a:solidFill>
                            <a:schemeClr val="accent1"/>
                          </a:solidFill>
                        </a:rPr>
                        <a:t>3</a:t>
                      </a:r>
                    </a:p>
                  </a:txBody>
                  <a:tcPr>
                    <a:solidFill>
                      <a:schemeClr val="bg1">
                        <a:lumMod val="85000"/>
                      </a:schemeClr>
                    </a:solidFill>
                  </a:tcPr>
                </a:tc>
                <a:tc>
                  <a:txBody>
                    <a:bodyPr/>
                    <a:lstStyle/>
                    <a:p>
                      <a:pPr algn="ctr"/>
                      <a:r>
                        <a:rPr lang="en-US" b="1" dirty="0">
                          <a:solidFill>
                            <a:schemeClr val="accent2"/>
                          </a:solidFill>
                        </a:rPr>
                        <a:t>7</a:t>
                      </a:r>
                    </a:p>
                  </a:txBody>
                  <a:tcPr>
                    <a:solidFill>
                      <a:schemeClr val="bg1">
                        <a:lumMod val="85000"/>
                      </a:schemeClr>
                    </a:solidFill>
                  </a:tcPr>
                </a:tc>
                <a:tc>
                  <a:txBody>
                    <a:bodyPr/>
                    <a:lstStyle/>
                    <a:p>
                      <a:pPr algn="ctr"/>
                      <a:r>
                        <a:rPr lang="en-US" b="1" dirty="0">
                          <a:solidFill>
                            <a:schemeClr val="accent2"/>
                          </a:solidFill>
                        </a:rPr>
                        <a:t>5</a:t>
                      </a:r>
                    </a:p>
                  </a:txBody>
                  <a:tcPr>
                    <a:solidFill>
                      <a:schemeClr val="bg1">
                        <a:lumMod val="85000"/>
                      </a:schemeClr>
                    </a:solidFill>
                  </a:tcPr>
                </a:tc>
                <a:extLst>
                  <a:ext uri="{0D108BD9-81ED-4DB2-BD59-A6C34878D82A}">
                    <a16:rowId xmlns:a16="http://schemas.microsoft.com/office/drawing/2014/main" val="2002235975"/>
                  </a:ext>
                </a:extLst>
              </a:tr>
            </a:tbl>
          </a:graphicData>
        </a:graphic>
      </p:graphicFrame>
      <p:graphicFrame>
        <p:nvGraphicFramePr>
          <p:cNvPr id="14" name="Content Placeholder 4">
            <a:extLst>
              <a:ext uri="{FF2B5EF4-FFF2-40B4-BE49-F238E27FC236}">
                <a16:creationId xmlns:a16="http://schemas.microsoft.com/office/drawing/2014/main" id="{A570826B-F63C-46FF-9D90-39C8CEB98552}"/>
              </a:ext>
            </a:extLst>
          </p:cNvPr>
          <p:cNvGraphicFramePr>
            <a:graphicFrameLocks/>
          </p:cNvGraphicFramePr>
          <p:nvPr>
            <p:extLst>
              <p:ext uri="{D42A27DB-BD31-4B8C-83A1-F6EECF244321}">
                <p14:modId xmlns:p14="http://schemas.microsoft.com/office/powerpoint/2010/main" val="4183327242"/>
              </p:ext>
            </p:extLst>
          </p:nvPr>
        </p:nvGraphicFramePr>
        <p:xfrm>
          <a:off x="3271156" y="4092816"/>
          <a:ext cx="2122716" cy="365760"/>
        </p:xfrm>
        <a:graphic>
          <a:graphicData uri="http://schemas.openxmlformats.org/drawingml/2006/table">
            <a:tbl>
              <a:tblPr firstRow="1" bandRow="1">
                <a:tableStyleId>{5940675A-B579-460E-94D1-54222C63F5DA}</a:tableStyleId>
              </a:tblPr>
              <a:tblGrid>
                <a:gridCol w="530679">
                  <a:extLst>
                    <a:ext uri="{9D8B030D-6E8A-4147-A177-3AD203B41FA5}">
                      <a16:colId xmlns:a16="http://schemas.microsoft.com/office/drawing/2014/main" val="2426467844"/>
                    </a:ext>
                  </a:extLst>
                </a:gridCol>
                <a:gridCol w="530679">
                  <a:extLst>
                    <a:ext uri="{9D8B030D-6E8A-4147-A177-3AD203B41FA5}">
                      <a16:colId xmlns:a16="http://schemas.microsoft.com/office/drawing/2014/main" val="2695643942"/>
                    </a:ext>
                  </a:extLst>
                </a:gridCol>
                <a:gridCol w="530679">
                  <a:extLst>
                    <a:ext uri="{9D8B030D-6E8A-4147-A177-3AD203B41FA5}">
                      <a16:colId xmlns:a16="http://schemas.microsoft.com/office/drawing/2014/main" val="1618151686"/>
                    </a:ext>
                  </a:extLst>
                </a:gridCol>
                <a:gridCol w="530679">
                  <a:extLst>
                    <a:ext uri="{9D8B030D-6E8A-4147-A177-3AD203B41FA5}">
                      <a16:colId xmlns:a16="http://schemas.microsoft.com/office/drawing/2014/main" val="711997999"/>
                    </a:ext>
                  </a:extLst>
                </a:gridCol>
              </a:tblGrid>
              <a:tr h="0">
                <a:tc>
                  <a:txBody>
                    <a:bodyPr/>
                    <a:lstStyle/>
                    <a:p>
                      <a:pPr algn="ctr"/>
                      <a:r>
                        <a:rPr lang="en-US" b="1" dirty="0">
                          <a:solidFill>
                            <a:schemeClr val="accent1"/>
                          </a:solidFill>
                        </a:rPr>
                        <a:t>3</a:t>
                      </a:r>
                    </a:p>
                  </a:txBody>
                  <a:tcPr>
                    <a:solidFill>
                      <a:schemeClr val="bg1">
                        <a:lumMod val="85000"/>
                      </a:schemeClr>
                    </a:solidFill>
                  </a:tcPr>
                </a:tc>
                <a:tc>
                  <a:txBody>
                    <a:bodyPr/>
                    <a:lstStyle/>
                    <a:p>
                      <a:pPr algn="ctr"/>
                      <a:r>
                        <a:rPr lang="en-US" b="1" dirty="0">
                          <a:solidFill>
                            <a:schemeClr val="accent2"/>
                          </a:solidFill>
                        </a:rPr>
                        <a:t>7</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1" dirty="0">
                          <a:solidFill>
                            <a:schemeClr val="accent1"/>
                          </a:solidFill>
                        </a:rPr>
                        <a:t>Φ</a:t>
                      </a:r>
                      <a:endParaRPr lang="en-US" b="1" dirty="0">
                        <a:solidFill>
                          <a:schemeClr val="accent2"/>
                        </a:solidFill>
                      </a:endParaRPr>
                    </a:p>
                  </a:txBody>
                  <a:tcPr>
                    <a:solidFill>
                      <a:schemeClr val="bg1">
                        <a:lumMod val="85000"/>
                      </a:schemeClr>
                    </a:solidFill>
                  </a:tcPr>
                </a:tc>
                <a:tc>
                  <a:txBody>
                    <a:bodyPr/>
                    <a:lstStyle/>
                    <a:p>
                      <a:pPr algn="ctr"/>
                      <a:r>
                        <a:rPr lang="el-GR" b="1" dirty="0">
                          <a:solidFill>
                            <a:schemeClr val="accent1"/>
                          </a:solidFill>
                        </a:rPr>
                        <a:t>Φ</a:t>
                      </a:r>
                      <a:endParaRPr lang="en-US" b="1" dirty="0">
                        <a:solidFill>
                          <a:schemeClr val="accent1"/>
                        </a:solidFill>
                      </a:endParaRPr>
                    </a:p>
                  </a:txBody>
                  <a:tcPr>
                    <a:solidFill>
                      <a:schemeClr val="bg1">
                        <a:lumMod val="85000"/>
                      </a:schemeClr>
                    </a:solidFill>
                  </a:tcPr>
                </a:tc>
                <a:extLst>
                  <a:ext uri="{0D108BD9-81ED-4DB2-BD59-A6C34878D82A}">
                    <a16:rowId xmlns:a16="http://schemas.microsoft.com/office/drawing/2014/main" val="2002235975"/>
                  </a:ext>
                </a:extLst>
              </a:tr>
            </a:tbl>
          </a:graphicData>
        </a:graphic>
      </p:graphicFrame>
      <p:graphicFrame>
        <p:nvGraphicFramePr>
          <p:cNvPr id="16" name="Content Placeholder 4">
            <a:extLst>
              <a:ext uri="{FF2B5EF4-FFF2-40B4-BE49-F238E27FC236}">
                <a16:creationId xmlns:a16="http://schemas.microsoft.com/office/drawing/2014/main" id="{F618DE35-BE14-4212-A648-FB2A5A6470A0}"/>
              </a:ext>
            </a:extLst>
          </p:cNvPr>
          <p:cNvGraphicFramePr>
            <a:graphicFrameLocks/>
          </p:cNvGraphicFramePr>
          <p:nvPr>
            <p:extLst>
              <p:ext uri="{D42A27DB-BD31-4B8C-83A1-F6EECF244321}">
                <p14:modId xmlns:p14="http://schemas.microsoft.com/office/powerpoint/2010/main" val="500231391"/>
              </p:ext>
            </p:extLst>
          </p:nvPr>
        </p:nvGraphicFramePr>
        <p:xfrm>
          <a:off x="838200" y="4115384"/>
          <a:ext cx="2122716" cy="365760"/>
        </p:xfrm>
        <a:graphic>
          <a:graphicData uri="http://schemas.openxmlformats.org/drawingml/2006/table">
            <a:tbl>
              <a:tblPr firstRow="1" bandRow="1">
                <a:tableStyleId>{5940675A-B579-460E-94D1-54222C63F5DA}</a:tableStyleId>
              </a:tblPr>
              <a:tblGrid>
                <a:gridCol w="530679">
                  <a:extLst>
                    <a:ext uri="{9D8B030D-6E8A-4147-A177-3AD203B41FA5}">
                      <a16:colId xmlns:a16="http://schemas.microsoft.com/office/drawing/2014/main" val="2426467844"/>
                    </a:ext>
                  </a:extLst>
                </a:gridCol>
                <a:gridCol w="530679">
                  <a:extLst>
                    <a:ext uri="{9D8B030D-6E8A-4147-A177-3AD203B41FA5}">
                      <a16:colId xmlns:a16="http://schemas.microsoft.com/office/drawing/2014/main" val="2695643942"/>
                    </a:ext>
                  </a:extLst>
                </a:gridCol>
                <a:gridCol w="530679">
                  <a:extLst>
                    <a:ext uri="{9D8B030D-6E8A-4147-A177-3AD203B41FA5}">
                      <a16:colId xmlns:a16="http://schemas.microsoft.com/office/drawing/2014/main" val="1618151686"/>
                    </a:ext>
                  </a:extLst>
                </a:gridCol>
                <a:gridCol w="530679">
                  <a:extLst>
                    <a:ext uri="{9D8B030D-6E8A-4147-A177-3AD203B41FA5}">
                      <a16:colId xmlns:a16="http://schemas.microsoft.com/office/drawing/2014/main" val="711997999"/>
                    </a:ext>
                  </a:extLst>
                </a:gridCol>
              </a:tblGrid>
              <a:tr h="293914">
                <a:tc>
                  <a:txBody>
                    <a:bodyPr/>
                    <a:lstStyle/>
                    <a:p>
                      <a:pPr algn="ctr"/>
                      <a:r>
                        <a:rPr lang="en-US" b="1" dirty="0">
                          <a:solidFill>
                            <a:schemeClr val="accent2"/>
                          </a:solidFill>
                        </a:rPr>
                        <a:t>3</a:t>
                      </a:r>
                    </a:p>
                  </a:txBody>
                  <a:tcPr>
                    <a:solidFill>
                      <a:schemeClr val="bg1">
                        <a:lumMod val="85000"/>
                      </a:schemeClr>
                    </a:solidFill>
                  </a:tcPr>
                </a:tc>
                <a:tc>
                  <a:txBody>
                    <a:bodyPr/>
                    <a:lstStyle/>
                    <a:p>
                      <a:pPr algn="ctr"/>
                      <a:r>
                        <a:rPr lang="en-US" b="1" dirty="0">
                          <a:solidFill>
                            <a:schemeClr val="accent2"/>
                          </a:solidFill>
                        </a:rPr>
                        <a:t>5</a:t>
                      </a:r>
                    </a:p>
                  </a:txBody>
                  <a:tcPr>
                    <a:solidFill>
                      <a:schemeClr val="bg1">
                        <a:lumMod val="85000"/>
                      </a:schemeClr>
                    </a:solidFill>
                  </a:tcPr>
                </a:tc>
                <a:tc>
                  <a:txBody>
                    <a:bodyPr/>
                    <a:lstStyle/>
                    <a:p>
                      <a:pPr algn="ctr"/>
                      <a:r>
                        <a:rPr lang="en-US" b="1" dirty="0">
                          <a:solidFill>
                            <a:schemeClr val="accent2"/>
                          </a:solidFill>
                        </a:rPr>
                        <a:t>7</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1" dirty="0">
                          <a:solidFill>
                            <a:schemeClr val="accent1"/>
                          </a:solidFill>
                        </a:rPr>
                        <a:t>Φ</a:t>
                      </a:r>
                      <a:endParaRPr lang="en-US" b="1" dirty="0">
                        <a:solidFill>
                          <a:schemeClr val="accent1"/>
                        </a:solidFill>
                      </a:endParaRPr>
                    </a:p>
                  </a:txBody>
                  <a:tcPr>
                    <a:solidFill>
                      <a:schemeClr val="bg1">
                        <a:lumMod val="85000"/>
                      </a:schemeClr>
                    </a:solidFill>
                  </a:tcPr>
                </a:tc>
                <a:extLst>
                  <a:ext uri="{0D108BD9-81ED-4DB2-BD59-A6C34878D82A}">
                    <a16:rowId xmlns:a16="http://schemas.microsoft.com/office/drawing/2014/main" val="2002235975"/>
                  </a:ext>
                </a:extLst>
              </a:tr>
            </a:tbl>
          </a:graphicData>
        </a:graphic>
      </p:graphicFrame>
      <p:sp>
        <p:nvSpPr>
          <p:cNvPr id="18" name="TextBox 17">
            <a:extLst>
              <a:ext uri="{FF2B5EF4-FFF2-40B4-BE49-F238E27FC236}">
                <a16:creationId xmlns:a16="http://schemas.microsoft.com/office/drawing/2014/main" id="{164A0C87-C54F-455C-A29A-1C2BE8ECF79A}"/>
              </a:ext>
            </a:extLst>
          </p:cNvPr>
          <p:cNvSpPr txBox="1"/>
          <p:nvPr/>
        </p:nvSpPr>
        <p:spPr>
          <a:xfrm>
            <a:off x="838200" y="5084794"/>
            <a:ext cx="3494314" cy="369332"/>
          </a:xfrm>
          <a:prstGeom prst="rect">
            <a:avLst/>
          </a:prstGeom>
          <a:noFill/>
        </p:spPr>
        <p:txBody>
          <a:bodyPr wrap="square" rtlCol="0">
            <a:spAutoFit/>
          </a:bodyPr>
          <a:lstStyle/>
          <a:p>
            <a:r>
              <a:rPr lang="en-US" dirty="0"/>
              <a:t>Mem Size = 2 (resize &amp; copy)</a:t>
            </a:r>
          </a:p>
        </p:txBody>
      </p:sp>
      <p:graphicFrame>
        <p:nvGraphicFramePr>
          <p:cNvPr id="20" name="Content Placeholder 4">
            <a:extLst>
              <a:ext uri="{FF2B5EF4-FFF2-40B4-BE49-F238E27FC236}">
                <a16:creationId xmlns:a16="http://schemas.microsoft.com/office/drawing/2014/main" id="{0E130559-C752-4192-AF0E-87017202080D}"/>
              </a:ext>
            </a:extLst>
          </p:cNvPr>
          <p:cNvGraphicFramePr>
            <a:graphicFrameLocks/>
          </p:cNvGraphicFramePr>
          <p:nvPr>
            <p:extLst>
              <p:ext uri="{D42A27DB-BD31-4B8C-83A1-F6EECF244321}">
                <p14:modId xmlns:p14="http://schemas.microsoft.com/office/powerpoint/2010/main" val="3576484557"/>
              </p:ext>
            </p:extLst>
          </p:nvPr>
        </p:nvGraphicFramePr>
        <p:xfrm>
          <a:off x="838200" y="5459284"/>
          <a:ext cx="1371600" cy="337127"/>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426467844"/>
                    </a:ext>
                  </a:extLst>
                </a:gridCol>
                <a:gridCol w="685800">
                  <a:extLst>
                    <a:ext uri="{9D8B030D-6E8A-4147-A177-3AD203B41FA5}">
                      <a16:colId xmlns:a16="http://schemas.microsoft.com/office/drawing/2014/main" val="2695643942"/>
                    </a:ext>
                  </a:extLst>
                </a:gridCol>
              </a:tblGrid>
              <a:tr h="337127">
                <a:tc>
                  <a:txBody>
                    <a:bodyPr/>
                    <a:lstStyle/>
                    <a:p>
                      <a:pPr algn="ctr"/>
                      <a:r>
                        <a:rPr lang="en-US" sz="1600" b="1" dirty="0">
                          <a:solidFill>
                            <a:schemeClr val="accent2"/>
                          </a:solidFill>
                        </a:rPr>
                        <a:t>7</a:t>
                      </a:r>
                    </a:p>
                  </a:txBody>
                  <a:tcPr marT="41564" marB="41564">
                    <a:solidFill>
                      <a:schemeClr val="bg1">
                        <a:lumMod val="75000"/>
                      </a:schemeClr>
                    </a:solidFill>
                  </a:tcPr>
                </a:tc>
                <a:tc>
                  <a:txBody>
                    <a:bodyPr/>
                    <a:lstStyle/>
                    <a:p>
                      <a:pPr algn="ctr"/>
                      <a:r>
                        <a:rPr lang="el-GR" sz="1600" b="1" dirty="0">
                          <a:solidFill>
                            <a:schemeClr val="accent1"/>
                          </a:solidFill>
                        </a:rPr>
                        <a:t>Φ</a:t>
                      </a:r>
                      <a:endParaRPr lang="en-US" sz="1600" b="1" dirty="0">
                        <a:solidFill>
                          <a:schemeClr val="accent1"/>
                        </a:solidFill>
                      </a:endParaRPr>
                    </a:p>
                  </a:txBody>
                  <a:tcPr marT="41564" marB="41564">
                    <a:solidFill>
                      <a:schemeClr val="bg1">
                        <a:lumMod val="75000"/>
                      </a:schemeClr>
                    </a:solidFill>
                  </a:tcPr>
                </a:tc>
                <a:extLst>
                  <a:ext uri="{0D108BD9-81ED-4DB2-BD59-A6C34878D82A}">
                    <a16:rowId xmlns:a16="http://schemas.microsoft.com/office/drawing/2014/main" val="2002235975"/>
                  </a:ext>
                </a:extLst>
              </a:tr>
            </a:tbl>
          </a:graphicData>
        </a:graphic>
      </p:graphicFrame>
    </p:spTree>
    <p:extLst>
      <p:ext uri="{BB962C8B-B14F-4D97-AF65-F5344CB8AC3E}">
        <p14:creationId xmlns:p14="http://schemas.microsoft.com/office/powerpoint/2010/main" val="1195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DE57-C373-4F33-A2F2-569B395E01C1}"/>
              </a:ext>
            </a:extLst>
          </p:cNvPr>
          <p:cNvSpPr>
            <a:spLocks noGrp="1"/>
          </p:cNvSpPr>
          <p:nvPr>
            <p:ph type="title"/>
          </p:nvPr>
        </p:nvSpPr>
        <p:spPr/>
        <p:txBody>
          <a:bodyPr/>
          <a:lstStyle/>
          <a:p>
            <a:r>
              <a:rPr lang="en-US" dirty="0"/>
              <a:t>Complexity Analysis</a:t>
            </a:r>
          </a:p>
        </p:txBody>
      </p:sp>
      <p:sp>
        <p:nvSpPr>
          <p:cNvPr id="3" name="Content Placeholder 2">
            <a:extLst>
              <a:ext uri="{FF2B5EF4-FFF2-40B4-BE49-F238E27FC236}">
                <a16:creationId xmlns:a16="http://schemas.microsoft.com/office/drawing/2014/main" id="{AEB14039-C469-4CF7-AA48-63EB9FB3C834}"/>
              </a:ext>
            </a:extLst>
          </p:cNvPr>
          <p:cNvSpPr>
            <a:spLocks noGrp="1"/>
          </p:cNvSpPr>
          <p:nvPr>
            <p:ph idx="1"/>
          </p:nvPr>
        </p:nvSpPr>
        <p:spPr/>
        <p:txBody>
          <a:bodyPr>
            <a:normAutofit fontScale="92500" lnSpcReduction="20000"/>
          </a:bodyPr>
          <a:lstStyle/>
          <a:p>
            <a:r>
              <a:rPr lang="en-US" dirty="0"/>
              <a:t>Time Complexity: by giving the size of the data set as integer </a:t>
            </a:r>
            <a:r>
              <a:rPr lang="en-US" b="1" dirty="0">
                <a:solidFill>
                  <a:schemeClr val="accent1"/>
                </a:solidFill>
              </a:rPr>
              <a:t>N</a:t>
            </a:r>
            <a:r>
              <a:rPr lang="en-US" dirty="0"/>
              <a:t>, consider the number of operations that need to be conducted by computer before the algorithm can finish </a:t>
            </a:r>
            <a:br>
              <a:rPr lang="en-US" dirty="0"/>
            </a:br>
            <a:endParaRPr lang="en-US" dirty="0"/>
          </a:p>
          <a:p>
            <a:pPr marL="0" indent="0">
              <a:buNone/>
            </a:pPr>
            <a:r>
              <a:rPr lang="en-US" dirty="0"/>
              <a:t>Big(O) is to indicate </a:t>
            </a:r>
            <a:r>
              <a:rPr lang="en-US" b="1" dirty="0">
                <a:solidFill>
                  <a:schemeClr val="accent1"/>
                </a:solidFill>
              </a:rPr>
              <a:t>the complexity level </a:t>
            </a:r>
            <a:r>
              <a:rPr lang="en-US" dirty="0"/>
              <a:t>not the exact number of operations</a:t>
            </a:r>
          </a:p>
          <a:p>
            <a:endParaRPr lang="en-US" dirty="0"/>
          </a:p>
          <a:p>
            <a:r>
              <a:rPr lang="en-US" dirty="0"/>
              <a:t>Space Complexity </a:t>
            </a:r>
          </a:p>
          <a:p>
            <a:endParaRPr lang="en-US" dirty="0"/>
          </a:p>
          <a:p>
            <a:r>
              <a:rPr lang="en-US" dirty="0"/>
              <a:t>Worst-case Scenario </a:t>
            </a:r>
          </a:p>
          <a:p>
            <a:endParaRPr lang="en-US" dirty="0"/>
          </a:p>
          <a:p>
            <a:r>
              <a:rPr lang="en-US" b="1" dirty="0">
                <a:solidFill>
                  <a:schemeClr val="accent1"/>
                </a:solidFill>
              </a:rPr>
              <a:t>Accessing</a:t>
            </a:r>
            <a:r>
              <a:rPr lang="en-US" dirty="0"/>
              <a:t>, </a:t>
            </a:r>
            <a:r>
              <a:rPr lang="en-US" b="1" dirty="0">
                <a:solidFill>
                  <a:schemeClr val="accent1"/>
                </a:solidFill>
              </a:rPr>
              <a:t>Searching</a:t>
            </a:r>
            <a:r>
              <a:rPr lang="en-US" dirty="0"/>
              <a:t>, </a:t>
            </a:r>
            <a:r>
              <a:rPr lang="en-US" b="1" dirty="0">
                <a:solidFill>
                  <a:schemeClr val="accent1"/>
                </a:solidFill>
              </a:rPr>
              <a:t>Inserting</a:t>
            </a:r>
            <a:r>
              <a:rPr lang="en-US" dirty="0"/>
              <a:t>, </a:t>
            </a:r>
            <a:r>
              <a:rPr lang="en-US" b="1" dirty="0">
                <a:solidFill>
                  <a:schemeClr val="accent1"/>
                </a:solidFill>
              </a:rPr>
              <a:t>Deleting</a:t>
            </a:r>
            <a:r>
              <a:rPr lang="en-US" dirty="0"/>
              <a:t> </a:t>
            </a:r>
          </a:p>
        </p:txBody>
      </p:sp>
    </p:spTree>
    <p:extLst>
      <p:ext uri="{BB962C8B-B14F-4D97-AF65-F5344CB8AC3E}">
        <p14:creationId xmlns:p14="http://schemas.microsoft.com/office/powerpoint/2010/main" val="408948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5B8-5EC7-4F66-BEE1-8704364D665C}"/>
              </a:ext>
            </a:extLst>
          </p:cNvPr>
          <p:cNvSpPr>
            <a:spLocks noGrp="1"/>
          </p:cNvSpPr>
          <p:nvPr>
            <p:ph type="title"/>
          </p:nvPr>
        </p:nvSpPr>
        <p:spPr/>
        <p:txBody>
          <a:bodyPr/>
          <a:lstStyle/>
          <a:p>
            <a:r>
              <a:rPr lang="en-US" dirty="0"/>
              <a:t>Array: Operations</a:t>
            </a:r>
          </a:p>
        </p:txBody>
      </p:sp>
      <p:sp>
        <p:nvSpPr>
          <p:cNvPr id="3" name="Content Placeholder 2">
            <a:extLst>
              <a:ext uri="{FF2B5EF4-FFF2-40B4-BE49-F238E27FC236}">
                <a16:creationId xmlns:a16="http://schemas.microsoft.com/office/drawing/2014/main" id="{06397C31-4C30-4864-8DDB-9FBD94C51B7B}"/>
              </a:ext>
            </a:extLst>
          </p:cNvPr>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B5DB5E78-AF33-4DBE-B325-A96DB6B0A97C}"/>
              </a:ext>
            </a:extLst>
          </p:cNvPr>
          <p:cNvGraphicFramePr>
            <a:graphicFrameLocks noGrp="1"/>
          </p:cNvGraphicFramePr>
          <p:nvPr>
            <p:extLst>
              <p:ext uri="{D42A27DB-BD31-4B8C-83A1-F6EECF244321}">
                <p14:modId xmlns:p14="http://schemas.microsoft.com/office/powerpoint/2010/main" val="1209294669"/>
              </p:ext>
            </p:extLst>
          </p:nvPr>
        </p:nvGraphicFramePr>
        <p:xfrm>
          <a:off x="978611" y="169068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0300995"/>
                    </a:ext>
                  </a:extLst>
                </a:gridCol>
                <a:gridCol w="2709333">
                  <a:extLst>
                    <a:ext uri="{9D8B030D-6E8A-4147-A177-3AD203B41FA5}">
                      <a16:colId xmlns:a16="http://schemas.microsoft.com/office/drawing/2014/main" val="2682917446"/>
                    </a:ext>
                  </a:extLst>
                </a:gridCol>
                <a:gridCol w="2709333">
                  <a:extLst>
                    <a:ext uri="{9D8B030D-6E8A-4147-A177-3AD203B41FA5}">
                      <a16:colId xmlns:a16="http://schemas.microsoft.com/office/drawing/2014/main" val="3925467720"/>
                    </a:ext>
                  </a:extLst>
                </a:gridCol>
              </a:tblGrid>
              <a:tr h="370840">
                <a:tc>
                  <a:txBody>
                    <a:bodyPr/>
                    <a:lstStyle/>
                    <a:p>
                      <a:r>
                        <a:rPr lang="en-US" dirty="0"/>
                        <a:t>Operation</a:t>
                      </a:r>
                    </a:p>
                  </a:txBody>
                  <a:tcPr/>
                </a:tc>
                <a:tc>
                  <a:txBody>
                    <a:bodyPr/>
                    <a:lstStyle/>
                    <a:p>
                      <a:r>
                        <a:rPr lang="en-US" dirty="0"/>
                        <a:t>Array</a:t>
                      </a:r>
                    </a:p>
                  </a:txBody>
                  <a:tcPr/>
                </a:tc>
                <a:tc>
                  <a:txBody>
                    <a:bodyPr/>
                    <a:lstStyle/>
                    <a:p>
                      <a:r>
                        <a:rPr lang="en-US" dirty="0"/>
                        <a:t>Dynamic Array/</a:t>
                      </a:r>
                      <a:r>
                        <a:rPr lang="en-US" dirty="0" err="1"/>
                        <a:t>ArrayList</a:t>
                      </a:r>
                      <a:endParaRPr lang="en-US" dirty="0"/>
                    </a:p>
                  </a:txBody>
                  <a:tcPr/>
                </a:tc>
                <a:extLst>
                  <a:ext uri="{0D108BD9-81ED-4DB2-BD59-A6C34878D82A}">
                    <a16:rowId xmlns:a16="http://schemas.microsoft.com/office/drawing/2014/main" val="2863571541"/>
                  </a:ext>
                </a:extLst>
              </a:tr>
              <a:tr h="370840">
                <a:tc>
                  <a:txBody>
                    <a:bodyPr/>
                    <a:lstStyle/>
                    <a:p>
                      <a:r>
                        <a:rPr lang="en-US" dirty="0"/>
                        <a:t>Accessing</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2142848529"/>
                  </a:ext>
                </a:extLst>
              </a:tr>
              <a:tr h="370840">
                <a:tc>
                  <a:txBody>
                    <a:bodyPr/>
                    <a:lstStyle/>
                    <a:p>
                      <a:r>
                        <a:rPr lang="en-US" dirty="0"/>
                        <a:t>Searching</a:t>
                      </a:r>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3061779108"/>
                  </a:ext>
                </a:extLst>
              </a:tr>
              <a:tr h="370840">
                <a:tc>
                  <a:txBody>
                    <a:bodyPr/>
                    <a:lstStyle/>
                    <a:p>
                      <a:r>
                        <a:rPr lang="en-US" dirty="0"/>
                        <a:t>Inserting</a:t>
                      </a:r>
                    </a:p>
                  </a:txBody>
                  <a:tcPr/>
                </a:tc>
                <a:tc>
                  <a:txBody>
                    <a:bodyPr/>
                    <a:lstStyle/>
                    <a:p>
                      <a:r>
                        <a:rPr lang="en-US" dirty="0"/>
                        <a:t>-</a:t>
                      </a:r>
                    </a:p>
                  </a:txBody>
                  <a:tcPr/>
                </a:tc>
                <a:tc>
                  <a:txBody>
                    <a:bodyPr/>
                    <a:lstStyle/>
                    <a:p>
                      <a:r>
                        <a:rPr lang="en-US" dirty="0"/>
                        <a:t>O(n)</a:t>
                      </a:r>
                    </a:p>
                  </a:txBody>
                  <a:tcPr/>
                </a:tc>
                <a:extLst>
                  <a:ext uri="{0D108BD9-81ED-4DB2-BD59-A6C34878D82A}">
                    <a16:rowId xmlns:a16="http://schemas.microsoft.com/office/drawing/2014/main" val="2341255332"/>
                  </a:ext>
                </a:extLst>
              </a:tr>
              <a:tr h="370840">
                <a:tc>
                  <a:txBody>
                    <a:bodyPr/>
                    <a:lstStyle/>
                    <a:p>
                      <a:r>
                        <a:rPr lang="en-US" dirty="0"/>
                        <a:t>Deleting</a:t>
                      </a:r>
                    </a:p>
                  </a:txBody>
                  <a:tcPr/>
                </a:tc>
                <a:tc>
                  <a:txBody>
                    <a:bodyPr/>
                    <a:lstStyle/>
                    <a:p>
                      <a:r>
                        <a:rPr lang="en-US" dirty="0"/>
                        <a:t>-</a:t>
                      </a:r>
                    </a:p>
                  </a:txBody>
                  <a:tcPr/>
                </a:tc>
                <a:tc>
                  <a:txBody>
                    <a:bodyPr/>
                    <a:lstStyle/>
                    <a:p>
                      <a:r>
                        <a:rPr lang="en-US" dirty="0"/>
                        <a:t>O(n)</a:t>
                      </a:r>
                    </a:p>
                  </a:txBody>
                  <a:tcPr/>
                </a:tc>
                <a:extLst>
                  <a:ext uri="{0D108BD9-81ED-4DB2-BD59-A6C34878D82A}">
                    <a16:rowId xmlns:a16="http://schemas.microsoft.com/office/drawing/2014/main" val="402142495"/>
                  </a:ext>
                </a:extLst>
              </a:tr>
            </a:tbl>
          </a:graphicData>
        </a:graphic>
      </p:graphicFrame>
    </p:spTree>
    <p:extLst>
      <p:ext uri="{BB962C8B-B14F-4D97-AF65-F5344CB8AC3E}">
        <p14:creationId xmlns:p14="http://schemas.microsoft.com/office/powerpoint/2010/main" val="186092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3219</TotalTime>
  <Words>1588</Words>
  <Application>Microsoft Office PowerPoint</Application>
  <PresentationFormat>Widescreen</PresentationFormat>
  <Paragraphs>247</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MTH251</vt:lpstr>
      <vt:lpstr>Topics</vt:lpstr>
      <vt:lpstr>Array</vt:lpstr>
      <vt:lpstr>Array </vt:lpstr>
      <vt:lpstr>Array: 2-D</vt:lpstr>
      <vt:lpstr>Array</vt:lpstr>
      <vt:lpstr>Dynamic Array</vt:lpstr>
      <vt:lpstr>Complexity Analysis</vt:lpstr>
      <vt:lpstr>Array: Operations</vt:lpstr>
      <vt:lpstr>Programmatic </vt:lpstr>
      <vt:lpstr>Programmatic</vt:lpstr>
      <vt:lpstr>Stack </vt:lpstr>
      <vt:lpstr>Stack: Operations </vt:lpstr>
      <vt:lpstr>Stack: push &amp; pop</vt:lpstr>
      <vt:lpstr>Stack: Operations</vt:lpstr>
      <vt:lpstr>Queue</vt:lpstr>
      <vt:lpstr>Queue: Operations </vt:lpstr>
      <vt:lpstr>Queue: enqueue &amp; dequeue</vt:lpstr>
      <vt:lpstr>Queue: Operations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MTH251</dc:title>
  <dc:creator>Internet</dc:creator>
  <cp:lastModifiedBy>Internet</cp:lastModifiedBy>
  <cp:revision>71</cp:revision>
  <dcterms:created xsi:type="dcterms:W3CDTF">2021-01-27T07:58:37Z</dcterms:created>
  <dcterms:modified xsi:type="dcterms:W3CDTF">2021-02-01T13:00:00Z</dcterms:modified>
</cp:coreProperties>
</file>