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59" r:id="rId5"/>
    <p:sldId id="268" r:id="rId6"/>
    <p:sldId id="269" r:id="rId7"/>
    <p:sldId id="270" r:id="rId8"/>
    <p:sldId id="271" r:id="rId9"/>
    <p:sldId id="258" r:id="rId10"/>
    <p:sldId id="261" r:id="rId11"/>
    <p:sldId id="263" r:id="rId12"/>
    <p:sldId id="264" r:id="rId13"/>
    <p:sldId id="266" r:id="rId14"/>
    <p:sldId id="267" r:id="rId15"/>
    <p:sldId id="265"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5" autoAdjust="0"/>
    <p:restoredTop sz="64293" autoAdjust="0"/>
  </p:normalViewPr>
  <p:slideViewPr>
    <p:cSldViewPr snapToGrid="0">
      <p:cViewPr varScale="1">
        <p:scale>
          <a:sx n="58" d="100"/>
          <a:sy n="58" d="100"/>
        </p:scale>
        <p:origin x="7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031D06-2EC4-4EBA-A8F8-DB341F9A0537}"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E7401200-BD35-4819-BC5F-A3AD35703FD0}">
      <dgm:prSet phldrT="[Text]"/>
      <dgm:spPr/>
      <dgm:t>
        <a:bodyPr/>
        <a:lstStyle/>
        <a:p>
          <a:r>
            <a:rPr lang="en-US" dirty="0"/>
            <a:t>Implemented by Array</a:t>
          </a:r>
          <a:br>
            <a:rPr lang="en-US" dirty="0"/>
          </a:br>
          <a:r>
            <a:rPr lang="en-US" dirty="0"/>
            <a:t>Dynamic sizing via resize()</a:t>
          </a:r>
        </a:p>
      </dgm:t>
    </dgm:pt>
    <dgm:pt modelId="{276A66F3-CE54-4B19-ABBC-C8F3F1DB9CC7}" type="parTrans" cxnId="{38927CF2-0A61-418E-840B-38CA33E51226}">
      <dgm:prSet/>
      <dgm:spPr/>
      <dgm:t>
        <a:bodyPr/>
        <a:lstStyle/>
        <a:p>
          <a:endParaRPr lang="en-US"/>
        </a:p>
      </dgm:t>
    </dgm:pt>
    <dgm:pt modelId="{6312A3D2-4C41-41FE-A9B3-07F6F9CA47F5}" type="sibTrans" cxnId="{38927CF2-0A61-418E-840B-38CA33E51226}">
      <dgm:prSet/>
      <dgm:spPr/>
      <dgm:t>
        <a:bodyPr/>
        <a:lstStyle/>
        <a:p>
          <a:endParaRPr lang="en-US"/>
        </a:p>
      </dgm:t>
    </dgm:pt>
    <dgm:pt modelId="{BB0B1A66-5B97-4175-8063-6F0B70158DB9}">
      <dgm:prSet phldrT="[Text]" custT="1"/>
      <dgm:spPr/>
      <dgm:t>
        <a:bodyPr/>
        <a:lstStyle/>
        <a:p>
          <a:r>
            <a:rPr lang="en-US" sz="2000" dirty="0"/>
            <a:t>Dynamic  Array </a:t>
          </a:r>
        </a:p>
      </dgm:t>
    </dgm:pt>
    <dgm:pt modelId="{16E22B37-41E1-4215-9D13-B248DD3CC20E}" type="parTrans" cxnId="{4790F382-2E4C-4642-94EB-8F640994EBDD}">
      <dgm:prSet/>
      <dgm:spPr/>
      <dgm:t>
        <a:bodyPr/>
        <a:lstStyle/>
        <a:p>
          <a:endParaRPr lang="en-US"/>
        </a:p>
      </dgm:t>
    </dgm:pt>
    <dgm:pt modelId="{B758B3ED-ECB3-4FFC-9B01-A9899389B954}" type="sibTrans" cxnId="{4790F382-2E4C-4642-94EB-8F640994EBDD}">
      <dgm:prSet/>
      <dgm:spPr/>
      <dgm:t>
        <a:bodyPr/>
        <a:lstStyle/>
        <a:p>
          <a:endParaRPr lang="en-US"/>
        </a:p>
      </dgm:t>
    </dgm:pt>
    <dgm:pt modelId="{9F6C3028-F74E-42CB-A30F-D0D8D8850172}">
      <dgm:prSet phldrT="[Text]" custT="1"/>
      <dgm:spPr/>
      <dgm:t>
        <a:bodyPr/>
        <a:lstStyle/>
        <a:p>
          <a:r>
            <a:rPr lang="en-US" sz="2000" dirty="0"/>
            <a:t>Stack</a:t>
          </a:r>
        </a:p>
      </dgm:t>
    </dgm:pt>
    <dgm:pt modelId="{D64396AB-427D-4A85-A421-9CA1C452992F}" type="parTrans" cxnId="{0EF45D21-A797-4500-B9B3-E1EE11BF596E}">
      <dgm:prSet/>
      <dgm:spPr/>
      <dgm:t>
        <a:bodyPr/>
        <a:lstStyle/>
        <a:p>
          <a:endParaRPr lang="en-US"/>
        </a:p>
      </dgm:t>
    </dgm:pt>
    <dgm:pt modelId="{B0AD174C-78A4-479E-B5C3-C52218EBD6E8}" type="sibTrans" cxnId="{0EF45D21-A797-4500-B9B3-E1EE11BF596E}">
      <dgm:prSet/>
      <dgm:spPr/>
      <dgm:t>
        <a:bodyPr/>
        <a:lstStyle/>
        <a:p>
          <a:endParaRPr lang="en-US"/>
        </a:p>
      </dgm:t>
    </dgm:pt>
    <dgm:pt modelId="{4F334755-3F95-4E3F-BFF0-B7A34395B4DC}">
      <dgm:prSet phldrT="[Text]" custT="1"/>
      <dgm:spPr/>
      <dgm:t>
        <a:bodyPr/>
        <a:lstStyle/>
        <a:p>
          <a:r>
            <a:rPr lang="en-US" sz="2000" dirty="0"/>
            <a:t>Queue</a:t>
          </a:r>
        </a:p>
      </dgm:t>
    </dgm:pt>
    <dgm:pt modelId="{A71553C8-A40C-4FF3-95AD-22A4531795E9}" type="parTrans" cxnId="{F15F2289-2910-4588-A815-E5A2495C1683}">
      <dgm:prSet/>
      <dgm:spPr/>
      <dgm:t>
        <a:bodyPr/>
        <a:lstStyle/>
        <a:p>
          <a:endParaRPr lang="en-US"/>
        </a:p>
      </dgm:t>
    </dgm:pt>
    <dgm:pt modelId="{3A0B0416-584E-4BB7-BBB3-07BFBD159230}" type="sibTrans" cxnId="{F15F2289-2910-4588-A815-E5A2495C1683}">
      <dgm:prSet/>
      <dgm:spPr/>
      <dgm:t>
        <a:bodyPr/>
        <a:lstStyle/>
        <a:p>
          <a:endParaRPr lang="en-US"/>
        </a:p>
      </dgm:t>
    </dgm:pt>
    <dgm:pt modelId="{C9A09D2D-7147-4B8C-9F9D-29F387AB38B2}" type="pres">
      <dgm:prSet presAssocID="{0E031D06-2EC4-4EBA-A8F8-DB341F9A0537}" presName="Name0" presStyleCnt="0">
        <dgm:presLayoutVars>
          <dgm:chMax val="1"/>
          <dgm:chPref val="1"/>
          <dgm:dir/>
          <dgm:resizeHandles/>
        </dgm:presLayoutVars>
      </dgm:prSet>
      <dgm:spPr/>
    </dgm:pt>
    <dgm:pt modelId="{E891FF9E-2439-45B0-9995-4965038B01CB}" type="pres">
      <dgm:prSet presAssocID="{E7401200-BD35-4819-BC5F-A3AD35703FD0}" presName="Parent" presStyleLbl="node1" presStyleIdx="0" presStyleCnt="2" custScaleX="432575" custLinFactX="-76721" custLinFactNeighborX="-100000" custLinFactNeighborY="-4812">
        <dgm:presLayoutVars>
          <dgm:chMax val="4"/>
          <dgm:chPref val="3"/>
        </dgm:presLayoutVars>
      </dgm:prSet>
      <dgm:spPr/>
    </dgm:pt>
    <dgm:pt modelId="{48182B7C-AD29-4C5A-A86C-E95195BADF54}" type="pres">
      <dgm:prSet presAssocID="{BB0B1A66-5B97-4175-8063-6F0B70158DB9}" presName="Accent" presStyleLbl="node1" presStyleIdx="1" presStyleCnt="2"/>
      <dgm:spPr/>
    </dgm:pt>
    <dgm:pt modelId="{B2DCC998-ECA0-4129-B5B4-3A3A3C1487FD}" type="pres">
      <dgm:prSet presAssocID="{BB0B1A66-5B97-4175-8063-6F0B70158DB9}" presName="Image1" presStyleLbl="fgImgPlace1" presStyleIdx="0" presStyleCnt="3"/>
      <dgm:spPr>
        <a:solidFill>
          <a:schemeClr val="bg1">
            <a:lumMod val="85000"/>
          </a:schemeClr>
        </a:solidFill>
      </dgm:spPr>
    </dgm:pt>
    <dgm:pt modelId="{CFA3DFB7-DA39-492E-B87D-F1576CDEE5B1}" type="pres">
      <dgm:prSet presAssocID="{BB0B1A66-5B97-4175-8063-6F0B70158DB9}" presName="Child1" presStyleLbl="revTx" presStyleIdx="0" presStyleCnt="3" custScaleX="313408" custLinFactX="30303" custLinFactNeighborX="100000" custLinFactNeighborY="-5567">
        <dgm:presLayoutVars>
          <dgm:chMax val="0"/>
          <dgm:chPref val="0"/>
          <dgm:bulletEnabled val="1"/>
        </dgm:presLayoutVars>
      </dgm:prSet>
      <dgm:spPr/>
    </dgm:pt>
    <dgm:pt modelId="{0C75B187-76CE-42D6-A7B5-E7B2EED7C4EC}" type="pres">
      <dgm:prSet presAssocID="{9F6C3028-F74E-42CB-A30F-D0D8D8850172}" presName="Image2" presStyleCnt="0"/>
      <dgm:spPr/>
    </dgm:pt>
    <dgm:pt modelId="{D4FC5B98-DFE1-48F5-9A17-37E4B4F293F5}" type="pres">
      <dgm:prSet presAssocID="{9F6C3028-F74E-42CB-A30F-D0D8D8850172}" presName="Image" presStyleLbl="fgImgPlace1" presStyleIdx="1" presStyleCnt="3"/>
      <dgm:spPr>
        <a:solidFill>
          <a:schemeClr val="bg1">
            <a:lumMod val="75000"/>
          </a:schemeClr>
        </a:solidFill>
      </dgm:spPr>
    </dgm:pt>
    <dgm:pt modelId="{29E556B1-F221-4F69-9259-4E7AA2819028}" type="pres">
      <dgm:prSet presAssocID="{9F6C3028-F74E-42CB-A30F-D0D8D8850172}" presName="Child2" presStyleLbl="revTx" presStyleIdx="1" presStyleCnt="3" custScaleX="200986" custLinFactNeighborX="71130" custLinFactNeighborY="1855">
        <dgm:presLayoutVars>
          <dgm:chMax val="0"/>
          <dgm:chPref val="0"/>
          <dgm:bulletEnabled val="1"/>
        </dgm:presLayoutVars>
      </dgm:prSet>
      <dgm:spPr/>
    </dgm:pt>
    <dgm:pt modelId="{5B3E4857-CC6C-4557-AF87-0A8D728BBE4F}" type="pres">
      <dgm:prSet presAssocID="{4F334755-3F95-4E3F-BFF0-B7A34395B4DC}" presName="Image3" presStyleCnt="0"/>
      <dgm:spPr/>
    </dgm:pt>
    <dgm:pt modelId="{9C9317FD-DA85-45C6-B6B0-FEBC916AE032}" type="pres">
      <dgm:prSet presAssocID="{4F334755-3F95-4E3F-BFF0-B7A34395B4DC}" presName="Image" presStyleLbl="fgImgPlace1" presStyleIdx="2" presStyleCnt="3"/>
      <dgm:spPr>
        <a:solidFill>
          <a:schemeClr val="bg1">
            <a:lumMod val="65000"/>
          </a:schemeClr>
        </a:solidFill>
      </dgm:spPr>
    </dgm:pt>
    <dgm:pt modelId="{796A51D0-0C07-44E6-9FE5-6C1DB3E8478E}" type="pres">
      <dgm:prSet presAssocID="{4F334755-3F95-4E3F-BFF0-B7A34395B4DC}" presName="Child3" presStyleLbl="revTx" presStyleIdx="2" presStyleCnt="3" custScaleX="176359" custLinFactNeighborX="69788" custLinFactNeighborY="12122">
        <dgm:presLayoutVars>
          <dgm:chMax val="0"/>
          <dgm:chPref val="0"/>
          <dgm:bulletEnabled val="1"/>
        </dgm:presLayoutVars>
      </dgm:prSet>
      <dgm:spPr/>
    </dgm:pt>
  </dgm:ptLst>
  <dgm:cxnLst>
    <dgm:cxn modelId="{0EF45D21-A797-4500-B9B3-E1EE11BF596E}" srcId="{E7401200-BD35-4819-BC5F-A3AD35703FD0}" destId="{9F6C3028-F74E-42CB-A30F-D0D8D8850172}" srcOrd="1" destOrd="0" parTransId="{D64396AB-427D-4A85-A421-9CA1C452992F}" sibTransId="{B0AD174C-78A4-479E-B5C3-C52218EBD6E8}"/>
    <dgm:cxn modelId="{271EF633-13EE-45A1-BF5D-CA1EC80E204A}" type="presOf" srcId="{9F6C3028-F74E-42CB-A30F-D0D8D8850172}" destId="{29E556B1-F221-4F69-9259-4E7AA2819028}" srcOrd="0" destOrd="0" presId="urn:microsoft.com/office/officeart/2011/layout/RadialPictureList"/>
    <dgm:cxn modelId="{F7E28460-7DB6-41E2-A7A6-712E9754835E}" type="presOf" srcId="{BB0B1A66-5B97-4175-8063-6F0B70158DB9}" destId="{CFA3DFB7-DA39-492E-B87D-F1576CDEE5B1}" srcOrd="0" destOrd="0" presId="urn:microsoft.com/office/officeart/2011/layout/RadialPictureList"/>
    <dgm:cxn modelId="{36595C45-453B-4303-AC25-48CB320FCF6D}" type="presOf" srcId="{4F334755-3F95-4E3F-BFF0-B7A34395B4DC}" destId="{796A51D0-0C07-44E6-9FE5-6C1DB3E8478E}" srcOrd="0" destOrd="0" presId="urn:microsoft.com/office/officeart/2011/layout/RadialPictureList"/>
    <dgm:cxn modelId="{5D424951-E06E-4EA3-AB4C-656831753C99}" type="presOf" srcId="{0E031D06-2EC4-4EBA-A8F8-DB341F9A0537}" destId="{C9A09D2D-7147-4B8C-9F9D-29F387AB38B2}" srcOrd="0" destOrd="0" presId="urn:microsoft.com/office/officeart/2011/layout/RadialPictureList"/>
    <dgm:cxn modelId="{1ADD1852-8047-4E3B-A371-06F86210A9B7}" type="presOf" srcId="{E7401200-BD35-4819-BC5F-A3AD35703FD0}" destId="{E891FF9E-2439-45B0-9995-4965038B01CB}" srcOrd="0" destOrd="0" presId="urn:microsoft.com/office/officeart/2011/layout/RadialPictureList"/>
    <dgm:cxn modelId="{4790F382-2E4C-4642-94EB-8F640994EBDD}" srcId="{E7401200-BD35-4819-BC5F-A3AD35703FD0}" destId="{BB0B1A66-5B97-4175-8063-6F0B70158DB9}" srcOrd="0" destOrd="0" parTransId="{16E22B37-41E1-4215-9D13-B248DD3CC20E}" sibTransId="{B758B3ED-ECB3-4FFC-9B01-A9899389B954}"/>
    <dgm:cxn modelId="{F15F2289-2910-4588-A815-E5A2495C1683}" srcId="{E7401200-BD35-4819-BC5F-A3AD35703FD0}" destId="{4F334755-3F95-4E3F-BFF0-B7A34395B4DC}" srcOrd="2" destOrd="0" parTransId="{A71553C8-A40C-4FF3-95AD-22A4531795E9}" sibTransId="{3A0B0416-584E-4BB7-BBB3-07BFBD159230}"/>
    <dgm:cxn modelId="{38927CF2-0A61-418E-840B-38CA33E51226}" srcId="{0E031D06-2EC4-4EBA-A8F8-DB341F9A0537}" destId="{E7401200-BD35-4819-BC5F-A3AD35703FD0}" srcOrd="0" destOrd="0" parTransId="{276A66F3-CE54-4B19-ABBC-C8F3F1DB9CC7}" sibTransId="{6312A3D2-4C41-41FE-A9B3-07F6F9CA47F5}"/>
    <dgm:cxn modelId="{384A7548-6778-4CA0-9373-FFAF16767F55}" type="presParOf" srcId="{C9A09D2D-7147-4B8C-9F9D-29F387AB38B2}" destId="{E891FF9E-2439-45B0-9995-4965038B01CB}" srcOrd="0" destOrd="0" presId="urn:microsoft.com/office/officeart/2011/layout/RadialPictureList"/>
    <dgm:cxn modelId="{519306E8-3FBB-46AF-A801-BB7594F8E73D}" type="presParOf" srcId="{C9A09D2D-7147-4B8C-9F9D-29F387AB38B2}" destId="{48182B7C-AD29-4C5A-A86C-E95195BADF54}" srcOrd="1" destOrd="0" presId="urn:microsoft.com/office/officeart/2011/layout/RadialPictureList"/>
    <dgm:cxn modelId="{4E52DDF4-994D-413D-9D1D-B4EAFB444DAA}" type="presParOf" srcId="{C9A09D2D-7147-4B8C-9F9D-29F387AB38B2}" destId="{B2DCC998-ECA0-4129-B5B4-3A3A3C1487FD}" srcOrd="2" destOrd="0" presId="urn:microsoft.com/office/officeart/2011/layout/RadialPictureList"/>
    <dgm:cxn modelId="{4A748C37-81F0-48B2-BA49-5C4A6157451F}" type="presParOf" srcId="{C9A09D2D-7147-4B8C-9F9D-29F387AB38B2}" destId="{CFA3DFB7-DA39-492E-B87D-F1576CDEE5B1}" srcOrd="3" destOrd="0" presId="urn:microsoft.com/office/officeart/2011/layout/RadialPictureList"/>
    <dgm:cxn modelId="{BD12355A-8CD3-4529-BC93-71C17C5A7B0E}" type="presParOf" srcId="{C9A09D2D-7147-4B8C-9F9D-29F387AB38B2}" destId="{0C75B187-76CE-42D6-A7B5-E7B2EED7C4EC}" srcOrd="4" destOrd="0" presId="urn:microsoft.com/office/officeart/2011/layout/RadialPictureList"/>
    <dgm:cxn modelId="{5BB9392E-A28D-44D6-B4D1-67DA671871BC}" type="presParOf" srcId="{0C75B187-76CE-42D6-A7B5-E7B2EED7C4EC}" destId="{D4FC5B98-DFE1-48F5-9A17-37E4B4F293F5}" srcOrd="0" destOrd="0" presId="urn:microsoft.com/office/officeart/2011/layout/RadialPictureList"/>
    <dgm:cxn modelId="{8E0516E9-F17D-4EBE-A075-C973F0E85F57}" type="presParOf" srcId="{C9A09D2D-7147-4B8C-9F9D-29F387AB38B2}" destId="{29E556B1-F221-4F69-9259-4E7AA2819028}" srcOrd="5" destOrd="0" presId="urn:microsoft.com/office/officeart/2011/layout/RadialPictureList"/>
    <dgm:cxn modelId="{720AE04E-903A-4778-AC54-1CE620E36FA0}" type="presParOf" srcId="{C9A09D2D-7147-4B8C-9F9D-29F387AB38B2}" destId="{5B3E4857-CC6C-4557-AF87-0A8D728BBE4F}" srcOrd="6" destOrd="0" presId="urn:microsoft.com/office/officeart/2011/layout/RadialPictureList"/>
    <dgm:cxn modelId="{37ECA9FF-C434-4281-9B63-16012C1A3AF5}" type="presParOf" srcId="{5B3E4857-CC6C-4557-AF87-0A8D728BBE4F}" destId="{9C9317FD-DA85-45C6-B6B0-FEBC916AE032}" srcOrd="0" destOrd="0" presId="urn:microsoft.com/office/officeart/2011/layout/RadialPictureList"/>
    <dgm:cxn modelId="{8E2B32A9-4965-413D-B93A-6DE5D5D86A97}" type="presParOf" srcId="{C9A09D2D-7147-4B8C-9F9D-29F387AB38B2}" destId="{796A51D0-0C07-44E6-9FE5-6C1DB3E8478E}" srcOrd="7"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0E7F07-03D6-4F24-8DFE-8B080B9B50F3}" type="doc">
      <dgm:prSet loTypeId="urn:microsoft.com/office/officeart/2005/8/layout/pyramid1" loCatId="pyramid" qsTypeId="urn:microsoft.com/office/officeart/2005/8/quickstyle/simple1" qsCatId="simple" csTypeId="urn:microsoft.com/office/officeart/2005/8/colors/accent1_2" csCatId="accent1" phldr="1"/>
      <dgm:spPr/>
    </dgm:pt>
    <dgm:pt modelId="{BC2016C9-20E5-41C5-8703-C32B723EE9C0}">
      <dgm:prSet phldrT="[Text]" custT="1"/>
      <dgm:spPr/>
      <dgm:t>
        <a:bodyPr/>
        <a:lstStyle/>
        <a:p>
          <a:r>
            <a:rPr lang="en-US" sz="1600" dirty="0"/>
            <a:t>Regs</a:t>
          </a:r>
        </a:p>
      </dgm:t>
    </dgm:pt>
    <dgm:pt modelId="{EF3F6AD3-16AA-4895-A8D1-7529831C7488}" type="parTrans" cxnId="{02E0ECCF-531B-4702-B3E4-63D9CB69E523}">
      <dgm:prSet/>
      <dgm:spPr/>
      <dgm:t>
        <a:bodyPr/>
        <a:lstStyle/>
        <a:p>
          <a:endParaRPr lang="en-US"/>
        </a:p>
      </dgm:t>
    </dgm:pt>
    <dgm:pt modelId="{71CA910C-BEA7-49F8-86DB-B7BDC52CD236}" type="sibTrans" cxnId="{02E0ECCF-531B-4702-B3E4-63D9CB69E523}">
      <dgm:prSet/>
      <dgm:spPr/>
      <dgm:t>
        <a:bodyPr/>
        <a:lstStyle/>
        <a:p>
          <a:endParaRPr lang="en-US"/>
        </a:p>
      </dgm:t>
    </dgm:pt>
    <dgm:pt modelId="{4ACB4F22-04C9-4796-898F-636C5B08C7A9}">
      <dgm:prSet phldrT="[Text]" custT="1"/>
      <dgm:spPr/>
      <dgm:t>
        <a:bodyPr/>
        <a:lstStyle/>
        <a:p>
          <a:r>
            <a:rPr lang="en-US" sz="1600" dirty="0"/>
            <a:t>L1 Cache</a:t>
          </a:r>
        </a:p>
      </dgm:t>
    </dgm:pt>
    <dgm:pt modelId="{6BF564C8-B345-4623-B89C-77F8FFA21FAF}" type="parTrans" cxnId="{158B97B0-B257-46E8-9A25-ACB8B967D9DC}">
      <dgm:prSet/>
      <dgm:spPr/>
      <dgm:t>
        <a:bodyPr/>
        <a:lstStyle/>
        <a:p>
          <a:endParaRPr lang="en-US"/>
        </a:p>
      </dgm:t>
    </dgm:pt>
    <dgm:pt modelId="{A354458E-DBD7-4A1A-B6DE-362F6B6C8DC1}" type="sibTrans" cxnId="{158B97B0-B257-46E8-9A25-ACB8B967D9DC}">
      <dgm:prSet/>
      <dgm:spPr/>
      <dgm:t>
        <a:bodyPr/>
        <a:lstStyle/>
        <a:p>
          <a:endParaRPr lang="en-US"/>
        </a:p>
      </dgm:t>
    </dgm:pt>
    <dgm:pt modelId="{3523E7D6-3D8C-4EE7-A4EF-8A0E2F2F3994}">
      <dgm:prSet phldrT="[Text]" custT="1"/>
      <dgm:spPr/>
      <dgm:t>
        <a:bodyPr/>
        <a:lstStyle/>
        <a:p>
          <a:r>
            <a:rPr lang="en-US" sz="1600" dirty="0"/>
            <a:t>L2 Cache</a:t>
          </a:r>
        </a:p>
      </dgm:t>
    </dgm:pt>
    <dgm:pt modelId="{09AA5532-1211-469C-B1BC-81EFF46C135E}" type="parTrans" cxnId="{E047A31C-4B5D-4332-8249-837C7A48FE89}">
      <dgm:prSet/>
      <dgm:spPr/>
      <dgm:t>
        <a:bodyPr/>
        <a:lstStyle/>
        <a:p>
          <a:endParaRPr lang="en-US"/>
        </a:p>
      </dgm:t>
    </dgm:pt>
    <dgm:pt modelId="{B7BDD79B-B520-41A5-ABF9-EAF3847517E3}" type="sibTrans" cxnId="{E047A31C-4B5D-4332-8249-837C7A48FE89}">
      <dgm:prSet/>
      <dgm:spPr/>
      <dgm:t>
        <a:bodyPr/>
        <a:lstStyle/>
        <a:p>
          <a:endParaRPr lang="en-US"/>
        </a:p>
      </dgm:t>
    </dgm:pt>
    <dgm:pt modelId="{DDC1AE2F-013C-416E-AF2F-9A26D68F8C21}">
      <dgm:prSet phldrT="[Text]" custT="1"/>
      <dgm:spPr/>
      <dgm:t>
        <a:bodyPr/>
        <a:lstStyle/>
        <a:p>
          <a:r>
            <a:rPr lang="en-US" sz="1600" dirty="0"/>
            <a:t>L3 Cache</a:t>
          </a:r>
        </a:p>
      </dgm:t>
    </dgm:pt>
    <dgm:pt modelId="{914B5187-5BD4-49D3-8DB7-823CEF6C0899}" type="parTrans" cxnId="{490AE7F4-B902-4F77-A775-5D262D99BA33}">
      <dgm:prSet/>
      <dgm:spPr/>
      <dgm:t>
        <a:bodyPr/>
        <a:lstStyle/>
        <a:p>
          <a:endParaRPr lang="en-US"/>
        </a:p>
      </dgm:t>
    </dgm:pt>
    <dgm:pt modelId="{BA9C54CF-BF11-4EB8-817B-BEACCD3BCA17}" type="sibTrans" cxnId="{490AE7F4-B902-4F77-A775-5D262D99BA33}">
      <dgm:prSet/>
      <dgm:spPr/>
      <dgm:t>
        <a:bodyPr/>
        <a:lstStyle/>
        <a:p>
          <a:endParaRPr lang="en-US"/>
        </a:p>
      </dgm:t>
    </dgm:pt>
    <dgm:pt modelId="{463DD6F6-3D19-4AE8-9B1F-FB53C5646483}">
      <dgm:prSet phldrT="[Text]" custT="1"/>
      <dgm:spPr/>
      <dgm:t>
        <a:bodyPr/>
        <a:lstStyle/>
        <a:p>
          <a:r>
            <a:rPr lang="en-US" sz="1600" dirty="0"/>
            <a:t>Memory</a:t>
          </a:r>
        </a:p>
      </dgm:t>
    </dgm:pt>
    <dgm:pt modelId="{A2348FE7-C907-4E00-A56F-D48DA724779C}" type="parTrans" cxnId="{CBC15D03-23AD-496F-AF25-F88A3789B97B}">
      <dgm:prSet/>
      <dgm:spPr/>
      <dgm:t>
        <a:bodyPr/>
        <a:lstStyle/>
        <a:p>
          <a:endParaRPr lang="en-US"/>
        </a:p>
      </dgm:t>
    </dgm:pt>
    <dgm:pt modelId="{58EB1E08-54A2-48AF-9741-CBD9107100F7}" type="sibTrans" cxnId="{CBC15D03-23AD-496F-AF25-F88A3789B97B}">
      <dgm:prSet/>
      <dgm:spPr/>
      <dgm:t>
        <a:bodyPr/>
        <a:lstStyle/>
        <a:p>
          <a:endParaRPr lang="en-US"/>
        </a:p>
      </dgm:t>
    </dgm:pt>
    <dgm:pt modelId="{9942AC18-DCE5-4C42-ABCA-C1D5F8B5C602}">
      <dgm:prSet phldrT="[Text]" custT="1"/>
      <dgm:spPr/>
      <dgm:t>
        <a:bodyPr/>
        <a:lstStyle/>
        <a:p>
          <a:r>
            <a:rPr lang="en-US" sz="1600" dirty="0"/>
            <a:t>SSD</a:t>
          </a:r>
        </a:p>
      </dgm:t>
    </dgm:pt>
    <dgm:pt modelId="{3F36C028-2A54-404E-B23D-EDC1F4219DE7}" type="parTrans" cxnId="{DEFA5388-8B2E-4F42-8AA5-E06C49AFB15F}">
      <dgm:prSet/>
      <dgm:spPr/>
      <dgm:t>
        <a:bodyPr/>
        <a:lstStyle/>
        <a:p>
          <a:endParaRPr lang="en-US"/>
        </a:p>
      </dgm:t>
    </dgm:pt>
    <dgm:pt modelId="{CE82DAA8-6A72-47C7-8146-05693AE32134}" type="sibTrans" cxnId="{DEFA5388-8B2E-4F42-8AA5-E06C49AFB15F}">
      <dgm:prSet/>
      <dgm:spPr/>
      <dgm:t>
        <a:bodyPr/>
        <a:lstStyle/>
        <a:p>
          <a:endParaRPr lang="en-US"/>
        </a:p>
      </dgm:t>
    </dgm:pt>
    <dgm:pt modelId="{BB15A696-B82B-46F1-81D9-C98E89B57831}">
      <dgm:prSet phldrT="[Text]" custT="1"/>
      <dgm:spPr/>
      <dgm:t>
        <a:bodyPr/>
        <a:lstStyle/>
        <a:p>
          <a:r>
            <a:rPr lang="en-US" sz="1600" dirty="0"/>
            <a:t>HDD</a:t>
          </a:r>
        </a:p>
      </dgm:t>
    </dgm:pt>
    <dgm:pt modelId="{BF5BEDA4-D3F9-41CE-8AE1-3CE593011E27}" type="parTrans" cxnId="{0A5D7E85-14B2-4694-B040-72060B921E6E}">
      <dgm:prSet/>
      <dgm:spPr/>
      <dgm:t>
        <a:bodyPr/>
        <a:lstStyle/>
        <a:p>
          <a:endParaRPr lang="en-US"/>
        </a:p>
      </dgm:t>
    </dgm:pt>
    <dgm:pt modelId="{FFABC5A7-7D0A-4BE9-A6D8-BDC628C77D9F}" type="sibTrans" cxnId="{0A5D7E85-14B2-4694-B040-72060B921E6E}">
      <dgm:prSet/>
      <dgm:spPr/>
      <dgm:t>
        <a:bodyPr/>
        <a:lstStyle/>
        <a:p>
          <a:endParaRPr lang="en-US"/>
        </a:p>
      </dgm:t>
    </dgm:pt>
    <dgm:pt modelId="{C74B7B0D-144F-4319-B402-0CF03AD4B8AE}" type="pres">
      <dgm:prSet presAssocID="{050E7F07-03D6-4F24-8DFE-8B080B9B50F3}" presName="Name0" presStyleCnt="0">
        <dgm:presLayoutVars>
          <dgm:dir/>
          <dgm:animLvl val="lvl"/>
          <dgm:resizeHandles val="exact"/>
        </dgm:presLayoutVars>
      </dgm:prSet>
      <dgm:spPr/>
    </dgm:pt>
    <dgm:pt modelId="{41CD8C47-456A-4769-A795-F18E5635449F}" type="pres">
      <dgm:prSet presAssocID="{BC2016C9-20E5-41C5-8703-C32B723EE9C0}" presName="Name8" presStyleCnt="0"/>
      <dgm:spPr/>
    </dgm:pt>
    <dgm:pt modelId="{7BC2A0DD-9F69-48AC-8786-EED6B50729D5}" type="pres">
      <dgm:prSet presAssocID="{BC2016C9-20E5-41C5-8703-C32B723EE9C0}" presName="level" presStyleLbl="node1" presStyleIdx="0" presStyleCnt="7">
        <dgm:presLayoutVars>
          <dgm:chMax val="1"/>
          <dgm:bulletEnabled val="1"/>
        </dgm:presLayoutVars>
      </dgm:prSet>
      <dgm:spPr/>
    </dgm:pt>
    <dgm:pt modelId="{9436AB42-E50D-4506-BEC3-184553DE0CB2}" type="pres">
      <dgm:prSet presAssocID="{BC2016C9-20E5-41C5-8703-C32B723EE9C0}" presName="levelTx" presStyleLbl="revTx" presStyleIdx="0" presStyleCnt="0">
        <dgm:presLayoutVars>
          <dgm:chMax val="1"/>
          <dgm:bulletEnabled val="1"/>
        </dgm:presLayoutVars>
      </dgm:prSet>
      <dgm:spPr/>
    </dgm:pt>
    <dgm:pt modelId="{025241EF-C435-44CE-8DF7-4F580CCA4D49}" type="pres">
      <dgm:prSet presAssocID="{4ACB4F22-04C9-4796-898F-636C5B08C7A9}" presName="Name8" presStyleCnt="0"/>
      <dgm:spPr/>
    </dgm:pt>
    <dgm:pt modelId="{56AFE0B4-892B-4FFD-937D-57BBFD56AE6C}" type="pres">
      <dgm:prSet presAssocID="{4ACB4F22-04C9-4796-898F-636C5B08C7A9}" presName="level" presStyleLbl="node1" presStyleIdx="1" presStyleCnt="7">
        <dgm:presLayoutVars>
          <dgm:chMax val="1"/>
          <dgm:bulletEnabled val="1"/>
        </dgm:presLayoutVars>
      </dgm:prSet>
      <dgm:spPr/>
    </dgm:pt>
    <dgm:pt modelId="{ABEA8905-403B-4FD5-B1D0-E9C3CD16E26B}" type="pres">
      <dgm:prSet presAssocID="{4ACB4F22-04C9-4796-898F-636C5B08C7A9}" presName="levelTx" presStyleLbl="revTx" presStyleIdx="0" presStyleCnt="0">
        <dgm:presLayoutVars>
          <dgm:chMax val="1"/>
          <dgm:bulletEnabled val="1"/>
        </dgm:presLayoutVars>
      </dgm:prSet>
      <dgm:spPr/>
    </dgm:pt>
    <dgm:pt modelId="{C052C210-A982-4230-84A9-6BBEDB063DF6}" type="pres">
      <dgm:prSet presAssocID="{3523E7D6-3D8C-4EE7-A4EF-8A0E2F2F3994}" presName="Name8" presStyleCnt="0"/>
      <dgm:spPr/>
    </dgm:pt>
    <dgm:pt modelId="{BB2E0C1F-696B-4D53-8094-2D708C9A9926}" type="pres">
      <dgm:prSet presAssocID="{3523E7D6-3D8C-4EE7-A4EF-8A0E2F2F3994}" presName="level" presStyleLbl="node1" presStyleIdx="2" presStyleCnt="7">
        <dgm:presLayoutVars>
          <dgm:chMax val="1"/>
          <dgm:bulletEnabled val="1"/>
        </dgm:presLayoutVars>
      </dgm:prSet>
      <dgm:spPr/>
    </dgm:pt>
    <dgm:pt modelId="{C6722070-2F71-4C83-ABF6-05EC871E0D09}" type="pres">
      <dgm:prSet presAssocID="{3523E7D6-3D8C-4EE7-A4EF-8A0E2F2F3994}" presName="levelTx" presStyleLbl="revTx" presStyleIdx="0" presStyleCnt="0">
        <dgm:presLayoutVars>
          <dgm:chMax val="1"/>
          <dgm:bulletEnabled val="1"/>
        </dgm:presLayoutVars>
      </dgm:prSet>
      <dgm:spPr/>
    </dgm:pt>
    <dgm:pt modelId="{F6A2BE4C-26A3-4ACE-BC01-F7DFD617C58C}" type="pres">
      <dgm:prSet presAssocID="{DDC1AE2F-013C-416E-AF2F-9A26D68F8C21}" presName="Name8" presStyleCnt="0"/>
      <dgm:spPr/>
    </dgm:pt>
    <dgm:pt modelId="{AAB67FED-3320-40A4-8D59-00FC211FE26C}" type="pres">
      <dgm:prSet presAssocID="{DDC1AE2F-013C-416E-AF2F-9A26D68F8C21}" presName="level" presStyleLbl="node1" presStyleIdx="3" presStyleCnt="7">
        <dgm:presLayoutVars>
          <dgm:chMax val="1"/>
          <dgm:bulletEnabled val="1"/>
        </dgm:presLayoutVars>
      </dgm:prSet>
      <dgm:spPr/>
    </dgm:pt>
    <dgm:pt modelId="{611518A3-6C21-4A9C-8182-1F701E6BB536}" type="pres">
      <dgm:prSet presAssocID="{DDC1AE2F-013C-416E-AF2F-9A26D68F8C21}" presName="levelTx" presStyleLbl="revTx" presStyleIdx="0" presStyleCnt="0">
        <dgm:presLayoutVars>
          <dgm:chMax val="1"/>
          <dgm:bulletEnabled val="1"/>
        </dgm:presLayoutVars>
      </dgm:prSet>
      <dgm:spPr/>
    </dgm:pt>
    <dgm:pt modelId="{AA135DED-1E7B-4E23-A206-317B5F19810E}" type="pres">
      <dgm:prSet presAssocID="{463DD6F6-3D19-4AE8-9B1F-FB53C5646483}" presName="Name8" presStyleCnt="0"/>
      <dgm:spPr/>
    </dgm:pt>
    <dgm:pt modelId="{F8C9725F-0BB4-4E9A-BE9A-6C4EF3A86796}" type="pres">
      <dgm:prSet presAssocID="{463DD6F6-3D19-4AE8-9B1F-FB53C5646483}" presName="level" presStyleLbl="node1" presStyleIdx="4" presStyleCnt="7">
        <dgm:presLayoutVars>
          <dgm:chMax val="1"/>
          <dgm:bulletEnabled val="1"/>
        </dgm:presLayoutVars>
      </dgm:prSet>
      <dgm:spPr/>
    </dgm:pt>
    <dgm:pt modelId="{8659BCF9-DFD3-49B0-B841-14FF166F25A2}" type="pres">
      <dgm:prSet presAssocID="{463DD6F6-3D19-4AE8-9B1F-FB53C5646483}" presName="levelTx" presStyleLbl="revTx" presStyleIdx="0" presStyleCnt="0">
        <dgm:presLayoutVars>
          <dgm:chMax val="1"/>
          <dgm:bulletEnabled val="1"/>
        </dgm:presLayoutVars>
      </dgm:prSet>
      <dgm:spPr/>
    </dgm:pt>
    <dgm:pt modelId="{0762ED09-4BDC-44F1-A592-9D9E506C6308}" type="pres">
      <dgm:prSet presAssocID="{9942AC18-DCE5-4C42-ABCA-C1D5F8B5C602}" presName="Name8" presStyleCnt="0"/>
      <dgm:spPr/>
    </dgm:pt>
    <dgm:pt modelId="{7BD10BE8-4EC4-4EEF-81C7-0EC28AF99AC3}" type="pres">
      <dgm:prSet presAssocID="{9942AC18-DCE5-4C42-ABCA-C1D5F8B5C602}" presName="level" presStyleLbl="node1" presStyleIdx="5" presStyleCnt="7">
        <dgm:presLayoutVars>
          <dgm:chMax val="1"/>
          <dgm:bulletEnabled val="1"/>
        </dgm:presLayoutVars>
      </dgm:prSet>
      <dgm:spPr/>
    </dgm:pt>
    <dgm:pt modelId="{59E39DE9-D6A2-472A-99B0-8FCB5F5549EE}" type="pres">
      <dgm:prSet presAssocID="{9942AC18-DCE5-4C42-ABCA-C1D5F8B5C602}" presName="levelTx" presStyleLbl="revTx" presStyleIdx="0" presStyleCnt="0">
        <dgm:presLayoutVars>
          <dgm:chMax val="1"/>
          <dgm:bulletEnabled val="1"/>
        </dgm:presLayoutVars>
      </dgm:prSet>
      <dgm:spPr/>
    </dgm:pt>
    <dgm:pt modelId="{A055FA2D-EB1B-4E42-A725-CA1F682DF4BD}" type="pres">
      <dgm:prSet presAssocID="{BB15A696-B82B-46F1-81D9-C98E89B57831}" presName="Name8" presStyleCnt="0"/>
      <dgm:spPr/>
    </dgm:pt>
    <dgm:pt modelId="{0638C4EF-06A4-4B6D-87D2-5C2CAE0C1146}" type="pres">
      <dgm:prSet presAssocID="{BB15A696-B82B-46F1-81D9-C98E89B57831}" presName="level" presStyleLbl="node1" presStyleIdx="6" presStyleCnt="7">
        <dgm:presLayoutVars>
          <dgm:chMax val="1"/>
          <dgm:bulletEnabled val="1"/>
        </dgm:presLayoutVars>
      </dgm:prSet>
      <dgm:spPr/>
    </dgm:pt>
    <dgm:pt modelId="{2935BD17-1865-4EE6-BFC1-561B191BCFC4}" type="pres">
      <dgm:prSet presAssocID="{BB15A696-B82B-46F1-81D9-C98E89B57831}" presName="levelTx" presStyleLbl="revTx" presStyleIdx="0" presStyleCnt="0">
        <dgm:presLayoutVars>
          <dgm:chMax val="1"/>
          <dgm:bulletEnabled val="1"/>
        </dgm:presLayoutVars>
      </dgm:prSet>
      <dgm:spPr/>
    </dgm:pt>
  </dgm:ptLst>
  <dgm:cxnLst>
    <dgm:cxn modelId="{CBC15D03-23AD-496F-AF25-F88A3789B97B}" srcId="{050E7F07-03D6-4F24-8DFE-8B080B9B50F3}" destId="{463DD6F6-3D19-4AE8-9B1F-FB53C5646483}" srcOrd="4" destOrd="0" parTransId="{A2348FE7-C907-4E00-A56F-D48DA724779C}" sibTransId="{58EB1E08-54A2-48AF-9741-CBD9107100F7}"/>
    <dgm:cxn modelId="{7547B70B-49DE-4967-B991-9FCD1D315B18}" type="presOf" srcId="{DDC1AE2F-013C-416E-AF2F-9A26D68F8C21}" destId="{AAB67FED-3320-40A4-8D59-00FC211FE26C}" srcOrd="0" destOrd="0" presId="urn:microsoft.com/office/officeart/2005/8/layout/pyramid1"/>
    <dgm:cxn modelId="{AF8D6511-F479-4BAB-8B01-8E5FF1069CCA}" type="presOf" srcId="{BC2016C9-20E5-41C5-8703-C32B723EE9C0}" destId="{7BC2A0DD-9F69-48AC-8786-EED6B50729D5}" srcOrd="0" destOrd="0" presId="urn:microsoft.com/office/officeart/2005/8/layout/pyramid1"/>
    <dgm:cxn modelId="{E047A31C-4B5D-4332-8249-837C7A48FE89}" srcId="{050E7F07-03D6-4F24-8DFE-8B080B9B50F3}" destId="{3523E7D6-3D8C-4EE7-A4EF-8A0E2F2F3994}" srcOrd="2" destOrd="0" parTransId="{09AA5532-1211-469C-B1BC-81EFF46C135E}" sibTransId="{B7BDD79B-B520-41A5-ABF9-EAF3847517E3}"/>
    <dgm:cxn modelId="{1A736C2A-50F7-4CB0-9129-CB755503A9D4}" type="presOf" srcId="{4ACB4F22-04C9-4796-898F-636C5B08C7A9}" destId="{ABEA8905-403B-4FD5-B1D0-E9C3CD16E26B}" srcOrd="1" destOrd="0" presId="urn:microsoft.com/office/officeart/2005/8/layout/pyramid1"/>
    <dgm:cxn modelId="{364DDB34-0E04-4BE3-B05C-255B727485C0}" type="presOf" srcId="{050E7F07-03D6-4F24-8DFE-8B080B9B50F3}" destId="{C74B7B0D-144F-4319-B402-0CF03AD4B8AE}" srcOrd="0" destOrd="0" presId="urn:microsoft.com/office/officeart/2005/8/layout/pyramid1"/>
    <dgm:cxn modelId="{597FA93E-C245-432A-A9FF-84EB9E4DF2A2}" type="presOf" srcId="{BB15A696-B82B-46F1-81D9-C98E89B57831}" destId="{0638C4EF-06A4-4B6D-87D2-5C2CAE0C1146}" srcOrd="0" destOrd="0" presId="urn:microsoft.com/office/officeart/2005/8/layout/pyramid1"/>
    <dgm:cxn modelId="{CD4A3B3F-2CA4-45CA-ACDC-7DB536BAA0CE}" type="presOf" srcId="{463DD6F6-3D19-4AE8-9B1F-FB53C5646483}" destId="{8659BCF9-DFD3-49B0-B841-14FF166F25A2}" srcOrd="1" destOrd="0" presId="urn:microsoft.com/office/officeart/2005/8/layout/pyramid1"/>
    <dgm:cxn modelId="{8284C341-61AA-4345-9A5D-109B24B3E39C}" type="presOf" srcId="{9942AC18-DCE5-4C42-ABCA-C1D5F8B5C602}" destId="{7BD10BE8-4EC4-4EEF-81C7-0EC28AF99AC3}" srcOrd="0" destOrd="0" presId="urn:microsoft.com/office/officeart/2005/8/layout/pyramid1"/>
    <dgm:cxn modelId="{F67E9646-A9F8-4E33-819E-00F097B24EE0}" type="presOf" srcId="{BB15A696-B82B-46F1-81D9-C98E89B57831}" destId="{2935BD17-1865-4EE6-BFC1-561B191BCFC4}" srcOrd="1" destOrd="0" presId="urn:microsoft.com/office/officeart/2005/8/layout/pyramid1"/>
    <dgm:cxn modelId="{7C42FB6F-3352-4052-A0D1-91C3F624EEFA}" type="presOf" srcId="{3523E7D6-3D8C-4EE7-A4EF-8A0E2F2F3994}" destId="{C6722070-2F71-4C83-ABF6-05EC871E0D09}" srcOrd="1" destOrd="0" presId="urn:microsoft.com/office/officeart/2005/8/layout/pyramid1"/>
    <dgm:cxn modelId="{0A5D7E85-14B2-4694-B040-72060B921E6E}" srcId="{050E7F07-03D6-4F24-8DFE-8B080B9B50F3}" destId="{BB15A696-B82B-46F1-81D9-C98E89B57831}" srcOrd="6" destOrd="0" parTransId="{BF5BEDA4-D3F9-41CE-8AE1-3CE593011E27}" sibTransId="{FFABC5A7-7D0A-4BE9-A6D8-BDC628C77D9F}"/>
    <dgm:cxn modelId="{DEFA5388-8B2E-4F42-8AA5-E06C49AFB15F}" srcId="{050E7F07-03D6-4F24-8DFE-8B080B9B50F3}" destId="{9942AC18-DCE5-4C42-ABCA-C1D5F8B5C602}" srcOrd="5" destOrd="0" parTransId="{3F36C028-2A54-404E-B23D-EDC1F4219DE7}" sibTransId="{CE82DAA8-6A72-47C7-8146-05693AE32134}"/>
    <dgm:cxn modelId="{304F8992-4C17-4E3A-8A4D-AB86336FDB7A}" type="presOf" srcId="{BC2016C9-20E5-41C5-8703-C32B723EE9C0}" destId="{9436AB42-E50D-4506-BEC3-184553DE0CB2}" srcOrd="1" destOrd="0" presId="urn:microsoft.com/office/officeart/2005/8/layout/pyramid1"/>
    <dgm:cxn modelId="{2F1589AC-5CCB-4900-BDF6-0B49ACB29BCC}" type="presOf" srcId="{4ACB4F22-04C9-4796-898F-636C5B08C7A9}" destId="{56AFE0B4-892B-4FFD-937D-57BBFD56AE6C}" srcOrd="0" destOrd="0" presId="urn:microsoft.com/office/officeart/2005/8/layout/pyramid1"/>
    <dgm:cxn modelId="{158B97B0-B257-46E8-9A25-ACB8B967D9DC}" srcId="{050E7F07-03D6-4F24-8DFE-8B080B9B50F3}" destId="{4ACB4F22-04C9-4796-898F-636C5B08C7A9}" srcOrd="1" destOrd="0" parTransId="{6BF564C8-B345-4623-B89C-77F8FFA21FAF}" sibTransId="{A354458E-DBD7-4A1A-B6DE-362F6B6C8DC1}"/>
    <dgm:cxn modelId="{0CF641BC-4E1C-4B5F-A16B-D49B092D9A52}" type="presOf" srcId="{9942AC18-DCE5-4C42-ABCA-C1D5F8B5C602}" destId="{59E39DE9-D6A2-472A-99B0-8FCB5F5549EE}" srcOrd="1" destOrd="0" presId="urn:microsoft.com/office/officeart/2005/8/layout/pyramid1"/>
    <dgm:cxn modelId="{456BA9BE-6ED5-4775-99A2-65F15669965C}" type="presOf" srcId="{DDC1AE2F-013C-416E-AF2F-9A26D68F8C21}" destId="{611518A3-6C21-4A9C-8182-1F701E6BB536}" srcOrd="1" destOrd="0" presId="urn:microsoft.com/office/officeart/2005/8/layout/pyramid1"/>
    <dgm:cxn modelId="{8DE743C5-1343-4FC8-94B3-A9CDE96B6568}" type="presOf" srcId="{3523E7D6-3D8C-4EE7-A4EF-8A0E2F2F3994}" destId="{BB2E0C1F-696B-4D53-8094-2D708C9A9926}" srcOrd="0" destOrd="0" presId="urn:microsoft.com/office/officeart/2005/8/layout/pyramid1"/>
    <dgm:cxn modelId="{02E0ECCF-531B-4702-B3E4-63D9CB69E523}" srcId="{050E7F07-03D6-4F24-8DFE-8B080B9B50F3}" destId="{BC2016C9-20E5-41C5-8703-C32B723EE9C0}" srcOrd="0" destOrd="0" parTransId="{EF3F6AD3-16AA-4895-A8D1-7529831C7488}" sibTransId="{71CA910C-BEA7-49F8-86DB-B7BDC52CD236}"/>
    <dgm:cxn modelId="{35004DD5-DBCB-4ACA-AC54-3C32BECB5C12}" type="presOf" srcId="{463DD6F6-3D19-4AE8-9B1F-FB53C5646483}" destId="{F8C9725F-0BB4-4E9A-BE9A-6C4EF3A86796}" srcOrd="0" destOrd="0" presId="urn:microsoft.com/office/officeart/2005/8/layout/pyramid1"/>
    <dgm:cxn modelId="{490AE7F4-B902-4F77-A775-5D262D99BA33}" srcId="{050E7F07-03D6-4F24-8DFE-8B080B9B50F3}" destId="{DDC1AE2F-013C-416E-AF2F-9A26D68F8C21}" srcOrd="3" destOrd="0" parTransId="{914B5187-5BD4-49D3-8DB7-823CEF6C0899}" sibTransId="{BA9C54CF-BF11-4EB8-817B-BEACCD3BCA17}"/>
    <dgm:cxn modelId="{FD9A292C-46E5-4365-ACAE-BC17F6C2335B}" type="presParOf" srcId="{C74B7B0D-144F-4319-B402-0CF03AD4B8AE}" destId="{41CD8C47-456A-4769-A795-F18E5635449F}" srcOrd="0" destOrd="0" presId="urn:microsoft.com/office/officeart/2005/8/layout/pyramid1"/>
    <dgm:cxn modelId="{FCAF9D5B-B6DD-4756-844A-CA9D2843307F}" type="presParOf" srcId="{41CD8C47-456A-4769-A795-F18E5635449F}" destId="{7BC2A0DD-9F69-48AC-8786-EED6B50729D5}" srcOrd="0" destOrd="0" presId="urn:microsoft.com/office/officeart/2005/8/layout/pyramid1"/>
    <dgm:cxn modelId="{64760A7D-DFF8-4046-A249-1A1EC63DF21F}" type="presParOf" srcId="{41CD8C47-456A-4769-A795-F18E5635449F}" destId="{9436AB42-E50D-4506-BEC3-184553DE0CB2}" srcOrd="1" destOrd="0" presId="urn:microsoft.com/office/officeart/2005/8/layout/pyramid1"/>
    <dgm:cxn modelId="{367F0593-21AC-4271-8303-3B130B6377B0}" type="presParOf" srcId="{C74B7B0D-144F-4319-B402-0CF03AD4B8AE}" destId="{025241EF-C435-44CE-8DF7-4F580CCA4D49}" srcOrd="1" destOrd="0" presId="urn:microsoft.com/office/officeart/2005/8/layout/pyramid1"/>
    <dgm:cxn modelId="{C2B9DBBC-9722-4030-890B-455F8DC1F30C}" type="presParOf" srcId="{025241EF-C435-44CE-8DF7-4F580CCA4D49}" destId="{56AFE0B4-892B-4FFD-937D-57BBFD56AE6C}" srcOrd="0" destOrd="0" presId="urn:microsoft.com/office/officeart/2005/8/layout/pyramid1"/>
    <dgm:cxn modelId="{06947DA5-265D-42A9-86C7-E1301DB4CA2B}" type="presParOf" srcId="{025241EF-C435-44CE-8DF7-4F580CCA4D49}" destId="{ABEA8905-403B-4FD5-B1D0-E9C3CD16E26B}" srcOrd="1" destOrd="0" presId="urn:microsoft.com/office/officeart/2005/8/layout/pyramid1"/>
    <dgm:cxn modelId="{64D039E7-708F-41EA-932C-B07E3109831B}" type="presParOf" srcId="{C74B7B0D-144F-4319-B402-0CF03AD4B8AE}" destId="{C052C210-A982-4230-84A9-6BBEDB063DF6}" srcOrd="2" destOrd="0" presId="urn:microsoft.com/office/officeart/2005/8/layout/pyramid1"/>
    <dgm:cxn modelId="{3CE3507C-9499-4D30-8EBE-7CB8E15B2D57}" type="presParOf" srcId="{C052C210-A982-4230-84A9-6BBEDB063DF6}" destId="{BB2E0C1F-696B-4D53-8094-2D708C9A9926}" srcOrd="0" destOrd="0" presId="urn:microsoft.com/office/officeart/2005/8/layout/pyramid1"/>
    <dgm:cxn modelId="{E04E2D69-8745-4E54-9336-295B9F18013C}" type="presParOf" srcId="{C052C210-A982-4230-84A9-6BBEDB063DF6}" destId="{C6722070-2F71-4C83-ABF6-05EC871E0D09}" srcOrd="1" destOrd="0" presId="urn:microsoft.com/office/officeart/2005/8/layout/pyramid1"/>
    <dgm:cxn modelId="{D9C36477-49E0-4627-9F06-353BFBEF861F}" type="presParOf" srcId="{C74B7B0D-144F-4319-B402-0CF03AD4B8AE}" destId="{F6A2BE4C-26A3-4ACE-BC01-F7DFD617C58C}" srcOrd="3" destOrd="0" presId="urn:microsoft.com/office/officeart/2005/8/layout/pyramid1"/>
    <dgm:cxn modelId="{0B829377-2A7F-4E06-BDD8-75A4575A763E}" type="presParOf" srcId="{F6A2BE4C-26A3-4ACE-BC01-F7DFD617C58C}" destId="{AAB67FED-3320-40A4-8D59-00FC211FE26C}" srcOrd="0" destOrd="0" presId="urn:microsoft.com/office/officeart/2005/8/layout/pyramid1"/>
    <dgm:cxn modelId="{149C4BD0-6A48-426E-A299-C4F550714036}" type="presParOf" srcId="{F6A2BE4C-26A3-4ACE-BC01-F7DFD617C58C}" destId="{611518A3-6C21-4A9C-8182-1F701E6BB536}" srcOrd="1" destOrd="0" presId="urn:microsoft.com/office/officeart/2005/8/layout/pyramid1"/>
    <dgm:cxn modelId="{59A1DDDE-2D1E-4D26-9E69-83FE54132866}" type="presParOf" srcId="{C74B7B0D-144F-4319-B402-0CF03AD4B8AE}" destId="{AA135DED-1E7B-4E23-A206-317B5F19810E}" srcOrd="4" destOrd="0" presId="urn:microsoft.com/office/officeart/2005/8/layout/pyramid1"/>
    <dgm:cxn modelId="{A0E67482-1831-482D-8A6F-D687A787F727}" type="presParOf" srcId="{AA135DED-1E7B-4E23-A206-317B5F19810E}" destId="{F8C9725F-0BB4-4E9A-BE9A-6C4EF3A86796}" srcOrd="0" destOrd="0" presId="urn:microsoft.com/office/officeart/2005/8/layout/pyramid1"/>
    <dgm:cxn modelId="{48683D81-B02D-4AAB-800E-9DC27AABAC11}" type="presParOf" srcId="{AA135DED-1E7B-4E23-A206-317B5F19810E}" destId="{8659BCF9-DFD3-49B0-B841-14FF166F25A2}" srcOrd="1" destOrd="0" presId="urn:microsoft.com/office/officeart/2005/8/layout/pyramid1"/>
    <dgm:cxn modelId="{5C7621B5-E6B2-47EF-A622-B13356732A4A}" type="presParOf" srcId="{C74B7B0D-144F-4319-B402-0CF03AD4B8AE}" destId="{0762ED09-4BDC-44F1-A592-9D9E506C6308}" srcOrd="5" destOrd="0" presId="urn:microsoft.com/office/officeart/2005/8/layout/pyramid1"/>
    <dgm:cxn modelId="{10FC48E0-CD0A-493B-88D8-28FBA2467A61}" type="presParOf" srcId="{0762ED09-4BDC-44F1-A592-9D9E506C6308}" destId="{7BD10BE8-4EC4-4EEF-81C7-0EC28AF99AC3}" srcOrd="0" destOrd="0" presId="urn:microsoft.com/office/officeart/2005/8/layout/pyramid1"/>
    <dgm:cxn modelId="{0F1FDA80-8F8D-44E7-AEF0-AAEE4602586B}" type="presParOf" srcId="{0762ED09-4BDC-44F1-A592-9D9E506C6308}" destId="{59E39DE9-D6A2-472A-99B0-8FCB5F5549EE}" srcOrd="1" destOrd="0" presId="urn:microsoft.com/office/officeart/2005/8/layout/pyramid1"/>
    <dgm:cxn modelId="{403139F3-BEE5-4E11-8F0A-6143226606C8}" type="presParOf" srcId="{C74B7B0D-144F-4319-B402-0CF03AD4B8AE}" destId="{A055FA2D-EB1B-4E42-A725-CA1F682DF4BD}" srcOrd="6" destOrd="0" presId="urn:microsoft.com/office/officeart/2005/8/layout/pyramid1"/>
    <dgm:cxn modelId="{BA254F71-DE79-4A32-BC4B-1808F9FFA24F}" type="presParOf" srcId="{A055FA2D-EB1B-4E42-A725-CA1F682DF4BD}" destId="{0638C4EF-06A4-4B6D-87D2-5C2CAE0C1146}" srcOrd="0" destOrd="0" presId="urn:microsoft.com/office/officeart/2005/8/layout/pyramid1"/>
    <dgm:cxn modelId="{F71C9EC4-CE8A-4642-B5BE-E6677A288D76}" type="presParOf" srcId="{A055FA2D-EB1B-4E42-A725-CA1F682DF4BD}" destId="{2935BD17-1865-4EE6-BFC1-561B191BCFC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1FF9E-2439-45B0-9995-4965038B01CB}">
      <dsp:nvSpPr>
        <dsp:cNvPr id="0" name=""/>
        <dsp:cNvSpPr/>
      </dsp:nvSpPr>
      <dsp:spPr>
        <a:xfrm>
          <a:off x="0" y="468536"/>
          <a:ext cx="3990458" cy="9225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Implemented by Array</a:t>
          </a:r>
          <a:br>
            <a:rPr lang="en-US" sz="1900" kern="1200" dirty="0"/>
          </a:br>
          <a:r>
            <a:rPr lang="en-US" sz="1900" kern="1200" dirty="0"/>
            <a:t>Dynamic sizing via resize()</a:t>
          </a:r>
        </a:p>
      </dsp:txBody>
      <dsp:txXfrm>
        <a:off x="584389" y="603638"/>
        <a:ext cx="2821680" cy="652331"/>
      </dsp:txXfrm>
    </dsp:sp>
    <dsp:sp modelId="{48182B7C-AD29-4C5A-A86C-E95195BADF54}">
      <dsp:nvSpPr>
        <dsp:cNvPr id="0" name=""/>
        <dsp:cNvSpPr/>
      </dsp:nvSpPr>
      <dsp:spPr>
        <a:xfrm>
          <a:off x="2675055" y="0"/>
          <a:ext cx="1859586" cy="1938506"/>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CC998-ECA0-4129-B5B4-3A3A3C1487FD}">
      <dsp:nvSpPr>
        <dsp:cNvPr id="0" name=""/>
        <dsp:cNvSpPr/>
      </dsp:nvSpPr>
      <dsp:spPr>
        <a:xfrm>
          <a:off x="4044319" y="163416"/>
          <a:ext cx="494180" cy="494319"/>
        </a:xfrm>
        <a:prstGeom prst="ellipse">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A3DFB7-DA39-492E-B87D-F1576CDEE5B1}">
      <dsp:nvSpPr>
        <dsp:cNvPr id="0" name=""/>
        <dsp:cNvSpPr/>
      </dsp:nvSpPr>
      <dsp:spPr>
        <a:xfrm>
          <a:off x="4732087" y="144730"/>
          <a:ext cx="2073132" cy="47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kern="1200" dirty="0"/>
            <a:t>Dynamic  Array </a:t>
          </a:r>
        </a:p>
      </dsp:txBody>
      <dsp:txXfrm>
        <a:off x="4732087" y="144730"/>
        <a:ext cx="2073132" cy="478423"/>
      </dsp:txXfrm>
    </dsp:sp>
    <dsp:sp modelId="{D4FC5B98-DFE1-48F5-9A17-37E4B4F293F5}">
      <dsp:nvSpPr>
        <dsp:cNvPr id="0" name=""/>
        <dsp:cNvSpPr/>
      </dsp:nvSpPr>
      <dsp:spPr>
        <a:xfrm>
          <a:off x="4235322" y="725776"/>
          <a:ext cx="494180" cy="494319"/>
        </a:xfrm>
        <a:prstGeom prst="ellipse">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E556B1-F221-4F69-9259-4E7AA2819028}">
      <dsp:nvSpPr>
        <dsp:cNvPr id="0" name=""/>
        <dsp:cNvSpPr/>
      </dsp:nvSpPr>
      <dsp:spPr>
        <a:xfrm>
          <a:off x="4906252" y="741630"/>
          <a:ext cx="1329482" cy="47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kern="1200" dirty="0"/>
            <a:t>Stack</a:t>
          </a:r>
        </a:p>
      </dsp:txBody>
      <dsp:txXfrm>
        <a:off x="4906252" y="741630"/>
        <a:ext cx="1329482" cy="478423"/>
      </dsp:txXfrm>
    </dsp:sp>
    <dsp:sp modelId="{9C9317FD-DA85-45C6-B6B0-FEBC916AE032}">
      <dsp:nvSpPr>
        <dsp:cNvPr id="0" name=""/>
        <dsp:cNvSpPr/>
      </dsp:nvSpPr>
      <dsp:spPr>
        <a:xfrm>
          <a:off x="4044319" y="1296085"/>
          <a:ext cx="494180" cy="494319"/>
        </a:xfrm>
        <a:prstGeom prst="ellips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6A51D0-0C07-44E6-9FE5-6C1DB3E8478E}">
      <dsp:nvSpPr>
        <dsp:cNvPr id="0" name=""/>
        <dsp:cNvSpPr/>
      </dsp:nvSpPr>
      <dsp:spPr>
        <a:xfrm>
          <a:off x="4785068" y="1364159"/>
          <a:ext cx="1166580" cy="47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kern="1200" dirty="0"/>
            <a:t>Queue</a:t>
          </a:r>
        </a:p>
      </dsp:txBody>
      <dsp:txXfrm>
        <a:off x="4785068" y="1364159"/>
        <a:ext cx="1166580" cy="478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2A0DD-9F69-48AC-8786-EED6B50729D5}">
      <dsp:nvSpPr>
        <dsp:cNvPr id="0" name=""/>
        <dsp:cNvSpPr/>
      </dsp:nvSpPr>
      <dsp:spPr>
        <a:xfrm>
          <a:off x="2237811" y="0"/>
          <a:ext cx="745936" cy="621619"/>
        </a:xfrm>
        <a:prstGeom prst="trapezoid">
          <a:avLst>
            <a:gd name="adj" fmla="val 5999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Regs</a:t>
          </a:r>
        </a:p>
      </dsp:txBody>
      <dsp:txXfrm>
        <a:off x="2237811" y="0"/>
        <a:ext cx="745936" cy="621619"/>
      </dsp:txXfrm>
    </dsp:sp>
    <dsp:sp modelId="{56AFE0B4-892B-4FFD-937D-57BBFD56AE6C}">
      <dsp:nvSpPr>
        <dsp:cNvPr id="0" name=""/>
        <dsp:cNvSpPr/>
      </dsp:nvSpPr>
      <dsp:spPr>
        <a:xfrm>
          <a:off x="1864842" y="621619"/>
          <a:ext cx="1491873" cy="621619"/>
        </a:xfrm>
        <a:prstGeom prst="trapezoid">
          <a:avLst>
            <a:gd name="adj" fmla="val 5999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L1 Cache</a:t>
          </a:r>
        </a:p>
      </dsp:txBody>
      <dsp:txXfrm>
        <a:off x="2125920" y="621619"/>
        <a:ext cx="969718" cy="621619"/>
      </dsp:txXfrm>
    </dsp:sp>
    <dsp:sp modelId="{BB2E0C1F-696B-4D53-8094-2D708C9A9926}">
      <dsp:nvSpPr>
        <dsp:cNvPr id="0" name=""/>
        <dsp:cNvSpPr/>
      </dsp:nvSpPr>
      <dsp:spPr>
        <a:xfrm>
          <a:off x="1491874" y="1243239"/>
          <a:ext cx="2237810" cy="621619"/>
        </a:xfrm>
        <a:prstGeom prst="trapezoid">
          <a:avLst>
            <a:gd name="adj" fmla="val 5999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L2 Cache</a:t>
          </a:r>
        </a:p>
      </dsp:txBody>
      <dsp:txXfrm>
        <a:off x="1883490" y="1243239"/>
        <a:ext cx="1454577" cy="621619"/>
      </dsp:txXfrm>
    </dsp:sp>
    <dsp:sp modelId="{AAB67FED-3320-40A4-8D59-00FC211FE26C}">
      <dsp:nvSpPr>
        <dsp:cNvPr id="0" name=""/>
        <dsp:cNvSpPr/>
      </dsp:nvSpPr>
      <dsp:spPr>
        <a:xfrm>
          <a:off x="1118905" y="1864859"/>
          <a:ext cx="2983747" cy="621619"/>
        </a:xfrm>
        <a:prstGeom prst="trapezoid">
          <a:avLst>
            <a:gd name="adj" fmla="val 5999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L3 Cache</a:t>
          </a:r>
        </a:p>
      </dsp:txBody>
      <dsp:txXfrm>
        <a:off x="1641061" y="1864859"/>
        <a:ext cx="1939436" cy="621619"/>
      </dsp:txXfrm>
    </dsp:sp>
    <dsp:sp modelId="{F8C9725F-0BB4-4E9A-BE9A-6C4EF3A86796}">
      <dsp:nvSpPr>
        <dsp:cNvPr id="0" name=""/>
        <dsp:cNvSpPr/>
      </dsp:nvSpPr>
      <dsp:spPr>
        <a:xfrm>
          <a:off x="745936" y="2486478"/>
          <a:ext cx="3729685" cy="621619"/>
        </a:xfrm>
        <a:prstGeom prst="trapezoid">
          <a:avLst>
            <a:gd name="adj" fmla="val 5999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Memory</a:t>
          </a:r>
        </a:p>
      </dsp:txBody>
      <dsp:txXfrm>
        <a:off x="1398631" y="2486478"/>
        <a:ext cx="2424295" cy="621619"/>
      </dsp:txXfrm>
    </dsp:sp>
    <dsp:sp modelId="{7BD10BE8-4EC4-4EEF-81C7-0EC28AF99AC3}">
      <dsp:nvSpPr>
        <dsp:cNvPr id="0" name=""/>
        <dsp:cNvSpPr/>
      </dsp:nvSpPr>
      <dsp:spPr>
        <a:xfrm>
          <a:off x="372968" y="3108098"/>
          <a:ext cx="4475621" cy="621619"/>
        </a:xfrm>
        <a:prstGeom prst="trapezoid">
          <a:avLst>
            <a:gd name="adj" fmla="val 5999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SSD</a:t>
          </a:r>
        </a:p>
      </dsp:txBody>
      <dsp:txXfrm>
        <a:off x="1156202" y="3108098"/>
        <a:ext cx="2909154" cy="621619"/>
      </dsp:txXfrm>
    </dsp:sp>
    <dsp:sp modelId="{0638C4EF-06A4-4B6D-87D2-5C2CAE0C1146}">
      <dsp:nvSpPr>
        <dsp:cNvPr id="0" name=""/>
        <dsp:cNvSpPr/>
      </dsp:nvSpPr>
      <dsp:spPr>
        <a:xfrm>
          <a:off x="0" y="3729718"/>
          <a:ext cx="5221559" cy="621619"/>
        </a:xfrm>
        <a:prstGeom prst="trapezoid">
          <a:avLst>
            <a:gd name="adj" fmla="val 5999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HDD</a:t>
          </a:r>
        </a:p>
      </dsp:txBody>
      <dsp:txXfrm>
        <a:off x="913772" y="3729718"/>
        <a:ext cx="3394013" cy="621619"/>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9A942-BE08-4CFB-BA30-69B2A0070138}"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8E997-936E-4605-A72D-AF9CC734749D}" type="slidenum">
              <a:rPr lang="en-US" smtClean="0"/>
              <a:t>‹#›</a:t>
            </a:fld>
            <a:endParaRPr lang="en-US"/>
          </a:p>
        </p:txBody>
      </p:sp>
    </p:spTree>
    <p:extLst>
      <p:ext uri="{BB962C8B-B14F-4D97-AF65-F5344CB8AC3E}">
        <p14:creationId xmlns:p14="http://schemas.microsoft.com/office/powerpoint/2010/main" val="34663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previous class, we introduce 4 linear data structure and 3 of them are dynamic – dynamic array, stack and queue. As we know, they can be actually implemented by array and rely on resize() function to increase or decrease the memory size when we add/remove element.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we will introduce a new data structure - Linked List, which is truly dynamic data structure. Similar to Array, it is basic but very important data structure and it is widely used. </a:t>
            </a:r>
          </a:p>
          <a:p>
            <a:endParaRPr lang="en-US" dirty="0"/>
          </a:p>
        </p:txBody>
      </p:sp>
      <p:sp>
        <p:nvSpPr>
          <p:cNvPr id="4" name="Slide Number Placeholder 3"/>
          <p:cNvSpPr>
            <a:spLocks noGrp="1"/>
          </p:cNvSpPr>
          <p:nvPr>
            <p:ph type="sldNum" sz="quarter" idx="5"/>
          </p:nvPr>
        </p:nvSpPr>
        <p:spPr/>
        <p:txBody>
          <a:bodyPr/>
          <a:lstStyle/>
          <a:p>
            <a:fld id="{E688E997-936E-4605-A72D-AF9CC734749D}" type="slidenum">
              <a:rPr lang="en-US" smtClean="0"/>
              <a:t>3</a:t>
            </a:fld>
            <a:endParaRPr lang="en-US"/>
          </a:p>
        </p:txBody>
      </p:sp>
    </p:spTree>
    <p:extLst>
      <p:ext uri="{BB962C8B-B14F-4D97-AF65-F5344CB8AC3E}">
        <p14:creationId xmlns:p14="http://schemas.microsoft.com/office/powerpoint/2010/main" val="307228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convert a recursion implementation into iterative/loop implementation.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Goto</a:t>
            </a:r>
            <a:r>
              <a:rPr lang="en-US" b="1" dirty="0"/>
              <a:t> notebook (factorial, </a:t>
            </a:r>
            <a:r>
              <a:rPr lang="en-US" b="1" dirty="0" err="1"/>
              <a:t>fibonacci</a:t>
            </a:r>
            <a:r>
              <a:rPr lang="en-US" b="1" dirty="0"/>
              <a:t> sequence iterative)</a:t>
            </a:r>
          </a:p>
          <a:p>
            <a:endParaRPr lang="en-US" dirty="0"/>
          </a:p>
          <a:p>
            <a:r>
              <a:rPr lang="en-US" b="1" dirty="0" err="1"/>
              <a:t>Goto</a:t>
            </a:r>
            <a:r>
              <a:rPr lang="en-US" b="1" dirty="0"/>
              <a:t> notebook (call stack)</a:t>
            </a:r>
          </a:p>
        </p:txBody>
      </p:sp>
      <p:sp>
        <p:nvSpPr>
          <p:cNvPr id="4" name="Slide Number Placeholder 3"/>
          <p:cNvSpPr>
            <a:spLocks noGrp="1"/>
          </p:cNvSpPr>
          <p:nvPr>
            <p:ph type="sldNum" sz="quarter" idx="5"/>
          </p:nvPr>
        </p:nvSpPr>
        <p:spPr/>
        <p:txBody>
          <a:bodyPr/>
          <a:lstStyle/>
          <a:p>
            <a:fld id="{E688E997-936E-4605-A72D-AF9CC734749D}" type="slidenum">
              <a:rPr lang="en-US" smtClean="0"/>
              <a:t>12</a:t>
            </a:fld>
            <a:endParaRPr lang="en-US"/>
          </a:p>
        </p:txBody>
      </p:sp>
    </p:spTree>
    <p:extLst>
      <p:ext uri="{BB962C8B-B14F-4D97-AF65-F5344CB8AC3E}">
        <p14:creationId xmlns:p14="http://schemas.microsoft.com/office/powerpoint/2010/main" val="993259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stack: </a:t>
            </a:r>
          </a:p>
          <a:p>
            <a:endParaRPr lang="en-US" dirty="0"/>
          </a:p>
          <a:p>
            <a:r>
              <a:rPr lang="en-US" b="1" dirty="0"/>
              <a:t>visualize a, b, c</a:t>
            </a:r>
          </a:p>
          <a:p>
            <a:r>
              <a:rPr lang="en-US" b="1" dirty="0"/>
              <a:t>Visualize factorial call stack </a:t>
            </a:r>
          </a:p>
          <a:p>
            <a:endParaRPr lang="en-US" dirty="0"/>
          </a:p>
          <a:p>
            <a:r>
              <a:rPr lang="en-US" dirty="0"/>
              <a:t> </a:t>
            </a:r>
          </a:p>
        </p:txBody>
      </p:sp>
      <p:sp>
        <p:nvSpPr>
          <p:cNvPr id="4" name="Slide Number Placeholder 3"/>
          <p:cNvSpPr>
            <a:spLocks noGrp="1"/>
          </p:cNvSpPr>
          <p:nvPr>
            <p:ph type="sldNum" sz="quarter" idx="5"/>
          </p:nvPr>
        </p:nvSpPr>
        <p:spPr/>
        <p:txBody>
          <a:bodyPr/>
          <a:lstStyle/>
          <a:p>
            <a:fld id="{E688E997-936E-4605-A72D-AF9CC734749D}" type="slidenum">
              <a:rPr lang="en-US" smtClean="0"/>
              <a:t>13</a:t>
            </a:fld>
            <a:endParaRPr lang="en-US"/>
          </a:p>
        </p:txBody>
      </p:sp>
    </p:spTree>
    <p:extLst>
      <p:ext uri="{BB962C8B-B14F-4D97-AF65-F5344CB8AC3E}">
        <p14:creationId xmlns:p14="http://schemas.microsoft.com/office/powerpoint/2010/main" val="779113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Recursion is applied widely in many algorithms, so it is very important to master this technique. </a:t>
            </a:r>
          </a:p>
          <a:p>
            <a:endParaRPr lang="en-US" dirty="0"/>
          </a:p>
          <a:p>
            <a:r>
              <a:rPr lang="en-US" dirty="0"/>
              <a:t>Hopefully after the class, recursion is no more magic to you and you can understand how to resolve problem with recursion.  </a:t>
            </a:r>
          </a:p>
        </p:txBody>
      </p:sp>
      <p:sp>
        <p:nvSpPr>
          <p:cNvPr id="4" name="Slide Number Placeholder 3"/>
          <p:cNvSpPr>
            <a:spLocks noGrp="1"/>
          </p:cNvSpPr>
          <p:nvPr>
            <p:ph type="sldNum" sz="quarter" idx="5"/>
          </p:nvPr>
        </p:nvSpPr>
        <p:spPr/>
        <p:txBody>
          <a:bodyPr/>
          <a:lstStyle/>
          <a:p>
            <a:fld id="{E688E997-936E-4605-A72D-AF9CC734749D}" type="slidenum">
              <a:rPr lang="en-US" smtClean="0"/>
              <a:t>15</a:t>
            </a:fld>
            <a:endParaRPr lang="en-US"/>
          </a:p>
        </p:txBody>
      </p:sp>
    </p:spTree>
    <p:extLst>
      <p:ext uri="{BB962C8B-B14F-4D97-AF65-F5344CB8AC3E}">
        <p14:creationId xmlns:p14="http://schemas.microsoft.com/office/powerpoint/2010/main" val="1468593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Linked List, each a single node in the linked list has two parts, one is to store the actual data and  the other is a pointer or ref which points to the next node. </a:t>
            </a:r>
          </a:p>
          <a:p>
            <a:endParaRPr lang="en-US" dirty="0"/>
          </a:p>
          <a:p>
            <a:r>
              <a:rPr lang="en-US" b="1" dirty="0"/>
              <a:t>https://visualgo.net/en/list</a:t>
            </a:r>
          </a:p>
          <a:p>
            <a:endParaRPr lang="en-US" dirty="0"/>
          </a:p>
          <a:p>
            <a:r>
              <a:rPr lang="en-US" b="1" dirty="0" err="1"/>
              <a:t>Goto</a:t>
            </a:r>
            <a:r>
              <a:rPr lang="en-US" b="1" dirty="0"/>
              <a:t> notebook (linked list)</a:t>
            </a:r>
          </a:p>
        </p:txBody>
      </p:sp>
      <p:sp>
        <p:nvSpPr>
          <p:cNvPr id="4" name="Slide Number Placeholder 3"/>
          <p:cNvSpPr>
            <a:spLocks noGrp="1"/>
          </p:cNvSpPr>
          <p:nvPr>
            <p:ph type="sldNum" sz="quarter" idx="5"/>
          </p:nvPr>
        </p:nvSpPr>
        <p:spPr/>
        <p:txBody>
          <a:bodyPr/>
          <a:lstStyle/>
          <a:p>
            <a:fld id="{E688E997-936E-4605-A72D-AF9CC734749D}" type="slidenum">
              <a:rPr lang="en-US" smtClean="0"/>
              <a:t>4</a:t>
            </a:fld>
            <a:endParaRPr lang="en-US"/>
          </a:p>
        </p:txBody>
      </p:sp>
    </p:spTree>
    <p:extLst>
      <p:ext uri="{BB962C8B-B14F-4D97-AF65-F5344CB8AC3E}">
        <p14:creationId xmlns:p14="http://schemas.microsoft.com/office/powerpoint/2010/main" val="235206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inserting, just need to create the new node and update the pre node</a:t>
            </a:r>
          </a:p>
          <a:p>
            <a:endParaRPr lang="en-US" dirty="0"/>
          </a:p>
          <a:p>
            <a:r>
              <a:rPr lang="en-US" dirty="0"/>
              <a:t>For deleting, just need to update the pre node and next node</a:t>
            </a:r>
          </a:p>
          <a:p>
            <a:endParaRPr lang="en-US" dirty="0"/>
          </a:p>
          <a:p>
            <a:r>
              <a:rPr lang="en-US" dirty="0"/>
              <a:t>Comparing Array, the accessing is slower but the update is much faster. </a:t>
            </a:r>
          </a:p>
        </p:txBody>
      </p:sp>
      <p:sp>
        <p:nvSpPr>
          <p:cNvPr id="4" name="Slide Number Placeholder 3"/>
          <p:cNvSpPr>
            <a:spLocks noGrp="1"/>
          </p:cNvSpPr>
          <p:nvPr>
            <p:ph type="sldNum" sz="quarter" idx="5"/>
          </p:nvPr>
        </p:nvSpPr>
        <p:spPr/>
        <p:txBody>
          <a:bodyPr/>
          <a:lstStyle/>
          <a:p>
            <a:fld id="{E688E997-936E-4605-A72D-AF9CC734749D}" type="slidenum">
              <a:rPr lang="en-US" smtClean="0"/>
              <a:t>5</a:t>
            </a:fld>
            <a:endParaRPr lang="en-US"/>
          </a:p>
        </p:txBody>
      </p:sp>
    </p:spTree>
    <p:extLst>
      <p:ext uri="{BB962C8B-B14F-4D97-AF65-F5344CB8AC3E}">
        <p14:creationId xmlns:p14="http://schemas.microsoft.com/office/powerpoint/2010/main" val="366167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Single Linked List, we have some other forms of linked list. </a:t>
            </a:r>
          </a:p>
          <a:p>
            <a:endParaRPr lang="en-US" dirty="0"/>
          </a:p>
          <a:p>
            <a:r>
              <a:rPr lang="en-US" dirty="0"/>
              <a:t>For Circular Linked List, the last element points back to the first element, instead of null </a:t>
            </a:r>
          </a:p>
          <a:p>
            <a:endParaRPr lang="en-US" dirty="0"/>
          </a:p>
          <a:p>
            <a:r>
              <a:rPr lang="en-US" dirty="0"/>
              <a:t>For Double Linked List, we have two pointers, one points to the previous node, the other points to the next. </a:t>
            </a:r>
          </a:p>
          <a:p>
            <a:endParaRPr lang="en-US" dirty="0"/>
          </a:p>
          <a:p>
            <a:r>
              <a:rPr lang="en-US" dirty="0"/>
              <a:t>To speed up the accessing, we can create the position class, each node is associated with a position object. We don’t use indexing as position as indexing can be changed as we remove/add the nodes. The actual position logic is up to the implementation. </a:t>
            </a:r>
          </a:p>
        </p:txBody>
      </p:sp>
      <p:sp>
        <p:nvSpPr>
          <p:cNvPr id="4" name="Slide Number Placeholder 3"/>
          <p:cNvSpPr>
            <a:spLocks noGrp="1"/>
          </p:cNvSpPr>
          <p:nvPr>
            <p:ph type="sldNum" sz="quarter" idx="5"/>
          </p:nvPr>
        </p:nvSpPr>
        <p:spPr/>
        <p:txBody>
          <a:bodyPr/>
          <a:lstStyle/>
          <a:p>
            <a:fld id="{E688E997-936E-4605-A72D-AF9CC734749D}" type="slidenum">
              <a:rPr lang="en-US" smtClean="0"/>
              <a:t>6</a:t>
            </a:fld>
            <a:endParaRPr lang="en-US"/>
          </a:p>
        </p:txBody>
      </p:sp>
    </p:spTree>
    <p:extLst>
      <p:ext uri="{BB962C8B-B14F-4D97-AF65-F5344CB8AC3E}">
        <p14:creationId xmlns:p14="http://schemas.microsoft.com/office/powerpoint/2010/main" val="2473633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array and linked list are very foundation data structure, because they represent how we store data into memory.  For array we require consecutive memory units, imaging after certain time, the memory becomes fragment. If we want to store a big chunk of data, for example the data needs 100 memory units, we may not able to find 100 unites together, but linked list can solve that problem as the node is stored randomly in the memory.   </a:t>
            </a:r>
          </a:p>
          <a:p>
            <a:endParaRPr lang="en-US" dirty="0"/>
          </a:p>
          <a:p>
            <a:r>
              <a:rPr lang="en-US" dirty="0"/>
              <a:t>Linked list is more flexible than Array but Array is still very important and useful data structure. </a:t>
            </a:r>
          </a:p>
        </p:txBody>
      </p:sp>
      <p:sp>
        <p:nvSpPr>
          <p:cNvPr id="4" name="Slide Number Placeholder 3"/>
          <p:cNvSpPr>
            <a:spLocks noGrp="1"/>
          </p:cNvSpPr>
          <p:nvPr>
            <p:ph type="sldNum" sz="quarter" idx="5"/>
          </p:nvPr>
        </p:nvSpPr>
        <p:spPr/>
        <p:txBody>
          <a:bodyPr/>
          <a:lstStyle/>
          <a:p>
            <a:fld id="{E688E997-936E-4605-A72D-AF9CC734749D}" type="slidenum">
              <a:rPr lang="en-US" smtClean="0"/>
              <a:t>7</a:t>
            </a:fld>
            <a:endParaRPr lang="en-US"/>
          </a:p>
        </p:txBody>
      </p:sp>
    </p:spTree>
    <p:extLst>
      <p:ext uri="{BB962C8B-B14F-4D97-AF65-F5344CB8AC3E}">
        <p14:creationId xmlns:p14="http://schemas.microsoft.com/office/powerpoint/2010/main" val="2452785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look at this picture, data in our computer can be stored in different place, especially on runtime, data is accessible not just in memory but also in </a:t>
            </a:r>
            <a:r>
              <a:rPr lang="en-US" dirty="0" err="1"/>
              <a:t>cpu</a:t>
            </a:r>
            <a:r>
              <a:rPr lang="en-US" dirty="0"/>
              <a:t> cache. Giving one example, if we have one integer array which contains 4 integer 1,2,3,4, if 1 is being processed by </a:t>
            </a:r>
            <a:r>
              <a:rPr lang="en-US" dirty="0" err="1"/>
              <a:t>cpu</a:t>
            </a:r>
            <a:r>
              <a:rPr lang="en-US" dirty="0"/>
              <a:t>, it will be loaded into </a:t>
            </a:r>
            <a:r>
              <a:rPr lang="en-US" dirty="0" err="1"/>
              <a:t>cpu</a:t>
            </a:r>
            <a:r>
              <a:rPr lang="en-US" dirty="0"/>
              <a:t> cache. As 2, 3, 4 are close to 1, and very likely to be processed next, So modern </a:t>
            </a:r>
            <a:r>
              <a:rPr lang="en-US" dirty="0" err="1"/>
              <a:t>cpu</a:t>
            </a:r>
            <a:r>
              <a:rPr lang="en-US" dirty="0"/>
              <a:t> is so smart that it will preload 2,3,4 into </a:t>
            </a:r>
            <a:r>
              <a:rPr lang="en-US" dirty="0" err="1"/>
              <a:t>cpu</a:t>
            </a:r>
            <a:r>
              <a:rPr lang="en-US" dirty="0"/>
              <a:t> cache together with 1. This optimization operation is available for array data structure but not linked list. </a:t>
            </a:r>
          </a:p>
        </p:txBody>
      </p:sp>
      <p:sp>
        <p:nvSpPr>
          <p:cNvPr id="4" name="Slide Number Placeholder 3"/>
          <p:cNvSpPr>
            <a:spLocks noGrp="1"/>
          </p:cNvSpPr>
          <p:nvPr>
            <p:ph type="sldNum" sz="quarter" idx="5"/>
          </p:nvPr>
        </p:nvSpPr>
        <p:spPr/>
        <p:txBody>
          <a:bodyPr/>
          <a:lstStyle/>
          <a:p>
            <a:fld id="{E688E997-936E-4605-A72D-AF9CC734749D}" type="slidenum">
              <a:rPr lang="en-US" smtClean="0"/>
              <a:t>8</a:t>
            </a:fld>
            <a:endParaRPr lang="en-US"/>
          </a:p>
        </p:txBody>
      </p:sp>
    </p:spTree>
    <p:extLst>
      <p:ext uri="{BB962C8B-B14F-4D97-AF65-F5344CB8AC3E}">
        <p14:creationId xmlns:p14="http://schemas.microsoft.com/office/powerpoint/2010/main" val="2355022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finished all linear data structure – array, stack, queue and linked list. Next week we introduce non-linear data structure. </a:t>
            </a:r>
          </a:p>
        </p:txBody>
      </p:sp>
      <p:sp>
        <p:nvSpPr>
          <p:cNvPr id="4" name="Slide Number Placeholder 3"/>
          <p:cNvSpPr>
            <a:spLocks noGrp="1"/>
          </p:cNvSpPr>
          <p:nvPr>
            <p:ph type="sldNum" sz="quarter" idx="5"/>
          </p:nvPr>
        </p:nvSpPr>
        <p:spPr/>
        <p:txBody>
          <a:bodyPr/>
          <a:lstStyle/>
          <a:p>
            <a:fld id="{E688E997-936E-4605-A72D-AF9CC734749D}" type="slidenum">
              <a:rPr lang="en-US" smtClean="0"/>
              <a:t>9</a:t>
            </a:fld>
            <a:endParaRPr lang="en-US"/>
          </a:p>
        </p:txBody>
      </p:sp>
    </p:spTree>
    <p:extLst>
      <p:ext uri="{BB962C8B-B14F-4D97-AF65-F5344CB8AC3E}">
        <p14:creationId xmlns:p14="http://schemas.microsoft.com/office/powerpoint/2010/main" val="2102415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2</a:t>
            </a:r>
            <a:r>
              <a:rPr lang="en-US" baseline="30000" dirty="0"/>
              <a:t>nd</a:t>
            </a:r>
            <a:r>
              <a:rPr lang="en-US" dirty="0"/>
              <a:t> topic is Recursion. Recursion by definition is a function that calls itself. For understanding complicated concept, its always good to start with example.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Goto</a:t>
            </a:r>
            <a:r>
              <a:rPr lang="en-US" b="1" dirty="0"/>
              <a:t> notebook (factorial, </a:t>
            </a:r>
            <a:r>
              <a:rPr lang="en-US" b="1" dirty="0" err="1"/>
              <a:t>fibonacci</a:t>
            </a:r>
            <a:r>
              <a:rPr lang="en-US" b="1" dirty="0"/>
              <a:t> sequence recursive)</a:t>
            </a:r>
          </a:p>
          <a:p>
            <a:endParaRPr lang="en-US" dirty="0"/>
          </a:p>
          <a:p>
            <a:r>
              <a:rPr lang="en-US" dirty="0"/>
              <a:t> </a:t>
            </a:r>
          </a:p>
        </p:txBody>
      </p:sp>
      <p:sp>
        <p:nvSpPr>
          <p:cNvPr id="4" name="Slide Number Placeholder 3"/>
          <p:cNvSpPr>
            <a:spLocks noGrp="1"/>
          </p:cNvSpPr>
          <p:nvPr>
            <p:ph type="sldNum" sz="quarter" idx="5"/>
          </p:nvPr>
        </p:nvSpPr>
        <p:spPr/>
        <p:txBody>
          <a:bodyPr/>
          <a:lstStyle/>
          <a:p>
            <a:fld id="{E688E997-936E-4605-A72D-AF9CC734749D}" type="slidenum">
              <a:rPr lang="en-US" smtClean="0"/>
              <a:t>10</a:t>
            </a:fld>
            <a:endParaRPr lang="en-US"/>
          </a:p>
        </p:txBody>
      </p:sp>
    </p:spTree>
    <p:extLst>
      <p:ext uri="{BB962C8B-B14F-4D97-AF65-F5344CB8AC3E}">
        <p14:creationId xmlns:p14="http://schemas.microsoft.com/office/powerpoint/2010/main" val="3394928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Recursion pattern – recursion includes 2 cases the base case and recursive case</a:t>
            </a:r>
          </a:p>
          <a:p>
            <a:r>
              <a:rPr lang="en-US" dirty="0"/>
              <a:t> </a:t>
            </a:r>
          </a:p>
          <a:p>
            <a:r>
              <a:rPr lang="en-US" dirty="0"/>
              <a:t>Base case: the exist condition</a:t>
            </a:r>
          </a:p>
          <a:p>
            <a:endParaRPr lang="en-US" dirty="0"/>
          </a:p>
          <a:p>
            <a:r>
              <a:rPr lang="en-US" dirty="0"/>
              <a:t>Recursive case: reduce the original problem to a smaller version</a:t>
            </a:r>
          </a:p>
          <a:p>
            <a:endParaRPr lang="en-US" dirty="0"/>
          </a:p>
          <a:p>
            <a:r>
              <a:rPr lang="en-US" dirty="0"/>
              <a:t>Every single recursion function must have at least 1 base case and 1 recursive case. </a:t>
            </a:r>
          </a:p>
          <a:p>
            <a:endParaRPr lang="en-US" dirty="0"/>
          </a:p>
          <a:p>
            <a:endParaRPr lang="en-US" dirty="0"/>
          </a:p>
        </p:txBody>
      </p:sp>
      <p:sp>
        <p:nvSpPr>
          <p:cNvPr id="4" name="Slide Number Placeholder 3"/>
          <p:cNvSpPr>
            <a:spLocks noGrp="1"/>
          </p:cNvSpPr>
          <p:nvPr>
            <p:ph type="sldNum" sz="quarter" idx="5"/>
          </p:nvPr>
        </p:nvSpPr>
        <p:spPr/>
        <p:txBody>
          <a:bodyPr/>
          <a:lstStyle/>
          <a:p>
            <a:fld id="{E688E997-936E-4605-A72D-AF9CC734749D}" type="slidenum">
              <a:rPr lang="en-US" smtClean="0"/>
              <a:t>11</a:t>
            </a:fld>
            <a:endParaRPr lang="en-US"/>
          </a:p>
        </p:txBody>
      </p:sp>
    </p:spTree>
    <p:extLst>
      <p:ext uri="{BB962C8B-B14F-4D97-AF65-F5344CB8AC3E}">
        <p14:creationId xmlns:p14="http://schemas.microsoft.com/office/powerpoint/2010/main" val="209248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C3FA-17EF-4A36-98D5-6DD6ECE4A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F270E-1989-4801-80BF-847CB1B20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4D977C-B847-4E35-A9BB-CD112354CDA5}"/>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5" name="Footer Placeholder 4">
            <a:extLst>
              <a:ext uri="{FF2B5EF4-FFF2-40B4-BE49-F238E27FC236}">
                <a16:creationId xmlns:a16="http://schemas.microsoft.com/office/drawing/2014/main" id="{FB810867-0569-4292-8E68-28B71686B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BB397-3545-4739-AF61-6EEA8497DF9B}"/>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20649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49A2-DBC9-4433-82AA-D9C8C34B1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18A7F0-E016-4273-B0F4-2E9979DB72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508F8-A395-4A5D-B36E-ED830A342640}"/>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5" name="Footer Placeholder 4">
            <a:extLst>
              <a:ext uri="{FF2B5EF4-FFF2-40B4-BE49-F238E27FC236}">
                <a16:creationId xmlns:a16="http://schemas.microsoft.com/office/drawing/2014/main" id="{C9CA3D16-3B19-4F4C-B341-C26A9199A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D2088-44AF-4983-8D97-F93771D960FD}"/>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42048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76C79-86F5-4ECD-98E1-3F6A3B6E5D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94D17-8922-40F6-8E87-5C02880E31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00C9A-6EB1-451A-B1F5-046B1777EF4E}"/>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5" name="Footer Placeholder 4">
            <a:extLst>
              <a:ext uri="{FF2B5EF4-FFF2-40B4-BE49-F238E27FC236}">
                <a16:creationId xmlns:a16="http://schemas.microsoft.com/office/drawing/2014/main" id="{B3132839-4027-4271-8404-2FC0A0055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292C5-477D-4686-A60C-B28CEC7FAD21}"/>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72865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9B98-15FF-4A6E-AF33-12EA4702F4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9F7A6-85DB-4435-91AC-E249B77E3A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37C8D-9838-469C-94AD-52F0FE9C0E14}"/>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5" name="Footer Placeholder 4">
            <a:extLst>
              <a:ext uri="{FF2B5EF4-FFF2-40B4-BE49-F238E27FC236}">
                <a16:creationId xmlns:a16="http://schemas.microsoft.com/office/drawing/2014/main" id="{BA3BF69D-1D30-47A9-8E37-35518F60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86535-6B2E-4358-97F7-324B3360B46D}"/>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992657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04FA-2026-49DC-AE3C-EEAF07869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F900F-F968-4149-BEAE-BCDE016F1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A5EABC-94D6-47AB-BDCA-1976E6E996BE}"/>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5" name="Footer Placeholder 4">
            <a:extLst>
              <a:ext uri="{FF2B5EF4-FFF2-40B4-BE49-F238E27FC236}">
                <a16:creationId xmlns:a16="http://schemas.microsoft.com/office/drawing/2014/main" id="{C09F09EC-D576-4E9E-9706-2A559270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CC764-5BD4-4187-81C9-74DA8A90F3F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05284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159E-8553-45DB-82C0-7B265275B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9FDB5-694D-4ADD-87F2-0CA4F807B5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3F9DE-CE65-47C5-8E55-600F6CE910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E955DD-89A9-4CEB-888C-B59467EEB5F1}"/>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6" name="Footer Placeholder 5">
            <a:extLst>
              <a:ext uri="{FF2B5EF4-FFF2-40B4-BE49-F238E27FC236}">
                <a16:creationId xmlns:a16="http://schemas.microsoft.com/office/drawing/2014/main" id="{F1139540-1E08-4592-8EA9-6795036A8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CB955-F545-4CB5-B3B8-44B380A57789}"/>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239595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F719-F17C-464F-802F-1EA4B74A7A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75D7D1-A8A7-42A3-8AA1-5C029E6FC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45048A-0CBA-4FA3-BC56-7E2335D2E8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FB3E8-EC7A-40E5-800F-F2D9482B7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E03EC4-E617-4E70-A3B0-BCBB31DD0F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11475-32E3-45FF-B065-37A29AD1BD12}"/>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8" name="Footer Placeholder 7">
            <a:extLst>
              <a:ext uri="{FF2B5EF4-FFF2-40B4-BE49-F238E27FC236}">
                <a16:creationId xmlns:a16="http://schemas.microsoft.com/office/drawing/2014/main" id="{150097CA-8D5B-4C6C-95FD-68D00D7FF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5B017B-F813-49C7-B791-97BAB61853F3}"/>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13239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43E-20B9-49B9-B574-7ECC5D07A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108B1E-E0F4-47D0-BDF9-19BFC5CB8CF4}"/>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4" name="Footer Placeholder 3">
            <a:extLst>
              <a:ext uri="{FF2B5EF4-FFF2-40B4-BE49-F238E27FC236}">
                <a16:creationId xmlns:a16="http://schemas.microsoft.com/office/drawing/2014/main" id="{15B5FB77-8B06-40A6-8A82-6BFAFFE38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5C643B-5291-486B-AEC9-F36360E22F9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46671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D8EF7-FAE4-448A-872D-BB6987FA7EDB}"/>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3" name="Footer Placeholder 2">
            <a:extLst>
              <a:ext uri="{FF2B5EF4-FFF2-40B4-BE49-F238E27FC236}">
                <a16:creationId xmlns:a16="http://schemas.microsoft.com/office/drawing/2014/main" id="{92FEB16A-497B-415D-9F94-EF5F4BEE46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5B50A3-8E65-48C2-9312-18A5E002AA86}"/>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596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532B-1D8C-4872-9352-516A5ACB7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8BF2C4-1992-4B3B-A6D4-1FCE5451F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168BB-16B4-4B9C-B048-85E83C98A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58DA3-7B99-4332-BD92-9EF003505A2D}"/>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6" name="Footer Placeholder 5">
            <a:extLst>
              <a:ext uri="{FF2B5EF4-FFF2-40B4-BE49-F238E27FC236}">
                <a16:creationId xmlns:a16="http://schemas.microsoft.com/office/drawing/2014/main" id="{19AF34BF-8471-41F5-AE3D-63293004C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A49AC-29D1-4B76-A30D-BA65EE23E56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134398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E677-89ED-4AD8-ABA0-DE885614B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45D3C3-7631-44CA-BBAC-32A72A3CD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D6F2DE-B3E6-4A8C-AF2A-559E7FF75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2658C4-6D25-46B9-BD54-E00961B162EC}"/>
              </a:ext>
            </a:extLst>
          </p:cNvPr>
          <p:cNvSpPr>
            <a:spLocks noGrp="1"/>
          </p:cNvSpPr>
          <p:nvPr>
            <p:ph type="dt" sz="half" idx="10"/>
          </p:nvPr>
        </p:nvSpPr>
        <p:spPr/>
        <p:txBody>
          <a:bodyPr/>
          <a:lstStyle/>
          <a:p>
            <a:fld id="{8902A168-A153-45C5-AC90-6A7E526D86FF}" type="datetimeFigureOut">
              <a:rPr lang="en-US" smtClean="0"/>
              <a:t>2/8/2021</a:t>
            </a:fld>
            <a:endParaRPr lang="en-US"/>
          </a:p>
        </p:txBody>
      </p:sp>
      <p:sp>
        <p:nvSpPr>
          <p:cNvPr id="6" name="Footer Placeholder 5">
            <a:extLst>
              <a:ext uri="{FF2B5EF4-FFF2-40B4-BE49-F238E27FC236}">
                <a16:creationId xmlns:a16="http://schemas.microsoft.com/office/drawing/2014/main" id="{3510790C-EE95-4B82-8C14-14E720B73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C901C-E67F-4645-8792-CE629A2E96F5}"/>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18764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21E72-ED03-48DD-A817-D9737C44C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7ECEDE-DA87-488B-ADAE-C05E4646C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584A5-BDEB-4BA0-969F-FD2E863D3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2A168-A153-45C5-AC90-6A7E526D86FF}" type="datetimeFigureOut">
              <a:rPr lang="en-US" smtClean="0"/>
              <a:t>2/8/2021</a:t>
            </a:fld>
            <a:endParaRPr lang="en-US"/>
          </a:p>
        </p:txBody>
      </p:sp>
      <p:sp>
        <p:nvSpPr>
          <p:cNvPr id="5" name="Footer Placeholder 4">
            <a:extLst>
              <a:ext uri="{FF2B5EF4-FFF2-40B4-BE49-F238E27FC236}">
                <a16:creationId xmlns:a16="http://schemas.microsoft.com/office/drawing/2014/main" id="{10A05960-96B9-499A-9EB3-2C7B504CA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24150A-2F0F-4E8B-B4CB-606D445BE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1573A-0CEE-41B7-B03C-04A89387419C}" type="slidenum">
              <a:rPr lang="en-US" smtClean="0"/>
              <a:t>‹#›</a:t>
            </a:fld>
            <a:endParaRPr lang="en-US"/>
          </a:p>
        </p:txBody>
      </p:sp>
    </p:spTree>
    <p:extLst>
      <p:ext uri="{BB962C8B-B14F-4D97-AF65-F5344CB8AC3E}">
        <p14:creationId xmlns:p14="http://schemas.microsoft.com/office/powerpoint/2010/main" val="268082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3FC2-553E-49A4-8B03-5F0C6258D7B7}"/>
              </a:ext>
            </a:extLst>
          </p:cNvPr>
          <p:cNvSpPr>
            <a:spLocks noGrp="1"/>
          </p:cNvSpPr>
          <p:nvPr>
            <p:ph type="ctrTitle"/>
          </p:nvPr>
        </p:nvSpPr>
        <p:spPr/>
        <p:txBody>
          <a:bodyPr/>
          <a:lstStyle/>
          <a:p>
            <a:r>
              <a:rPr lang="en-US" dirty="0"/>
              <a:t>MTH251</a:t>
            </a:r>
          </a:p>
        </p:txBody>
      </p:sp>
      <p:sp>
        <p:nvSpPr>
          <p:cNvPr id="3" name="Subtitle 2">
            <a:extLst>
              <a:ext uri="{FF2B5EF4-FFF2-40B4-BE49-F238E27FC236}">
                <a16:creationId xmlns:a16="http://schemas.microsoft.com/office/drawing/2014/main" id="{B2740075-6C95-443E-8EB2-71912E27761A}"/>
              </a:ext>
            </a:extLst>
          </p:cNvPr>
          <p:cNvSpPr>
            <a:spLocks noGrp="1"/>
          </p:cNvSpPr>
          <p:nvPr>
            <p:ph type="subTitle" idx="1"/>
          </p:nvPr>
        </p:nvSpPr>
        <p:spPr/>
        <p:txBody>
          <a:bodyPr/>
          <a:lstStyle/>
          <a:p>
            <a:r>
              <a:rPr lang="en-US" dirty="0"/>
              <a:t>08/02/2021</a:t>
            </a:r>
          </a:p>
        </p:txBody>
      </p:sp>
    </p:spTree>
    <p:extLst>
      <p:ext uri="{BB962C8B-B14F-4D97-AF65-F5344CB8AC3E}">
        <p14:creationId xmlns:p14="http://schemas.microsoft.com/office/powerpoint/2010/main" val="94842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FBE5-776A-4D66-9510-FD4ED6235E22}"/>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374A0691-9654-4C9D-8412-FA471BFA1401}"/>
              </a:ext>
            </a:extLst>
          </p:cNvPr>
          <p:cNvSpPr>
            <a:spLocks noGrp="1"/>
          </p:cNvSpPr>
          <p:nvPr>
            <p:ph idx="1"/>
          </p:nvPr>
        </p:nvSpPr>
        <p:spPr/>
        <p:txBody>
          <a:bodyPr>
            <a:noAutofit/>
          </a:bodyPr>
          <a:lstStyle/>
          <a:p>
            <a:r>
              <a:rPr lang="pt-BR" sz="1800" dirty="0"/>
              <a:t>Example: Factorial </a:t>
            </a:r>
          </a:p>
          <a:p>
            <a:pPr marL="0" indent="0">
              <a:buNone/>
            </a:pPr>
            <a:r>
              <a:rPr lang="pt-BR" sz="1800" dirty="0"/>
              <a:t>0! = 1</a:t>
            </a:r>
          </a:p>
          <a:p>
            <a:pPr marL="0" indent="0">
              <a:buNone/>
            </a:pPr>
            <a:r>
              <a:rPr lang="pt-BR" sz="1800" dirty="0"/>
              <a:t>1! = 1</a:t>
            </a:r>
          </a:p>
          <a:p>
            <a:pPr marL="0" indent="0">
              <a:buNone/>
            </a:pPr>
            <a:r>
              <a:rPr lang="pt-BR" sz="1800" dirty="0"/>
              <a:t>2! = 2 * 1 </a:t>
            </a:r>
          </a:p>
          <a:p>
            <a:pPr marL="0" indent="0">
              <a:buNone/>
            </a:pPr>
            <a:r>
              <a:rPr lang="pt-BR" sz="1800" dirty="0"/>
              <a:t>3! = 3 * 2 * 1 </a:t>
            </a:r>
          </a:p>
          <a:p>
            <a:pPr marL="0" indent="0">
              <a:buNone/>
            </a:pPr>
            <a:r>
              <a:rPr lang="pt-BR" sz="1800" dirty="0"/>
              <a:t>... </a:t>
            </a:r>
          </a:p>
          <a:p>
            <a:pPr marL="0" indent="0">
              <a:buNone/>
            </a:pPr>
            <a:r>
              <a:rPr lang="pt-BR" sz="1800" dirty="0"/>
              <a:t>n! = n * (n-1) * (n-2) ... 1  or n! = n * (n-1)!</a:t>
            </a:r>
          </a:p>
          <a:p>
            <a:pPr marL="0" indent="0">
              <a:buNone/>
            </a:pPr>
            <a:endParaRPr lang="en-US" sz="1800" dirty="0"/>
          </a:p>
          <a:p>
            <a:r>
              <a:rPr lang="en-US" sz="1800" dirty="0"/>
              <a:t>Example: Fibonacci sequence 0, 1, 1, 2, 3, 5, 8, …</a:t>
            </a:r>
          </a:p>
          <a:p>
            <a:pPr marL="0" indent="0">
              <a:buNone/>
            </a:pPr>
            <a:r>
              <a:rPr lang="en-US" sz="1800" dirty="0"/>
              <a:t>when n = 1, fib(1) = 0</a:t>
            </a:r>
          </a:p>
          <a:p>
            <a:pPr marL="0" indent="0">
              <a:buNone/>
            </a:pPr>
            <a:r>
              <a:rPr lang="en-US" sz="1800" dirty="0"/>
              <a:t>when n = 2, fib(2) = 1</a:t>
            </a:r>
          </a:p>
          <a:p>
            <a:pPr marL="0" indent="0">
              <a:buNone/>
            </a:pPr>
            <a:r>
              <a:rPr lang="en-US" sz="1800" dirty="0"/>
              <a:t>when n &gt; 2, fib(n) = fib(n-1) + fib(n-2) </a:t>
            </a:r>
          </a:p>
        </p:txBody>
      </p:sp>
    </p:spTree>
    <p:extLst>
      <p:ext uri="{BB962C8B-B14F-4D97-AF65-F5344CB8AC3E}">
        <p14:creationId xmlns:p14="http://schemas.microsoft.com/office/powerpoint/2010/main" val="376175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DE1F-4BEE-4882-A6ED-677B535C0382}"/>
              </a:ext>
            </a:extLst>
          </p:cNvPr>
          <p:cNvSpPr>
            <a:spLocks noGrp="1"/>
          </p:cNvSpPr>
          <p:nvPr>
            <p:ph type="title"/>
          </p:nvPr>
        </p:nvSpPr>
        <p:spPr/>
        <p:txBody>
          <a:bodyPr/>
          <a:lstStyle/>
          <a:p>
            <a:r>
              <a:rPr lang="en-US" dirty="0"/>
              <a:t>Recursion </a:t>
            </a:r>
          </a:p>
        </p:txBody>
      </p:sp>
      <p:sp>
        <p:nvSpPr>
          <p:cNvPr id="3" name="Content Placeholder 2">
            <a:extLst>
              <a:ext uri="{FF2B5EF4-FFF2-40B4-BE49-F238E27FC236}">
                <a16:creationId xmlns:a16="http://schemas.microsoft.com/office/drawing/2014/main" id="{21443971-08FC-4B4B-A056-6C9E96B561CC}"/>
              </a:ext>
            </a:extLst>
          </p:cNvPr>
          <p:cNvSpPr>
            <a:spLocks noGrp="1"/>
          </p:cNvSpPr>
          <p:nvPr>
            <p:ph idx="1"/>
          </p:nvPr>
        </p:nvSpPr>
        <p:spPr/>
        <p:txBody>
          <a:bodyPr/>
          <a:lstStyle/>
          <a:p>
            <a:r>
              <a:rPr lang="en-US" dirty="0"/>
              <a:t>the base case </a:t>
            </a:r>
          </a:p>
          <a:p>
            <a:r>
              <a:rPr lang="en-US" dirty="0"/>
              <a:t>the recursive case</a:t>
            </a:r>
          </a:p>
          <a:p>
            <a:endParaRPr lang="en-US" dirty="0"/>
          </a:p>
          <a:p>
            <a:pPr marL="0" indent="0">
              <a:buNone/>
            </a:pPr>
            <a:r>
              <a:rPr lang="en-US" dirty="0"/>
              <a:t> </a:t>
            </a:r>
          </a:p>
        </p:txBody>
      </p:sp>
      <p:pic>
        <p:nvPicPr>
          <p:cNvPr id="4" name="Picture 3">
            <a:extLst>
              <a:ext uri="{FF2B5EF4-FFF2-40B4-BE49-F238E27FC236}">
                <a16:creationId xmlns:a16="http://schemas.microsoft.com/office/drawing/2014/main" id="{FCED045F-4C5A-4000-9CC0-4E8DBA395A7C}"/>
              </a:ext>
            </a:extLst>
          </p:cNvPr>
          <p:cNvPicPr>
            <a:picLocks noChangeAspect="1"/>
          </p:cNvPicPr>
          <p:nvPr/>
        </p:nvPicPr>
        <p:blipFill>
          <a:blip r:embed="rId3"/>
          <a:stretch>
            <a:fillRect/>
          </a:stretch>
        </p:blipFill>
        <p:spPr>
          <a:xfrm>
            <a:off x="838200" y="3646181"/>
            <a:ext cx="6429375" cy="1019175"/>
          </a:xfrm>
          <a:prstGeom prst="rect">
            <a:avLst/>
          </a:prstGeom>
        </p:spPr>
      </p:pic>
    </p:spTree>
    <p:extLst>
      <p:ext uri="{BB962C8B-B14F-4D97-AF65-F5344CB8AC3E}">
        <p14:creationId xmlns:p14="http://schemas.microsoft.com/office/powerpoint/2010/main" val="305586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0272-21A6-44C8-B9E6-F21B018201B8}"/>
              </a:ext>
            </a:extLst>
          </p:cNvPr>
          <p:cNvSpPr>
            <a:spLocks noGrp="1"/>
          </p:cNvSpPr>
          <p:nvPr>
            <p:ph type="title"/>
          </p:nvPr>
        </p:nvSpPr>
        <p:spPr/>
        <p:txBody>
          <a:bodyPr/>
          <a:lstStyle/>
          <a:p>
            <a:r>
              <a:rPr lang="en-US" dirty="0"/>
              <a:t>Recursive vs. Iterative </a:t>
            </a:r>
          </a:p>
        </p:txBody>
      </p:sp>
      <p:sp>
        <p:nvSpPr>
          <p:cNvPr id="3" name="Content Placeholder 2">
            <a:extLst>
              <a:ext uri="{FF2B5EF4-FFF2-40B4-BE49-F238E27FC236}">
                <a16:creationId xmlns:a16="http://schemas.microsoft.com/office/drawing/2014/main" id="{89906A52-C41C-437D-9819-1FEBB3D5FEE4}"/>
              </a:ext>
            </a:extLst>
          </p:cNvPr>
          <p:cNvSpPr>
            <a:spLocks noGrp="1"/>
          </p:cNvSpPr>
          <p:nvPr>
            <p:ph idx="1"/>
          </p:nvPr>
        </p:nvSpPr>
        <p:spPr>
          <a:xfrm>
            <a:off x="838200" y="1825625"/>
            <a:ext cx="10515600" cy="4351338"/>
          </a:xfrm>
        </p:spPr>
        <p:txBody>
          <a:bodyPr/>
          <a:lstStyle/>
          <a:p>
            <a:pPr marL="0" indent="0">
              <a:buNone/>
            </a:pPr>
            <a:r>
              <a:rPr lang="en-US" dirty="0"/>
              <a:t>Anything with a recursion can be done iteratively (loop) </a:t>
            </a:r>
          </a:p>
          <a:p>
            <a:pPr marL="0" indent="0">
              <a:buNone/>
            </a:pPr>
            <a:endParaRPr lang="en-US" dirty="0"/>
          </a:p>
          <a:p>
            <a:pPr marL="0" indent="0">
              <a:buNone/>
            </a:pPr>
            <a:endParaRPr lang="en-US" dirty="0">
              <a:solidFill>
                <a:srgbClr val="FF0000"/>
              </a:solidFill>
            </a:endParaRPr>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endParaRPr lang="en-US" dirty="0"/>
          </a:p>
        </p:txBody>
      </p:sp>
      <p:graphicFrame>
        <p:nvGraphicFramePr>
          <p:cNvPr id="4" name="Table 3">
            <a:extLst>
              <a:ext uri="{FF2B5EF4-FFF2-40B4-BE49-F238E27FC236}">
                <a16:creationId xmlns:a16="http://schemas.microsoft.com/office/drawing/2014/main" id="{CB7D0598-4881-41EB-9BDF-6BE9F129EE42}"/>
              </a:ext>
            </a:extLst>
          </p:cNvPr>
          <p:cNvGraphicFramePr>
            <a:graphicFrameLocks noGrp="1"/>
          </p:cNvGraphicFramePr>
          <p:nvPr>
            <p:extLst>
              <p:ext uri="{D42A27DB-BD31-4B8C-83A1-F6EECF244321}">
                <p14:modId xmlns:p14="http://schemas.microsoft.com/office/powerpoint/2010/main" val="1738062020"/>
              </p:ext>
            </p:extLst>
          </p:nvPr>
        </p:nvGraphicFramePr>
        <p:xfrm>
          <a:off x="838200" y="2739987"/>
          <a:ext cx="4989723" cy="2522614"/>
        </p:xfrm>
        <a:graphic>
          <a:graphicData uri="http://schemas.openxmlformats.org/drawingml/2006/table">
            <a:tbl>
              <a:tblPr firstRow="1" bandRow="1">
                <a:tableStyleId>{16D9F66E-5EB9-4882-86FB-DCBF35E3C3E4}</a:tableStyleId>
              </a:tblPr>
              <a:tblGrid>
                <a:gridCol w="1056815">
                  <a:extLst>
                    <a:ext uri="{9D8B030D-6E8A-4147-A177-3AD203B41FA5}">
                      <a16:colId xmlns:a16="http://schemas.microsoft.com/office/drawing/2014/main" val="1868652213"/>
                    </a:ext>
                  </a:extLst>
                </a:gridCol>
                <a:gridCol w="3932908">
                  <a:extLst>
                    <a:ext uri="{9D8B030D-6E8A-4147-A177-3AD203B41FA5}">
                      <a16:colId xmlns:a16="http://schemas.microsoft.com/office/drawing/2014/main" val="3947168595"/>
                    </a:ext>
                  </a:extLst>
                </a:gridCol>
              </a:tblGrid>
              <a:tr h="1261307">
                <a:tc>
                  <a:txBody>
                    <a:bodyPr/>
                    <a:lstStyle/>
                    <a:p>
                      <a:endParaRPr lang="en-US" sz="20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000" b="0" dirty="0"/>
                        <a:t>Intuitive/DRY, code readability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5755241"/>
                  </a:ext>
                </a:extLst>
              </a:tr>
              <a:tr h="1261307">
                <a:tc>
                  <a:txBody>
                    <a:bodyPr/>
                    <a:lstStyle/>
                    <a:p>
                      <a:endParaRPr lang="en-US" sz="2000" b="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000" b="0" dirty="0"/>
                        <a:t>Optimization, call stack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2088988"/>
                  </a:ext>
                </a:extLst>
              </a:tr>
            </a:tbl>
          </a:graphicData>
        </a:graphic>
      </p:graphicFrame>
      <p:pic>
        <p:nvPicPr>
          <p:cNvPr id="5" name="Picture 4">
            <a:extLst>
              <a:ext uri="{FF2B5EF4-FFF2-40B4-BE49-F238E27FC236}">
                <a16:creationId xmlns:a16="http://schemas.microsoft.com/office/drawing/2014/main" id="{422603C1-C972-47AC-9401-85191668B32C}"/>
              </a:ext>
            </a:extLst>
          </p:cNvPr>
          <p:cNvPicPr>
            <a:picLocks noChangeAspect="1"/>
          </p:cNvPicPr>
          <p:nvPr/>
        </p:nvPicPr>
        <p:blipFill>
          <a:blip r:embed="rId3"/>
          <a:stretch>
            <a:fillRect/>
          </a:stretch>
        </p:blipFill>
        <p:spPr>
          <a:xfrm>
            <a:off x="842505" y="3016972"/>
            <a:ext cx="986295" cy="824055"/>
          </a:xfrm>
          <a:prstGeom prst="rect">
            <a:avLst/>
          </a:prstGeom>
        </p:spPr>
      </p:pic>
      <p:pic>
        <p:nvPicPr>
          <p:cNvPr id="2052" name="Picture 4" descr="https://ichef.bbci.co.uk/news/2048/cpsprodpb/C7DA/production/_101926115_2croppedemoji.jpg">
            <a:extLst>
              <a:ext uri="{FF2B5EF4-FFF2-40B4-BE49-F238E27FC236}">
                <a16:creationId xmlns:a16="http://schemas.microsoft.com/office/drawing/2014/main" id="{F9233A6D-FF32-45BE-A36A-40AF2C3BE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393" y="4211295"/>
            <a:ext cx="1231851" cy="7612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55EC25-E4CD-461D-BA45-0FB9F103C2F2}"/>
              </a:ext>
            </a:extLst>
          </p:cNvPr>
          <p:cNvPicPr>
            <a:picLocks noChangeAspect="1"/>
          </p:cNvPicPr>
          <p:nvPr/>
        </p:nvPicPr>
        <p:blipFill>
          <a:blip r:embed="rId5"/>
          <a:stretch>
            <a:fillRect/>
          </a:stretch>
        </p:blipFill>
        <p:spPr>
          <a:xfrm>
            <a:off x="5744264" y="2605050"/>
            <a:ext cx="5581650" cy="1457325"/>
          </a:xfrm>
          <a:prstGeom prst="rect">
            <a:avLst/>
          </a:prstGeom>
        </p:spPr>
      </p:pic>
      <p:pic>
        <p:nvPicPr>
          <p:cNvPr id="7" name="Picture 6">
            <a:extLst>
              <a:ext uri="{FF2B5EF4-FFF2-40B4-BE49-F238E27FC236}">
                <a16:creationId xmlns:a16="http://schemas.microsoft.com/office/drawing/2014/main" id="{2A02C615-C836-423C-98CB-26DB183F1454}"/>
              </a:ext>
            </a:extLst>
          </p:cNvPr>
          <p:cNvPicPr>
            <a:picLocks noChangeAspect="1"/>
          </p:cNvPicPr>
          <p:nvPr/>
        </p:nvPicPr>
        <p:blipFill>
          <a:blip r:embed="rId6"/>
          <a:stretch>
            <a:fillRect/>
          </a:stretch>
        </p:blipFill>
        <p:spPr>
          <a:xfrm>
            <a:off x="5744264" y="4386301"/>
            <a:ext cx="5543550" cy="1752600"/>
          </a:xfrm>
          <a:prstGeom prst="rect">
            <a:avLst/>
          </a:prstGeom>
        </p:spPr>
      </p:pic>
    </p:spTree>
    <p:extLst>
      <p:ext uri="{BB962C8B-B14F-4D97-AF65-F5344CB8AC3E}">
        <p14:creationId xmlns:p14="http://schemas.microsoft.com/office/powerpoint/2010/main" val="370424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F64E-3C2A-4AB8-8934-6CC4077E9FF9}"/>
              </a:ext>
            </a:extLst>
          </p:cNvPr>
          <p:cNvSpPr>
            <a:spLocks noGrp="1"/>
          </p:cNvSpPr>
          <p:nvPr>
            <p:ph type="title"/>
          </p:nvPr>
        </p:nvSpPr>
        <p:spPr/>
        <p:txBody>
          <a:bodyPr/>
          <a:lstStyle/>
          <a:p>
            <a:r>
              <a:rPr lang="en-US" dirty="0"/>
              <a:t>Recursive Call</a:t>
            </a:r>
          </a:p>
        </p:txBody>
      </p:sp>
      <p:sp>
        <p:nvSpPr>
          <p:cNvPr id="3" name="Content Placeholder 2">
            <a:extLst>
              <a:ext uri="{FF2B5EF4-FFF2-40B4-BE49-F238E27FC236}">
                <a16:creationId xmlns:a16="http://schemas.microsoft.com/office/drawing/2014/main" id="{67448937-8AB8-4E45-9718-CFF8DF096D8E}"/>
              </a:ext>
            </a:extLst>
          </p:cNvPr>
          <p:cNvSpPr>
            <a:spLocks noGrp="1"/>
          </p:cNvSpPr>
          <p:nvPr>
            <p:ph idx="1"/>
          </p:nvPr>
        </p:nvSpPr>
        <p:spPr/>
        <p:txBody>
          <a:bodyPr>
            <a:normAutofit/>
          </a:bodyPr>
          <a:lstStyle/>
          <a:p>
            <a:pPr marL="0" indent="0">
              <a:buNone/>
            </a:pPr>
            <a:r>
              <a:rPr lang="en-US" dirty="0"/>
              <a:t>Call Stack: </a:t>
            </a:r>
          </a:p>
          <a:p>
            <a:endParaRPr lang="en-US" dirty="0"/>
          </a:p>
          <a:p>
            <a:endParaRPr lang="en-US" dirty="0"/>
          </a:p>
          <a:p>
            <a:pPr marL="0" indent="0">
              <a:buNone/>
            </a:pPr>
            <a:r>
              <a:rPr lang="en-US" dirty="0" err="1"/>
              <a:t>fac_recursive</a:t>
            </a:r>
            <a:r>
              <a:rPr lang="en-US" dirty="0"/>
              <a:t>(5)</a:t>
            </a:r>
          </a:p>
        </p:txBody>
      </p:sp>
      <p:pic>
        <p:nvPicPr>
          <p:cNvPr id="4" name="Picture 3">
            <a:extLst>
              <a:ext uri="{FF2B5EF4-FFF2-40B4-BE49-F238E27FC236}">
                <a16:creationId xmlns:a16="http://schemas.microsoft.com/office/drawing/2014/main" id="{9DA9087F-A0CA-403C-9411-0782C9831552}"/>
              </a:ext>
            </a:extLst>
          </p:cNvPr>
          <p:cNvPicPr>
            <a:picLocks noChangeAspect="1"/>
          </p:cNvPicPr>
          <p:nvPr/>
        </p:nvPicPr>
        <p:blipFill>
          <a:blip r:embed="rId3"/>
          <a:stretch>
            <a:fillRect/>
          </a:stretch>
        </p:blipFill>
        <p:spPr>
          <a:xfrm>
            <a:off x="4088088" y="1623220"/>
            <a:ext cx="5385721" cy="1468593"/>
          </a:xfrm>
          <a:prstGeom prst="rect">
            <a:avLst/>
          </a:prstGeom>
        </p:spPr>
      </p:pic>
      <p:pic>
        <p:nvPicPr>
          <p:cNvPr id="3074" name="Picture 2" descr="https://lh4.googleusercontent.com/r9yS-0pbgi5yqNnFYr2UOnuT5r2Li8OIkjYzaW42IFM8dc7yytZVl32q3HMRJ2IqS0YSxfgVlFKPQB5WDoHOEWTGXOQedlS5B0_loSTFFluR1mHhxtvMwTB_ZIRjXorVXTHZZd6lsF8">
            <a:extLst>
              <a:ext uri="{FF2B5EF4-FFF2-40B4-BE49-F238E27FC236}">
                <a16:creationId xmlns:a16="http://schemas.microsoft.com/office/drawing/2014/main" id="{E47C3C58-CA60-499E-BF82-C2AE8632A9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088" y="3168335"/>
            <a:ext cx="6755623" cy="300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84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6855-F8E3-45FE-BFBB-6D928DD0BFAD}"/>
              </a:ext>
            </a:extLst>
          </p:cNvPr>
          <p:cNvSpPr>
            <a:spLocks noGrp="1"/>
          </p:cNvSpPr>
          <p:nvPr>
            <p:ph type="title"/>
          </p:nvPr>
        </p:nvSpPr>
        <p:spPr/>
        <p:txBody>
          <a:bodyPr/>
          <a:lstStyle/>
          <a:p>
            <a:r>
              <a:rPr lang="en-US" dirty="0"/>
              <a:t>Recursive Call</a:t>
            </a:r>
          </a:p>
        </p:txBody>
      </p:sp>
      <p:sp>
        <p:nvSpPr>
          <p:cNvPr id="3" name="Content Placeholder 2">
            <a:extLst>
              <a:ext uri="{FF2B5EF4-FFF2-40B4-BE49-F238E27FC236}">
                <a16:creationId xmlns:a16="http://schemas.microsoft.com/office/drawing/2014/main" id="{532788F5-708A-4F29-9840-9559C5CB6829}"/>
              </a:ext>
            </a:extLst>
          </p:cNvPr>
          <p:cNvSpPr>
            <a:spLocks noGrp="1"/>
          </p:cNvSpPr>
          <p:nvPr>
            <p:ph idx="1"/>
          </p:nvPr>
        </p:nvSpPr>
        <p:spPr/>
        <p:txBody>
          <a:bodyPr/>
          <a:lstStyle/>
          <a:p>
            <a:r>
              <a:rPr lang="en-US" dirty="0"/>
              <a:t>Max call stack size (stack overflow error) </a:t>
            </a:r>
          </a:p>
          <a:p>
            <a:endParaRPr lang="en-US" dirty="0"/>
          </a:p>
          <a:p>
            <a:r>
              <a:rPr lang="en-US" dirty="0"/>
              <a:t>Tail Call Optimization  </a:t>
            </a:r>
          </a:p>
          <a:p>
            <a:endParaRPr lang="en-US" dirty="0"/>
          </a:p>
          <a:p>
            <a:r>
              <a:rPr lang="en-US" dirty="0"/>
              <a:t>Memorization </a:t>
            </a:r>
          </a:p>
          <a:p>
            <a:endParaRPr lang="en-US" dirty="0"/>
          </a:p>
        </p:txBody>
      </p:sp>
    </p:spTree>
    <p:extLst>
      <p:ext uri="{BB962C8B-B14F-4D97-AF65-F5344CB8AC3E}">
        <p14:creationId xmlns:p14="http://schemas.microsoft.com/office/powerpoint/2010/main" val="2190186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7600-4991-4789-A5C8-9213DF03E9C1}"/>
              </a:ext>
            </a:extLst>
          </p:cNvPr>
          <p:cNvSpPr>
            <a:spLocks noGrp="1"/>
          </p:cNvSpPr>
          <p:nvPr>
            <p:ph type="title"/>
          </p:nvPr>
        </p:nvSpPr>
        <p:spPr/>
        <p:txBody>
          <a:bodyPr/>
          <a:lstStyle/>
          <a:p>
            <a:r>
              <a:rPr lang="en-US" dirty="0"/>
              <a:t>Recursion </a:t>
            </a:r>
          </a:p>
        </p:txBody>
      </p:sp>
      <p:sp>
        <p:nvSpPr>
          <p:cNvPr id="3" name="Content Placeholder 2">
            <a:extLst>
              <a:ext uri="{FF2B5EF4-FFF2-40B4-BE49-F238E27FC236}">
                <a16:creationId xmlns:a16="http://schemas.microsoft.com/office/drawing/2014/main" id="{09783E6C-6C94-49B6-82F0-FD1D25835AD7}"/>
              </a:ext>
            </a:extLst>
          </p:cNvPr>
          <p:cNvSpPr>
            <a:spLocks noGrp="1"/>
          </p:cNvSpPr>
          <p:nvPr>
            <p:ph idx="1"/>
          </p:nvPr>
        </p:nvSpPr>
        <p:spPr/>
        <p:txBody>
          <a:bodyPr/>
          <a:lstStyle/>
          <a:p>
            <a:pPr marL="0" indent="0">
              <a:buNone/>
            </a:pPr>
            <a:r>
              <a:rPr lang="en-US" dirty="0"/>
              <a:t>Fundamental technique to solve problem: </a:t>
            </a:r>
          </a:p>
          <a:p>
            <a:pPr marL="0" indent="0">
              <a:buNone/>
            </a:pPr>
            <a:endParaRPr lang="en-US" sz="2000" b="1" dirty="0"/>
          </a:p>
          <a:p>
            <a:pPr lvl="1"/>
            <a:r>
              <a:rPr lang="en-US" dirty="0"/>
              <a:t>Identifying the base case</a:t>
            </a:r>
          </a:p>
          <a:p>
            <a:pPr lvl="1"/>
            <a:endParaRPr lang="en-US" dirty="0"/>
          </a:p>
          <a:p>
            <a:pPr lvl="1"/>
            <a:r>
              <a:rPr lang="en-US" dirty="0"/>
              <a:t>Identifying the recursion formula/equation to transform the problem to smaller version</a:t>
            </a:r>
          </a:p>
          <a:p>
            <a:pPr lvl="2"/>
            <a:r>
              <a:rPr lang="en-US" sz="2400" dirty="0"/>
              <a:t>Problem requires back-tracking </a:t>
            </a:r>
          </a:p>
          <a:p>
            <a:pPr lvl="2"/>
            <a:r>
              <a:rPr lang="en-US" sz="2400" dirty="0"/>
              <a:t>Problem has tree structure  </a:t>
            </a:r>
          </a:p>
          <a:p>
            <a:pPr marL="457200" lvl="1" indent="0">
              <a:buNone/>
            </a:pPr>
            <a:endParaRPr lang="en-US" sz="2000" dirty="0"/>
          </a:p>
        </p:txBody>
      </p:sp>
    </p:spTree>
    <p:extLst>
      <p:ext uri="{BB962C8B-B14F-4D97-AF65-F5344CB8AC3E}">
        <p14:creationId xmlns:p14="http://schemas.microsoft.com/office/powerpoint/2010/main" val="344016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CC9F-5F39-40F5-84B6-8AC0E20241FD}"/>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55ADF16A-7AE9-40AF-826F-270F8BF965B6}"/>
              </a:ext>
            </a:extLst>
          </p:cNvPr>
          <p:cNvSpPr>
            <a:spLocks noGrp="1"/>
          </p:cNvSpPr>
          <p:nvPr>
            <p:ph idx="1"/>
          </p:nvPr>
        </p:nvSpPr>
        <p:spPr/>
        <p:txBody>
          <a:bodyPr/>
          <a:lstStyle/>
          <a:p>
            <a:r>
              <a:rPr lang="en-US" dirty="0"/>
              <a:t>Tree</a:t>
            </a:r>
          </a:p>
        </p:txBody>
      </p:sp>
      <p:pic>
        <p:nvPicPr>
          <p:cNvPr id="1026" name="Picture 2" descr="https://i1.faceprep.in/Companies-1/binary%20tree%20-%20types.png">
            <a:extLst>
              <a:ext uri="{FF2B5EF4-FFF2-40B4-BE49-F238E27FC236}">
                <a16:creationId xmlns:a16="http://schemas.microsoft.com/office/drawing/2014/main" id="{2D21BA6D-3AA8-479F-AA34-9EAED5129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395" y="2253936"/>
            <a:ext cx="6987209" cy="3923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74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C09D-FC77-4BF3-A582-B355ACD573B6}"/>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034BD4F-B2F4-4263-8A27-F0F1A8DFFCA5}"/>
              </a:ext>
            </a:extLst>
          </p:cNvPr>
          <p:cNvSpPr>
            <a:spLocks noGrp="1"/>
          </p:cNvSpPr>
          <p:nvPr>
            <p:ph idx="1"/>
          </p:nvPr>
        </p:nvSpPr>
        <p:spPr/>
        <p:txBody>
          <a:bodyPr/>
          <a:lstStyle/>
          <a:p>
            <a:r>
              <a:rPr lang="en-US" dirty="0"/>
              <a:t>Linked List</a:t>
            </a:r>
          </a:p>
          <a:p>
            <a:r>
              <a:rPr lang="en-US" dirty="0"/>
              <a:t>Recursion </a:t>
            </a:r>
          </a:p>
        </p:txBody>
      </p:sp>
    </p:spTree>
    <p:extLst>
      <p:ext uri="{BB962C8B-B14F-4D97-AF65-F5344CB8AC3E}">
        <p14:creationId xmlns:p14="http://schemas.microsoft.com/office/powerpoint/2010/main" val="1341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C09D-FC77-4BF3-A582-B355ACD573B6}"/>
              </a:ext>
            </a:extLst>
          </p:cNvPr>
          <p:cNvSpPr>
            <a:spLocks noGrp="1"/>
          </p:cNvSpPr>
          <p:nvPr>
            <p:ph type="title"/>
          </p:nvPr>
        </p:nvSpPr>
        <p:spPr/>
        <p:txBody>
          <a:bodyPr/>
          <a:lstStyle/>
          <a:p>
            <a:r>
              <a:rPr lang="en-US" dirty="0"/>
              <a:t>Linked List </a:t>
            </a:r>
          </a:p>
        </p:txBody>
      </p:sp>
      <p:sp>
        <p:nvSpPr>
          <p:cNvPr id="3" name="Content Placeholder 2">
            <a:extLst>
              <a:ext uri="{FF2B5EF4-FFF2-40B4-BE49-F238E27FC236}">
                <a16:creationId xmlns:a16="http://schemas.microsoft.com/office/drawing/2014/main" id="{0034BD4F-B2F4-4263-8A27-F0F1A8DFFCA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Linked List: “dynamic” data structure </a:t>
            </a:r>
          </a:p>
          <a:p>
            <a:pPr marL="0" indent="0">
              <a:buNone/>
            </a:pPr>
            <a:endParaRPr lang="en-US" dirty="0"/>
          </a:p>
        </p:txBody>
      </p:sp>
      <p:graphicFrame>
        <p:nvGraphicFramePr>
          <p:cNvPr id="4" name="Content Placeholder 3">
            <a:extLst>
              <a:ext uri="{FF2B5EF4-FFF2-40B4-BE49-F238E27FC236}">
                <a16:creationId xmlns:a16="http://schemas.microsoft.com/office/drawing/2014/main" id="{50DA211D-42D0-4052-9E74-9E3EB61AE601}"/>
              </a:ext>
            </a:extLst>
          </p:cNvPr>
          <p:cNvGraphicFramePr>
            <a:graphicFrameLocks/>
          </p:cNvGraphicFramePr>
          <p:nvPr>
            <p:extLst>
              <p:ext uri="{D42A27DB-BD31-4B8C-83A1-F6EECF244321}">
                <p14:modId xmlns:p14="http://schemas.microsoft.com/office/powerpoint/2010/main" val="641426226"/>
              </p:ext>
            </p:extLst>
          </p:nvPr>
        </p:nvGraphicFramePr>
        <p:xfrm>
          <a:off x="838200" y="1825625"/>
          <a:ext cx="7560076" cy="1938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311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5AC9-C449-41EE-AA1C-481D1EE2B4E5}"/>
              </a:ext>
            </a:extLst>
          </p:cNvPr>
          <p:cNvSpPr>
            <a:spLocks noGrp="1"/>
          </p:cNvSpPr>
          <p:nvPr>
            <p:ph type="title"/>
          </p:nvPr>
        </p:nvSpPr>
        <p:spPr/>
        <p:txBody>
          <a:bodyPr/>
          <a:lstStyle/>
          <a:p>
            <a:r>
              <a:rPr lang="en-US" dirty="0"/>
              <a:t>Linked List</a:t>
            </a:r>
          </a:p>
        </p:txBody>
      </p:sp>
      <p:sp>
        <p:nvSpPr>
          <p:cNvPr id="5" name="Content Placeholder 4">
            <a:extLst>
              <a:ext uri="{FF2B5EF4-FFF2-40B4-BE49-F238E27FC236}">
                <a16:creationId xmlns:a16="http://schemas.microsoft.com/office/drawing/2014/main" id="{898E2694-A096-4067-9525-CED6B6219466}"/>
              </a:ext>
            </a:extLst>
          </p:cNvPr>
          <p:cNvSpPr>
            <a:spLocks noGrp="1"/>
          </p:cNvSpPr>
          <p:nvPr>
            <p:ph idx="1"/>
          </p:nvPr>
        </p:nvSpPr>
        <p:spPr/>
        <p:txBody>
          <a:bodyPr/>
          <a:lstStyle/>
          <a:p>
            <a:r>
              <a:rPr lang="en-US" dirty="0"/>
              <a:t>Data stored in a “Node” class: </a:t>
            </a:r>
          </a:p>
          <a:p>
            <a:endParaRPr lang="en-US" dirty="0"/>
          </a:p>
          <a:p>
            <a:endParaRPr lang="en-US" dirty="0"/>
          </a:p>
          <a:p>
            <a:endParaRPr lang="en-US" dirty="0"/>
          </a:p>
          <a:p>
            <a:endParaRPr lang="en-US" dirty="0"/>
          </a:p>
          <a:p>
            <a:r>
              <a:rPr lang="en-US" dirty="0"/>
              <a:t>Pointer </a:t>
            </a:r>
          </a:p>
          <a:p>
            <a:pPr marL="0" indent="0">
              <a:buNone/>
            </a:pPr>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241C82EA-C533-4408-ACBA-556E6433CEF6}"/>
              </a:ext>
            </a:extLst>
          </p:cNvPr>
          <p:cNvPicPr>
            <a:picLocks noChangeAspect="1"/>
          </p:cNvPicPr>
          <p:nvPr/>
        </p:nvPicPr>
        <p:blipFill>
          <a:blip r:embed="rId3"/>
          <a:stretch>
            <a:fillRect/>
          </a:stretch>
        </p:blipFill>
        <p:spPr>
          <a:xfrm>
            <a:off x="964324" y="2537724"/>
            <a:ext cx="4612822" cy="1278846"/>
          </a:xfrm>
          <a:prstGeom prst="rect">
            <a:avLst/>
          </a:prstGeom>
        </p:spPr>
      </p:pic>
      <p:pic>
        <p:nvPicPr>
          <p:cNvPr id="8" name="Picture 7">
            <a:extLst>
              <a:ext uri="{FF2B5EF4-FFF2-40B4-BE49-F238E27FC236}">
                <a16:creationId xmlns:a16="http://schemas.microsoft.com/office/drawing/2014/main" id="{B31AB18C-5FB6-4679-8C5F-D0074ACD6CB7}"/>
              </a:ext>
            </a:extLst>
          </p:cNvPr>
          <p:cNvPicPr>
            <a:picLocks noChangeAspect="1"/>
          </p:cNvPicPr>
          <p:nvPr/>
        </p:nvPicPr>
        <p:blipFill>
          <a:blip r:embed="rId4"/>
          <a:stretch>
            <a:fillRect/>
          </a:stretch>
        </p:blipFill>
        <p:spPr>
          <a:xfrm>
            <a:off x="6483123" y="2604415"/>
            <a:ext cx="3838575" cy="942975"/>
          </a:xfrm>
          <a:prstGeom prst="rect">
            <a:avLst/>
          </a:prstGeom>
        </p:spPr>
      </p:pic>
    </p:spTree>
    <p:extLst>
      <p:ext uri="{BB962C8B-B14F-4D97-AF65-F5344CB8AC3E}">
        <p14:creationId xmlns:p14="http://schemas.microsoft.com/office/powerpoint/2010/main" val="231953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F3AE-46E7-4E76-AFAC-B76D9E66D853}"/>
              </a:ext>
            </a:extLst>
          </p:cNvPr>
          <p:cNvSpPr>
            <a:spLocks noGrp="1"/>
          </p:cNvSpPr>
          <p:nvPr>
            <p:ph type="title"/>
          </p:nvPr>
        </p:nvSpPr>
        <p:spPr/>
        <p:txBody>
          <a:bodyPr/>
          <a:lstStyle/>
          <a:p>
            <a:r>
              <a:rPr lang="en-US" dirty="0"/>
              <a:t>Linked List Operation </a:t>
            </a:r>
          </a:p>
        </p:txBody>
      </p:sp>
      <p:graphicFrame>
        <p:nvGraphicFramePr>
          <p:cNvPr id="4" name="Content Placeholder 3">
            <a:extLst>
              <a:ext uri="{FF2B5EF4-FFF2-40B4-BE49-F238E27FC236}">
                <a16:creationId xmlns:a16="http://schemas.microsoft.com/office/drawing/2014/main" id="{A22C55C6-645E-4C6B-A010-A48119004033}"/>
              </a:ext>
            </a:extLst>
          </p:cNvPr>
          <p:cNvGraphicFramePr>
            <a:graphicFrameLocks noGrp="1"/>
          </p:cNvGraphicFramePr>
          <p:nvPr>
            <p:ph idx="1"/>
            <p:extLst>
              <p:ext uri="{D42A27DB-BD31-4B8C-83A1-F6EECF244321}">
                <p14:modId xmlns:p14="http://schemas.microsoft.com/office/powerpoint/2010/main" val="3296675631"/>
              </p:ext>
            </p:extLst>
          </p:nvPr>
        </p:nvGraphicFramePr>
        <p:xfrm>
          <a:off x="838200" y="2060749"/>
          <a:ext cx="10515600" cy="2856939"/>
        </p:xfrm>
        <a:graphic>
          <a:graphicData uri="http://schemas.openxmlformats.org/drawingml/2006/table">
            <a:tbl>
              <a:tblPr firstRow="1" bandRow="1">
                <a:tableStyleId>{5C22544A-7EE6-4342-B048-85BDC9FD1C3A}</a:tableStyleId>
              </a:tblPr>
              <a:tblGrid>
                <a:gridCol w="3165088">
                  <a:extLst>
                    <a:ext uri="{9D8B030D-6E8A-4147-A177-3AD203B41FA5}">
                      <a16:colId xmlns:a16="http://schemas.microsoft.com/office/drawing/2014/main" val="1405602559"/>
                    </a:ext>
                  </a:extLst>
                </a:gridCol>
                <a:gridCol w="3845312">
                  <a:extLst>
                    <a:ext uri="{9D8B030D-6E8A-4147-A177-3AD203B41FA5}">
                      <a16:colId xmlns:a16="http://schemas.microsoft.com/office/drawing/2014/main" val="1260376974"/>
                    </a:ext>
                  </a:extLst>
                </a:gridCol>
                <a:gridCol w="3505200">
                  <a:extLst>
                    <a:ext uri="{9D8B030D-6E8A-4147-A177-3AD203B41FA5}">
                      <a16:colId xmlns:a16="http://schemas.microsoft.com/office/drawing/2014/main" val="2162100955"/>
                    </a:ext>
                  </a:extLst>
                </a:gridCol>
              </a:tblGrid>
              <a:tr h="787188">
                <a:tc>
                  <a:txBody>
                    <a:bodyPr/>
                    <a:lstStyle/>
                    <a:p>
                      <a:r>
                        <a:rPr lang="en-US" sz="2000" dirty="0"/>
                        <a:t>Operations</a:t>
                      </a:r>
                    </a:p>
                    <a:p>
                      <a:r>
                        <a:rPr lang="en-US" sz="2000" dirty="0"/>
                        <a:t>(head, tail, anywhere)</a:t>
                      </a:r>
                    </a:p>
                  </a:txBody>
                  <a:tcPr/>
                </a:tc>
                <a:tc>
                  <a:txBody>
                    <a:bodyPr/>
                    <a:lstStyle/>
                    <a:p>
                      <a:pPr algn="ctr"/>
                      <a:r>
                        <a:rPr lang="en-US" sz="2000" dirty="0"/>
                        <a:t>Linked List</a:t>
                      </a:r>
                    </a:p>
                  </a:txBody>
                  <a:tcPr/>
                </a:tc>
                <a:tc>
                  <a:txBody>
                    <a:bodyPr/>
                    <a:lstStyle/>
                    <a:p>
                      <a:pPr algn="ctr"/>
                      <a:r>
                        <a:rPr lang="en-US" sz="2000" dirty="0"/>
                        <a:t>Array/Dynamic Array</a:t>
                      </a:r>
                    </a:p>
                  </a:txBody>
                  <a:tcPr/>
                </a:tc>
                <a:extLst>
                  <a:ext uri="{0D108BD9-81ED-4DB2-BD59-A6C34878D82A}">
                    <a16:rowId xmlns:a16="http://schemas.microsoft.com/office/drawing/2014/main" val="3541433558"/>
                  </a:ext>
                </a:extLst>
              </a:tr>
              <a:tr h="530205">
                <a:tc>
                  <a:txBody>
                    <a:bodyPr/>
                    <a:lstStyle/>
                    <a:p>
                      <a:r>
                        <a:rPr lang="en-US" sz="2000" dirty="0"/>
                        <a:t>Accessing</a:t>
                      </a:r>
                    </a:p>
                  </a:txBody>
                  <a:tcPr/>
                </a:tc>
                <a:tc>
                  <a:txBody>
                    <a:bodyPr/>
                    <a:lstStyle/>
                    <a:p>
                      <a:pPr algn="ctr"/>
                      <a:r>
                        <a:rPr lang="en-US" sz="2000" b="1" dirty="0">
                          <a:solidFill>
                            <a:schemeClr val="accent1"/>
                          </a:solidFill>
                        </a:rPr>
                        <a:t>O(n)</a:t>
                      </a:r>
                    </a:p>
                  </a:txBody>
                  <a:tcPr/>
                </a:tc>
                <a:tc>
                  <a:txBody>
                    <a:bodyPr/>
                    <a:lstStyle/>
                    <a:p>
                      <a:pPr algn="ctr"/>
                      <a:r>
                        <a:rPr lang="en-US" sz="2000" dirty="0">
                          <a:solidFill>
                            <a:schemeClr val="bg1">
                              <a:lumMod val="50000"/>
                            </a:schemeClr>
                          </a:solidFill>
                        </a:rPr>
                        <a:t>O(1)</a:t>
                      </a:r>
                    </a:p>
                  </a:txBody>
                  <a:tcPr/>
                </a:tc>
                <a:extLst>
                  <a:ext uri="{0D108BD9-81ED-4DB2-BD59-A6C34878D82A}">
                    <a16:rowId xmlns:a16="http://schemas.microsoft.com/office/drawing/2014/main" val="1745141272"/>
                  </a:ext>
                </a:extLst>
              </a:tr>
              <a:tr h="498031">
                <a:tc>
                  <a:txBody>
                    <a:bodyPr/>
                    <a:lstStyle/>
                    <a:p>
                      <a:r>
                        <a:rPr lang="en-US" sz="2000" dirty="0"/>
                        <a:t>Searching</a:t>
                      </a:r>
                    </a:p>
                  </a:txBody>
                  <a:tcPr/>
                </a:tc>
                <a:tc>
                  <a:txBody>
                    <a:bodyPr/>
                    <a:lstStyle/>
                    <a:p>
                      <a:pPr algn="ctr"/>
                      <a:r>
                        <a:rPr lang="en-US" sz="2000" b="1" dirty="0">
                          <a:solidFill>
                            <a:schemeClr val="accent1"/>
                          </a:solidFill>
                        </a:rPr>
                        <a:t>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50000"/>
                            </a:schemeClr>
                          </a:solidFill>
                        </a:rPr>
                        <a:t>O(n)</a:t>
                      </a:r>
                    </a:p>
                  </a:txBody>
                  <a:tcPr/>
                </a:tc>
                <a:extLst>
                  <a:ext uri="{0D108BD9-81ED-4DB2-BD59-A6C34878D82A}">
                    <a16:rowId xmlns:a16="http://schemas.microsoft.com/office/drawing/2014/main" val="4119837821"/>
                  </a:ext>
                </a:extLst>
              </a:tr>
              <a:tr h="571148">
                <a:tc>
                  <a:txBody>
                    <a:bodyPr/>
                    <a:lstStyle/>
                    <a:p>
                      <a:r>
                        <a:rPr lang="en-US" sz="2000" dirty="0"/>
                        <a:t>Inserting</a:t>
                      </a:r>
                    </a:p>
                  </a:txBody>
                  <a:tcPr/>
                </a:tc>
                <a:tc>
                  <a:txBody>
                    <a:bodyPr/>
                    <a:lstStyle/>
                    <a:p>
                      <a:pPr algn="ctr"/>
                      <a:r>
                        <a:rPr lang="en-US" sz="2000" b="1" dirty="0">
                          <a:solidFill>
                            <a:schemeClr val="accent1"/>
                          </a:solidFill>
                        </a:rPr>
                        <a:t>O(1)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50000"/>
                            </a:schemeClr>
                          </a:solidFill>
                        </a:rPr>
                        <a:t>O(n)</a:t>
                      </a:r>
                    </a:p>
                  </a:txBody>
                  <a:tcPr/>
                </a:tc>
                <a:extLst>
                  <a:ext uri="{0D108BD9-81ED-4DB2-BD59-A6C34878D82A}">
                    <a16:rowId xmlns:a16="http://schemas.microsoft.com/office/drawing/2014/main" val="565596523"/>
                  </a:ext>
                </a:extLst>
              </a:tr>
              <a:tr h="470367">
                <a:tc>
                  <a:txBody>
                    <a:bodyPr/>
                    <a:lstStyle/>
                    <a:p>
                      <a:r>
                        <a:rPr lang="en-US" sz="2000" dirty="0"/>
                        <a:t>Deleting</a:t>
                      </a:r>
                    </a:p>
                  </a:txBody>
                  <a:tcPr/>
                </a:tc>
                <a:tc>
                  <a:txBody>
                    <a:bodyPr/>
                    <a:lstStyle/>
                    <a:p>
                      <a:pPr algn="ctr"/>
                      <a:r>
                        <a:rPr lang="en-US" sz="2000" b="1" dirty="0">
                          <a:solidFill>
                            <a:schemeClr val="accent1"/>
                          </a:solidFill>
                        </a:rPr>
                        <a:t>O(1)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lumMod val="50000"/>
                            </a:schemeClr>
                          </a:solidFill>
                        </a:rPr>
                        <a:t>O(n)</a:t>
                      </a:r>
                    </a:p>
                  </a:txBody>
                  <a:tcPr/>
                </a:tc>
                <a:extLst>
                  <a:ext uri="{0D108BD9-81ED-4DB2-BD59-A6C34878D82A}">
                    <a16:rowId xmlns:a16="http://schemas.microsoft.com/office/drawing/2014/main" val="2162729365"/>
                  </a:ext>
                </a:extLst>
              </a:tr>
            </a:tbl>
          </a:graphicData>
        </a:graphic>
      </p:graphicFrame>
    </p:spTree>
    <p:extLst>
      <p:ext uri="{BB962C8B-B14F-4D97-AF65-F5344CB8AC3E}">
        <p14:creationId xmlns:p14="http://schemas.microsoft.com/office/powerpoint/2010/main" val="111753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8344-E56A-473C-B4CD-4B07529CE248}"/>
              </a:ext>
            </a:extLst>
          </p:cNvPr>
          <p:cNvSpPr>
            <a:spLocks noGrp="1"/>
          </p:cNvSpPr>
          <p:nvPr>
            <p:ph type="title"/>
          </p:nvPr>
        </p:nvSpPr>
        <p:spPr/>
        <p:txBody>
          <a:bodyPr/>
          <a:lstStyle/>
          <a:p>
            <a:r>
              <a:rPr lang="en-US" dirty="0"/>
              <a:t>Linked List</a:t>
            </a:r>
          </a:p>
        </p:txBody>
      </p:sp>
      <p:sp>
        <p:nvSpPr>
          <p:cNvPr id="3" name="Content Placeholder 2">
            <a:extLst>
              <a:ext uri="{FF2B5EF4-FFF2-40B4-BE49-F238E27FC236}">
                <a16:creationId xmlns:a16="http://schemas.microsoft.com/office/drawing/2014/main" id="{68FB8E2E-D7AE-444F-85D5-E90D81694642}"/>
              </a:ext>
            </a:extLst>
          </p:cNvPr>
          <p:cNvSpPr>
            <a:spLocks noGrp="1"/>
          </p:cNvSpPr>
          <p:nvPr>
            <p:ph idx="1"/>
          </p:nvPr>
        </p:nvSpPr>
        <p:spPr>
          <a:xfrm>
            <a:off x="838200" y="1825624"/>
            <a:ext cx="10515600" cy="4486275"/>
          </a:xfrm>
        </p:spPr>
        <p:txBody>
          <a:bodyPr>
            <a:normAutofit lnSpcReduction="10000"/>
          </a:bodyPr>
          <a:lstStyle/>
          <a:p>
            <a:r>
              <a:rPr lang="en-US" dirty="0">
                <a:solidFill>
                  <a:schemeClr val="bg1">
                    <a:lumMod val="50000"/>
                  </a:schemeClr>
                </a:solidFill>
              </a:rPr>
              <a:t>Single Linked List</a:t>
            </a:r>
          </a:p>
          <a:p>
            <a:endParaRPr lang="en-US" dirty="0"/>
          </a:p>
          <a:p>
            <a:r>
              <a:rPr lang="en-US" dirty="0"/>
              <a:t>Circular Linked List</a:t>
            </a:r>
          </a:p>
          <a:p>
            <a:endParaRPr lang="en-US" dirty="0"/>
          </a:p>
          <a:p>
            <a:endParaRPr lang="en-US" dirty="0"/>
          </a:p>
          <a:p>
            <a:r>
              <a:rPr lang="en-US" dirty="0"/>
              <a:t>Double Linked List </a:t>
            </a:r>
          </a:p>
          <a:p>
            <a:endParaRPr lang="en-US" dirty="0"/>
          </a:p>
          <a:p>
            <a:endParaRPr lang="en-US" dirty="0"/>
          </a:p>
          <a:p>
            <a:r>
              <a:rPr lang="en-US" dirty="0"/>
              <a:t>Positional Linked List</a:t>
            </a:r>
          </a:p>
        </p:txBody>
      </p:sp>
      <p:pic>
        <p:nvPicPr>
          <p:cNvPr id="4" name="Picture 3">
            <a:extLst>
              <a:ext uri="{FF2B5EF4-FFF2-40B4-BE49-F238E27FC236}">
                <a16:creationId xmlns:a16="http://schemas.microsoft.com/office/drawing/2014/main" id="{98D9723B-4123-4D7B-8478-FA3991ECB512}"/>
              </a:ext>
            </a:extLst>
          </p:cNvPr>
          <p:cNvPicPr>
            <a:picLocks noChangeAspect="1"/>
          </p:cNvPicPr>
          <p:nvPr/>
        </p:nvPicPr>
        <p:blipFill>
          <a:blip r:embed="rId3"/>
          <a:stretch>
            <a:fillRect/>
          </a:stretch>
        </p:blipFill>
        <p:spPr>
          <a:xfrm>
            <a:off x="5159298" y="2171673"/>
            <a:ext cx="3821151" cy="1257327"/>
          </a:xfrm>
          <a:prstGeom prst="rect">
            <a:avLst/>
          </a:prstGeom>
        </p:spPr>
      </p:pic>
      <p:pic>
        <p:nvPicPr>
          <p:cNvPr id="5" name="Picture 4">
            <a:extLst>
              <a:ext uri="{FF2B5EF4-FFF2-40B4-BE49-F238E27FC236}">
                <a16:creationId xmlns:a16="http://schemas.microsoft.com/office/drawing/2014/main" id="{D29DB798-E46E-4182-90EC-C06B542A3C41}"/>
              </a:ext>
            </a:extLst>
          </p:cNvPr>
          <p:cNvPicPr>
            <a:picLocks noChangeAspect="1"/>
          </p:cNvPicPr>
          <p:nvPr/>
        </p:nvPicPr>
        <p:blipFill>
          <a:blip r:embed="rId4"/>
          <a:stretch>
            <a:fillRect/>
          </a:stretch>
        </p:blipFill>
        <p:spPr>
          <a:xfrm>
            <a:off x="5159298" y="3652385"/>
            <a:ext cx="5362575" cy="1200150"/>
          </a:xfrm>
          <a:prstGeom prst="rect">
            <a:avLst/>
          </a:prstGeom>
        </p:spPr>
      </p:pic>
      <p:pic>
        <p:nvPicPr>
          <p:cNvPr id="6" name="Picture 5">
            <a:extLst>
              <a:ext uri="{FF2B5EF4-FFF2-40B4-BE49-F238E27FC236}">
                <a16:creationId xmlns:a16="http://schemas.microsoft.com/office/drawing/2014/main" id="{6D9AB687-310A-4F04-BA49-37990CFF249A}"/>
              </a:ext>
            </a:extLst>
          </p:cNvPr>
          <p:cNvPicPr>
            <a:picLocks noChangeAspect="1"/>
          </p:cNvPicPr>
          <p:nvPr/>
        </p:nvPicPr>
        <p:blipFill>
          <a:blip r:embed="rId5"/>
          <a:stretch>
            <a:fillRect/>
          </a:stretch>
        </p:blipFill>
        <p:spPr>
          <a:xfrm>
            <a:off x="5159298" y="5264150"/>
            <a:ext cx="5219700" cy="1047750"/>
          </a:xfrm>
          <a:prstGeom prst="rect">
            <a:avLst/>
          </a:prstGeom>
        </p:spPr>
      </p:pic>
    </p:spTree>
    <p:extLst>
      <p:ext uri="{BB962C8B-B14F-4D97-AF65-F5344CB8AC3E}">
        <p14:creationId xmlns:p14="http://schemas.microsoft.com/office/powerpoint/2010/main" val="425664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62E6-EC42-4C3C-B890-4348D0F5CBDC}"/>
              </a:ext>
            </a:extLst>
          </p:cNvPr>
          <p:cNvSpPr>
            <a:spLocks noGrp="1"/>
          </p:cNvSpPr>
          <p:nvPr>
            <p:ph type="title"/>
          </p:nvPr>
        </p:nvSpPr>
        <p:spPr/>
        <p:txBody>
          <a:bodyPr/>
          <a:lstStyle/>
          <a:p>
            <a:r>
              <a:rPr lang="en-US" dirty="0"/>
              <a:t>Linked List vs Array  </a:t>
            </a:r>
          </a:p>
        </p:txBody>
      </p:sp>
      <p:sp>
        <p:nvSpPr>
          <p:cNvPr id="3" name="Content Placeholder 2">
            <a:extLst>
              <a:ext uri="{FF2B5EF4-FFF2-40B4-BE49-F238E27FC236}">
                <a16:creationId xmlns:a16="http://schemas.microsoft.com/office/drawing/2014/main" id="{7A483587-92AF-42EB-8CB3-5DB527832E0E}"/>
              </a:ext>
            </a:extLst>
          </p:cNvPr>
          <p:cNvSpPr>
            <a:spLocks noGrp="1"/>
          </p:cNvSpPr>
          <p:nvPr>
            <p:ph idx="1"/>
          </p:nvPr>
        </p:nvSpPr>
        <p:spPr>
          <a:xfrm>
            <a:off x="838200" y="1825625"/>
            <a:ext cx="10515600" cy="4351338"/>
          </a:xfrm>
        </p:spPr>
        <p:txBody>
          <a:bodyPr/>
          <a:lstStyle/>
          <a:p>
            <a:pPr marL="0" indent="0">
              <a:buNone/>
            </a:pPr>
            <a:r>
              <a:rPr lang="en-US" dirty="0">
                <a:solidFill>
                  <a:schemeClr val="accent6">
                    <a:lumMod val="75000"/>
                  </a:schemeClr>
                </a:solidFill>
              </a:rPr>
              <a:t>✔</a:t>
            </a:r>
            <a:r>
              <a:rPr lang="en-US" dirty="0"/>
              <a:t>dynamic, no need to deal with fixed memory size </a:t>
            </a:r>
          </a:p>
          <a:p>
            <a:pPr marL="0" indent="0">
              <a:buNone/>
            </a:pPr>
            <a:r>
              <a:rPr lang="en-US" dirty="0">
                <a:solidFill>
                  <a:srgbClr val="FF0000"/>
                </a:solidFill>
              </a:rPr>
              <a:t>✖</a:t>
            </a:r>
            <a:r>
              <a:rPr lang="en-US" dirty="0"/>
              <a:t>accessing speed    </a:t>
            </a:r>
          </a:p>
          <a:p>
            <a:pPr marL="0" indent="0">
              <a:buNone/>
            </a:pPr>
            <a:r>
              <a:rPr lang="en-US" dirty="0"/>
              <a:t>       </a:t>
            </a:r>
          </a:p>
          <a:p>
            <a:pPr marL="0" indent="0">
              <a:buNone/>
            </a:pPr>
            <a:r>
              <a:rPr lang="en-US" dirty="0"/>
              <a:t>Array: </a:t>
            </a:r>
          </a:p>
          <a:p>
            <a:pPr marL="0" indent="0">
              <a:buNone/>
            </a:pPr>
            <a:endParaRPr lang="en-US" dirty="0"/>
          </a:p>
          <a:p>
            <a:pPr marL="0" indent="0">
              <a:buNone/>
            </a:pPr>
            <a:endParaRPr lang="en-US" dirty="0"/>
          </a:p>
          <a:p>
            <a:pPr marL="0" indent="0">
              <a:buNone/>
            </a:pPr>
            <a:endParaRPr lang="en-US" dirty="0"/>
          </a:p>
          <a:p>
            <a:pPr marL="0" indent="0">
              <a:buNone/>
            </a:pPr>
            <a:r>
              <a:rPr lang="en-US" dirty="0"/>
              <a:t>Linked List: </a:t>
            </a:r>
          </a:p>
        </p:txBody>
      </p:sp>
      <p:pic>
        <p:nvPicPr>
          <p:cNvPr id="6" name="Picture 5">
            <a:extLst>
              <a:ext uri="{FF2B5EF4-FFF2-40B4-BE49-F238E27FC236}">
                <a16:creationId xmlns:a16="http://schemas.microsoft.com/office/drawing/2014/main" id="{2364C6E2-4328-42B6-AC2C-A438D6740755}"/>
              </a:ext>
            </a:extLst>
          </p:cNvPr>
          <p:cNvPicPr>
            <a:picLocks noChangeAspect="1"/>
          </p:cNvPicPr>
          <p:nvPr/>
        </p:nvPicPr>
        <p:blipFill>
          <a:blip r:embed="rId3"/>
          <a:stretch>
            <a:fillRect/>
          </a:stretch>
        </p:blipFill>
        <p:spPr>
          <a:xfrm>
            <a:off x="3401122" y="3429000"/>
            <a:ext cx="6427052" cy="1372140"/>
          </a:xfrm>
          <a:prstGeom prst="rect">
            <a:avLst/>
          </a:prstGeom>
        </p:spPr>
      </p:pic>
      <p:pic>
        <p:nvPicPr>
          <p:cNvPr id="7" name="Picture 6">
            <a:extLst>
              <a:ext uri="{FF2B5EF4-FFF2-40B4-BE49-F238E27FC236}">
                <a16:creationId xmlns:a16="http://schemas.microsoft.com/office/drawing/2014/main" id="{91886F48-8EE4-494A-ADCF-DF71EE49ED4F}"/>
              </a:ext>
            </a:extLst>
          </p:cNvPr>
          <p:cNvPicPr>
            <a:picLocks noChangeAspect="1"/>
          </p:cNvPicPr>
          <p:nvPr/>
        </p:nvPicPr>
        <p:blipFill>
          <a:blip r:embed="rId4"/>
          <a:stretch>
            <a:fillRect/>
          </a:stretch>
        </p:blipFill>
        <p:spPr>
          <a:xfrm>
            <a:off x="3401122" y="5010841"/>
            <a:ext cx="6733943" cy="1166122"/>
          </a:xfrm>
          <a:prstGeom prst="rect">
            <a:avLst/>
          </a:prstGeom>
        </p:spPr>
      </p:pic>
    </p:spTree>
    <p:extLst>
      <p:ext uri="{BB962C8B-B14F-4D97-AF65-F5344CB8AC3E}">
        <p14:creationId xmlns:p14="http://schemas.microsoft.com/office/powerpoint/2010/main" val="374317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D464-1231-4163-9755-68A74AB38E2F}"/>
              </a:ext>
            </a:extLst>
          </p:cNvPr>
          <p:cNvSpPr>
            <a:spLocks noGrp="1"/>
          </p:cNvSpPr>
          <p:nvPr>
            <p:ph type="title"/>
          </p:nvPr>
        </p:nvSpPr>
        <p:spPr/>
        <p:txBody>
          <a:bodyPr/>
          <a:lstStyle/>
          <a:p>
            <a:r>
              <a:rPr lang="en-US" dirty="0"/>
              <a:t>Linked List vs Array</a:t>
            </a:r>
          </a:p>
        </p:txBody>
      </p:sp>
      <p:graphicFrame>
        <p:nvGraphicFramePr>
          <p:cNvPr id="4" name="Content Placeholder 3">
            <a:extLst>
              <a:ext uri="{FF2B5EF4-FFF2-40B4-BE49-F238E27FC236}">
                <a16:creationId xmlns:a16="http://schemas.microsoft.com/office/drawing/2014/main" id="{41F8C4A7-55E8-4ADF-940A-BEC4B4DBA950}"/>
              </a:ext>
            </a:extLst>
          </p:cNvPr>
          <p:cNvGraphicFramePr>
            <a:graphicFrameLocks noGrp="1"/>
          </p:cNvGraphicFramePr>
          <p:nvPr>
            <p:ph idx="1"/>
            <p:extLst>
              <p:ext uri="{D42A27DB-BD31-4B8C-83A1-F6EECF244321}">
                <p14:modId xmlns:p14="http://schemas.microsoft.com/office/powerpoint/2010/main" val="3372445075"/>
              </p:ext>
            </p:extLst>
          </p:nvPr>
        </p:nvGraphicFramePr>
        <p:xfrm>
          <a:off x="1101186" y="1970591"/>
          <a:ext cx="5221559"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Left Brace 4">
            <a:extLst>
              <a:ext uri="{FF2B5EF4-FFF2-40B4-BE49-F238E27FC236}">
                <a16:creationId xmlns:a16="http://schemas.microsoft.com/office/drawing/2014/main" id="{A6548102-9024-4430-9335-AC4824578563}"/>
              </a:ext>
            </a:extLst>
          </p:cNvPr>
          <p:cNvSpPr/>
          <p:nvPr/>
        </p:nvSpPr>
        <p:spPr>
          <a:xfrm>
            <a:off x="2129886" y="2185639"/>
            <a:ext cx="156117" cy="19606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ight Brace 5">
            <a:extLst>
              <a:ext uri="{FF2B5EF4-FFF2-40B4-BE49-F238E27FC236}">
                <a16:creationId xmlns:a16="http://schemas.microsoft.com/office/drawing/2014/main" id="{F8B0AD0A-B2E6-4468-83F8-D13581B73EFA}"/>
              </a:ext>
            </a:extLst>
          </p:cNvPr>
          <p:cNvSpPr/>
          <p:nvPr/>
        </p:nvSpPr>
        <p:spPr>
          <a:xfrm>
            <a:off x="5163020" y="2821259"/>
            <a:ext cx="156117" cy="13250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7FA2B459-15C1-403D-98AC-85CC5FB66AA6}"/>
              </a:ext>
            </a:extLst>
          </p:cNvPr>
          <p:cNvSpPr/>
          <p:nvPr/>
        </p:nvSpPr>
        <p:spPr>
          <a:xfrm>
            <a:off x="6400803" y="5274527"/>
            <a:ext cx="55756"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21093644-5F1B-46CA-93DC-F45A9610AFC7}"/>
              </a:ext>
            </a:extLst>
          </p:cNvPr>
          <p:cNvSpPr txBox="1"/>
          <p:nvPr/>
        </p:nvSpPr>
        <p:spPr>
          <a:xfrm>
            <a:off x="865285" y="2981283"/>
            <a:ext cx="1186543" cy="369332"/>
          </a:xfrm>
          <a:prstGeom prst="rect">
            <a:avLst/>
          </a:prstGeom>
          <a:noFill/>
        </p:spPr>
        <p:txBody>
          <a:bodyPr wrap="none" rtlCol="0">
            <a:spAutoFit/>
          </a:bodyPr>
          <a:lstStyle/>
          <a:p>
            <a:r>
              <a:rPr lang="en-US" dirty="0"/>
              <a:t>Inside CPU</a:t>
            </a:r>
          </a:p>
        </p:txBody>
      </p:sp>
      <p:sp>
        <p:nvSpPr>
          <p:cNvPr id="9" name="TextBox 8">
            <a:extLst>
              <a:ext uri="{FF2B5EF4-FFF2-40B4-BE49-F238E27FC236}">
                <a16:creationId xmlns:a16="http://schemas.microsoft.com/office/drawing/2014/main" id="{737CB277-7DC6-41D1-9AFD-6D403406B0D0}"/>
              </a:ext>
            </a:extLst>
          </p:cNvPr>
          <p:cNvSpPr txBox="1"/>
          <p:nvPr/>
        </p:nvSpPr>
        <p:spPr>
          <a:xfrm>
            <a:off x="5416708" y="3159442"/>
            <a:ext cx="1261820" cy="646331"/>
          </a:xfrm>
          <a:prstGeom prst="rect">
            <a:avLst/>
          </a:prstGeom>
          <a:noFill/>
        </p:spPr>
        <p:txBody>
          <a:bodyPr wrap="none" rtlCol="0">
            <a:spAutoFit/>
          </a:bodyPr>
          <a:lstStyle/>
          <a:p>
            <a:r>
              <a:rPr lang="en-US" dirty="0"/>
              <a:t>CPU CACHE</a:t>
            </a:r>
            <a:br>
              <a:rPr lang="en-US" dirty="0"/>
            </a:br>
            <a:r>
              <a:rPr lang="en-US" dirty="0"/>
              <a:t>SRAM</a:t>
            </a:r>
          </a:p>
        </p:txBody>
      </p:sp>
      <p:sp>
        <p:nvSpPr>
          <p:cNvPr id="10" name="TextBox 9">
            <a:extLst>
              <a:ext uri="{FF2B5EF4-FFF2-40B4-BE49-F238E27FC236}">
                <a16:creationId xmlns:a16="http://schemas.microsoft.com/office/drawing/2014/main" id="{EE3F8C00-C63A-40CB-AE36-1C1FA9077784}"/>
              </a:ext>
            </a:extLst>
          </p:cNvPr>
          <p:cNvSpPr txBox="1"/>
          <p:nvPr/>
        </p:nvSpPr>
        <p:spPr>
          <a:xfrm>
            <a:off x="5437955" y="4375845"/>
            <a:ext cx="988925" cy="646331"/>
          </a:xfrm>
          <a:prstGeom prst="rect">
            <a:avLst/>
          </a:prstGeom>
          <a:noFill/>
        </p:spPr>
        <p:txBody>
          <a:bodyPr wrap="none" rtlCol="0">
            <a:spAutoFit/>
          </a:bodyPr>
          <a:lstStyle/>
          <a:p>
            <a:r>
              <a:rPr lang="en-US" dirty="0"/>
              <a:t>Memory</a:t>
            </a:r>
            <a:br>
              <a:rPr lang="en-US" dirty="0"/>
            </a:br>
            <a:r>
              <a:rPr lang="en-US" dirty="0"/>
              <a:t>DRAM</a:t>
            </a:r>
          </a:p>
        </p:txBody>
      </p:sp>
      <p:sp>
        <p:nvSpPr>
          <p:cNvPr id="11" name="TextBox 10">
            <a:extLst>
              <a:ext uri="{FF2B5EF4-FFF2-40B4-BE49-F238E27FC236}">
                <a16:creationId xmlns:a16="http://schemas.microsoft.com/office/drawing/2014/main" id="{F309BCD9-3A35-4B09-ACFE-04295FCEF2CA}"/>
              </a:ext>
            </a:extLst>
          </p:cNvPr>
          <p:cNvSpPr txBox="1"/>
          <p:nvPr/>
        </p:nvSpPr>
        <p:spPr>
          <a:xfrm>
            <a:off x="6678528" y="5547061"/>
            <a:ext cx="1080809" cy="369332"/>
          </a:xfrm>
          <a:prstGeom prst="rect">
            <a:avLst/>
          </a:prstGeom>
          <a:noFill/>
        </p:spPr>
        <p:txBody>
          <a:bodyPr wrap="none" rtlCol="0">
            <a:spAutoFit/>
          </a:bodyPr>
          <a:lstStyle/>
          <a:p>
            <a:r>
              <a:rPr lang="en-US" dirty="0"/>
              <a:t>Hard Disk</a:t>
            </a:r>
          </a:p>
        </p:txBody>
      </p:sp>
      <p:sp>
        <p:nvSpPr>
          <p:cNvPr id="13" name="Arrow: Down 12">
            <a:extLst>
              <a:ext uri="{FF2B5EF4-FFF2-40B4-BE49-F238E27FC236}">
                <a16:creationId xmlns:a16="http://schemas.microsoft.com/office/drawing/2014/main" id="{43874BF1-6E91-482A-B0B9-C0EE8D7AF2DA}"/>
              </a:ext>
            </a:extLst>
          </p:cNvPr>
          <p:cNvSpPr/>
          <p:nvPr/>
        </p:nvSpPr>
        <p:spPr>
          <a:xfrm>
            <a:off x="7828163" y="1970591"/>
            <a:ext cx="367991" cy="4351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F050475-CC83-4A8B-AFAD-959EC863F3C9}"/>
              </a:ext>
            </a:extLst>
          </p:cNvPr>
          <p:cNvSpPr txBox="1"/>
          <p:nvPr/>
        </p:nvSpPr>
        <p:spPr>
          <a:xfrm>
            <a:off x="8515029" y="2240399"/>
            <a:ext cx="2575785" cy="369332"/>
          </a:xfrm>
          <a:prstGeom prst="rect">
            <a:avLst/>
          </a:prstGeom>
          <a:noFill/>
        </p:spPr>
        <p:txBody>
          <a:bodyPr wrap="square" rtlCol="0">
            <a:spAutoFit/>
          </a:bodyPr>
          <a:lstStyle/>
          <a:p>
            <a:r>
              <a:rPr lang="en-US" dirty="0">
                <a:solidFill>
                  <a:schemeClr val="accent1"/>
                </a:solidFill>
              </a:rPr>
              <a:t>Capacity: big =&gt; small</a:t>
            </a:r>
          </a:p>
        </p:txBody>
      </p:sp>
      <p:sp>
        <p:nvSpPr>
          <p:cNvPr id="15" name="TextBox 14">
            <a:extLst>
              <a:ext uri="{FF2B5EF4-FFF2-40B4-BE49-F238E27FC236}">
                <a16:creationId xmlns:a16="http://schemas.microsoft.com/office/drawing/2014/main" id="{71CB2CEF-ADB4-4722-B1BB-37B7DBD164E6}"/>
              </a:ext>
            </a:extLst>
          </p:cNvPr>
          <p:cNvSpPr txBox="1"/>
          <p:nvPr/>
        </p:nvSpPr>
        <p:spPr>
          <a:xfrm>
            <a:off x="8515028" y="3800228"/>
            <a:ext cx="2575785" cy="369332"/>
          </a:xfrm>
          <a:prstGeom prst="rect">
            <a:avLst/>
          </a:prstGeom>
          <a:noFill/>
        </p:spPr>
        <p:txBody>
          <a:bodyPr wrap="square" rtlCol="0">
            <a:spAutoFit/>
          </a:bodyPr>
          <a:lstStyle/>
          <a:p>
            <a:r>
              <a:rPr lang="en-US" dirty="0">
                <a:solidFill>
                  <a:schemeClr val="accent1"/>
                </a:solidFill>
              </a:rPr>
              <a:t>Speed: fast =&gt; slow</a:t>
            </a:r>
          </a:p>
        </p:txBody>
      </p:sp>
      <p:sp>
        <p:nvSpPr>
          <p:cNvPr id="16" name="TextBox 15">
            <a:extLst>
              <a:ext uri="{FF2B5EF4-FFF2-40B4-BE49-F238E27FC236}">
                <a16:creationId xmlns:a16="http://schemas.microsoft.com/office/drawing/2014/main" id="{D37ABC8F-7C86-4AC1-9B37-236B386B4494}"/>
              </a:ext>
            </a:extLst>
          </p:cNvPr>
          <p:cNvSpPr txBox="1"/>
          <p:nvPr/>
        </p:nvSpPr>
        <p:spPr>
          <a:xfrm>
            <a:off x="8515028" y="5274527"/>
            <a:ext cx="2575785" cy="369332"/>
          </a:xfrm>
          <a:prstGeom prst="rect">
            <a:avLst/>
          </a:prstGeom>
          <a:noFill/>
        </p:spPr>
        <p:txBody>
          <a:bodyPr wrap="square" rtlCol="0">
            <a:spAutoFit/>
          </a:bodyPr>
          <a:lstStyle/>
          <a:p>
            <a:r>
              <a:rPr lang="en-US" dirty="0">
                <a:solidFill>
                  <a:schemeClr val="accent1"/>
                </a:solidFill>
              </a:rPr>
              <a:t>Price: high =&gt; low</a:t>
            </a:r>
          </a:p>
        </p:txBody>
      </p:sp>
    </p:spTree>
    <p:extLst>
      <p:ext uri="{BB962C8B-B14F-4D97-AF65-F5344CB8AC3E}">
        <p14:creationId xmlns:p14="http://schemas.microsoft.com/office/powerpoint/2010/main" val="273372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FEE9-5D4A-4554-A0F2-73FD3536B190}"/>
              </a:ext>
            </a:extLst>
          </p:cNvPr>
          <p:cNvSpPr>
            <a:spLocks noGrp="1"/>
          </p:cNvSpPr>
          <p:nvPr>
            <p:ph type="title"/>
          </p:nvPr>
        </p:nvSpPr>
        <p:spPr/>
        <p:txBody>
          <a:bodyPr/>
          <a:lstStyle/>
          <a:p>
            <a:r>
              <a:rPr lang="en-US" dirty="0"/>
              <a:t>Linear Data Structure </a:t>
            </a:r>
          </a:p>
        </p:txBody>
      </p:sp>
      <p:sp>
        <p:nvSpPr>
          <p:cNvPr id="11" name="Content Placeholder 10">
            <a:extLst>
              <a:ext uri="{FF2B5EF4-FFF2-40B4-BE49-F238E27FC236}">
                <a16:creationId xmlns:a16="http://schemas.microsoft.com/office/drawing/2014/main" id="{BD6BBCE0-E3E8-4EFF-B9C7-A58E32D0D9C3}"/>
              </a:ext>
            </a:extLst>
          </p:cNvPr>
          <p:cNvSpPr>
            <a:spLocks noGrp="1"/>
          </p:cNvSpPr>
          <p:nvPr>
            <p:ph idx="1"/>
          </p:nvPr>
        </p:nvSpPr>
        <p:spPr>
          <a:xfrm>
            <a:off x="838200" y="1825625"/>
            <a:ext cx="10515600" cy="4351338"/>
          </a:xfrm>
        </p:spPr>
        <p:txBody>
          <a:bodyPr>
            <a:normAutofit/>
          </a:bodyPr>
          <a:lstStyle/>
          <a:p>
            <a:r>
              <a:rPr lang="en-US" sz="1800" dirty="0"/>
              <a:t>Elements arranged in linear order </a:t>
            </a:r>
          </a:p>
          <a:p>
            <a:r>
              <a:rPr lang="en-US" sz="1800" dirty="0"/>
              <a:t>Elements can be traversed in a single run</a:t>
            </a:r>
          </a:p>
        </p:txBody>
      </p:sp>
      <p:pic>
        <p:nvPicPr>
          <p:cNvPr id="1028" name="Picture 4" descr="Difference between Linear and Non-linear Data Structures - GeeksforGeeks">
            <a:extLst>
              <a:ext uri="{FF2B5EF4-FFF2-40B4-BE49-F238E27FC236}">
                <a16:creationId xmlns:a16="http://schemas.microsoft.com/office/drawing/2014/main" id="{5458C802-605F-42B7-B4D2-A96BCFD9A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872" y="3335867"/>
            <a:ext cx="5639328" cy="2492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685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8524</TotalTime>
  <Words>1117</Words>
  <Application>Microsoft Office PowerPoint</Application>
  <PresentationFormat>Widescreen</PresentationFormat>
  <Paragraphs>193</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MTH251</vt:lpstr>
      <vt:lpstr>Topics</vt:lpstr>
      <vt:lpstr>Linked List </vt:lpstr>
      <vt:lpstr>Linked List</vt:lpstr>
      <vt:lpstr>Linked List Operation </vt:lpstr>
      <vt:lpstr>Linked List</vt:lpstr>
      <vt:lpstr>Linked List vs Array  </vt:lpstr>
      <vt:lpstr>Linked List vs Array</vt:lpstr>
      <vt:lpstr>Linear Data Structure </vt:lpstr>
      <vt:lpstr>Recursion</vt:lpstr>
      <vt:lpstr>Recursion </vt:lpstr>
      <vt:lpstr>Recursive vs. Iterative </vt:lpstr>
      <vt:lpstr>Recursive Call</vt:lpstr>
      <vt:lpstr>Recursive Call</vt:lpstr>
      <vt:lpstr>Recursion </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MTH251</dc:title>
  <dc:creator>Internet</dc:creator>
  <cp:lastModifiedBy>Internet</cp:lastModifiedBy>
  <cp:revision>59</cp:revision>
  <dcterms:created xsi:type="dcterms:W3CDTF">2021-01-27T07:58:37Z</dcterms:created>
  <dcterms:modified xsi:type="dcterms:W3CDTF">2021-02-08T12:18:09Z</dcterms:modified>
</cp:coreProperties>
</file>