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8" r:id="rId7"/>
    <p:sldId id="270" r:id="rId8"/>
    <p:sldId id="271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8"/>
    <p:restoredTop sz="91411" autoAdjust="0"/>
  </p:normalViewPr>
  <p:slideViewPr>
    <p:cSldViewPr snapToGrid="0">
      <p:cViewPr varScale="1">
        <p:scale>
          <a:sx n="158" d="100"/>
          <a:sy n="15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95EEA-E2BF-42F7-ACFF-6FD110C896BD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4313-A72A-492D-927D-81BCAE9C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7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4313-A72A-492D-927D-81BCAE9C3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4313-A72A-492D-927D-81BCAE9C3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C3FA-17EF-4A36-98D5-6DD6ECE4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F270E-1989-4801-80BF-847CB1B20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977C-B847-4E35-A9BB-CD112354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0867-0569-4292-8E68-28B71686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B397-3545-4739-AF61-6EEA849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49A2-DBC9-4433-82AA-D9C8C34B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8A7F0-E016-4273-B0F4-2E9979DB7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8F8-A395-4A5D-B36E-ED830A34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3D16-3B19-4F4C-B341-C26A9199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2088-44AF-4983-8D97-F93771D9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76C79-86F5-4ECD-98E1-3F6A3B6E5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94D17-8922-40F6-8E87-5C02880E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0C9A-6EB1-451A-B1F5-046B1777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2839-4027-4271-8404-2FC0A005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92C5-477D-4686-A60C-B28CEC7F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9B98-15FF-4A6E-AF33-12EA4702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F7A6-85DB-4435-91AC-E249B77E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7C8D-9838-469C-94AD-52F0FE9C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F69D-1D30-47A9-8E37-35518F6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6535-6B2E-4358-97F7-324B3360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04FA-2026-49DC-AE3C-EEAF0786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900F-F968-4149-BEAE-BCDE016F1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EABC-94D6-47AB-BDCA-1976E6E9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09EC-D576-4E9E-9706-2A559270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C764-5BD4-4187-81C9-74DA8A90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159E-8553-45DB-82C0-7B265275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FDB5-694D-4ADD-87F2-0CA4F807B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3F9DE-CE65-47C5-8E55-600F6CE9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955DD-89A9-4CEB-888C-B59467EE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9540-1E08-4592-8EA9-6795036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CB955-F545-4CB5-B3B8-44B380A5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F719-F17C-464F-802F-1EA4B74A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5D7D1-A8A7-42A3-8AA1-5C029E6F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5048A-0CBA-4FA3-BC56-7E2335D2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FB3E8-EC7A-40E5-800F-F2D9482B7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03EC4-E617-4E70-A3B0-BCBB31DD0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11475-32E3-45FF-B065-37A29AD1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097CA-8D5B-4C6C-95FD-68D00D7F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B017B-F813-49C7-B791-97BAB618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143E-20B9-49B9-B574-7ECC5D07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08B1E-E0F4-47D0-BDF9-19BFC5CB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5FB77-8B06-40A6-8A82-6BFAFFE3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C643B-5291-486B-AEC9-F36360E2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D8EF7-FAE4-448A-872D-BB6987FA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EB16A-497B-415D-9F94-EF5F4BEE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50A3-8E65-48C2-9312-18A5E002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2B-1D8C-4872-9352-516A5ACB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F2C4-1992-4B3B-A6D4-1FCE5451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168BB-16B4-4B9C-B048-85E83C98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8DA3-7B99-4332-BD92-9EF00350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F34BF-8471-41F5-AE3D-63293004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49AC-29D1-4B76-A30D-BA65EE23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E677-89ED-4AD8-ABA0-DE885614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5D3C3-7631-44CA-BBAC-32A72A3CD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6F2DE-B3E6-4A8C-AF2A-559E7FF7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658C4-6D25-46B9-BD54-E00961B1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790C-EE95-4B82-8C14-14E720B7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C901C-E67F-4645-8792-CE629A2E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1E72-ED03-48DD-A817-D9737C44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ECEDE-DA87-488B-ADAE-C05E4646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84A5-BDEB-4BA0-969F-FD2E863D3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A168-A153-45C5-AC90-6A7E526D86F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05960-96B9-499A-9EB3-2C7B504CA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150A-2F0F-4E8B-B4CB-606D445BE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73A-0CEE-41B7-B03C-04A89387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3FC2-553E-49A4-8B03-5F0C6258D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MTH251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0075-6C95-443E-8EB2-71912E277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22/02/2021</a:t>
            </a:r>
          </a:p>
        </p:txBody>
      </p:sp>
    </p:spTree>
    <p:extLst>
      <p:ext uri="{BB962C8B-B14F-4D97-AF65-F5344CB8AC3E}">
        <p14:creationId xmlns:p14="http://schemas.microsoft.com/office/powerpoint/2010/main" val="94842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9A01-4C71-4E11-B09D-D788B2D4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7E7ED3-0F90-4767-A784-546608D89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413875"/>
              </p:ext>
            </p:extLst>
          </p:nvPr>
        </p:nvGraphicFramePr>
        <p:xfrm>
          <a:off x="838200" y="1523999"/>
          <a:ext cx="10515600" cy="481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>
                  <a:extLst>
                    <a:ext uri="{9D8B030D-6E8A-4147-A177-3AD203B41FA5}">
                      <a16:colId xmlns:a16="http://schemas.microsoft.com/office/drawing/2014/main" val="1932029846"/>
                    </a:ext>
                  </a:extLst>
                </a:gridCol>
                <a:gridCol w="9101667">
                  <a:extLst>
                    <a:ext uri="{9D8B030D-6E8A-4147-A177-3AD203B41FA5}">
                      <a16:colId xmlns:a16="http://schemas.microsoft.com/office/drawing/2014/main" val="2062740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04231"/>
                  </a:ext>
                </a:extLst>
              </a:tr>
              <a:tr h="880534">
                <a:tc>
                  <a:txBody>
                    <a:bodyPr/>
                    <a:lstStyle/>
                    <a:p>
                      <a:r>
                        <a:rPr lang="en-US" sz="160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one root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 2 child nodes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height &amp; depth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4 traversal (</a:t>
                      </a:r>
                      <a:r>
                        <a:rPr lang="en-US" b="1" dirty="0"/>
                        <a:t>DFS</a:t>
                      </a:r>
                      <a:r>
                        <a:rPr lang="en-US" dirty="0"/>
                        <a:t>/</a:t>
                      </a:r>
                      <a:r>
                        <a:rPr lang="en-US" b="1" dirty="0"/>
                        <a:t>BFS</a:t>
                      </a:r>
                      <a:r>
                        <a:rPr lang="en-US" dirty="0"/>
                        <a:t>): in-order(left-root-right), pre-order(root-left-right), post-order(left-right-root), level-order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/>
                        <a:t>proper, perfect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full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complete</a:t>
                      </a:r>
                      <a:r>
                        <a:rPr lang="en-US" dirty="0"/>
                        <a:t> binary tree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71230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DFS: time O(n), space O(h) (height of the tree)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BFS: time O(n), space 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5553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Notes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stored in array or linked nodes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46454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Hands-on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traversal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56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C09D-FC77-4BF3-A582-B355ACD5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BD4F-B2F4-4263-8A27-F0F1A8DF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concept</a:t>
            </a:r>
          </a:p>
          <a:p>
            <a:pPr lvl="1"/>
            <a:r>
              <a:rPr lang="en-US" sz="1400" dirty="0"/>
              <a:t>recursive function </a:t>
            </a:r>
          </a:p>
          <a:p>
            <a:pPr lvl="1"/>
            <a:r>
              <a:rPr lang="en-US" sz="1400" dirty="0"/>
              <a:t>base case  &amp; recursive case 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Notes</a:t>
            </a:r>
          </a:p>
          <a:p>
            <a:pPr lvl="1"/>
            <a:r>
              <a:rPr lang="en-US" sz="1400" dirty="0"/>
              <a:t>identify base case/exit conditions</a:t>
            </a:r>
          </a:p>
          <a:p>
            <a:pPr lvl="1"/>
            <a:r>
              <a:rPr lang="en-US" sz="1400" dirty="0"/>
              <a:t>identify formula/equation to reduce the problem to a smaller version </a:t>
            </a:r>
          </a:p>
          <a:p>
            <a:pPr lvl="1"/>
            <a:r>
              <a:rPr lang="en-US" sz="1400" dirty="0"/>
              <a:t>call stack overflow</a:t>
            </a:r>
          </a:p>
          <a:p>
            <a:pPr lvl="1"/>
            <a:r>
              <a:rPr lang="en-US" sz="1400" dirty="0"/>
              <a:t>tail call optimization  </a:t>
            </a:r>
          </a:p>
          <a:p>
            <a:pPr lvl="1"/>
            <a:r>
              <a:rPr lang="en-US" sz="1400" dirty="0"/>
              <a:t>replaced by iteration  </a:t>
            </a:r>
          </a:p>
          <a:p>
            <a:pPr lvl="1"/>
            <a:r>
              <a:rPr lang="en-US" sz="1400" dirty="0"/>
              <a:t>used in many algorithms: tree traversal, quick sort, merge sort, etc. 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53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8C2F-92E6-4519-8D08-B8B961E7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3064-6DD8-474E-94B9-D892048F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Data Type</a:t>
            </a:r>
          </a:p>
          <a:p>
            <a:pPr lvl="1"/>
            <a:r>
              <a:rPr lang="en-US" sz="1400" dirty="0"/>
              <a:t>numbers: integer, float, complex</a:t>
            </a:r>
          </a:p>
          <a:p>
            <a:pPr lvl="1"/>
            <a:r>
              <a:rPr lang="en-US" sz="1400" dirty="0"/>
              <a:t>string: “” ‘’ \</a:t>
            </a:r>
          </a:p>
          <a:p>
            <a:pPr lvl="1"/>
            <a:r>
              <a:rPr lang="en-US" sz="1400" dirty="0"/>
              <a:t>byte</a:t>
            </a:r>
          </a:p>
          <a:p>
            <a:pPr lvl="1"/>
            <a:r>
              <a:rPr lang="en-US" sz="1400" dirty="0" err="1"/>
              <a:t>boolean</a:t>
            </a:r>
            <a:endParaRPr lang="en-US" sz="1400" dirty="0"/>
          </a:p>
          <a:p>
            <a:pPr lvl="1"/>
            <a:r>
              <a:rPr lang="en-US" sz="1400" dirty="0"/>
              <a:t>operators, casting </a:t>
            </a:r>
          </a:p>
          <a:p>
            <a:pPr lvl="1"/>
            <a:r>
              <a:rPr lang="en-US" sz="1400" dirty="0"/>
              <a:t>list: [], indexing, slicing, </a:t>
            </a:r>
            <a:r>
              <a:rPr lang="en-US" sz="1400" dirty="0" err="1"/>
              <a:t>len</a:t>
            </a:r>
            <a:r>
              <a:rPr lang="en-US" sz="1400" dirty="0"/>
              <a:t>, append, insert, pop, push </a:t>
            </a:r>
          </a:p>
          <a:p>
            <a:pPr lvl="1"/>
            <a:r>
              <a:rPr lang="en-US" sz="1400" dirty="0"/>
              <a:t>tuple: (), immutable list </a:t>
            </a:r>
          </a:p>
          <a:p>
            <a:pPr lvl="1"/>
            <a:r>
              <a:rPr lang="en-US" sz="1400" dirty="0"/>
              <a:t>set: {}, not repeatable  </a:t>
            </a:r>
          </a:p>
          <a:p>
            <a:pPr lvl="1"/>
            <a:r>
              <a:rPr lang="en-US" sz="1400" dirty="0" err="1"/>
              <a:t>dict</a:t>
            </a:r>
            <a:r>
              <a:rPr lang="en-US" sz="1400" dirty="0"/>
              <a:t>: {}, key-value pairs </a:t>
            </a:r>
          </a:p>
          <a:p>
            <a:pPr lvl="1"/>
            <a:r>
              <a:rPr lang="en-US" sz="1400" dirty="0"/>
              <a:t>None</a:t>
            </a:r>
          </a:p>
          <a:p>
            <a:pPr lvl="1"/>
            <a:r>
              <a:rPr lang="en-US" sz="1400" dirty="0"/>
              <a:t>dynamic data type</a:t>
            </a:r>
          </a:p>
          <a:p>
            <a:pPr lvl="1"/>
            <a:endParaRPr lang="en-US" sz="1800" dirty="0"/>
          </a:p>
          <a:p>
            <a:r>
              <a:rPr lang="en-US" sz="1800" dirty="0"/>
              <a:t>Variable: local vs. global    </a:t>
            </a:r>
          </a:p>
        </p:txBody>
      </p:sp>
    </p:spTree>
    <p:extLst>
      <p:ext uri="{BB962C8B-B14F-4D97-AF65-F5344CB8AC3E}">
        <p14:creationId xmlns:p14="http://schemas.microsoft.com/office/powerpoint/2010/main" val="200806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5BC3-D0C1-4D90-A9E5-7E3C7D1A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0CB2-D10F-4DEB-92B1-512EC5CC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syntax &amp; code block</a:t>
            </a:r>
          </a:p>
          <a:p>
            <a:pPr lvl="1"/>
            <a:r>
              <a:rPr lang="en-US" sz="1400" dirty="0"/>
              <a:t>import </a:t>
            </a:r>
          </a:p>
          <a:p>
            <a:pPr lvl="1"/>
            <a:r>
              <a:rPr lang="en-US" sz="1400" dirty="0"/>
              <a:t>comments: #, “”””””</a:t>
            </a:r>
          </a:p>
          <a:p>
            <a:pPr lvl="1"/>
            <a:r>
              <a:rPr lang="en-US" sz="1400" dirty="0"/>
              <a:t>indention  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flow control </a:t>
            </a:r>
          </a:p>
          <a:p>
            <a:pPr lvl="1"/>
            <a:r>
              <a:rPr lang="en-US" sz="1400" dirty="0"/>
              <a:t>for</a:t>
            </a:r>
          </a:p>
          <a:p>
            <a:pPr lvl="1"/>
            <a:r>
              <a:rPr lang="en-US" sz="1400" dirty="0"/>
              <a:t>while</a:t>
            </a:r>
          </a:p>
          <a:p>
            <a:pPr lvl="1"/>
            <a:r>
              <a:rPr lang="en-US" sz="1400" dirty="0"/>
              <a:t>break/continue</a:t>
            </a:r>
          </a:p>
          <a:p>
            <a:pPr lvl="1"/>
            <a:r>
              <a:rPr lang="en-US" sz="1400" dirty="0"/>
              <a:t>if </a:t>
            </a:r>
            <a:r>
              <a:rPr lang="en-US" sz="1400" dirty="0" err="1"/>
              <a:t>elif</a:t>
            </a:r>
            <a:r>
              <a:rPr lang="en-US" sz="1400" dirty="0"/>
              <a:t> else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function</a:t>
            </a:r>
          </a:p>
          <a:p>
            <a:pPr lvl="1"/>
            <a:r>
              <a:rPr lang="en-US" sz="1400" dirty="0"/>
              <a:t>def f()</a:t>
            </a:r>
          </a:p>
          <a:p>
            <a:pPr lvl="1"/>
            <a:r>
              <a:rPr lang="en-US" sz="1400" dirty="0"/>
              <a:t>arguments</a:t>
            </a:r>
          </a:p>
          <a:p>
            <a:pPr marL="457200" lvl="1" indent="0">
              <a:buNone/>
            </a:pP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5282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5BC3-D0C1-4D90-A9E5-7E3C7D1A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0CB2-D10F-4DEB-92B1-512EC5CC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Object-Orient Program </a:t>
            </a:r>
          </a:p>
          <a:p>
            <a:pPr lvl="1"/>
            <a:r>
              <a:rPr lang="en-US" sz="1400" dirty="0"/>
              <a:t>class </a:t>
            </a:r>
            <a:r>
              <a:rPr lang="en-US" sz="1400" dirty="0" err="1"/>
              <a:t>ClassA</a:t>
            </a:r>
            <a:r>
              <a:rPr lang="en-US" sz="1400" dirty="0"/>
              <a:t> &amp; instance </a:t>
            </a:r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 &amp; self</a:t>
            </a:r>
          </a:p>
          <a:p>
            <a:pPr lvl="1"/>
            <a:r>
              <a:rPr lang="en-US" sz="1400" dirty="0"/>
              <a:t>encapsulation: attributes &amp; methods </a:t>
            </a:r>
          </a:p>
          <a:p>
            <a:pPr lvl="1"/>
            <a:r>
              <a:rPr lang="en-US" sz="1400" dirty="0"/>
              <a:t>inheritance: class </a:t>
            </a:r>
            <a:r>
              <a:rPr lang="en-US" sz="1400" dirty="0" err="1"/>
              <a:t>ChildClass</a:t>
            </a:r>
            <a:r>
              <a:rPr lang="en-US" sz="1400" dirty="0"/>
              <a:t>(Parent)</a:t>
            </a:r>
          </a:p>
          <a:p>
            <a:pPr lvl="1"/>
            <a:r>
              <a:rPr lang="en-US" sz="1400" dirty="0"/>
              <a:t>Child can </a:t>
            </a:r>
            <a:r>
              <a:rPr lang="en-US" sz="1400" b="1" dirty="0"/>
              <a:t>override</a:t>
            </a:r>
            <a:r>
              <a:rPr lang="en-US" sz="1400" dirty="0"/>
              <a:t> Parent  </a:t>
            </a:r>
          </a:p>
          <a:p>
            <a:pPr lvl="1"/>
            <a:r>
              <a:rPr lang="en-US" sz="1400" dirty="0"/>
              <a:t>polymorphism: same interface, different implementation </a:t>
            </a:r>
          </a:p>
          <a:p>
            <a:endParaRPr lang="en-US" sz="1800" dirty="0"/>
          </a:p>
          <a:p>
            <a:r>
              <a:rPr lang="en-US" sz="1800" dirty="0"/>
              <a:t>Everything is OO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000" dirty="0"/>
          </a:p>
          <a:p>
            <a:pPr marL="457200" lvl="1" indent="0">
              <a:buNone/>
            </a:pP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423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C09D-FC77-4BF3-A582-B355ACD5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BD4F-B2F4-4263-8A27-F0F1A8DF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Big O 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O(f) = f 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O(f) + O(g)  = O(</a:t>
            </a:r>
            <a:r>
              <a:rPr lang="en-US" sz="1400" dirty="0" err="1">
                <a:solidFill>
                  <a:schemeClr val="accent1"/>
                </a:solidFill>
              </a:rPr>
              <a:t>f+g</a:t>
            </a:r>
            <a:r>
              <a:rPr lang="en-US" sz="1400" dirty="0">
                <a:solidFill>
                  <a:schemeClr val="accent1"/>
                </a:solidFill>
              </a:rPr>
              <a:t>) 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O(f) + O(g) = O(max(</a:t>
            </a:r>
            <a:r>
              <a:rPr lang="en-US" sz="1400" dirty="0" err="1">
                <a:solidFill>
                  <a:schemeClr val="accent1"/>
                </a:solidFill>
              </a:rPr>
              <a:t>f,g</a:t>
            </a:r>
            <a:r>
              <a:rPr lang="en-US" sz="1400" dirty="0">
                <a:solidFill>
                  <a:schemeClr val="accent1"/>
                </a:solidFill>
              </a:rPr>
              <a:t>))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O(</a:t>
            </a:r>
            <a:r>
              <a:rPr lang="en-US" sz="1400" dirty="0" err="1">
                <a:solidFill>
                  <a:schemeClr val="accent1"/>
                </a:solidFill>
              </a:rPr>
              <a:t>Cf</a:t>
            </a:r>
            <a:r>
              <a:rPr lang="en-US" sz="1400" dirty="0">
                <a:solidFill>
                  <a:schemeClr val="accent1"/>
                </a:solidFill>
              </a:rPr>
              <a:t>) = O(f) if C is positive constant 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If g(n) = f(n), O(f) + O(g) = O(f) 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O(f)O(g) = O(</a:t>
            </a:r>
            <a:r>
              <a:rPr lang="en-US" sz="1400" dirty="0" err="1">
                <a:solidFill>
                  <a:schemeClr val="accent1"/>
                </a:solidFill>
              </a:rPr>
              <a:t>fg</a:t>
            </a:r>
            <a:r>
              <a:rPr lang="en-US" sz="1400" b="1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O(1) &lt; O(</a:t>
            </a:r>
            <a:r>
              <a:rPr lang="en-US" sz="1400" b="1" dirty="0" err="1">
                <a:solidFill>
                  <a:schemeClr val="accent1"/>
                </a:solidFill>
              </a:rPr>
              <a:t>logN</a:t>
            </a:r>
            <a:r>
              <a:rPr lang="en-US" sz="1400" b="1" dirty="0">
                <a:solidFill>
                  <a:schemeClr val="accent1"/>
                </a:solidFill>
              </a:rPr>
              <a:t>) &lt; O(n) &lt; O(</a:t>
            </a:r>
            <a:r>
              <a:rPr lang="en-US" sz="1400" b="1" dirty="0" err="1">
                <a:solidFill>
                  <a:schemeClr val="accent1"/>
                </a:solidFill>
              </a:rPr>
              <a:t>NlogN</a:t>
            </a:r>
            <a:r>
              <a:rPr lang="en-US" sz="1400" b="1" dirty="0">
                <a:solidFill>
                  <a:schemeClr val="accent1"/>
                </a:solidFill>
              </a:rPr>
              <a:t>) &lt; O(n^2) &lt; O(2^n) &lt; O(n!)</a:t>
            </a:r>
          </a:p>
          <a:p>
            <a:pPr marL="457200" lvl="1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800" dirty="0"/>
              <a:t>Complexity Analysis</a:t>
            </a:r>
          </a:p>
          <a:p>
            <a:pPr lvl="1"/>
            <a:r>
              <a:rPr lang="en-US" sz="1400" dirty="0"/>
              <a:t>best case time complexity </a:t>
            </a:r>
          </a:p>
          <a:p>
            <a:pPr lvl="1"/>
            <a:r>
              <a:rPr lang="en-US" sz="1400" dirty="0"/>
              <a:t>worst case time complexity </a:t>
            </a:r>
          </a:p>
          <a:p>
            <a:pPr lvl="1"/>
            <a:r>
              <a:rPr lang="en-US" sz="1400" dirty="0"/>
              <a:t>average case time complexity </a:t>
            </a:r>
          </a:p>
          <a:p>
            <a:pPr lvl="1"/>
            <a:r>
              <a:rPr lang="en-US" sz="1400" dirty="0"/>
              <a:t>amortized time complexity   </a:t>
            </a:r>
          </a:p>
          <a:p>
            <a:pPr lvl="1"/>
            <a:endParaRPr lang="en-US" sz="1800" dirty="0"/>
          </a:p>
          <a:p>
            <a:r>
              <a:rPr lang="en-US" sz="1800" dirty="0"/>
              <a:t>bigocheatsheet.com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22993CA-BE63-4732-BFDB-D4FEB478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70" y="1825625"/>
            <a:ext cx="4900999" cy="33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9A01-4C71-4E11-B09D-D788B2D4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7E7ED3-0F90-4767-A784-546608D89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801374"/>
              </p:ext>
            </p:extLst>
          </p:nvPr>
        </p:nvGraphicFramePr>
        <p:xfrm>
          <a:off x="838200" y="1523999"/>
          <a:ext cx="10515600" cy="481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>
                  <a:extLst>
                    <a:ext uri="{9D8B030D-6E8A-4147-A177-3AD203B41FA5}">
                      <a16:colId xmlns:a16="http://schemas.microsoft.com/office/drawing/2014/main" val="1932029846"/>
                    </a:ext>
                  </a:extLst>
                </a:gridCol>
                <a:gridCol w="9101667">
                  <a:extLst>
                    <a:ext uri="{9D8B030D-6E8A-4147-A177-3AD203B41FA5}">
                      <a16:colId xmlns:a16="http://schemas.microsoft.com/office/drawing/2014/main" val="2062740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04231"/>
                  </a:ext>
                </a:extLst>
              </a:tr>
              <a:tr h="880534">
                <a:tc>
                  <a:txBody>
                    <a:bodyPr/>
                    <a:lstStyle/>
                    <a:p>
                      <a:r>
                        <a:rPr lang="en-US" sz="160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consecutive memory space:  </a:t>
                      </a:r>
                      <a:r>
                        <a:rPr lang="en-US" dirty="0" err="1"/>
                        <a:t>arr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].address = </a:t>
                      </a:r>
                      <a:r>
                        <a:rPr lang="en-US" dirty="0" err="1"/>
                        <a:t>base_address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data_type_size</a:t>
                      </a:r>
                      <a:r>
                        <a:rPr lang="en-US" dirty="0"/>
                        <a:t>   &lt;= O(1)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same data type =&gt; same size for each element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fixed length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71230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Accessing O(1)</a:t>
                      </a:r>
                      <a:r>
                        <a:rPr lang="en-US" sz="1800" dirty="0"/>
                        <a:t>, Searching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5553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Notes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memory friendly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cpu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cachable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index from 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fundamental data structure to implement others such as stack, queue, 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type (programming language) vs. data structure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46454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Hands-on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dynamic array</a:t>
                      </a:r>
                      <a:r>
                        <a:rPr lang="en-US" dirty="0"/>
                        <a:t>, stack/queue, binary search,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6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9A01-4C71-4E11-B09D-D788B2D4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7E7ED3-0F90-4767-A784-546608D89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78990"/>
              </p:ext>
            </p:extLst>
          </p:nvPr>
        </p:nvGraphicFramePr>
        <p:xfrm>
          <a:off x="838200" y="1523999"/>
          <a:ext cx="10515600" cy="359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>
                  <a:extLst>
                    <a:ext uri="{9D8B030D-6E8A-4147-A177-3AD203B41FA5}">
                      <a16:colId xmlns:a16="http://schemas.microsoft.com/office/drawing/2014/main" val="1932029846"/>
                    </a:ext>
                  </a:extLst>
                </a:gridCol>
                <a:gridCol w="9101667">
                  <a:extLst>
                    <a:ext uri="{9D8B030D-6E8A-4147-A177-3AD203B41FA5}">
                      <a16:colId xmlns:a16="http://schemas.microsoft.com/office/drawing/2014/main" val="2062740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04231"/>
                  </a:ext>
                </a:extLst>
              </a:tr>
              <a:tr h="880534">
                <a:tc>
                  <a:txBody>
                    <a:bodyPr/>
                    <a:lstStyle/>
                    <a:p>
                      <a:r>
                        <a:rPr lang="en-US" sz="160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LIFO/FILO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71230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Accessing O(n), Searching O(n), Inserting/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push</a:t>
                      </a:r>
                      <a:r>
                        <a:rPr lang="en-US" sz="1800" dirty="0"/>
                        <a:t> O(1), Deleting/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pop</a:t>
                      </a:r>
                      <a:r>
                        <a:rPr lang="en-US" sz="1800" dirty="0"/>
                        <a:t> O(1)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5553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Notes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implementation by dynamic array or linked list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46454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Hands-on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call stack, expression matching,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29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9A01-4C71-4E11-B09D-D788B2D4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7E7ED3-0F90-4767-A784-546608D89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1910"/>
              </p:ext>
            </p:extLst>
          </p:nvPr>
        </p:nvGraphicFramePr>
        <p:xfrm>
          <a:off x="838200" y="1523999"/>
          <a:ext cx="10515600" cy="359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>
                  <a:extLst>
                    <a:ext uri="{9D8B030D-6E8A-4147-A177-3AD203B41FA5}">
                      <a16:colId xmlns:a16="http://schemas.microsoft.com/office/drawing/2014/main" val="1932029846"/>
                    </a:ext>
                  </a:extLst>
                </a:gridCol>
                <a:gridCol w="9101667">
                  <a:extLst>
                    <a:ext uri="{9D8B030D-6E8A-4147-A177-3AD203B41FA5}">
                      <a16:colId xmlns:a16="http://schemas.microsoft.com/office/drawing/2014/main" val="2062740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04231"/>
                  </a:ext>
                </a:extLst>
              </a:tr>
              <a:tr h="880534">
                <a:tc>
                  <a:txBody>
                    <a:bodyPr/>
                    <a:lstStyle/>
                    <a:p>
                      <a:r>
                        <a:rPr lang="en-US" sz="160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FIFO/LILO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71230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Accessing O(n), Searching O(n), Inserting/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enqueue</a:t>
                      </a:r>
                      <a:r>
                        <a:rPr lang="en-US" sz="1800" dirty="0"/>
                        <a:t> O(1), Deleting/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dequeue</a:t>
                      </a:r>
                      <a:r>
                        <a:rPr lang="en-US" sz="1800" dirty="0"/>
                        <a:t> O(1)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5553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Notes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implementation by dynamic array or linked list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46454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Hands-on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 queue, circular queue, job queue, resource pool,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4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9A01-4C71-4E11-B09D-D788B2D4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7E7ED3-0F90-4767-A784-546608D89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70176"/>
              </p:ext>
            </p:extLst>
          </p:nvPr>
        </p:nvGraphicFramePr>
        <p:xfrm>
          <a:off x="838200" y="1523999"/>
          <a:ext cx="10515600" cy="426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>
                  <a:extLst>
                    <a:ext uri="{9D8B030D-6E8A-4147-A177-3AD203B41FA5}">
                      <a16:colId xmlns:a16="http://schemas.microsoft.com/office/drawing/2014/main" val="1932029846"/>
                    </a:ext>
                  </a:extLst>
                </a:gridCol>
                <a:gridCol w="9101667">
                  <a:extLst>
                    <a:ext uri="{9D8B030D-6E8A-4147-A177-3AD203B41FA5}">
                      <a16:colId xmlns:a16="http://schemas.microsoft.com/office/drawing/2014/main" val="2062740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04231"/>
                  </a:ext>
                </a:extLst>
              </a:tr>
              <a:tr h="880534">
                <a:tc>
                  <a:txBody>
                    <a:bodyPr/>
                    <a:lstStyle/>
                    <a:p>
                      <a:r>
                        <a:rPr lang="en-US" sz="160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nonconsecutive memory space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node: data + pointer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Single Linked List, </a:t>
                      </a:r>
                      <a:r>
                        <a:rPr lang="en-US" b="1" dirty="0"/>
                        <a:t>Doubly Linked List</a:t>
                      </a:r>
                      <a:r>
                        <a:rPr lang="en-US" dirty="0"/>
                        <a:t>, Circular Linked List, Positional Linked List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71230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Accessing O(n), Searching O(n), </a:t>
                      </a:r>
                      <a:r>
                        <a:rPr lang="pt-BR" b="1" dirty="0">
                          <a:solidFill>
                            <a:schemeClr val="accent1"/>
                          </a:solidFill>
                        </a:rPr>
                        <a:t>Inserting O(1)</a:t>
                      </a:r>
                      <a:r>
                        <a:rPr lang="pt-BR" dirty="0"/>
                        <a:t>, </a:t>
                      </a:r>
                      <a:r>
                        <a:rPr lang="pt-BR" b="1" dirty="0">
                          <a:solidFill>
                            <a:schemeClr val="accent1"/>
                          </a:solidFill>
                        </a:rPr>
                        <a:t>Deleting O(1)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55553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Notes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accessing slower than array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with/without head/tail node (which don’t store any data)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fundamental data structure to implement others such as skip list, hash table, etc.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46454"/>
                  </a:ext>
                </a:extLst>
              </a:tr>
              <a:tr h="828146">
                <a:tc>
                  <a:txBody>
                    <a:bodyPr/>
                    <a:lstStyle/>
                    <a:p>
                      <a:r>
                        <a:rPr lang="en-US" sz="1600" dirty="0"/>
                        <a:t>Hands-on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stack, queue, traverse/reverse/update/merge, etc.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715</Words>
  <Application>Microsoft Macintosh PowerPoint</Application>
  <PresentationFormat>Widescreen</PresentationFormat>
  <Paragraphs>138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MTH251</vt:lpstr>
      <vt:lpstr>Python</vt:lpstr>
      <vt:lpstr>Python</vt:lpstr>
      <vt:lpstr>Python</vt:lpstr>
      <vt:lpstr>Big O </vt:lpstr>
      <vt:lpstr>Array</vt:lpstr>
      <vt:lpstr>Stack</vt:lpstr>
      <vt:lpstr>Queue</vt:lpstr>
      <vt:lpstr>Linked List</vt:lpstr>
      <vt:lpstr>Binary Tree</vt:lpstr>
      <vt:lpstr>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MTH251</dc:title>
  <dc:creator>Internet</dc:creator>
  <cp:lastModifiedBy>Microsoft Office User</cp:lastModifiedBy>
  <cp:revision>43</cp:revision>
  <dcterms:created xsi:type="dcterms:W3CDTF">2021-01-27T07:58:37Z</dcterms:created>
  <dcterms:modified xsi:type="dcterms:W3CDTF">2021-03-01T07:41:22Z</dcterms:modified>
</cp:coreProperties>
</file>