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317" r:id="rId5"/>
    <p:sldId id="285" r:id="rId6"/>
    <p:sldId id="306" r:id="rId7"/>
    <p:sldId id="261" r:id="rId8"/>
    <p:sldId id="262" r:id="rId9"/>
    <p:sldId id="307" r:id="rId10"/>
    <p:sldId id="309" r:id="rId11"/>
    <p:sldId id="311" r:id="rId12"/>
    <p:sldId id="312" r:id="rId13"/>
    <p:sldId id="313" r:id="rId14"/>
    <p:sldId id="310" r:id="rId15"/>
    <p:sldId id="314" r:id="rId16"/>
    <p:sldId id="315" r:id="rId17"/>
    <p:sldId id="316" r:id="rId18"/>
    <p:sldId id="263" r:id="rId19"/>
    <p:sldId id="308" r:id="rId20"/>
    <p:sldId id="318" r:id="rId21"/>
    <p:sldId id="320" r:id="rId22"/>
    <p:sldId id="319" r:id="rId23"/>
    <p:sldId id="266" r:id="rId24"/>
    <p:sldId id="302" r:id="rId25"/>
    <p:sldId id="303" r:id="rId26"/>
    <p:sldId id="301" r:id="rId27"/>
    <p:sldId id="297" r:id="rId28"/>
    <p:sldId id="300" r:id="rId29"/>
    <p:sldId id="305" r:id="rId30"/>
    <p:sldId id="298" r:id="rId31"/>
    <p:sldId id="264" r:id="rId32"/>
    <p:sldId id="268" r:id="rId33"/>
    <p:sldId id="271" r:id="rId34"/>
    <p:sldId id="295" r:id="rId35"/>
    <p:sldId id="270" r:id="rId36"/>
    <p:sldId id="296" r:id="rId37"/>
    <p:sldId id="272" r:id="rId38"/>
    <p:sldId id="265" r:id="rId39"/>
    <p:sldId id="273" r:id="rId40"/>
    <p:sldId id="274" r:id="rId41"/>
    <p:sldId id="276" r:id="rId42"/>
    <p:sldId id="275" r:id="rId43"/>
    <p:sldId id="277" r:id="rId44"/>
    <p:sldId id="278" r:id="rId45"/>
    <p:sldId id="290" r:id="rId46"/>
    <p:sldId id="289" r:id="rId47"/>
    <p:sldId id="281" r:id="rId48"/>
    <p:sldId id="288" r:id="rId49"/>
    <p:sldId id="291" r:id="rId50"/>
    <p:sldId id="293" r:id="rId51"/>
    <p:sldId id="292" r:id="rId52"/>
    <p:sldId id="321" r:id="rId53"/>
    <p:sldId id="25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4663" autoAdjust="0"/>
  </p:normalViewPr>
  <p:slideViewPr>
    <p:cSldViewPr snapToGrid="0">
      <p:cViewPr varScale="1">
        <p:scale>
          <a:sx n="145" d="100"/>
          <a:sy n="145"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A6BF7-1AF3-4C0C-8AE4-D31D84BD153D}" type="datetimeFigureOut">
              <a:rPr lang="en-US" smtClean="0"/>
              <a:t>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50ACD-2CFC-4D71-BAAF-831B2267ED5F}" type="slidenum">
              <a:rPr lang="en-US" smtClean="0"/>
              <a:t>‹#›</a:t>
            </a:fld>
            <a:endParaRPr lang="en-US"/>
          </a:p>
        </p:txBody>
      </p:sp>
    </p:spTree>
    <p:extLst>
      <p:ext uri="{BB962C8B-B14F-4D97-AF65-F5344CB8AC3E}">
        <p14:creationId xmlns:p14="http://schemas.microsoft.com/office/powerpoint/2010/main" val="50961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3</a:t>
            </a:fld>
            <a:endParaRPr lang="en-US"/>
          </a:p>
        </p:txBody>
      </p:sp>
    </p:spTree>
    <p:extLst>
      <p:ext uri="{BB962C8B-B14F-4D97-AF65-F5344CB8AC3E}">
        <p14:creationId xmlns:p14="http://schemas.microsoft.com/office/powerpoint/2010/main" val="93881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19</a:t>
            </a:fld>
            <a:endParaRPr lang="en-US"/>
          </a:p>
        </p:txBody>
      </p:sp>
    </p:spTree>
    <p:extLst>
      <p:ext uri="{BB962C8B-B14F-4D97-AF65-F5344CB8AC3E}">
        <p14:creationId xmlns:p14="http://schemas.microsoft.com/office/powerpoint/2010/main" val="3987907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20</a:t>
            </a:fld>
            <a:endParaRPr lang="en-US"/>
          </a:p>
        </p:txBody>
      </p:sp>
    </p:spTree>
    <p:extLst>
      <p:ext uri="{BB962C8B-B14F-4D97-AF65-F5344CB8AC3E}">
        <p14:creationId xmlns:p14="http://schemas.microsoft.com/office/powerpoint/2010/main" val="1826917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23</a:t>
            </a:fld>
            <a:endParaRPr lang="en-US"/>
          </a:p>
        </p:txBody>
      </p:sp>
    </p:spTree>
    <p:extLst>
      <p:ext uri="{BB962C8B-B14F-4D97-AF65-F5344CB8AC3E}">
        <p14:creationId xmlns:p14="http://schemas.microsoft.com/office/powerpoint/2010/main" val="198131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28</a:t>
            </a:fld>
            <a:endParaRPr lang="en-US"/>
          </a:p>
        </p:txBody>
      </p:sp>
    </p:spTree>
    <p:extLst>
      <p:ext uri="{BB962C8B-B14F-4D97-AF65-F5344CB8AC3E}">
        <p14:creationId xmlns:p14="http://schemas.microsoft.com/office/powerpoint/2010/main" val="3083954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31</a:t>
            </a:fld>
            <a:endParaRPr lang="en-US"/>
          </a:p>
        </p:txBody>
      </p:sp>
    </p:spTree>
    <p:extLst>
      <p:ext uri="{BB962C8B-B14F-4D97-AF65-F5344CB8AC3E}">
        <p14:creationId xmlns:p14="http://schemas.microsoft.com/office/powerpoint/2010/main" val="171677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33</a:t>
            </a:fld>
            <a:endParaRPr lang="en-US"/>
          </a:p>
        </p:txBody>
      </p:sp>
    </p:spTree>
    <p:extLst>
      <p:ext uri="{BB962C8B-B14F-4D97-AF65-F5344CB8AC3E}">
        <p14:creationId xmlns:p14="http://schemas.microsoft.com/office/powerpoint/2010/main" val="3081029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35</a:t>
            </a:fld>
            <a:endParaRPr lang="en-US"/>
          </a:p>
        </p:txBody>
      </p:sp>
    </p:spTree>
    <p:extLst>
      <p:ext uri="{BB962C8B-B14F-4D97-AF65-F5344CB8AC3E}">
        <p14:creationId xmlns:p14="http://schemas.microsoft.com/office/powerpoint/2010/main" val="21864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37</a:t>
            </a:fld>
            <a:endParaRPr lang="en-US"/>
          </a:p>
        </p:txBody>
      </p:sp>
    </p:spTree>
    <p:extLst>
      <p:ext uri="{BB962C8B-B14F-4D97-AF65-F5344CB8AC3E}">
        <p14:creationId xmlns:p14="http://schemas.microsoft.com/office/powerpoint/2010/main" val="859524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47</a:t>
            </a:fld>
            <a:endParaRPr lang="en-US"/>
          </a:p>
        </p:txBody>
      </p:sp>
    </p:spTree>
    <p:extLst>
      <p:ext uri="{BB962C8B-B14F-4D97-AF65-F5344CB8AC3E}">
        <p14:creationId xmlns:p14="http://schemas.microsoft.com/office/powerpoint/2010/main" val="219544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50</a:t>
            </a:fld>
            <a:endParaRPr lang="en-US"/>
          </a:p>
        </p:txBody>
      </p:sp>
    </p:spTree>
    <p:extLst>
      <p:ext uri="{BB962C8B-B14F-4D97-AF65-F5344CB8AC3E}">
        <p14:creationId xmlns:p14="http://schemas.microsoft.com/office/powerpoint/2010/main" val="2103987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Brute force:</a:t>
            </a:r>
          </a:p>
          <a:p>
            <a:endParaRPr lang="en-US" dirty="0"/>
          </a:p>
          <a:p>
            <a:r>
              <a:rPr lang="en-US" sz="1200" b="0" i="0" kern="1200" dirty="0">
                <a:solidFill>
                  <a:schemeClr val="tx1"/>
                </a:solidFill>
                <a:effectLst/>
                <a:latin typeface="+mn-lt"/>
                <a:ea typeface="+mn-ea"/>
                <a:cs typeface="+mn-cs"/>
              </a:rPr>
              <a:t>1. For the first 5 numbers (subarray from index 0-4), the average is: (1+3+2+6-1)/5 =&gt; 2.2(1+3+2+6−1)/5=&gt;2.2</a:t>
            </a:r>
          </a:p>
          <a:p>
            <a:r>
              <a:rPr lang="en-US" sz="1200" b="0" i="0" kern="1200" dirty="0">
                <a:solidFill>
                  <a:schemeClr val="tx1"/>
                </a:solidFill>
                <a:effectLst/>
                <a:latin typeface="+mn-lt"/>
                <a:ea typeface="+mn-ea"/>
                <a:cs typeface="+mn-cs"/>
              </a:rPr>
              <a:t>2. The average of next 5 numbers (subarray from index 1-5) is: (3+2+6-1+4)/5 =&gt; 2.8(3+2+6−1+4)/5=&gt;2.83</a:t>
            </a:r>
          </a:p>
          <a:p>
            <a:r>
              <a:rPr lang="en-US" sz="1200" b="0" i="0" kern="1200" dirty="0">
                <a:solidFill>
                  <a:schemeClr val="tx1"/>
                </a:solidFill>
                <a:effectLst/>
                <a:latin typeface="+mn-lt"/>
                <a:ea typeface="+mn-ea"/>
                <a:cs typeface="+mn-cs"/>
              </a:rPr>
              <a:t>3. For the next 5 numbers (subarray from index 2-6), the average is: (2+6-1+4+1)/5 =&gt; 2.4(2+6−1+4+1)/5=&gt;2.4</a:t>
            </a:r>
          </a:p>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4</a:t>
            </a:fld>
            <a:endParaRPr lang="en-US"/>
          </a:p>
        </p:txBody>
      </p:sp>
    </p:spTree>
    <p:extLst>
      <p:ext uri="{BB962C8B-B14F-4D97-AF65-F5344CB8AC3E}">
        <p14:creationId xmlns:p14="http://schemas.microsoft.com/office/powerpoint/2010/main" val="173093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8</a:t>
            </a:fld>
            <a:endParaRPr lang="en-US"/>
          </a:p>
        </p:txBody>
      </p:sp>
    </p:spTree>
    <p:extLst>
      <p:ext uri="{BB962C8B-B14F-4D97-AF65-F5344CB8AC3E}">
        <p14:creationId xmlns:p14="http://schemas.microsoft.com/office/powerpoint/2010/main" val="17003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Brute force:</a:t>
            </a:r>
          </a:p>
          <a:p>
            <a:endParaRPr lang="en-US" dirty="0"/>
          </a:p>
          <a:p>
            <a:r>
              <a:rPr lang="en-US" dirty="0"/>
              <a:t>we can consider each element one by one (pointed out by the first pointer) and iterate through the remaining elements (pointed out by the second pointer) to find a pair with the given sum. The time complexity of this algorithm will be O(N^2) where ‘N’ is the number of elements in the input array.</a:t>
            </a:r>
          </a:p>
        </p:txBody>
      </p:sp>
      <p:sp>
        <p:nvSpPr>
          <p:cNvPr id="4" name="Slide Number Placeholder 3"/>
          <p:cNvSpPr>
            <a:spLocks noGrp="1"/>
          </p:cNvSpPr>
          <p:nvPr>
            <p:ph type="sldNum" sz="quarter" idx="5"/>
          </p:nvPr>
        </p:nvSpPr>
        <p:spPr/>
        <p:txBody>
          <a:bodyPr/>
          <a:lstStyle/>
          <a:p>
            <a:fld id="{BF150ACD-2CFC-4D71-BAAF-831B2267ED5F}" type="slidenum">
              <a:rPr lang="en-US" smtClean="0"/>
              <a:t>9</a:t>
            </a:fld>
            <a:endParaRPr lang="en-US"/>
          </a:p>
        </p:txBody>
      </p:sp>
    </p:spTree>
    <p:extLst>
      <p:ext uri="{BB962C8B-B14F-4D97-AF65-F5344CB8AC3E}">
        <p14:creationId xmlns:p14="http://schemas.microsoft.com/office/powerpoint/2010/main" val="1575402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11</a:t>
            </a:fld>
            <a:endParaRPr lang="en-US"/>
          </a:p>
        </p:txBody>
      </p:sp>
    </p:spTree>
    <p:extLst>
      <p:ext uri="{BB962C8B-B14F-4D97-AF65-F5344CB8AC3E}">
        <p14:creationId xmlns:p14="http://schemas.microsoft.com/office/powerpoint/2010/main" val="10971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12</a:t>
            </a:fld>
            <a:endParaRPr lang="en-US"/>
          </a:p>
        </p:txBody>
      </p:sp>
    </p:spTree>
    <p:extLst>
      <p:ext uri="{BB962C8B-B14F-4D97-AF65-F5344CB8AC3E}">
        <p14:creationId xmlns:p14="http://schemas.microsoft.com/office/powerpoint/2010/main" val="3803849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13</a:t>
            </a:fld>
            <a:endParaRPr lang="en-US"/>
          </a:p>
        </p:txBody>
      </p:sp>
    </p:spTree>
    <p:extLst>
      <p:ext uri="{BB962C8B-B14F-4D97-AF65-F5344CB8AC3E}">
        <p14:creationId xmlns:p14="http://schemas.microsoft.com/office/powerpoint/2010/main" val="19552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14</a:t>
            </a:fld>
            <a:endParaRPr lang="en-US"/>
          </a:p>
        </p:txBody>
      </p:sp>
    </p:spTree>
    <p:extLst>
      <p:ext uri="{BB962C8B-B14F-4D97-AF65-F5344CB8AC3E}">
        <p14:creationId xmlns:p14="http://schemas.microsoft.com/office/powerpoint/2010/main" val="8370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50ACD-2CFC-4D71-BAAF-831B2267ED5F}" type="slidenum">
              <a:rPr lang="en-US" smtClean="0"/>
              <a:t>18</a:t>
            </a:fld>
            <a:endParaRPr lang="en-US"/>
          </a:p>
        </p:txBody>
      </p:sp>
    </p:spTree>
    <p:extLst>
      <p:ext uri="{BB962C8B-B14F-4D97-AF65-F5344CB8AC3E}">
        <p14:creationId xmlns:p14="http://schemas.microsoft.com/office/powerpoint/2010/main" val="194527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3FA-17EF-4A36-98D5-6DD6ECE4A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F270E-1989-4801-80BF-847CB1B20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D977C-B847-4E35-A9BB-CD112354CDA5}"/>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5" name="Footer Placeholder 4">
            <a:extLst>
              <a:ext uri="{FF2B5EF4-FFF2-40B4-BE49-F238E27FC236}">
                <a16:creationId xmlns:a16="http://schemas.microsoft.com/office/drawing/2014/main" id="{FB810867-0569-4292-8E68-28B71686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BB397-3545-4739-AF61-6EEA8497DF9B}"/>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0649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49A2-DBC9-4433-82AA-D9C8C34B1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8A7F0-E016-4273-B0F4-2E9979DB72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508F8-A395-4A5D-B36E-ED830A342640}"/>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5" name="Footer Placeholder 4">
            <a:extLst>
              <a:ext uri="{FF2B5EF4-FFF2-40B4-BE49-F238E27FC236}">
                <a16:creationId xmlns:a16="http://schemas.microsoft.com/office/drawing/2014/main" id="{C9CA3D16-3B19-4F4C-B341-C26A9199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D2088-44AF-4983-8D97-F93771D960F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42048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76C79-86F5-4ECD-98E1-3F6A3B6E5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94D17-8922-40F6-8E87-5C02880E31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00C9A-6EB1-451A-B1F5-046B1777EF4E}"/>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5" name="Footer Placeholder 4">
            <a:extLst>
              <a:ext uri="{FF2B5EF4-FFF2-40B4-BE49-F238E27FC236}">
                <a16:creationId xmlns:a16="http://schemas.microsoft.com/office/drawing/2014/main" id="{B3132839-4027-4271-8404-2FC0A0055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292C5-477D-4686-A60C-B28CEC7FAD21}"/>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72865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9B98-15FF-4A6E-AF33-12EA4702F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9F7A6-85DB-4435-91AC-E249B77E3A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37C8D-9838-469C-94AD-52F0FE9C0E14}"/>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5" name="Footer Placeholder 4">
            <a:extLst>
              <a:ext uri="{FF2B5EF4-FFF2-40B4-BE49-F238E27FC236}">
                <a16:creationId xmlns:a16="http://schemas.microsoft.com/office/drawing/2014/main" id="{BA3BF69D-1D30-47A9-8E37-35518F60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86535-6B2E-4358-97F7-324B3360B46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99265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4FA-2026-49DC-AE3C-EEAF07869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F900F-F968-4149-BEAE-BCDE016F1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A5EABC-94D6-47AB-BDCA-1976E6E996BE}"/>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5" name="Footer Placeholder 4">
            <a:extLst>
              <a:ext uri="{FF2B5EF4-FFF2-40B4-BE49-F238E27FC236}">
                <a16:creationId xmlns:a16="http://schemas.microsoft.com/office/drawing/2014/main" id="{C09F09EC-D576-4E9E-9706-2A559270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CC764-5BD4-4187-81C9-74DA8A90F3F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05284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59E-8553-45DB-82C0-7B265275B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9FDB5-694D-4ADD-87F2-0CA4F807B5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3F9DE-CE65-47C5-8E55-600F6CE910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955DD-89A9-4CEB-888C-B59467EEB5F1}"/>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6" name="Footer Placeholder 5">
            <a:extLst>
              <a:ext uri="{FF2B5EF4-FFF2-40B4-BE49-F238E27FC236}">
                <a16:creationId xmlns:a16="http://schemas.microsoft.com/office/drawing/2014/main" id="{F1139540-1E08-4592-8EA9-6795036A8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B955-F545-4CB5-B3B8-44B380A57789}"/>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39595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F719-F17C-464F-802F-1EA4B74A7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5D7D1-A8A7-42A3-8AA1-5C029E6FC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45048A-0CBA-4FA3-BC56-7E2335D2E8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FB3E8-EC7A-40E5-800F-F2D9482B7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E03EC4-E617-4E70-A3B0-BCBB31DD0F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1475-32E3-45FF-B065-37A29AD1BD12}"/>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8" name="Footer Placeholder 7">
            <a:extLst>
              <a:ext uri="{FF2B5EF4-FFF2-40B4-BE49-F238E27FC236}">
                <a16:creationId xmlns:a16="http://schemas.microsoft.com/office/drawing/2014/main" id="{150097CA-8D5B-4C6C-95FD-68D00D7FF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5B017B-F813-49C7-B791-97BAB61853F3}"/>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239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43E-20B9-49B9-B574-7ECC5D07A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08B1E-E0F4-47D0-BDF9-19BFC5CB8CF4}"/>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4" name="Footer Placeholder 3">
            <a:extLst>
              <a:ext uri="{FF2B5EF4-FFF2-40B4-BE49-F238E27FC236}">
                <a16:creationId xmlns:a16="http://schemas.microsoft.com/office/drawing/2014/main" id="{15B5FB77-8B06-40A6-8A82-6BFAFFE3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5C643B-5291-486B-AEC9-F36360E22F9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46671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8EF7-FAE4-448A-872D-BB6987FA7EDB}"/>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3" name="Footer Placeholder 2">
            <a:extLst>
              <a:ext uri="{FF2B5EF4-FFF2-40B4-BE49-F238E27FC236}">
                <a16:creationId xmlns:a16="http://schemas.microsoft.com/office/drawing/2014/main" id="{92FEB16A-497B-415D-9F94-EF5F4BEE4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B50A3-8E65-48C2-9312-18A5E002AA86}"/>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596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532B-1D8C-4872-9352-516A5ACB7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BF2C4-1992-4B3B-A6D4-1FCE5451F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168BB-16B4-4B9C-B048-85E83C98A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58DA3-7B99-4332-BD92-9EF003505A2D}"/>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6" name="Footer Placeholder 5">
            <a:extLst>
              <a:ext uri="{FF2B5EF4-FFF2-40B4-BE49-F238E27FC236}">
                <a16:creationId xmlns:a16="http://schemas.microsoft.com/office/drawing/2014/main" id="{19AF34BF-8471-41F5-AE3D-63293004C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A49AC-29D1-4B76-A30D-BA65EE23E56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4398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E677-89ED-4AD8-ABA0-DE885614B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45D3C3-7631-44CA-BBAC-32A72A3CD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6F2DE-B3E6-4A8C-AF2A-559E7FF75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658C4-6D25-46B9-BD54-E00961B162EC}"/>
              </a:ext>
            </a:extLst>
          </p:cNvPr>
          <p:cNvSpPr>
            <a:spLocks noGrp="1"/>
          </p:cNvSpPr>
          <p:nvPr>
            <p:ph type="dt" sz="half" idx="10"/>
          </p:nvPr>
        </p:nvSpPr>
        <p:spPr/>
        <p:txBody>
          <a:bodyPr/>
          <a:lstStyle/>
          <a:p>
            <a:fld id="{8902A168-A153-45C5-AC90-6A7E526D86FF}" type="datetimeFigureOut">
              <a:rPr lang="en-US" smtClean="0"/>
              <a:t>2/26/21</a:t>
            </a:fld>
            <a:endParaRPr lang="en-US"/>
          </a:p>
        </p:txBody>
      </p:sp>
      <p:sp>
        <p:nvSpPr>
          <p:cNvPr id="6" name="Footer Placeholder 5">
            <a:extLst>
              <a:ext uri="{FF2B5EF4-FFF2-40B4-BE49-F238E27FC236}">
                <a16:creationId xmlns:a16="http://schemas.microsoft.com/office/drawing/2014/main" id="{3510790C-EE95-4B82-8C14-14E720B7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C901C-E67F-4645-8792-CE629A2E96F5}"/>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18764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21E72-ED03-48DD-A817-D9737C44C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ECEDE-DA87-488B-ADAE-C05E4646C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584A5-BDEB-4BA0-969F-FD2E863D3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2A168-A153-45C5-AC90-6A7E526D86FF}" type="datetimeFigureOut">
              <a:rPr lang="en-US" smtClean="0"/>
              <a:t>2/26/21</a:t>
            </a:fld>
            <a:endParaRPr lang="en-US"/>
          </a:p>
        </p:txBody>
      </p:sp>
      <p:sp>
        <p:nvSpPr>
          <p:cNvPr id="5" name="Footer Placeholder 4">
            <a:extLst>
              <a:ext uri="{FF2B5EF4-FFF2-40B4-BE49-F238E27FC236}">
                <a16:creationId xmlns:a16="http://schemas.microsoft.com/office/drawing/2014/main" id="{10A05960-96B9-499A-9EB3-2C7B504C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4150A-2F0F-4E8B-B4CB-606D445BE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1573A-0CEE-41B7-B03C-04A89387419C}" type="slidenum">
              <a:rPr lang="en-US" smtClean="0"/>
              <a:t>‹#›</a:t>
            </a:fld>
            <a:endParaRPr lang="en-US"/>
          </a:p>
        </p:txBody>
      </p:sp>
    </p:spTree>
    <p:extLst>
      <p:ext uri="{BB962C8B-B14F-4D97-AF65-F5344CB8AC3E}">
        <p14:creationId xmlns:p14="http://schemas.microsoft.com/office/powerpoint/2010/main" val="268082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Donald_Knut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opcoder.com/community/competitive-programming/tutorials/binary-searc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hackernoon.com/14-patterns-to-ace-any-coding-interview-question-c5bb3357f6ed"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3FC2-553E-49A4-8B03-5F0C6258D7B7}"/>
              </a:ext>
            </a:extLst>
          </p:cNvPr>
          <p:cNvSpPr>
            <a:spLocks noGrp="1"/>
          </p:cNvSpPr>
          <p:nvPr>
            <p:ph type="ctrTitle"/>
          </p:nvPr>
        </p:nvSpPr>
        <p:spPr/>
        <p:txBody>
          <a:bodyPr/>
          <a:lstStyle/>
          <a:p>
            <a:r>
              <a:rPr lang="en-US" dirty="0"/>
              <a:t>MTH251</a:t>
            </a:r>
          </a:p>
        </p:txBody>
      </p:sp>
      <p:sp>
        <p:nvSpPr>
          <p:cNvPr id="3" name="Subtitle 2">
            <a:extLst>
              <a:ext uri="{FF2B5EF4-FFF2-40B4-BE49-F238E27FC236}">
                <a16:creationId xmlns:a16="http://schemas.microsoft.com/office/drawing/2014/main" id="{B2740075-6C95-443E-8EB2-71912E27761A}"/>
              </a:ext>
            </a:extLst>
          </p:cNvPr>
          <p:cNvSpPr>
            <a:spLocks noGrp="1"/>
          </p:cNvSpPr>
          <p:nvPr>
            <p:ph type="subTitle" idx="1"/>
          </p:nvPr>
        </p:nvSpPr>
        <p:spPr/>
        <p:txBody>
          <a:bodyPr/>
          <a:lstStyle/>
          <a:p>
            <a:r>
              <a:rPr lang="en-US" dirty="0"/>
              <a:t>01/03/2021</a:t>
            </a:r>
          </a:p>
        </p:txBody>
      </p:sp>
    </p:spTree>
    <p:extLst>
      <p:ext uri="{BB962C8B-B14F-4D97-AF65-F5344CB8AC3E}">
        <p14:creationId xmlns:p14="http://schemas.microsoft.com/office/powerpoint/2010/main" val="94842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FB99-18BE-4C9C-BF0C-D53466C60BA8}"/>
              </a:ext>
            </a:extLst>
          </p:cNvPr>
          <p:cNvSpPr>
            <a:spLocks noGrp="1"/>
          </p:cNvSpPr>
          <p:nvPr>
            <p:ph type="title"/>
          </p:nvPr>
        </p:nvSpPr>
        <p:spPr/>
        <p:txBody>
          <a:bodyPr/>
          <a:lstStyle/>
          <a:p>
            <a:r>
              <a:rPr lang="en-US" dirty="0"/>
              <a:t>Tow Pointers</a:t>
            </a:r>
          </a:p>
        </p:txBody>
      </p:sp>
      <p:sp>
        <p:nvSpPr>
          <p:cNvPr id="3" name="Content Placeholder 2">
            <a:extLst>
              <a:ext uri="{FF2B5EF4-FFF2-40B4-BE49-F238E27FC236}">
                <a16:creationId xmlns:a16="http://schemas.microsoft.com/office/drawing/2014/main" id="{F2EF9264-B62A-4992-93D9-4A382E578114}"/>
              </a:ext>
            </a:extLst>
          </p:cNvPr>
          <p:cNvSpPr>
            <a:spLocks noGrp="1"/>
          </p:cNvSpPr>
          <p:nvPr>
            <p:ph idx="1"/>
          </p:nvPr>
        </p:nvSpPr>
        <p:spPr>
          <a:xfrm>
            <a:off x="838200" y="1747838"/>
            <a:ext cx="10515600" cy="4351338"/>
          </a:xfrm>
        </p:spPr>
        <p:txBody>
          <a:bodyPr>
            <a:normAutofit/>
          </a:bodyPr>
          <a:lstStyle/>
          <a:p>
            <a:r>
              <a:rPr lang="en-US" sz="2400" dirty="0"/>
              <a:t>Same direction </a:t>
            </a:r>
          </a:p>
          <a:p>
            <a:pPr marL="0" indent="0">
              <a:buNone/>
            </a:pPr>
            <a:endParaRPr lang="en-US" sz="2400" dirty="0"/>
          </a:p>
          <a:p>
            <a:pPr marL="0" indent="0">
              <a:buNone/>
            </a:pPr>
            <a:endParaRPr lang="en-US" sz="2400" dirty="0"/>
          </a:p>
          <a:p>
            <a:pPr marL="0" indent="0">
              <a:buNone/>
            </a:pPr>
            <a:endParaRPr lang="en-US" sz="2400" dirty="0"/>
          </a:p>
          <a:p>
            <a:endParaRPr lang="en-US" sz="2400" dirty="0"/>
          </a:p>
          <a:p>
            <a:r>
              <a:rPr lang="en-US" sz="2400" dirty="0"/>
              <a:t>Reverse direction </a:t>
            </a:r>
          </a:p>
        </p:txBody>
      </p:sp>
      <p:pic>
        <p:nvPicPr>
          <p:cNvPr id="1026" name="Picture 2" descr="https://i0.wp.com/turingplanet.org/wp-content/uploads/2020/05/TIM%E6%88%AA%E5%9B%BE20200518232849.png?resize=646%2C141&amp;ssl=1">
            <a:extLst>
              <a:ext uri="{FF2B5EF4-FFF2-40B4-BE49-F238E27FC236}">
                <a16:creationId xmlns:a16="http://schemas.microsoft.com/office/drawing/2014/main" id="{8DA20703-D5D8-4555-B6EF-9EC048E8C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2232026"/>
            <a:ext cx="615315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0.wp.com/turingplanet.org/wp-content/uploads/2020/05/TIM%E6%88%AA%E5%9B%BE20200518232849-1.png?resize=663%2C114&amp;ssl=1">
            <a:extLst>
              <a:ext uri="{FF2B5EF4-FFF2-40B4-BE49-F238E27FC236}">
                <a16:creationId xmlns:a16="http://schemas.microsoft.com/office/drawing/2014/main" id="{A3809457-D614-4D76-87F1-EF1B6D743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5" y="4879976"/>
            <a:ext cx="631507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26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FB99-18BE-4C9C-BF0C-D53466C60BA8}"/>
              </a:ext>
            </a:extLst>
          </p:cNvPr>
          <p:cNvSpPr>
            <a:spLocks noGrp="1"/>
          </p:cNvSpPr>
          <p:nvPr>
            <p:ph type="title"/>
          </p:nvPr>
        </p:nvSpPr>
        <p:spPr/>
        <p:txBody>
          <a:bodyPr/>
          <a:lstStyle/>
          <a:p>
            <a:r>
              <a:rPr lang="en-US" dirty="0"/>
              <a:t>Tow Pointers</a:t>
            </a:r>
          </a:p>
        </p:txBody>
      </p:sp>
      <p:sp>
        <p:nvSpPr>
          <p:cNvPr id="3" name="Content Placeholder 2">
            <a:extLst>
              <a:ext uri="{FF2B5EF4-FFF2-40B4-BE49-F238E27FC236}">
                <a16:creationId xmlns:a16="http://schemas.microsoft.com/office/drawing/2014/main" id="{F2EF9264-B62A-4992-93D9-4A382E578114}"/>
              </a:ext>
            </a:extLst>
          </p:cNvPr>
          <p:cNvSpPr>
            <a:spLocks noGrp="1"/>
          </p:cNvSpPr>
          <p:nvPr>
            <p:ph idx="1"/>
          </p:nvPr>
        </p:nvSpPr>
        <p:spPr>
          <a:xfrm>
            <a:off x="838200" y="1747838"/>
            <a:ext cx="10515600" cy="4351338"/>
          </a:xfrm>
        </p:spPr>
        <p:txBody>
          <a:bodyPr/>
          <a:lstStyle/>
          <a:p>
            <a:r>
              <a:rPr lang="en-US" sz="2400" dirty="0"/>
              <a:t>Reverse direction:</a:t>
            </a:r>
            <a:endParaRPr lang="en-US" sz="1800" dirty="0">
              <a:solidFill>
                <a:srgbClr val="0070C0"/>
              </a:solidFill>
            </a:endParaRPr>
          </a:p>
          <a:p>
            <a:pPr marL="0" indent="0">
              <a:buNone/>
            </a:pPr>
            <a:endParaRPr lang="en-US" sz="2400" dirty="0"/>
          </a:p>
          <a:p>
            <a:pPr marL="0" indent="0">
              <a:buNone/>
            </a:pPr>
            <a:endParaRPr lang="en-US" sz="2400" dirty="0"/>
          </a:p>
          <a:p>
            <a:pPr marL="0" indent="0">
              <a:buNone/>
            </a:pPr>
            <a:endParaRPr lang="en-US" sz="2400" dirty="0"/>
          </a:p>
          <a:p>
            <a:endParaRPr lang="en-US" dirty="0"/>
          </a:p>
        </p:txBody>
      </p:sp>
      <p:sp>
        <p:nvSpPr>
          <p:cNvPr id="4" name="TextBox 3">
            <a:extLst>
              <a:ext uri="{FF2B5EF4-FFF2-40B4-BE49-F238E27FC236}">
                <a16:creationId xmlns:a16="http://schemas.microsoft.com/office/drawing/2014/main" id="{915E4D8C-85EC-4488-8FA2-763091C3980D}"/>
              </a:ext>
            </a:extLst>
          </p:cNvPr>
          <p:cNvSpPr txBox="1"/>
          <p:nvPr/>
        </p:nvSpPr>
        <p:spPr>
          <a:xfrm>
            <a:off x="2938462" y="3923507"/>
            <a:ext cx="6315075" cy="1754326"/>
          </a:xfrm>
          <a:prstGeom prst="rect">
            <a:avLst/>
          </a:prstGeom>
          <a:solidFill>
            <a:schemeClr val="bg1">
              <a:lumMod val="95000"/>
            </a:schemeClr>
          </a:solidFill>
        </p:spPr>
        <p:txBody>
          <a:bodyPr wrap="square" rtlCol="0">
            <a:spAutoFit/>
          </a:bodyPr>
          <a:lstStyle/>
          <a:p>
            <a:r>
              <a:rPr lang="en-US" dirty="0">
                <a:solidFill>
                  <a:schemeClr val="tx1">
                    <a:lumMod val="65000"/>
                    <a:lumOff val="35000"/>
                  </a:schemeClr>
                </a:solidFill>
              </a:rPr>
              <a:t>Range: </a:t>
            </a:r>
            <a:r>
              <a:rPr lang="en-US" b="1" dirty="0">
                <a:solidFill>
                  <a:schemeClr val="tx1">
                    <a:lumMod val="65000"/>
                    <a:lumOff val="35000"/>
                  </a:schemeClr>
                </a:solidFill>
              </a:rPr>
              <a:t>[0, </a:t>
            </a:r>
            <a:r>
              <a:rPr lang="en-US" b="1" dirty="0" err="1">
                <a:solidFill>
                  <a:schemeClr val="tx1">
                    <a:lumMod val="65000"/>
                    <a:lumOff val="35000"/>
                  </a:schemeClr>
                </a:solidFill>
              </a:rPr>
              <a:t>i</a:t>
            </a:r>
            <a:r>
              <a:rPr lang="en-US" b="1" dirty="0">
                <a:solidFill>
                  <a:schemeClr val="tx1">
                    <a:lumMod val="65000"/>
                    <a:lumOff val="35000"/>
                  </a:schemeClr>
                </a:solidFill>
              </a:rPr>
              <a:t>) [</a:t>
            </a:r>
            <a:r>
              <a:rPr lang="en-US" b="1" dirty="0" err="1">
                <a:solidFill>
                  <a:schemeClr val="tx1">
                    <a:lumMod val="65000"/>
                    <a:lumOff val="35000"/>
                  </a:schemeClr>
                </a:solidFill>
              </a:rPr>
              <a:t>i</a:t>
            </a:r>
            <a:r>
              <a:rPr lang="en-US" b="1" dirty="0">
                <a:solidFill>
                  <a:schemeClr val="tx1">
                    <a:lumMod val="65000"/>
                    <a:lumOff val="35000"/>
                  </a:schemeClr>
                </a:solidFill>
              </a:rPr>
              <a:t>, j] (j, array.length-1]</a:t>
            </a:r>
          </a:p>
          <a:p>
            <a:endParaRPr lang="en-US" dirty="0">
              <a:solidFill>
                <a:schemeClr val="tx1">
                  <a:lumMod val="65000"/>
                  <a:lumOff val="35000"/>
                </a:schemeClr>
              </a:solidFill>
            </a:endParaRPr>
          </a:p>
          <a:p>
            <a:pPr marL="342900" indent="-342900">
              <a:buFont typeface="+mj-lt"/>
              <a:buAutoNum type="arabicPeriod"/>
            </a:pPr>
            <a:r>
              <a:rPr lang="en-US" dirty="0">
                <a:solidFill>
                  <a:schemeClr val="tx1">
                    <a:lumMod val="65000"/>
                    <a:lumOff val="35000"/>
                  </a:schemeClr>
                </a:solidFill>
              </a:rPr>
              <a:t>Initialized two pointers </a:t>
            </a:r>
            <a:r>
              <a:rPr lang="en-US" dirty="0" err="1">
                <a:solidFill>
                  <a:schemeClr val="tx1">
                    <a:lumMod val="65000"/>
                    <a:lumOff val="35000"/>
                  </a:schemeClr>
                </a:solidFill>
              </a:rPr>
              <a:t>i</a:t>
            </a:r>
            <a:r>
              <a:rPr lang="en-US" dirty="0">
                <a:solidFill>
                  <a:schemeClr val="tx1">
                    <a:lumMod val="65000"/>
                    <a:lumOff val="35000"/>
                  </a:schemeClr>
                </a:solidFill>
              </a:rPr>
              <a:t>=0, j=array.length-1</a:t>
            </a:r>
          </a:p>
          <a:p>
            <a:pPr marL="342900" indent="-342900">
              <a:buFont typeface="+mj-lt"/>
              <a:buAutoNum type="arabicPeriod"/>
            </a:pPr>
            <a:r>
              <a:rPr lang="en-US" dirty="0">
                <a:solidFill>
                  <a:schemeClr val="tx1">
                    <a:lumMod val="65000"/>
                    <a:lumOff val="35000"/>
                  </a:schemeClr>
                </a:solidFill>
              </a:rPr>
              <a:t>While </a:t>
            </a:r>
            <a:r>
              <a:rPr lang="en-US" dirty="0" err="1">
                <a:solidFill>
                  <a:schemeClr val="tx1">
                    <a:lumMod val="65000"/>
                    <a:lumOff val="35000"/>
                  </a:schemeClr>
                </a:solidFill>
              </a:rPr>
              <a:t>i</a:t>
            </a:r>
            <a:r>
              <a:rPr lang="en-US" dirty="0">
                <a:solidFill>
                  <a:schemeClr val="tx1">
                    <a:lumMod val="65000"/>
                    <a:lumOff val="35000"/>
                  </a:schemeClr>
                </a:solidFill>
              </a:rPr>
              <a:t> &lt;= j:</a:t>
            </a:r>
          </a:p>
          <a:p>
            <a:pPr marL="800100" lvl="1" indent="-342900">
              <a:buFont typeface="Arial" panose="020B0604020202020204" pitchFamily="34" charset="0"/>
              <a:buChar char="•"/>
            </a:pPr>
            <a:r>
              <a:rPr lang="en-US" dirty="0">
                <a:solidFill>
                  <a:schemeClr val="tx1">
                    <a:lumMod val="65000"/>
                    <a:lumOff val="35000"/>
                  </a:schemeClr>
                </a:solidFill>
              </a:rPr>
              <a:t>Decide what to do based on array[</a:t>
            </a:r>
            <a:r>
              <a:rPr lang="en-US" dirty="0" err="1">
                <a:solidFill>
                  <a:schemeClr val="tx1">
                    <a:lumMod val="65000"/>
                    <a:lumOff val="35000"/>
                  </a:schemeClr>
                </a:solidFill>
              </a:rPr>
              <a:t>i</a:t>
            </a:r>
            <a:r>
              <a:rPr lang="en-US" dirty="0">
                <a:solidFill>
                  <a:schemeClr val="tx1">
                    <a:lumMod val="65000"/>
                    <a:lumOff val="35000"/>
                  </a:schemeClr>
                </a:solidFill>
              </a:rPr>
              <a:t>] and array[j]</a:t>
            </a:r>
          </a:p>
          <a:p>
            <a:pPr marL="800100" lvl="1" indent="-342900">
              <a:buFont typeface="Arial" panose="020B0604020202020204" pitchFamily="34" charset="0"/>
              <a:buChar char="•"/>
            </a:pPr>
            <a:r>
              <a:rPr lang="en-US" dirty="0">
                <a:solidFill>
                  <a:schemeClr val="tx1">
                    <a:lumMod val="65000"/>
                    <a:lumOff val="35000"/>
                  </a:schemeClr>
                </a:solidFill>
              </a:rPr>
              <a:t>Move at least one of them forward in its direction </a:t>
            </a:r>
          </a:p>
        </p:txBody>
      </p:sp>
      <p:pic>
        <p:nvPicPr>
          <p:cNvPr id="6" name="Picture 4" descr="https://i0.wp.com/turingplanet.org/wp-content/uploads/2020/05/TIM%E6%88%AA%E5%9B%BE20200518232849-1.png?resize=663%2C114&amp;ssl=1">
            <a:extLst>
              <a:ext uri="{FF2B5EF4-FFF2-40B4-BE49-F238E27FC236}">
                <a16:creationId xmlns:a16="http://schemas.microsoft.com/office/drawing/2014/main" id="{9030FE72-7630-4A7F-BA50-CD7719B9B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62" y="2254726"/>
            <a:ext cx="631507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4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FB99-18BE-4C9C-BF0C-D53466C60BA8}"/>
              </a:ext>
            </a:extLst>
          </p:cNvPr>
          <p:cNvSpPr>
            <a:spLocks noGrp="1"/>
          </p:cNvSpPr>
          <p:nvPr>
            <p:ph type="title"/>
          </p:nvPr>
        </p:nvSpPr>
        <p:spPr/>
        <p:txBody>
          <a:bodyPr/>
          <a:lstStyle/>
          <a:p>
            <a:r>
              <a:rPr lang="en-US" dirty="0"/>
              <a:t>Tow Pointers</a:t>
            </a:r>
          </a:p>
        </p:txBody>
      </p:sp>
      <p:sp>
        <p:nvSpPr>
          <p:cNvPr id="3" name="Content Placeholder 2">
            <a:extLst>
              <a:ext uri="{FF2B5EF4-FFF2-40B4-BE49-F238E27FC236}">
                <a16:creationId xmlns:a16="http://schemas.microsoft.com/office/drawing/2014/main" id="{F2EF9264-B62A-4992-93D9-4A382E578114}"/>
              </a:ext>
            </a:extLst>
          </p:cNvPr>
          <p:cNvSpPr>
            <a:spLocks noGrp="1"/>
          </p:cNvSpPr>
          <p:nvPr>
            <p:ph idx="1"/>
          </p:nvPr>
        </p:nvSpPr>
        <p:spPr>
          <a:xfrm>
            <a:off x="838200" y="1747838"/>
            <a:ext cx="10515600" cy="4351338"/>
          </a:xfrm>
        </p:spPr>
        <p:txBody>
          <a:bodyPr/>
          <a:lstStyle/>
          <a:p>
            <a:pPr marL="0" indent="0">
              <a:buNone/>
            </a:pPr>
            <a:r>
              <a:rPr lang="en-US" sz="2000" dirty="0"/>
              <a:t>Q2. Write a function that reverses a string. The input string is given as an array of characters char[].</a:t>
            </a:r>
          </a:p>
          <a:p>
            <a:pPr marL="0" indent="0">
              <a:buNone/>
            </a:pPr>
            <a:r>
              <a:rPr lang="en-US" sz="2000" dirty="0"/>
              <a:t>Do not allocate extra space for another array, you must do this by </a:t>
            </a:r>
            <a:r>
              <a:rPr lang="en-US" sz="2000" b="1" dirty="0"/>
              <a:t>modifying the input array in-place with O(1) </a:t>
            </a:r>
            <a:r>
              <a:rPr lang="en-US" sz="2000" dirty="0"/>
              <a:t>extra memory.</a:t>
            </a:r>
          </a:p>
          <a:p>
            <a:pPr marL="0" indent="0">
              <a:buNone/>
            </a:pPr>
            <a:r>
              <a:rPr lang="en-US" sz="2000" dirty="0"/>
              <a:t>You may assume all the characters consist of printable ascii characters.</a:t>
            </a:r>
          </a:p>
          <a:p>
            <a:pPr marL="0" indent="0">
              <a:buNone/>
            </a:pPr>
            <a:endParaRPr lang="en-US" sz="1800" dirty="0"/>
          </a:p>
          <a:p>
            <a:pPr marL="0" indent="0">
              <a:buNone/>
            </a:pPr>
            <a:r>
              <a:rPr lang="en-US" sz="1400" dirty="0"/>
              <a:t>Example:</a:t>
            </a:r>
            <a:br>
              <a:rPr lang="en-US" sz="1400" dirty="0"/>
            </a:br>
            <a:r>
              <a:rPr lang="en-US" sz="1400" dirty="0"/>
              <a:t>	</a:t>
            </a:r>
            <a:r>
              <a:rPr lang="pt-BR" sz="1400" dirty="0"/>
              <a:t>Input: ["h","e","l","l","o"]</a:t>
            </a:r>
            <a:br>
              <a:rPr lang="pt-BR" sz="1400" dirty="0"/>
            </a:br>
            <a:r>
              <a:rPr lang="pt-BR" sz="1400" dirty="0"/>
              <a:t>	Output: ["o","l","l","e","h"]</a:t>
            </a:r>
            <a:endParaRPr lang="en-US" sz="1400" dirty="0"/>
          </a:p>
        </p:txBody>
      </p:sp>
    </p:spTree>
    <p:extLst>
      <p:ext uri="{BB962C8B-B14F-4D97-AF65-F5344CB8AC3E}">
        <p14:creationId xmlns:p14="http://schemas.microsoft.com/office/powerpoint/2010/main" val="3489978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FB99-18BE-4C9C-BF0C-D53466C60BA8}"/>
              </a:ext>
            </a:extLst>
          </p:cNvPr>
          <p:cNvSpPr>
            <a:spLocks noGrp="1"/>
          </p:cNvSpPr>
          <p:nvPr>
            <p:ph type="title"/>
          </p:nvPr>
        </p:nvSpPr>
        <p:spPr/>
        <p:txBody>
          <a:bodyPr/>
          <a:lstStyle/>
          <a:p>
            <a:r>
              <a:rPr lang="en-US" dirty="0"/>
              <a:t>Tow Pointers</a:t>
            </a:r>
          </a:p>
        </p:txBody>
      </p:sp>
      <p:pic>
        <p:nvPicPr>
          <p:cNvPr id="2050" name="Picture 2" descr="https://i2.wp.com/turingplanet.org/wp-content/uploads/2020/05/TIM%E6%88%AA%E5%9B%BE20200518232849-3.png?resize=275%2C130&amp;ssl=1">
            <a:extLst>
              <a:ext uri="{FF2B5EF4-FFF2-40B4-BE49-F238E27FC236}">
                <a16:creationId xmlns:a16="http://schemas.microsoft.com/office/drawing/2014/main" id="{6F31CCC6-7814-4EB2-9C0D-B9A270EAB3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53760" y="1476556"/>
            <a:ext cx="2619375" cy="1238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0C6C6F-8BCF-4568-9E4E-F49B2CAC6548}"/>
              </a:ext>
            </a:extLst>
          </p:cNvPr>
          <p:cNvSpPr txBox="1"/>
          <p:nvPr/>
        </p:nvSpPr>
        <p:spPr>
          <a:xfrm>
            <a:off x="695325" y="2973716"/>
            <a:ext cx="4344527" cy="2062103"/>
          </a:xfrm>
          <a:prstGeom prst="rect">
            <a:avLst/>
          </a:prstGeom>
          <a:solidFill>
            <a:schemeClr val="bg1">
              <a:lumMod val="95000"/>
            </a:schemeClr>
          </a:solidFill>
        </p:spPr>
        <p:txBody>
          <a:bodyPr wrap="square" rtlCol="0">
            <a:spAutoFit/>
          </a:bodyPr>
          <a:lstStyle/>
          <a:p>
            <a:r>
              <a:rPr lang="en-US" sz="1600" dirty="0">
                <a:solidFill>
                  <a:schemeClr val="tx1">
                    <a:lumMod val="65000"/>
                    <a:lumOff val="35000"/>
                  </a:schemeClr>
                </a:solidFill>
              </a:rPr>
              <a:t>Range: </a:t>
            </a:r>
            <a:r>
              <a:rPr lang="en-US" sz="1600" b="1" dirty="0">
                <a:solidFill>
                  <a:schemeClr val="tx1">
                    <a:lumMod val="65000"/>
                    <a:lumOff val="35000"/>
                  </a:schemeClr>
                </a:solidFill>
              </a:rPr>
              <a:t>[0, </a:t>
            </a:r>
            <a:r>
              <a:rPr lang="en-US" sz="1600" b="1" dirty="0" err="1">
                <a:solidFill>
                  <a:schemeClr val="tx1">
                    <a:lumMod val="65000"/>
                    <a:lumOff val="35000"/>
                  </a:schemeClr>
                </a:solidFill>
              </a:rPr>
              <a:t>i</a:t>
            </a:r>
            <a:r>
              <a:rPr lang="en-US" sz="1600" b="1" dirty="0">
                <a:solidFill>
                  <a:schemeClr val="tx1">
                    <a:lumMod val="65000"/>
                    <a:lumOff val="35000"/>
                  </a:schemeClr>
                </a:solidFill>
              </a:rPr>
              <a:t>) [</a:t>
            </a:r>
            <a:r>
              <a:rPr lang="en-US" sz="1600" b="1" dirty="0" err="1">
                <a:solidFill>
                  <a:schemeClr val="tx1">
                    <a:lumMod val="65000"/>
                    <a:lumOff val="35000"/>
                  </a:schemeClr>
                </a:solidFill>
              </a:rPr>
              <a:t>i</a:t>
            </a:r>
            <a:r>
              <a:rPr lang="en-US" sz="1600" b="1" dirty="0">
                <a:solidFill>
                  <a:schemeClr val="tx1">
                    <a:lumMod val="65000"/>
                    <a:lumOff val="35000"/>
                  </a:schemeClr>
                </a:solidFill>
              </a:rPr>
              <a:t>, j] (j, array.length-1]</a:t>
            </a:r>
          </a:p>
          <a:p>
            <a:endParaRPr lang="en-US" sz="1600" dirty="0">
              <a:solidFill>
                <a:schemeClr val="tx1">
                  <a:lumMod val="65000"/>
                  <a:lumOff val="35000"/>
                </a:schemeClr>
              </a:solidFill>
            </a:endParaRPr>
          </a:p>
          <a:p>
            <a:pPr marL="342900" indent="-342900">
              <a:buFont typeface="+mj-lt"/>
              <a:buAutoNum type="arabicPeriod"/>
            </a:pPr>
            <a:r>
              <a:rPr lang="en-US" sz="1600" dirty="0">
                <a:solidFill>
                  <a:schemeClr val="tx1">
                    <a:lumMod val="65000"/>
                    <a:lumOff val="35000"/>
                  </a:schemeClr>
                </a:solidFill>
              </a:rPr>
              <a:t>Initialized two pointers </a:t>
            </a:r>
            <a:r>
              <a:rPr lang="en-US" sz="1600" dirty="0" err="1">
                <a:solidFill>
                  <a:schemeClr val="tx1">
                    <a:lumMod val="65000"/>
                    <a:lumOff val="35000"/>
                  </a:schemeClr>
                </a:solidFill>
              </a:rPr>
              <a:t>i</a:t>
            </a:r>
            <a:r>
              <a:rPr lang="en-US" sz="1600" dirty="0">
                <a:solidFill>
                  <a:schemeClr val="tx1">
                    <a:lumMod val="65000"/>
                    <a:lumOff val="35000"/>
                  </a:schemeClr>
                </a:solidFill>
              </a:rPr>
              <a:t>=0, j=array.length-1</a:t>
            </a:r>
          </a:p>
          <a:p>
            <a:pPr marL="342900" indent="-342900">
              <a:buFont typeface="+mj-lt"/>
              <a:buAutoNum type="arabicPeriod"/>
            </a:pPr>
            <a:r>
              <a:rPr lang="en-US" sz="1600" dirty="0">
                <a:solidFill>
                  <a:schemeClr val="tx1">
                    <a:lumMod val="65000"/>
                    <a:lumOff val="35000"/>
                  </a:schemeClr>
                </a:solidFill>
              </a:rPr>
              <a:t>While </a:t>
            </a:r>
            <a:r>
              <a:rPr lang="en-US" sz="1600" dirty="0" err="1">
                <a:solidFill>
                  <a:schemeClr val="tx1">
                    <a:lumMod val="65000"/>
                    <a:lumOff val="35000"/>
                  </a:schemeClr>
                </a:solidFill>
              </a:rPr>
              <a:t>i</a:t>
            </a:r>
            <a:r>
              <a:rPr lang="en-US" sz="1600" dirty="0">
                <a:solidFill>
                  <a:schemeClr val="tx1">
                    <a:lumMod val="65000"/>
                    <a:lumOff val="35000"/>
                  </a:schemeClr>
                </a:solidFill>
              </a:rPr>
              <a:t> &lt;= j:</a:t>
            </a:r>
          </a:p>
          <a:p>
            <a:pPr marL="800100" lvl="1" indent="-342900">
              <a:buFont typeface="Arial" panose="020B0604020202020204" pitchFamily="34" charset="0"/>
              <a:buChar char="•"/>
            </a:pPr>
            <a:r>
              <a:rPr lang="en-US" sz="1600" dirty="0">
                <a:solidFill>
                  <a:schemeClr val="tx1">
                    <a:lumMod val="65000"/>
                    <a:lumOff val="35000"/>
                  </a:schemeClr>
                </a:solidFill>
              </a:rPr>
              <a:t>Decide what to do based on array[</a:t>
            </a:r>
            <a:r>
              <a:rPr lang="en-US" sz="1600" dirty="0" err="1">
                <a:solidFill>
                  <a:schemeClr val="tx1">
                    <a:lumMod val="65000"/>
                    <a:lumOff val="35000"/>
                  </a:schemeClr>
                </a:solidFill>
              </a:rPr>
              <a:t>i</a:t>
            </a:r>
            <a:r>
              <a:rPr lang="en-US" sz="1600" dirty="0">
                <a:solidFill>
                  <a:schemeClr val="tx1">
                    <a:lumMod val="65000"/>
                    <a:lumOff val="35000"/>
                  </a:schemeClr>
                </a:solidFill>
              </a:rPr>
              <a:t>] and array[j]</a:t>
            </a:r>
          </a:p>
          <a:p>
            <a:pPr marL="800100" lvl="1" indent="-342900">
              <a:buFont typeface="Arial" panose="020B0604020202020204" pitchFamily="34" charset="0"/>
              <a:buChar char="•"/>
            </a:pPr>
            <a:r>
              <a:rPr lang="en-US" sz="1600" dirty="0">
                <a:solidFill>
                  <a:schemeClr val="tx1">
                    <a:lumMod val="65000"/>
                    <a:lumOff val="35000"/>
                  </a:schemeClr>
                </a:solidFill>
              </a:rPr>
              <a:t>Move at least one of them forward in its direction </a:t>
            </a:r>
          </a:p>
        </p:txBody>
      </p:sp>
      <p:pic>
        <p:nvPicPr>
          <p:cNvPr id="6" name="Picture 4" descr="https://i0.wp.com/turingplanet.org/wp-content/uploads/2020/05/TIM%E6%88%AA%E5%9B%BE20200518232849-1.png?resize=663%2C114&amp;ssl=1">
            <a:extLst>
              <a:ext uri="{FF2B5EF4-FFF2-40B4-BE49-F238E27FC236}">
                <a16:creationId xmlns:a16="http://schemas.microsoft.com/office/drawing/2014/main" id="{BC75ACE6-5839-4F6B-AE8E-FEF8FB49F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690688"/>
            <a:ext cx="4344527" cy="7470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40C4233-C6AC-473A-AF16-032D18889CB4}"/>
              </a:ext>
            </a:extLst>
          </p:cNvPr>
          <p:cNvPicPr>
            <a:picLocks noChangeAspect="1"/>
          </p:cNvPicPr>
          <p:nvPr/>
        </p:nvPicPr>
        <p:blipFill>
          <a:blip r:embed="rId5"/>
          <a:stretch>
            <a:fillRect/>
          </a:stretch>
        </p:blipFill>
        <p:spPr>
          <a:xfrm>
            <a:off x="6010275" y="2973716"/>
            <a:ext cx="5276850" cy="2924175"/>
          </a:xfrm>
          <a:prstGeom prst="rect">
            <a:avLst/>
          </a:prstGeom>
        </p:spPr>
      </p:pic>
      <p:sp>
        <p:nvSpPr>
          <p:cNvPr id="3" name="TextBox 2">
            <a:extLst>
              <a:ext uri="{FF2B5EF4-FFF2-40B4-BE49-F238E27FC236}">
                <a16:creationId xmlns:a16="http://schemas.microsoft.com/office/drawing/2014/main" id="{751A16C8-3CE8-7D4A-930B-BF8C6958FC1C}"/>
              </a:ext>
            </a:extLst>
          </p:cNvPr>
          <p:cNvSpPr txBox="1"/>
          <p:nvPr/>
        </p:nvSpPr>
        <p:spPr>
          <a:xfrm>
            <a:off x="6010275" y="1879533"/>
            <a:ext cx="514885" cy="369332"/>
          </a:xfrm>
          <a:prstGeom prst="rect">
            <a:avLst/>
          </a:prstGeom>
          <a:noFill/>
        </p:spPr>
        <p:txBody>
          <a:bodyPr wrap="none" rtlCol="0">
            <a:spAutoFit/>
          </a:bodyPr>
          <a:lstStyle/>
          <a:p>
            <a:r>
              <a:rPr lang="en-US" dirty="0"/>
              <a:t>Q2.</a:t>
            </a:r>
          </a:p>
        </p:txBody>
      </p:sp>
    </p:spTree>
    <p:extLst>
      <p:ext uri="{BB962C8B-B14F-4D97-AF65-F5344CB8AC3E}">
        <p14:creationId xmlns:p14="http://schemas.microsoft.com/office/powerpoint/2010/main" val="232903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FB99-18BE-4C9C-BF0C-D53466C60BA8}"/>
              </a:ext>
            </a:extLst>
          </p:cNvPr>
          <p:cNvSpPr>
            <a:spLocks noGrp="1"/>
          </p:cNvSpPr>
          <p:nvPr>
            <p:ph type="title"/>
          </p:nvPr>
        </p:nvSpPr>
        <p:spPr/>
        <p:txBody>
          <a:bodyPr/>
          <a:lstStyle/>
          <a:p>
            <a:r>
              <a:rPr lang="en-US" dirty="0"/>
              <a:t>Tow Pointers</a:t>
            </a:r>
          </a:p>
        </p:txBody>
      </p:sp>
      <p:sp>
        <p:nvSpPr>
          <p:cNvPr id="3" name="Content Placeholder 2">
            <a:extLst>
              <a:ext uri="{FF2B5EF4-FFF2-40B4-BE49-F238E27FC236}">
                <a16:creationId xmlns:a16="http://schemas.microsoft.com/office/drawing/2014/main" id="{F2EF9264-B62A-4992-93D9-4A382E578114}"/>
              </a:ext>
            </a:extLst>
          </p:cNvPr>
          <p:cNvSpPr>
            <a:spLocks noGrp="1"/>
          </p:cNvSpPr>
          <p:nvPr>
            <p:ph idx="1"/>
          </p:nvPr>
        </p:nvSpPr>
        <p:spPr>
          <a:xfrm>
            <a:off x="838200" y="1747838"/>
            <a:ext cx="10515600" cy="4351338"/>
          </a:xfrm>
        </p:spPr>
        <p:txBody>
          <a:bodyPr/>
          <a:lstStyle/>
          <a:p>
            <a:r>
              <a:rPr lang="en-US" sz="2400" dirty="0"/>
              <a:t>Same direction:</a:t>
            </a:r>
            <a:endParaRPr lang="en-US" sz="1800" dirty="0">
              <a:solidFill>
                <a:srgbClr val="0070C0"/>
              </a:solidFill>
            </a:endParaRPr>
          </a:p>
          <a:p>
            <a:pPr marL="0" indent="0">
              <a:buNone/>
            </a:pPr>
            <a:endParaRPr lang="en-US" sz="2400" dirty="0"/>
          </a:p>
          <a:p>
            <a:pPr marL="0" indent="0">
              <a:buNone/>
            </a:pPr>
            <a:endParaRPr lang="en-US" sz="2400" dirty="0"/>
          </a:p>
          <a:p>
            <a:pPr marL="0" indent="0">
              <a:buNone/>
            </a:pPr>
            <a:endParaRPr lang="en-US" sz="2400" dirty="0"/>
          </a:p>
          <a:p>
            <a:endParaRPr lang="en-US" dirty="0"/>
          </a:p>
        </p:txBody>
      </p:sp>
      <p:pic>
        <p:nvPicPr>
          <p:cNvPr id="1026" name="Picture 2" descr="https://i0.wp.com/turingplanet.org/wp-content/uploads/2020/05/TIM%E6%88%AA%E5%9B%BE20200518232849.png?resize=646%2C141&amp;ssl=1">
            <a:extLst>
              <a:ext uri="{FF2B5EF4-FFF2-40B4-BE49-F238E27FC236}">
                <a16:creationId xmlns:a16="http://schemas.microsoft.com/office/drawing/2014/main" id="{8DA20703-D5D8-4555-B6EF-9EC048E8C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5" y="2155826"/>
            <a:ext cx="6153150" cy="1343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B211EE-5023-4FF4-B9FD-FEC0E75E7101}"/>
              </a:ext>
            </a:extLst>
          </p:cNvPr>
          <p:cNvSpPr txBox="1"/>
          <p:nvPr/>
        </p:nvSpPr>
        <p:spPr>
          <a:xfrm>
            <a:off x="2938462" y="3923507"/>
            <a:ext cx="6315075" cy="2031325"/>
          </a:xfrm>
          <a:prstGeom prst="rect">
            <a:avLst/>
          </a:prstGeom>
          <a:solidFill>
            <a:schemeClr val="bg1">
              <a:lumMod val="95000"/>
            </a:schemeClr>
          </a:solidFill>
        </p:spPr>
        <p:txBody>
          <a:bodyPr wrap="square" rtlCol="0">
            <a:spAutoFit/>
          </a:bodyPr>
          <a:lstStyle/>
          <a:p>
            <a:r>
              <a:rPr lang="en-US" dirty="0">
                <a:solidFill>
                  <a:schemeClr val="tx1">
                    <a:lumMod val="65000"/>
                    <a:lumOff val="35000"/>
                  </a:schemeClr>
                </a:solidFill>
              </a:rPr>
              <a:t>Range: </a:t>
            </a:r>
            <a:r>
              <a:rPr lang="en-US" b="1" dirty="0">
                <a:solidFill>
                  <a:schemeClr val="tx1">
                    <a:lumMod val="65000"/>
                    <a:lumOff val="35000"/>
                  </a:schemeClr>
                </a:solidFill>
              </a:rPr>
              <a:t>[0, </a:t>
            </a:r>
            <a:r>
              <a:rPr lang="en-US" b="1" dirty="0" err="1">
                <a:solidFill>
                  <a:schemeClr val="tx1">
                    <a:lumMod val="65000"/>
                    <a:lumOff val="35000"/>
                  </a:schemeClr>
                </a:solidFill>
              </a:rPr>
              <a:t>i</a:t>
            </a:r>
            <a:r>
              <a:rPr lang="en-US" b="1" dirty="0">
                <a:solidFill>
                  <a:schemeClr val="tx1">
                    <a:lumMod val="65000"/>
                    <a:lumOff val="35000"/>
                  </a:schemeClr>
                </a:solidFill>
              </a:rPr>
              <a:t>) [</a:t>
            </a:r>
            <a:r>
              <a:rPr lang="en-US" b="1" dirty="0" err="1">
                <a:solidFill>
                  <a:schemeClr val="tx1">
                    <a:lumMod val="65000"/>
                    <a:lumOff val="35000"/>
                  </a:schemeClr>
                </a:solidFill>
              </a:rPr>
              <a:t>i</a:t>
            </a:r>
            <a:r>
              <a:rPr lang="en-US" b="1" dirty="0">
                <a:solidFill>
                  <a:schemeClr val="tx1">
                    <a:lumMod val="65000"/>
                    <a:lumOff val="35000"/>
                  </a:schemeClr>
                </a:solidFill>
              </a:rPr>
              <a:t>, j) [j, </a:t>
            </a:r>
            <a:r>
              <a:rPr lang="en-US" b="1" dirty="0" err="1">
                <a:solidFill>
                  <a:schemeClr val="tx1">
                    <a:lumMod val="65000"/>
                    <a:lumOff val="35000"/>
                  </a:schemeClr>
                </a:solidFill>
              </a:rPr>
              <a:t>array.length</a:t>
            </a:r>
            <a:r>
              <a:rPr lang="en-US" b="1" dirty="0">
                <a:solidFill>
                  <a:schemeClr val="tx1">
                    <a:lumMod val="65000"/>
                    <a:lumOff val="35000"/>
                  </a:schemeClr>
                </a:solidFill>
              </a:rPr>
              <a:t>)</a:t>
            </a:r>
          </a:p>
          <a:p>
            <a:endParaRPr lang="en-US" dirty="0">
              <a:solidFill>
                <a:schemeClr val="tx1">
                  <a:lumMod val="65000"/>
                  <a:lumOff val="35000"/>
                </a:schemeClr>
              </a:solidFill>
            </a:endParaRPr>
          </a:p>
          <a:p>
            <a:pPr marL="342900" indent="-342900">
              <a:buFont typeface="+mj-lt"/>
              <a:buAutoNum type="arabicPeriod"/>
            </a:pPr>
            <a:r>
              <a:rPr lang="en-US" dirty="0">
                <a:solidFill>
                  <a:schemeClr val="tx1">
                    <a:lumMod val="65000"/>
                    <a:lumOff val="35000"/>
                  </a:schemeClr>
                </a:solidFill>
              </a:rPr>
              <a:t>Initialized two pointers </a:t>
            </a:r>
            <a:r>
              <a:rPr lang="en-US" dirty="0" err="1">
                <a:solidFill>
                  <a:schemeClr val="tx1">
                    <a:lumMod val="65000"/>
                    <a:lumOff val="35000"/>
                  </a:schemeClr>
                </a:solidFill>
              </a:rPr>
              <a:t>i,j</a:t>
            </a:r>
            <a:r>
              <a:rPr lang="en-US" dirty="0">
                <a:solidFill>
                  <a:schemeClr val="tx1">
                    <a:lumMod val="65000"/>
                    <a:lumOff val="35000"/>
                  </a:schemeClr>
                </a:solidFill>
              </a:rPr>
              <a:t> usually both equal to 0</a:t>
            </a:r>
          </a:p>
          <a:p>
            <a:pPr marL="342900" indent="-342900">
              <a:buFont typeface="+mj-lt"/>
              <a:buAutoNum type="arabicPeriod"/>
            </a:pPr>
            <a:r>
              <a:rPr lang="en-US" dirty="0">
                <a:solidFill>
                  <a:schemeClr val="tx1">
                    <a:lumMod val="65000"/>
                    <a:lumOff val="35000"/>
                  </a:schemeClr>
                </a:solidFill>
              </a:rPr>
              <a:t>While j &lt; </a:t>
            </a:r>
            <a:r>
              <a:rPr lang="en-US" dirty="0" err="1">
                <a:solidFill>
                  <a:schemeClr val="tx1">
                    <a:lumMod val="65000"/>
                    <a:lumOff val="35000"/>
                  </a:schemeClr>
                </a:solidFill>
              </a:rPr>
              <a:t>array.length</a:t>
            </a:r>
            <a:r>
              <a:rPr lang="en-US" dirty="0">
                <a:solidFill>
                  <a:schemeClr val="tx1">
                    <a:lumMod val="65000"/>
                    <a:lumOff val="35000"/>
                  </a:schemeClr>
                </a:solidFill>
              </a:rPr>
              <a:t>:</a:t>
            </a:r>
          </a:p>
          <a:p>
            <a:pPr marL="800100" lvl="1" indent="-342900">
              <a:buFont typeface="Arial" panose="020B0604020202020204" pitchFamily="34" charset="0"/>
              <a:buChar char="•"/>
            </a:pPr>
            <a:r>
              <a:rPr lang="en-US" dirty="0">
                <a:solidFill>
                  <a:schemeClr val="tx1">
                    <a:lumMod val="65000"/>
                    <a:lumOff val="35000"/>
                  </a:schemeClr>
                </a:solidFill>
              </a:rPr>
              <a:t>If array[j] is needed, keep assigning array[</a:t>
            </a:r>
            <a:r>
              <a:rPr lang="en-US" dirty="0" err="1">
                <a:solidFill>
                  <a:schemeClr val="tx1">
                    <a:lumMod val="65000"/>
                    <a:lumOff val="35000"/>
                  </a:schemeClr>
                </a:solidFill>
              </a:rPr>
              <a:t>i</a:t>
            </a:r>
            <a:r>
              <a:rPr lang="en-US" dirty="0">
                <a:solidFill>
                  <a:schemeClr val="tx1">
                    <a:lumMod val="65000"/>
                    <a:lumOff val="35000"/>
                  </a:schemeClr>
                </a:solidFill>
              </a:rPr>
              <a:t>] = array[j] and move </a:t>
            </a:r>
            <a:r>
              <a:rPr lang="en-US" dirty="0" err="1">
                <a:solidFill>
                  <a:schemeClr val="tx1">
                    <a:lumMod val="65000"/>
                    <a:lumOff val="35000"/>
                  </a:schemeClr>
                </a:solidFill>
              </a:rPr>
              <a:t>i</a:t>
            </a:r>
            <a:r>
              <a:rPr lang="en-US" dirty="0">
                <a:solidFill>
                  <a:schemeClr val="tx1">
                    <a:lumMod val="65000"/>
                    <a:lumOff val="35000"/>
                  </a:schemeClr>
                </a:solidFill>
              </a:rPr>
              <a:t> forward, </a:t>
            </a:r>
          </a:p>
          <a:p>
            <a:pPr marL="800100" lvl="1" indent="-342900">
              <a:buFont typeface="Arial" panose="020B0604020202020204" pitchFamily="34" charset="0"/>
              <a:buChar char="•"/>
            </a:pPr>
            <a:r>
              <a:rPr lang="en-US" dirty="0">
                <a:solidFill>
                  <a:schemeClr val="tx1">
                    <a:lumMod val="65000"/>
                    <a:lumOff val="35000"/>
                  </a:schemeClr>
                </a:solidFill>
              </a:rPr>
              <a:t>Move at least one of them forward in its direction </a:t>
            </a:r>
          </a:p>
        </p:txBody>
      </p:sp>
    </p:spTree>
    <p:extLst>
      <p:ext uri="{BB962C8B-B14F-4D97-AF65-F5344CB8AC3E}">
        <p14:creationId xmlns:p14="http://schemas.microsoft.com/office/powerpoint/2010/main" val="54724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FFB3-472F-4F6A-B995-4F1D58CF9939}"/>
              </a:ext>
            </a:extLst>
          </p:cNvPr>
          <p:cNvSpPr>
            <a:spLocks noGrp="1"/>
          </p:cNvSpPr>
          <p:nvPr>
            <p:ph type="title"/>
          </p:nvPr>
        </p:nvSpPr>
        <p:spPr/>
        <p:txBody>
          <a:bodyPr/>
          <a:lstStyle/>
          <a:p>
            <a:r>
              <a:rPr lang="en-US" dirty="0"/>
              <a:t>Tow Pointers</a:t>
            </a:r>
          </a:p>
        </p:txBody>
      </p:sp>
      <p:sp>
        <p:nvSpPr>
          <p:cNvPr id="3" name="Content Placeholder 2">
            <a:extLst>
              <a:ext uri="{FF2B5EF4-FFF2-40B4-BE49-F238E27FC236}">
                <a16:creationId xmlns:a16="http://schemas.microsoft.com/office/drawing/2014/main" id="{2D5341F1-F0B9-470C-8EAA-4F6A4C13F663}"/>
              </a:ext>
            </a:extLst>
          </p:cNvPr>
          <p:cNvSpPr>
            <a:spLocks noGrp="1"/>
          </p:cNvSpPr>
          <p:nvPr>
            <p:ph idx="1"/>
          </p:nvPr>
        </p:nvSpPr>
        <p:spPr/>
        <p:txBody>
          <a:bodyPr>
            <a:normAutofit/>
          </a:bodyPr>
          <a:lstStyle/>
          <a:p>
            <a:pPr marL="0" indent="0">
              <a:buNone/>
            </a:pPr>
            <a:r>
              <a:rPr lang="en-US" sz="2000" dirty="0"/>
              <a:t>Q3. Given an array of sorted numbers, </a:t>
            </a:r>
            <a:r>
              <a:rPr lang="en-US" sz="2000" b="1" dirty="0"/>
              <a:t>remove all duplicates </a:t>
            </a:r>
            <a:r>
              <a:rPr lang="en-US" sz="2000" dirty="0"/>
              <a:t>from it. You should </a:t>
            </a:r>
            <a:r>
              <a:rPr lang="en-US" sz="2000" b="1" dirty="0"/>
              <a:t>not use any extra space</a:t>
            </a:r>
            <a:r>
              <a:rPr lang="en-US" sz="2000" dirty="0"/>
              <a:t>; after removing the duplicates in-place return the new length of the array.</a:t>
            </a:r>
          </a:p>
          <a:p>
            <a:pPr marL="0" indent="0">
              <a:buNone/>
            </a:pPr>
            <a:endParaRPr lang="en-US" sz="1800" dirty="0"/>
          </a:p>
          <a:p>
            <a:pPr marL="0" lvl="0" indent="0">
              <a:buNone/>
            </a:pPr>
            <a:r>
              <a:rPr lang="en-US" sz="1400" dirty="0">
                <a:solidFill>
                  <a:prstClr val="black"/>
                </a:solidFill>
              </a:rPr>
              <a:t>Example:</a:t>
            </a:r>
            <a:br>
              <a:rPr lang="en-US" sz="1400" dirty="0">
                <a:solidFill>
                  <a:prstClr val="black"/>
                </a:solidFill>
              </a:rPr>
            </a:br>
            <a:r>
              <a:rPr lang="en-US" sz="1400" dirty="0">
                <a:solidFill>
                  <a:prstClr val="black"/>
                </a:solidFill>
              </a:rPr>
              <a:t>	</a:t>
            </a:r>
            <a:r>
              <a:rPr lang="pt-BR" sz="1400" dirty="0">
                <a:solidFill>
                  <a:prstClr val="black"/>
                </a:solidFill>
              </a:rPr>
              <a:t>Input: [2, 3, 3, 3, 6, 9, 9]</a:t>
            </a:r>
            <a:br>
              <a:rPr lang="pt-BR" sz="1400" dirty="0">
                <a:solidFill>
                  <a:prstClr val="black"/>
                </a:solidFill>
              </a:rPr>
            </a:br>
            <a:r>
              <a:rPr lang="pt-BR" sz="1400" dirty="0">
                <a:solidFill>
                  <a:prstClr val="black"/>
                </a:solidFill>
              </a:rPr>
              <a:t>	Output: 4</a:t>
            </a:r>
            <a:endParaRPr lang="en-US" sz="1400" dirty="0">
              <a:solidFill>
                <a:prstClr val="black"/>
              </a:solidFill>
            </a:endParaRPr>
          </a:p>
          <a:p>
            <a:pPr marL="0" indent="0">
              <a:buNone/>
            </a:pPr>
            <a:endParaRPr lang="en-US" sz="1800" dirty="0"/>
          </a:p>
        </p:txBody>
      </p:sp>
    </p:spTree>
    <p:extLst>
      <p:ext uri="{BB962C8B-B14F-4D97-AF65-F5344CB8AC3E}">
        <p14:creationId xmlns:p14="http://schemas.microsoft.com/office/powerpoint/2010/main" val="1446445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FFB3-472F-4F6A-B995-4F1D58CF9939}"/>
              </a:ext>
            </a:extLst>
          </p:cNvPr>
          <p:cNvSpPr>
            <a:spLocks noGrp="1"/>
          </p:cNvSpPr>
          <p:nvPr>
            <p:ph type="title"/>
          </p:nvPr>
        </p:nvSpPr>
        <p:spPr/>
        <p:txBody>
          <a:bodyPr/>
          <a:lstStyle/>
          <a:p>
            <a:r>
              <a:rPr lang="en-US" dirty="0"/>
              <a:t>Tow Pointers</a:t>
            </a:r>
          </a:p>
        </p:txBody>
      </p:sp>
      <p:pic>
        <p:nvPicPr>
          <p:cNvPr id="4" name="Content Placeholder 3">
            <a:extLst>
              <a:ext uri="{FF2B5EF4-FFF2-40B4-BE49-F238E27FC236}">
                <a16:creationId xmlns:a16="http://schemas.microsoft.com/office/drawing/2014/main" id="{1F57AEF2-7E56-4E73-AB9B-7DECFE1D34EA}"/>
              </a:ext>
            </a:extLst>
          </p:cNvPr>
          <p:cNvPicPr>
            <a:picLocks noGrp="1" noChangeAspect="1"/>
          </p:cNvPicPr>
          <p:nvPr>
            <p:ph idx="1"/>
          </p:nvPr>
        </p:nvPicPr>
        <p:blipFill>
          <a:blip r:embed="rId2"/>
          <a:stretch>
            <a:fillRect/>
          </a:stretch>
        </p:blipFill>
        <p:spPr>
          <a:xfrm>
            <a:off x="838200" y="1690688"/>
            <a:ext cx="3231422" cy="4351338"/>
          </a:xfrm>
          <a:prstGeom prst="rect">
            <a:avLst/>
          </a:prstGeom>
        </p:spPr>
      </p:pic>
      <p:pic>
        <p:nvPicPr>
          <p:cNvPr id="5" name="Picture 2" descr="https://i0.wp.com/turingplanet.org/wp-content/uploads/2020/05/TIM%E6%88%AA%E5%9B%BE20200518232849.png?resize=646%2C141&amp;ssl=1">
            <a:extLst>
              <a:ext uri="{FF2B5EF4-FFF2-40B4-BE49-F238E27FC236}">
                <a16:creationId xmlns:a16="http://schemas.microsoft.com/office/drawing/2014/main" id="{949AF6FE-1ACC-40A5-AEB1-93771D548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111" y="1952130"/>
            <a:ext cx="2472893" cy="5397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D65BD7-548F-481A-876E-1F7E7AEF03FC}"/>
              </a:ext>
            </a:extLst>
          </p:cNvPr>
          <p:cNvSpPr txBox="1"/>
          <p:nvPr/>
        </p:nvSpPr>
        <p:spPr>
          <a:xfrm>
            <a:off x="4156508" y="2650450"/>
            <a:ext cx="2472894" cy="2893100"/>
          </a:xfrm>
          <a:prstGeom prst="rect">
            <a:avLst/>
          </a:prstGeom>
          <a:solidFill>
            <a:schemeClr val="bg1">
              <a:lumMod val="95000"/>
            </a:schemeClr>
          </a:solidFill>
        </p:spPr>
        <p:txBody>
          <a:bodyPr wrap="square" rtlCol="0">
            <a:spAutoFit/>
          </a:bodyPr>
          <a:lstStyle/>
          <a:p>
            <a:r>
              <a:rPr lang="en-US" sz="1400" dirty="0">
                <a:solidFill>
                  <a:schemeClr val="tx1">
                    <a:lumMod val="65000"/>
                    <a:lumOff val="35000"/>
                  </a:schemeClr>
                </a:solidFill>
              </a:rPr>
              <a:t>Range: </a:t>
            </a:r>
            <a:r>
              <a:rPr lang="en-US" sz="1400" b="1" dirty="0">
                <a:solidFill>
                  <a:schemeClr val="tx1">
                    <a:lumMod val="65000"/>
                    <a:lumOff val="35000"/>
                  </a:schemeClr>
                </a:solidFill>
              </a:rPr>
              <a:t>[0, </a:t>
            </a:r>
            <a:r>
              <a:rPr lang="en-US" sz="1400" b="1" dirty="0" err="1">
                <a:solidFill>
                  <a:schemeClr val="tx1">
                    <a:lumMod val="65000"/>
                    <a:lumOff val="35000"/>
                  </a:schemeClr>
                </a:solidFill>
              </a:rPr>
              <a:t>i</a:t>
            </a:r>
            <a:r>
              <a:rPr lang="en-US" sz="1400" b="1" dirty="0">
                <a:solidFill>
                  <a:schemeClr val="tx1">
                    <a:lumMod val="65000"/>
                    <a:lumOff val="35000"/>
                  </a:schemeClr>
                </a:solidFill>
              </a:rPr>
              <a:t>) [</a:t>
            </a:r>
            <a:r>
              <a:rPr lang="en-US" sz="1400" b="1" dirty="0" err="1">
                <a:solidFill>
                  <a:schemeClr val="tx1">
                    <a:lumMod val="65000"/>
                    <a:lumOff val="35000"/>
                  </a:schemeClr>
                </a:solidFill>
              </a:rPr>
              <a:t>i</a:t>
            </a:r>
            <a:r>
              <a:rPr lang="en-US" sz="1400" b="1" dirty="0">
                <a:solidFill>
                  <a:schemeClr val="tx1">
                    <a:lumMod val="65000"/>
                    <a:lumOff val="35000"/>
                  </a:schemeClr>
                </a:solidFill>
              </a:rPr>
              <a:t>, j) [j, </a:t>
            </a:r>
            <a:r>
              <a:rPr lang="en-US" sz="1400" b="1" dirty="0" err="1">
                <a:solidFill>
                  <a:schemeClr val="tx1">
                    <a:lumMod val="65000"/>
                    <a:lumOff val="35000"/>
                  </a:schemeClr>
                </a:solidFill>
              </a:rPr>
              <a:t>array.length</a:t>
            </a:r>
            <a:r>
              <a:rPr lang="en-US" sz="1400" b="1" dirty="0">
                <a:solidFill>
                  <a:schemeClr val="tx1">
                    <a:lumMod val="65000"/>
                    <a:lumOff val="35000"/>
                  </a:schemeClr>
                </a:solidFill>
              </a:rPr>
              <a:t>)</a:t>
            </a:r>
          </a:p>
          <a:p>
            <a:endParaRPr lang="en-US" sz="1400" dirty="0">
              <a:solidFill>
                <a:schemeClr val="tx1">
                  <a:lumMod val="65000"/>
                  <a:lumOff val="35000"/>
                </a:schemeClr>
              </a:solidFill>
            </a:endParaRPr>
          </a:p>
          <a:p>
            <a:pPr marL="342900" indent="-342900">
              <a:buFont typeface="+mj-lt"/>
              <a:buAutoNum type="arabicPeriod"/>
            </a:pPr>
            <a:r>
              <a:rPr lang="en-US" sz="1400" dirty="0">
                <a:solidFill>
                  <a:schemeClr val="tx1">
                    <a:lumMod val="65000"/>
                    <a:lumOff val="35000"/>
                  </a:schemeClr>
                </a:solidFill>
              </a:rPr>
              <a:t>Initialized two pointers </a:t>
            </a:r>
            <a:r>
              <a:rPr lang="en-US" sz="1400" dirty="0" err="1">
                <a:solidFill>
                  <a:schemeClr val="tx1">
                    <a:lumMod val="65000"/>
                    <a:lumOff val="35000"/>
                  </a:schemeClr>
                </a:solidFill>
              </a:rPr>
              <a:t>i,j</a:t>
            </a:r>
            <a:r>
              <a:rPr lang="en-US" sz="1400" dirty="0">
                <a:solidFill>
                  <a:schemeClr val="tx1">
                    <a:lumMod val="65000"/>
                    <a:lumOff val="35000"/>
                  </a:schemeClr>
                </a:solidFill>
              </a:rPr>
              <a:t> usually both equal to 0</a:t>
            </a:r>
          </a:p>
          <a:p>
            <a:pPr marL="342900" indent="-342900">
              <a:buFont typeface="+mj-lt"/>
              <a:buAutoNum type="arabicPeriod"/>
            </a:pPr>
            <a:r>
              <a:rPr lang="en-US" sz="1400" dirty="0">
                <a:solidFill>
                  <a:schemeClr val="tx1">
                    <a:lumMod val="65000"/>
                    <a:lumOff val="35000"/>
                  </a:schemeClr>
                </a:solidFill>
              </a:rPr>
              <a:t>While j &lt; </a:t>
            </a:r>
            <a:r>
              <a:rPr lang="en-US" sz="1400" dirty="0" err="1">
                <a:solidFill>
                  <a:schemeClr val="tx1">
                    <a:lumMod val="65000"/>
                    <a:lumOff val="35000"/>
                  </a:schemeClr>
                </a:solidFill>
              </a:rPr>
              <a:t>array.length</a:t>
            </a:r>
            <a:r>
              <a:rPr lang="en-US" sz="1400" dirty="0">
                <a:solidFill>
                  <a:schemeClr val="tx1">
                    <a:lumMod val="65000"/>
                    <a:lumOff val="35000"/>
                  </a:schemeClr>
                </a:solidFill>
              </a:rPr>
              <a:t>:</a:t>
            </a:r>
          </a:p>
          <a:p>
            <a:pPr marL="800100" lvl="1" indent="-342900">
              <a:buFont typeface="Arial" panose="020B0604020202020204" pitchFamily="34" charset="0"/>
              <a:buChar char="•"/>
            </a:pPr>
            <a:r>
              <a:rPr lang="en-US" sz="1400" dirty="0">
                <a:solidFill>
                  <a:schemeClr val="tx1">
                    <a:lumMod val="65000"/>
                    <a:lumOff val="35000"/>
                  </a:schemeClr>
                </a:solidFill>
              </a:rPr>
              <a:t>If array[j] is needed, keep assigning array[</a:t>
            </a:r>
            <a:r>
              <a:rPr lang="en-US" sz="1400" dirty="0" err="1">
                <a:solidFill>
                  <a:schemeClr val="tx1">
                    <a:lumMod val="65000"/>
                    <a:lumOff val="35000"/>
                  </a:schemeClr>
                </a:solidFill>
              </a:rPr>
              <a:t>i</a:t>
            </a:r>
            <a:r>
              <a:rPr lang="en-US" sz="1400" dirty="0">
                <a:solidFill>
                  <a:schemeClr val="tx1">
                    <a:lumMod val="65000"/>
                    <a:lumOff val="35000"/>
                  </a:schemeClr>
                </a:solidFill>
              </a:rPr>
              <a:t>] = array[j] and move </a:t>
            </a:r>
            <a:r>
              <a:rPr lang="en-US" sz="1400" dirty="0" err="1">
                <a:solidFill>
                  <a:schemeClr val="tx1">
                    <a:lumMod val="65000"/>
                    <a:lumOff val="35000"/>
                  </a:schemeClr>
                </a:solidFill>
              </a:rPr>
              <a:t>i</a:t>
            </a:r>
            <a:r>
              <a:rPr lang="en-US" sz="1400" dirty="0">
                <a:solidFill>
                  <a:schemeClr val="tx1">
                    <a:lumMod val="65000"/>
                    <a:lumOff val="35000"/>
                  </a:schemeClr>
                </a:solidFill>
              </a:rPr>
              <a:t> forward, </a:t>
            </a:r>
          </a:p>
          <a:p>
            <a:pPr marL="800100" lvl="1" indent="-342900">
              <a:buFont typeface="Arial" panose="020B0604020202020204" pitchFamily="34" charset="0"/>
              <a:buChar char="•"/>
            </a:pPr>
            <a:r>
              <a:rPr lang="en-US" sz="1400" dirty="0">
                <a:solidFill>
                  <a:schemeClr val="tx1">
                    <a:lumMod val="65000"/>
                    <a:lumOff val="35000"/>
                  </a:schemeClr>
                </a:solidFill>
              </a:rPr>
              <a:t>Move at least one of them forward in its direction </a:t>
            </a:r>
          </a:p>
        </p:txBody>
      </p:sp>
      <p:pic>
        <p:nvPicPr>
          <p:cNvPr id="7" name="Picture 6">
            <a:extLst>
              <a:ext uri="{FF2B5EF4-FFF2-40B4-BE49-F238E27FC236}">
                <a16:creationId xmlns:a16="http://schemas.microsoft.com/office/drawing/2014/main" id="{4BF464E4-1825-4E67-A581-B83138D9C6B7}"/>
              </a:ext>
            </a:extLst>
          </p:cNvPr>
          <p:cNvPicPr>
            <a:picLocks noChangeAspect="1"/>
          </p:cNvPicPr>
          <p:nvPr/>
        </p:nvPicPr>
        <p:blipFill>
          <a:blip r:embed="rId4"/>
          <a:stretch>
            <a:fillRect/>
          </a:stretch>
        </p:blipFill>
        <p:spPr>
          <a:xfrm>
            <a:off x="6716288" y="2637930"/>
            <a:ext cx="4998310" cy="2905620"/>
          </a:xfrm>
          <a:prstGeom prst="rect">
            <a:avLst/>
          </a:prstGeom>
        </p:spPr>
      </p:pic>
      <p:sp>
        <p:nvSpPr>
          <p:cNvPr id="3" name="TextBox 2">
            <a:extLst>
              <a:ext uri="{FF2B5EF4-FFF2-40B4-BE49-F238E27FC236}">
                <a16:creationId xmlns:a16="http://schemas.microsoft.com/office/drawing/2014/main" id="{157A73F5-2DAA-1B4A-9F94-08C81FFD4988}"/>
              </a:ext>
            </a:extLst>
          </p:cNvPr>
          <p:cNvSpPr txBox="1"/>
          <p:nvPr/>
        </p:nvSpPr>
        <p:spPr>
          <a:xfrm>
            <a:off x="6716288" y="1979643"/>
            <a:ext cx="514885" cy="369332"/>
          </a:xfrm>
          <a:prstGeom prst="rect">
            <a:avLst/>
          </a:prstGeom>
          <a:noFill/>
        </p:spPr>
        <p:txBody>
          <a:bodyPr wrap="none" rtlCol="0">
            <a:spAutoFit/>
          </a:bodyPr>
          <a:lstStyle/>
          <a:p>
            <a:r>
              <a:rPr lang="en-US" dirty="0"/>
              <a:t>Q3.</a:t>
            </a:r>
          </a:p>
        </p:txBody>
      </p:sp>
    </p:spTree>
    <p:extLst>
      <p:ext uri="{BB962C8B-B14F-4D97-AF65-F5344CB8AC3E}">
        <p14:creationId xmlns:p14="http://schemas.microsoft.com/office/powerpoint/2010/main" val="8035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B9BF-BE40-455D-9E69-4142624338ED}"/>
              </a:ext>
            </a:extLst>
          </p:cNvPr>
          <p:cNvSpPr>
            <a:spLocks noGrp="1"/>
          </p:cNvSpPr>
          <p:nvPr>
            <p:ph type="title"/>
          </p:nvPr>
        </p:nvSpPr>
        <p:spPr/>
        <p:txBody>
          <a:bodyPr/>
          <a:lstStyle/>
          <a:p>
            <a:r>
              <a:rPr lang="en-US" dirty="0"/>
              <a:t>Two Pointers</a:t>
            </a:r>
          </a:p>
        </p:txBody>
      </p:sp>
      <p:sp>
        <p:nvSpPr>
          <p:cNvPr id="3" name="Content Placeholder 2">
            <a:extLst>
              <a:ext uri="{FF2B5EF4-FFF2-40B4-BE49-F238E27FC236}">
                <a16:creationId xmlns:a16="http://schemas.microsoft.com/office/drawing/2014/main" id="{4DFFCFF9-D4A3-4691-8B7C-64ADDA4F1890}"/>
              </a:ext>
            </a:extLst>
          </p:cNvPr>
          <p:cNvSpPr>
            <a:spLocks noGrp="1"/>
          </p:cNvSpPr>
          <p:nvPr>
            <p:ph idx="1"/>
          </p:nvPr>
        </p:nvSpPr>
        <p:spPr>
          <a:xfrm>
            <a:off x="838200" y="1825625"/>
            <a:ext cx="10515600" cy="4351338"/>
          </a:xfrm>
        </p:spPr>
        <p:txBody>
          <a:bodyPr>
            <a:normAutofit/>
          </a:bodyPr>
          <a:lstStyle/>
          <a:p>
            <a:pPr marL="0" indent="0">
              <a:buNone/>
            </a:pPr>
            <a:r>
              <a:rPr lang="en-US" sz="2000" dirty="0">
                <a:solidFill>
                  <a:schemeClr val="tx1">
                    <a:lumMod val="95000"/>
                    <a:lumOff val="5000"/>
                  </a:schemeClr>
                </a:solidFill>
                <a:highlight>
                  <a:srgbClr val="C0C0C0"/>
                </a:highlight>
              </a:rPr>
              <a:t>Q4</a:t>
            </a:r>
            <a:r>
              <a:rPr lang="en-US" sz="2000" dirty="0"/>
              <a:t>. Given an array </a:t>
            </a:r>
            <a:r>
              <a:rPr lang="en-US" sz="2000" dirty="0" err="1"/>
              <a:t>nums</a:t>
            </a:r>
            <a:r>
              <a:rPr lang="en-US" sz="2000" dirty="0"/>
              <a:t>, write a function to move all 0's to the end of it while maintaining the relative order of the non-zero elements.</a:t>
            </a:r>
          </a:p>
          <a:p>
            <a:pPr marL="0" indent="0">
              <a:buNone/>
            </a:pPr>
            <a:endParaRPr lang="en-US" sz="1800" dirty="0"/>
          </a:p>
          <a:p>
            <a:pPr marL="0" indent="0">
              <a:buNone/>
            </a:pPr>
            <a:r>
              <a:rPr lang="en-US" sz="1400" dirty="0"/>
              <a:t>Example 1</a:t>
            </a:r>
            <a:br>
              <a:rPr lang="en-US" sz="1400" dirty="0"/>
            </a:br>
            <a:r>
              <a:rPr lang="en-US" sz="1400" dirty="0"/>
              <a:t>	Input: [0,1,0,3,12]</a:t>
            </a:r>
            <a:br>
              <a:rPr lang="en-US" sz="1400" dirty="0"/>
            </a:br>
            <a:r>
              <a:rPr lang="en-US" sz="1400" dirty="0"/>
              <a:t>	Output: [1,3,12,0,0]</a:t>
            </a:r>
          </a:p>
          <a:p>
            <a:pPr marL="0" indent="0">
              <a:buNone/>
            </a:pPr>
            <a:endParaRPr lang="en-US" sz="1400" dirty="0"/>
          </a:p>
          <a:p>
            <a:pPr marL="0" indent="0">
              <a:buNone/>
            </a:pPr>
            <a:endParaRPr lang="en-US" sz="1400" dirty="0"/>
          </a:p>
          <a:p>
            <a:pPr marL="0" indent="0">
              <a:buNone/>
            </a:pPr>
            <a:r>
              <a:rPr lang="en-US" sz="2000" dirty="0"/>
              <a:t>You must do this </a:t>
            </a:r>
            <a:r>
              <a:rPr lang="en-US" sz="2000" b="1" dirty="0"/>
              <a:t>in-place</a:t>
            </a:r>
            <a:r>
              <a:rPr lang="en-US" sz="2000" dirty="0"/>
              <a:t> without making a copy of the array.</a:t>
            </a:r>
          </a:p>
          <a:p>
            <a:pPr marL="0" indent="0">
              <a:buNone/>
            </a:pPr>
            <a:r>
              <a:rPr lang="en-US" sz="2000" dirty="0"/>
              <a:t>Minimize the total number of operations.</a:t>
            </a:r>
          </a:p>
        </p:txBody>
      </p:sp>
    </p:spTree>
    <p:extLst>
      <p:ext uri="{BB962C8B-B14F-4D97-AF65-F5344CB8AC3E}">
        <p14:creationId xmlns:p14="http://schemas.microsoft.com/office/powerpoint/2010/main" val="2420734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EA8-971F-4538-A040-C65EB2B9493B}"/>
              </a:ext>
            </a:extLst>
          </p:cNvPr>
          <p:cNvSpPr>
            <a:spLocks noGrp="1"/>
          </p:cNvSpPr>
          <p:nvPr>
            <p:ph type="title"/>
          </p:nvPr>
        </p:nvSpPr>
        <p:spPr/>
        <p:txBody>
          <a:bodyPr/>
          <a:lstStyle/>
          <a:p>
            <a:r>
              <a:rPr lang="en-US" dirty="0"/>
              <a:t>Fast &amp; Slow Pointers</a:t>
            </a:r>
          </a:p>
        </p:txBody>
      </p:sp>
      <p:sp>
        <p:nvSpPr>
          <p:cNvPr id="3" name="Content Placeholder 2">
            <a:extLst>
              <a:ext uri="{FF2B5EF4-FFF2-40B4-BE49-F238E27FC236}">
                <a16:creationId xmlns:a16="http://schemas.microsoft.com/office/drawing/2014/main" id="{3E7074B3-F2ED-4500-9B74-8A9114404EC1}"/>
              </a:ext>
            </a:extLst>
          </p:cNvPr>
          <p:cNvSpPr>
            <a:spLocks noGrp="1"/>
          </p:cNvSpPr>
          <p:nvPr>
            <p:ph idx="1"/>
          </p:nvPr>
        </p:nvSpPr>
        <p:spPr/>
        <p:txBody>
          <a:bodyPr>
            <a:normAutofit/>
          </a:bodyPr>
          <a:lstStyle/>
          <a:p>
            <a:pPr marL="0" indent="0">
              <a:buNone/>
            </a:pPr>
            <a:r>
              <a:rPr lang="en-US" dirty="0"/>
              <a:t>The </a:t>
            </a:r>
            <a:r>
              <a:rPr lang="en-US" b="1" dirty="0"/>
              <a:t>Fast &amp; Slow pointer </a:t>
            </a:r>
            <a:r>
              <a:rPr lang="en-US" dirty="0"/>
              <a:t>approach, also known as the Hare &amp; Tortoise algorithm, is a pointer algorithm that uses two pointers which move through the array (or sequence/LinkedList) at different speeds.</a:t>
            </a:r>
            <a:r>
              <a:rPr lang="en-US" sz="2400" dirty="0"/>
              <a:t> </a:t>
            </a:r>
          </a:p>
          <a:p>
            <a:pPr marL="0" indent="0">
              <a:buNone/>
            </a:pPr>
            <a:endParaRPr lang="en-US" sz="2400" dirty="0"/>
          </a:p>
          <a:p>
            <a:pPr marL="0" indent="0">
              <a:buNone/>
            </a:pPr>
            <a:endParaRPr lang="en-US" sz="2400" dirty="0"/>
          </a:p>
          <a:p>
            <a:pPr marL="0" indent="0">
              <a:buNone/>
            </a:pPr>
            <a:endParaRPr lang="en-US" sz="1200" dirty="0"/>
          </a:p>
        </p:txBody>
      </p:sp>
    </p:spTree>
    <p:extLst>
      <p:ext uri="{BB962C8B-B14F-4D97-AF65-F5344CB8AC3E}">
        <p14:creationId xmlns:p14="http://schemas.microsoft.com/office/powerpoint/2010/main" val="345449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EA8-971F-4538-A040-C65EB2B9493B}"/>
              </a:ext>
            </a:extLst>
          </p:cNvPr>
          <p:cNvSpPr>
            <a:spLocks noGrp="1"/>
          </p:cNvSpPr>
          <p:nvPr>
            <p:ph type="title"/>
          </p:nvPr>
        </p:nvSpPr>
        <p:spPr/>
        <p:txBody>
          <a:bodyPr/>
          <a:lstStyle/>
          <a:p>
            <a:r>
              <a:rPr lang="en-US" dirty="0"/>
              <a:t>Fast &amp; Slow Pointers</a:t>
            </a:r>
          </a:p>
        </p:txBody>
      </p:sp>
      <p:sp>
        <p:nvSpPr>
          <p:cNvPr id="3" name="Content Placeholder 2">
            <a:extLst>
              <a:ext uri="{FF2B5EF4-FFF2-40B4-BE49-F238E27FC236}">
                <a16:creationId xmlns:a16="http://schemas.microsoft.com/office/drawing/2014/main" id="{3E7074B3-F2ED-4500-9B74-8A9114404EC1}"/>
              </a:ext>
            </a:extLst>
          </p:cNvPr>
          <p:cNvSpPr>
            <a:spLocks noGrp="1"/>
          </p:cNvSpPr>
          <p:nvPr>
            <p:ph idx="1"/>
          </p:nvPr>
        </p:nvSpPr>
        <p:spPr/>
        <p:txBody>
          <a:bodyPr>
            <a:normAutofit/>
          </a:bodyPr>
          <a:lstStyle/>
          <a:p>
            <a:pPr marL="0" indent="0">
              <a:buNone/>
            </a:pPr>
            <a:r>
              <a:rPr lang="en-US" sz="2000" dirty="0"/>
              <a:t>Q1. Given the head of a Singly LinkedList, write a function to determine if the LinkedList has a cycle in it or not.</a:t>
            </a:r>
          </a:p>
        </p:txBody>
      </p:sp>
      <p:pic>
        <p:nvPicPr>
          <p:cNvPr id="4" name="Picture 3">
            <a:extLst>
              <a:ext uri="{FF2B5EF4-FFF2-40B4-BE49-F238E27FC236}">
                <a16:creationId xmlns:a16="http://schemas.microsoft.com/office/drawing/2014/main" id="{201A07E8-3ACE-4D65-84C8-A3B892449DDD}"/>
              </a:ext>
            </a:extLst>
          </p:cNvPr>
          <p:cNvPicPr>
            <a:picLocks noChangeAspect="1"/>
          </p:cNvPicPr>
          <p:nvPr/>
        </p:nvPicPr>
        <p:blipFill>
          <a:blip r:embed="rId3"/>
          <a:stretch>
            <a:fillRect/>
          </a:stretch>
        </p:blipFill>
        <p:spPr>
          <a:xfrm>
            <a:off x="925939" y="2654013"/>
            <a:ext cx="4917098" cy="1255907"/>
          </a:xfrm>
          <a:prstGeom prst="rect">
            <a:avLst/>
          </a:prstGeom>
        </p:spPr>
      </p:pic>
      <p:pic>
        <p:nvPicPr>
          <p:cNvPr id="3074" name="Picture 2" descr="https://hackernoon.com/images/G9YRlqC9joZNTWsi1ul7tRkO6tv1-suft3wtu.jpg">
            <a:extLst>
              <a:ext uri="{FF2B5EF4-FFF2-40B4-BE49-F238E27FC236}">
                <a16:creationId xmlns:a16="http://schemas.microsoft.com/office/drawing/2014/main" id="{F0096F77-72DA-484E-8020-FCD9987A4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965" y="2452490"/>
            <a:ext cx="4770313" cy="440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C09D-FC77-4BF3-A582-B355ACD573B6}"/>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034BD4F-B2F4-4263-8A27-F0F1A8DFFCA5}"/>
              </a:ext>
            </a:extLst>
          </p:cNvPr>
          <p:cNvSpPr>
            <a:spLocks noGrp="1"/>
          </p:cNvSpPr>
          <p:nvPr>
            <p:ph idx="1"/>
          </p:nvPr>
        </p:nvSpPr>
        <p:spPr/>
        <p:txBody>
          <a:bodyPr/>
          <a:lstStyle/>
          <a:p>
            <a:pPr marL="0" indent="0">
              <a:buNone/>
            </a:pPr>
            <a:r>
              <a:rPr lang="en-US" dirty="0"/>
              <a:t>Patterns &amp; Techniques </a:t>
            </a:r>
          </a:p>
        </p:txBody>
      </p:sp>
    </p:spTree>
    <p:extLst>
      <p:ext uri="{BB962C8B-B14F-4D97-AF65-F5344CB8AC3E}">
        <p14:creationId xmlns:p14="http://schemas.microsoft.com/office/powerpoint/2010/main" val="13415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EA8-971F-4538-A040-C65EB2B9493B}"/>
              </a:ext>
            </a:extLst>
          </p:cNvPr>
          <p:cNvSpPr>
            <a:spLocks noGrp="1"/>
          </p:cNvSpPr>
          <p:nvPr>
            <p:ph type="title"/>
          </p:nvPr>
        </p:nvSpPr>
        <p:spPr/>
        <p:txBody>
          <a:bodyPr/>
          <a:lstStyle/>
          <a:p>
            <a:r>
              <a:rPr lang="en-US" dirty="0"/>
              <a:t>Fast &amp; Slow Pointers</a:t>
            </a:r>
          </a:p>
        </p:txBody>
      </p:sp>
      <p:sp>
        <p:nvSpPr>
          <p:cNvPr id="3" name="Content Placeholder 2">
            <a:extLst>
              <a:ext uri="{FF2B5EF4-FFF2-40B4-BE49-F238E27FC236}">
                <a16:creationId xmlns:a16="http://schemas.microsoft.com/office/drawing/2014/main" id="{3E7074B3-F2ED-4500-9B74-8A9114404EC1}"/>
              </a:ext>
            </a:extLst>
          </p:cNvPr>
          <p:cNvSpPr>
            <a:spLocks noGrp="1"/>
          </p:cNvSpPr>
          <p:nvPr>
            <p:ph idx="1"/>
          </p:nvPr>
        </p:nvSpPr>
        <p:spPr/>
        <p:txBody>
          <a:bodyPr>
            <a:normAutofit/>
          </a:bodyPr>
          <a:lstStyle/>
          <a:p>
            <a:r>
              <a:rPr lang="en-US" dirty="0">
                <a:solidFill>
                  <a:srgbClr val="0070C0"/>
                </a:solidFill>
              </a:rPr>
              <a:t>Fast &amp; Slow Pointers, distance btw them</a:t>
            </a:r>
          </a:p>
          <a:p>
            <a:endParaRPr lang="en-US" dirty="0">
              <a:solidFill>
                <a:srgbClr val="0070C0"/>
              </a:solidFill>
            </a:endParaRPr>
          </a:p>
          <a:p>
            <a:r>
              <a:rPr lang="en-US" dirty="0">
                <a:solidFill>
                  <a:srgbClr val="0070C0"/>
                </a:solidFill>
              </a:rPr>
              <a:t>Speed </a:t>
            </a:r>
          </a:p>
        </p:txBody>
      </p:sp>
    </p:spTree>
    <p:extLst>
      <p:ext uri="{BB962C8B-B14F-4D97-AF65-F5344CB8AC3E}">
        <p14:creationId xmlns:p14="http://schemas.microsoft.com/office/powerpoint/2010/main" val="2480693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E7CC-36E7-4AD9-991E-EF0F67E6BBA7}"/>
              </a:ext>
            </a:extLst>
          </p:cNvPr>
          <p:cNvSpPr>
            <a:spLocks noGrp="1"/>
          </p:cNvSpPr>
          <p:nvPr>
            <p:ph type="title"/>
          </p:nvPr>
        </p:nvSpPr>
        <p:spPr/>
        <p:txBody>
          <a:bodyPr/>
          <a:lstStyle/>
          <a:p>
            <a:r>
              <a:rPr lang="en-US" dirty="0"/>
              <a:t>Fast &amp; Slow Pointers </a:t>
            </a:r>
          </a:p>
        </p:txBody>
      </p:sp>
      <p:sp>
        <p:nvSpPr>
          <p:cNvPr id="3" name="Content Placeholder 2">
            <a:extLst>
              <a:ext uri="{FF2B5EF4-FFF2-40B4-BE49-F238E27FC236}">
                <a16:creationId xmlns:a16="http://schemas.microsoft.com/office/drawing/2014/main" id="{47688361-DD04-4BDF-B5F7-085ECCF3CFA8}"/>
              </a:ext>
            </a:extLst>
          </p:cNvPr>
          <p:cNvSpPr>
            <a:spLocks noGrp="1"/>
          </p:cNvSpPr>
          <p:nvPr>
            <p:ph idx="1"/>
          </p:nvPr>
        </p:nvSpPr>
        <p:spPr/>
        <p:txBody>
          <a:bodyPr>
            <a:normAutofit/>
          </a:bodyPr>
          <a:lstStyle/>
          <a:p>
            <a:pPr marL="0" indent="0">
              <a:buNone/>
            </a:pPr>
            <a:r>
              <a:rPr lang="en-US" sz="2000" dirty="0"/>
              <a:t>Q2. Find </a:t>
            </a:r>
            <a:r>
              <a:rPr lang="en-US" sz="2000" dirty="0" err="1"/>
              <a:t>k'th</a:t>
            </a:r>
            <a:r>
              <a:rPr lang="en-US" sz="2000" dirty="0"/>
              <a:t> node from the end of a linked list</a:t>
            </a:r>
          </a:p>
          <a:p>
            <a:pPr marL="0" indent="0">
              <a:buNone/>
            </a:pPr>
            <a:endParaRPr lang="en-US" sz="2400" dirty="0"/>
          </a:p>
          <a:p>
            <a:pPr marL="0" indent="0">
              <a:buNone/>
            </a:pPr>
            <a:r>
              <a:rPr lang="en-US" sz="2400" dirty="0"/>
              <a:t> </a:t>
            </a:r>
          </a:p>
        </p:txBody>
      </p:sp>
      <p:pic>
        <p:nvPicPr>
          <p:cNvPr id="4" name="Picture 3">
            <a:extLst>
              <a:ext uri="{FF2B5EF4-FFF2-40B4-BE49-F238E27FC236}">
                <a16:creationId xmlns:a16="http://schemas.microsoft.com/office/drawing/2014/main" id="{656C2D37-9F1E-4465-9B1C-856C88E40A9C}"/>
              </a:ext>
            </a:extLst>
          </p:cNvPr>
          <p:cNvPicPr>
            <a:picLocks noChangeAspect="1"/>
          </p:cNvPicPr>
          <p:nvPr/>
        </p:nvPicPr>
        <p:blipFill>
          <a:blip r:embed="rId2"/>
          <a:stretch>
            <a:fillRect/>
          </a:stretch>
        </p:blipFill>
        <p:spPr>
          <a:xfrm>
            <a:off x="923925" y="2466975"/>
            <a:ext cx="4904815" cy="1676943"/>
          </a:xfrm>
          <a:prstGeom prst="rect">
            <a:avLst/>
          </a:prstGeom>
        </p:spPr>
      </p:pic>
      <p:sp>
        <p:nvSpPr>
          <p:cNvPr id="5" name="Rectangle 4">
            <a:extLst>
              <a:ext uri="{FF2B5EF4-FFF2-40B4-BE49-F238E27FC236}">
                <a16:creationId xmlns:a16="http://schemas.microsoft.com/office/drawing/2014/main" id="{2B600204-01D8-4213-AB8F-A1F42EDF974D}"/>
              </a:ext>
            </a:extLst>
          </p:cNvPr>
          <p:cNvSpPr/>
          <p:nvPr/>
        </p:nvSpPr>
        <p:spPr>
          <a:xfrm>
            <a:off x="923925" y="4837275"/>
            <a:ext cx="57150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Fast &amp; Slow Pointers, distance btw them</a:t>
            </a:r>
          </a:p>
          <a:p>
            <a:pPr marL="285750" indent="-285750">
              <a:buFont typeface="Arial" panose="020B0604020202020204" pitchFamily="34" charset="0"/>
              <a:buChar char="•"/>
            </a:pPr>
            <a:r>
              <a:rPr lang="en-US" dirty="0">
                <a:solidFill>
                  <a:srgbClr val="0070C0"/>
                </a:solidFill>
              </a:rPr>
              <a:t>Speed </a:t>
            </a:r>
          </a:p>
        </p:txBody>
      </p:sp>
      <p:pic>
        <p:nvPicPr>
          <p:cNvPr id="6" name="Picture 5">
            <a:extLst>
              <a:ext uri="{FF2B5EF4-FFF2-40B4-BE49-F238E27FC236}">
                <a16:creationId xmlns:a16="http://schemas.microsoft.com/office/drawing/2014/main" id="{C03A539B-F410-4D70-88D4-3B112D57BE43}"/>
              </a:ext>
            </a:extLst>
          </p:cNvPr>
          <p:cNvPicPr>
            <a:picLocks noChangeAspect="1"/>
          </p:cNvPicPr>
          <p:nvPr/>
        </p:nvPicPr>
        <p:blipFill>
          <a:blip r:embed="rId3"/>
          <a:stretch>
            <a:fillRect/>
          </a:stretch>
        </p:blipFill>
        <p:spPr>
          <a:xfrm>
            <a:off x="6179798" y="2437525"/>
            <a:ext cx="5440701" cy="3127537"/>
          </a:xfrm>
          <a:prstGeom prst="rect">
            <a:avLst/>
          </a:prstGeom>
        </p:spPr>
      </p:pic>
    </p:spTree>
    <p:extLst>
      <p:ext uri="{BB962C8B-B14F-4D97-AF65-F5344CB8AC3E}">
        <p14:creationId xmlns:p14="http://schemas.microsoft.com/office/powerpoint/2010/main" val="107165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E7CC-36E7-4AD9-991E-EF0F67E6BBA7}"/>
              </a:ext>
            </a:extLst>
          </p:cNvPr>
          <p:cNvSpPr>
            <a:spLocks noGrp="1"/>
          </p:cNvSpPr>
          <p:nvPr>
            <p:ph type="title"/>
          </p:nvPr>
        </p:nvSpPr>
        <p:spPr/>
        <p:txBody>
          <a:bodyPr/>
          <a:lstStyle/>
          <a:p>
            <a:r>
              <a:rPr lang="en-US" dirty="0"/>
              <a:t>Fast &amp; Slow Pointers </a:t>
            </a:r>
          </a:p>
        </p:txBody>
      </p:sp>
      <p:sp>
        <p:nvSpPr>
          <p:cNvPr id="3" name="Content Placeholder 2">
            <a:extLst>
              <a:ext uri="{FF2B5EF4-FFF2-40B4-BE49-F238E27FC236}">
                <a16:creationId xmlns:a16="http://schemas.microsoft.com/office/drawing/2014/main" id="{47688361-DD04-4BDF-B5F7-085ECCF3CFA8}"/>
              </a:ext>
            </a:extLst>
          </p:cNvPr>
          <p:cNvSpPr>
            <a:spLocks noGrp="1"/>
          </p:cNvSpPr>
          <p:nvPr>
            <p:ph idx="1"/>
          </p:nvPr>
        </p:nvSpPr>
        <p:spPr/>
        <p:txBody>
          <a:bodyPr>
            <a:normAutofit/>
          </a:bodyPr>
          <a:lstStyle/>
          <a:p>
            <a:pPr marL="0" indent="0">
              <a:buNone/>
            </a:pPr>
            <a:r>
              <a:rPr lang="en-US" sz="2000" dirty="0">
                <a:highlight>
                  <a:srgbClr val="C0C0C0"/>
                </a:highlight>
              </a:rPr>
              <a:t>Q3</a:t>
            </a:r>
            <a:r>
              <a:rPr lang="en-US" sz="2000" dirty="0"/>
              <a:t>. Given the head of a Singly LinkedList, write a method to return the middle node of the LinkedList.</a:t>
            </a:r>
          </a:p>
          <a:p>
            <a:pPr marL="0" indent="0">
              <a:buNone/>
            </a:pPr>
            <a:r>
              <a:rPr lang="en-US" sz="2000" dirty="0"/>
              <a:t>If the total number of nodes in the LinkedList is even, return the second middle node.</a:t>
            </a:r>
          </a:p>
          <a:p>
            <a:pPr marL="0" indent="0">
              <a:buNone/>
            </a:pPr>
            <a:endParaRPr lang="en-US" sz="1800" dirty="0"/>
          </a:p>
          <a:p>
            <a:pPr marL="0" indent="0">
              <a:buNone/>
            </a:pPr>
            <a:r>
              <a:rPr lang="en-US" sz="1400" dirty="0"/>
              <a:t>Example 1</a:t>
            </a:r>
            <a:br>
              <a:rPr lang="en-US" sz="1400" dirty="0"/>
            </a:br>
            <a:r>
              <a:rPr lang="en-US" sz="1400" dirty="0"/>
              <a:t>	Input: 1 -&gt; 2 -&gt; 3 -&gt; 4 -&gt; 5 -&gt; null</a:t>
            </a:r>
            <a:br>
              <a:rPr lang="en-US" sz="1400" dirty="0"/>
            </a:br>
            <a:r>
              <a:rPr lang="en-US" sz="1400" dirty="0"/>
              <a:t>	Output: 3</a:t>
            </a:r>
          </a:p>
          <a:p>
            <a:pPr marL="0" indent="0">
              <a:buNone/>
            </a:pPr>
            <a:endParaRPr lang="en-US" sz="1400" dirty="0"/>
          </a:p>
          <a:p>
            <a:pPr marL="0" indent="0">
              <a:buNone/>
            </a:pPr>
            <a:r>
              <a:rPr lang="en-US" sz="1400" dirty="0"/>
              <a:t>Example 2</a:t>
            </a:r>
            <a:br>
              <a:rPr lang="en-US" sz="1400" dirty="0"/>
            </a:br>
            <a:r>
              <a:rPr lang="en-US" sz="1400" dirty="0"/>
              <a:t>	Input: 1 -&gt; 2 -&gt; 3 -&gt; 4 -&gt; 5 -&gt; 6 -&gt; null</a:t>
            </a:r>
            <a:br>
              <a:rPr lang="en-US" sz="1400" dirty="0"/>
            </a:br>
            <a:r>
              <a:rPr lang="en-US" sz="1400" dirty="0"/>
              <a:t>	Output: 4</a:t>
            </a:r>
          </a:p>
          <a:p>
            <a:pPr marL="0" indent="0">
              <a:buNone/>
            </a:pPr>
            <a:endParaRPr lang="en-US" sz="1400" dirty="0"/>
          </a:p>
        </p:txBody>
      </p:sp>
    </p:spTree>
    <p:extLst>
      <p:ext uri="{BB962C8B-B14F-4D97-AF65-F5344CB8AC3E}">
        <p14:creationId xmlns:p14="http://schemas.microsoft.com/office/powerpoint/2010/main" val="260498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DAD2-8DF8-420D-A580-8188431CCA2B}"/>
              </a:ext>
            </a:extLst>
          </p:cNvPr>
          <p:cNvSpPr>
            <a:spLocks noGrp="1"/>
          </p:cNvSpPr>
          <p:nvPr>
            <p:ph type="title"/>
          </p:nvPr>
        </p:nvSpPr>
        <p:spPr/>
        <p:txBody>
          <a:bodyPr/>
          <a:lstStyle/>
          <a:p>
            <a:r>
              <a:rPr lang="en-US" dirty="0"/>
              <a:t>Stack </a:t>
            </a:r>
          </a:p>
        </p:txBody>
      </p:sp>
      <p:sp>
        <p:nvSpPr>
          <p:cNvPr id="3" name="Content Placeholder 2">
            <a:extLst>
              <a:ext uri="{FF2B5EF4-FFF2-40B4-BE49-F238E27FC236}">
                <a16:creationId xmlns:a16="http://schemas.microsoft.com/office/drawing/2014/main" id="{C362A278-670E-4828-A047-38769CF4E44B}"/>
              </a:ext>
            </a:extLst>
          </p:cNvPr>
          <p:cNvSpPr>
            <a:spLocks noGrp="1"/>
          </p:cNvSpPr>
          <p:nvPr>
            <p:ph idx="1"/>
          </p:nvPr>
        </p:nvSpPr>
        <p:spPr/>
        <p:txBody>
          <a:bodyPr/>
          <a:lstStyle/>
          <a:p>
            <a:pPr marL="0" indent="0">
              <a:buNone/>
            </a:pPr>
            <a:r>
              <a:rPr lang="en-US" b="1" dirty="0"/>
              <a:t>LIFO</a:t>
            </a:r>
            <a:r>
              <a:rPr lang="en-US" dirty="0"/>
              <a:t> (Last In First Out) </a:t>
            </a:r>
          </a:p>
          <a:p>
            <a:endParaRPr lang="en-US" dirty="0"/>
          </a:p>
          <a:p>
            <a:pPr marL="0" indent="0">
              <a:buNone/>
            </a:pPr>
            <a:r>
              <a:rPr lang="en-US" sz="2400" dirty="0">
                <a:solidFill>
                  <a:schemeClr val="accent6"/>
                </a:solidFill>
              </a:rPr>
              <a:t>🚀</a:t>
            </a:r>
            <a:r>
              <a:rPr lang="en-US" sz="2400" dirty="0">
                <a:solidFill>
                  <a:schemeClr val="accent2"/>
                </a:solidFill>
              </a:rPr>
              <a:t> </a:t>
            </a:r>
            <a:r>
              <a:rPr lang="en-US" sz="2400" dirty="0"/>
              <a:t>last state, last step, etc.   </a:t>
            </a:r>
          </a:p>
          <a:p>
            <a:pPr marL="0" indent="0">
              <a:buNone/>
            </a:pPr>
            <a:r>
              <a:rPr lang="en-US" sz="2400" dirty="0">
                <a:solidFill>
                  <a:schemeClr val="accent6"/>
                </a:solidFill>
              </a:rPr>
              <a:t>🚀</a:t>
            </a:r>
            <a:r>
              <a:rPr lang="en-US" sz="2400" dirty="0">
                <a:solidFill>
                  <a:schemeClr val="accent2"/>
                </a:solidFill>
              </a:rPr>
              <a:t> </a:t>
            </a:r>
            <a:r>
              <a:rPr lang="en-US" sz="2400" dirty="0"/>
              <a:t>stack definition, e.g. call stack  </a:t>
            </a:r>
          </a:p>
        </p:txBody>
      </p:sp>
    </p:spTree>
    <p:extLst>
      <p:ext uri="{BB962C8B-B14F-4D97-AF65-F5344CB8AC3E}">
        <p14:creationId xmlns:p14="http://schemas.microsoft.com/office/powerpoint/2010/main" val="2687807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F373-D287-4DE9-822D-752C8B0E0187}"/>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0816899B-ECDF-453C-A7C2-440F2D86756B}"/>
              </a:ext>
            </a:extLst>
          </p:cNvPr>
          <p:cNvSpPr>
            <a:spLocks noGrp="1"/>
          </p:cNvSpPr>
          <p:nvPr>
            <p:ph idx="1"/>
          </p:nvPr>
        </p:nvSpPr>
        <p:spPr/>
        <p:txBody>
          <a:bodyPr>
            <a:normAutofit/>
          </a:bodyPr>
          <a:lstStyle/>
          <a:p>
            <a:pPr marL="0" indent="0">
              <a:buNone/>
            </a:pPr>
            <a:r>
              <a:rPr lang="en-US" sz="2000" dirty="0"/>
              <a:t>Q1. Given a string s which represents an expression, evaluate this expression and return its value. </a:t>
            </a:r>
          </a:p>
          <a:p>
            <a:pPr marL="0" indent="0">
              <a:buNone/>
            </a:pPr>
            <a:r>
              <a:rPr lang="en-US" sz="2000" dirty="0"/>
              <a:t>The integer division should truncate toward zero.</a:t>
            </a:r>
          </a:p>
          <a:p>
            <a:pPr marL="0" indent="0">
              <a:buNone/>
            </a:pPr>
            <a:endParaRPr lang="en-US" sz="1400" dirty="0"/>
          </a:p>
          <a:p>
            <a:pPr marL="0" indent="0">
              <a:buNone/>
            </a:pPr>
            <a:r>
              <a:rPr lang="en-US" sz="1400" dirty="0"/>
              <a:t>Example1</a:t>
            </a:r>
            <a:br>
              <a:rPr lang="en-US" sz="1400" dirty="0"/>
            </a:br>
            <a:r>
              <a:rPr lang="en-US" sz="1400" dirty="0"/>
              <a:t>	Input: s = “3 + 2 * 2“</a:t>
            </a:r>
            <a:br>
              <a:rPr lang="en-US" sz="1400" dirty="0"/>
            </a:br>
            <a:r>
              <a:rPr lang="en-US" sz="1400" dirty="0"/>
              <a:t>	Output: 7</a:t>
            </a:r>
          </a:p>
          <a:p>
            <a:pPr marL="0" indent="0">
              <a:buNone/>
            </a:pPr>
            <a:endParaRPr lang="en-US" sz="1400" dirty="0"/>
          </a:p>
          <a:p>
            <a:pPr marL="0" indent="0">
              <a:buNone/>
            </a:pPr>
            <a:r>
              <a:rPr lang="en-US" sz="1400" dirty="0"/>
              <a:t>Example2</a:t>
            </a:r>
            <a:br>
              <a:rPr lang="en-US" sz="1400" dirty="0"/>
            </a:br>
            <a:r>
              <a:rPr lang="en-US" sz="1400" dirty="0"/>
              <a:t>	Input: s = “3 + 5/2“</a:t>
            </a:r>
            <a:br>
              <a:rPr lang="en-US" sz="1400" dirty="0"/>
            </a:br>
            <a:r>
              <a:rPr lang="en-US" sz="1400" dirty="0"/>
              <a:t>	Output: 5</a:t>
            </a:r>
          </a:p>
          <a:p>
            <a:pPr marL="0" indent="0">
              <a:buNone/>
            </a:pPr>
            <a:endParaRPr lang="en-US" sz="1400" dirty="0"/>
          </a:p>
          <a:p>
            <a:pPr marL="0" indent="0">
              <a:buNone/>
            </a:pPr>
            <a:r>
              <a:rPr lang="en-US" sz="2000" dirty="0"/>
              <a:t>s consists of integers and operators ('</a:t>
            </a:r>
            <a:r>
              <a:rPr lang="en-US" sz="2000" b="1" dirty="0"/>
              <a:t>+</a:t>
            </a:r>
            <a:r>
              <a:rPr lang="en-US" sz="2000" dirty="0"/>
              <a:t>', '</a:t>
            </a:r>
            <a:r>
              <a:rPr lang="en-US" sz="2000" b="1" dirty="0"/>
              <a:t>-</a:t>
            </a:r>
            <a:r>
              <a:rPr lang="en-US" sz="2000" dirty="0"/>
              <a:t>', '</a:t>
            </a:r>
            <a:r>
              <a:rPr lang="en-US" sz="2000" b="1" dirty="0"/>
              <a:t>*</a:t>
            </a:r>
            <a:r>
              <a:rPr lang="en-US" sz="2000" dirty="0"/>
              <a:t>', '</a:t>
            </a:r>
            <a:r>
              <a:rPr lang="en-US" sz="2000" b="1" dirty="0"/>
              <a:t>/</a:t>
            </a:r>
            <a:r>
              <a:rPr lang="en-US" sz="2000" dirty="0"/>
              <a:t>') separated by some number of spaces</a:t>
            </a:r>
          </a:p>
        </p:txBody>
      </p:sp>
    </p:spTree>
    <p:extLst>
      <p:ext uri="{BB962C8B-B14F-4D97-AF65-F5344CB8AC3E}">
        <p14:creationId xmlns:p14="http://schemas.microsoft.com/office/powerpoint/2010/main" val="12585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CF89-D4DE-4235-A6C4-D90BBF913EAC}"/>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4763771B-7CF5-4A8C-8F3E-0B2A3FDBE823}"/>
              </a:ext>
            </a:extLst>
          </p:cNvPr>
          <p:cNvSpPr>
            <a:spLocks noGrp="1"/>
          </p:cNvSpPr>
          <p:nvPr>
            <p:ph idx="1"/>
          </p:nvPr>
        </p:nvSpPr>
        <p:spPr/>
        <p:txBody>
          <a:bodyPr/>
          <a:lstStyle/>
          <a:p>
            <a:pPr marL="0" indent="0">
              <a:buNone/>
            </a:pPr>
            <a:r>
              <a:rPr lang="en-US" dirty="0"/>
              <a:t>Stack: all temp results </a:t>
            </a:r>
          </a:p>
          <a:p>
            <a:pPr marL="0" indent="0">
              <a:buNone/>
            </a:pPr>
            <a:r>
              <a:rPr lang="en-US" dirty="0"/>
              <a:t> </a:t>
            </a:r>
          </a:p>
        </p:txBody>
      </p:sp>
      <p:pic>
        <p:nvPicPr>
          <p:cNvPr id="5" name="Picture 4">
            <a:extLst>
              <a:ext uri="{FF2B5EF4-FFF2-40B4-BE49-F238E27FC236}">
                <a16:creationId xmlns:a16="http://schemas.microsoft.com/office/drawing/2014/main" id="{940AE880-254A-4DB4-A6A4-939F29AB3F1C}"/>
              </a:ext>
            </a:extLst>
          </p:cNvPr>
          <p:cNvPicPr>
            <a:picLocks noChangeAspect="1"/>
          </p:cNvPicPr>
          <p:nvPr/>
        </p:nvPicPr>
        <p:blipFill>
          <a:blip r:embed="rId2"/>
          <a:stretch>
            <a:fillRect/>
          </a:stretch>
        </p:blipFill>
        <p:spPr>
          <a:xfrm>
            <a:off x="5096107" y="1690688"/>
            <a:ext cx="6257693" cy="4693270"/>
          </a:xfrm>
          <a:prstGeom prst="rect">
            <a:avLst/>
          </a:prstGeom>
        </p:spPr>
      </p:pic>
      <p:pic>
        <p:nvPicPr>
          <p:cNvPr id="6" name="Picture 5">
            <a:extLst>
              <a:ext uri="{FF2B5EF4-FFF2-40B4-BE49-F238E27FC236}">
                <a16:creationId xmlns:a16="http://schemas.microsoft.com/office/drawing/2014/main" id="{82E8233F-C1BA-42C1-B157-C5D2CCEA0ACF}"/>
              </a:ext>
            </a:extLst>
          </p:cNvPr>
          <p:cNvPicPr>
            <a:picLocks noChangeAspect="1"/>
          </p:cNvPicPr>
          <p:nvPr/>
        </p:nvPicPr>
        <p:blipFill>
          <a:blip r:embed="rId3"/>
          <a:stretch>
            <a:fillRect/>
          </a:stretch>
        </p:blipFill>
        <p:spPr>
          <a:xfrm>
            <a:off x="1975276" y="2456325"/>
            <a:ext cx="1983756" cy="2785141"/>
          </a:xfrm>
          <a:prstGeom prst="rect">
            <a:avLst/>
          </a:prstGeom>
        </p:spPr>
      </p:pic>
    </p:spTree>
    <p:extLst>
      <p:ext uri="{BB962C8B-B14F-4D97-AF65-F5344CB8AC3E}">
        <p14:creationId xmlns:p14="http://schemas.microsoft.com/office/powerpoint/2010/main" val="4143944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F373-D287-4DE9-822D-752C8B0E0187}"/>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0816899B-ECDF-453C-A7C2-440F2D86756B}"/>
              </a:ext>
            </a:extLst>
          </p:cNvPr>
          <p:cNvSpPr>
            <a:spLocks noGrp="1"/>
          </p:cNvSpPr>
          <p:nvPr>
            <p:ph idx="1"/>
          </p:nvPr>
        </p:nvSpPr>
        <p:spPr/>
        <p:txBody>
          <a:bodyPr>
            <a:normAutofit/>
          </a:bodyPr>
          <a:lstStyle/>
          <a:p>
            <a:pPr marL="0" indent="0">
              <a:buNone/>
            </a:pPr>
            <a:r>
              <a:rPr lang="en-US" sz="2000" dirty="0">
                <a:highlight>
                  <a:srgbClr val="C0C0C0"/>
                </a:highlight>
              </a:rPr>
              <a:t>Q2</a:t>
            </a:r>
            <a:r>
              <a:rPr lang="en-US" sz="2000" dirty="0"/>
              <a:t>. Given a string s representing an expression, implement a basic calculator to evaluate it.</a:t>
            </a:r>
          </a:p>
          <a:p>
            <a:pPr marL="0" indent="0">
              <a:buNone/>
            </a:pPr>
            <a:endParaRPr lang="en-US" sz="1800" dirty="0"/>
          </a:p>
          <a:p>
            <a:pPr marL="0" indent="0">
              <a:buNone/>
            </a:pPr>
            <a:r>
              <a:rPr lang="en-US" sz="1400" dirty="0"/>
              <a:t>Example1</a:t>
            </a:r>
            <a:br>
              <a:rPr lang="en-US" sz="1400" dirty="0"/>
            </a:br>
            <a:r>
              <a:rPr lang="en-US" sz="1400" dirty="0"/>
              <a:t>	Input: s = "1 + 1“</a:t>
            </a:r>
            <a:br>
              <a:rPr lang="en-US" sz="1400" dirty="0"/>
            </a:br>
            <a:r>
              <a:rPr lang="en-US" sz="1400" dirty="0"/>
              <a:t>	Output: 2</a:t>
            </a:r>
          </a:p>
          <a:p>
            <a:pPr marL="0" indent="0">
              <a:buNone/>
            </a:pPr>
            <a:endParaRPr lang="en-US" sz="1400" dirty="0"/>
          </a:p>
          <a:p>
            <a:pPr marL="0" indent="0">
              <a:buNone/>
            </a:pPr>
            <a:r>
              <a:rPr lang="en-US" sz="1400" dirty="0"/>
              <a:t>Example2</a:t>
            </a:r>
            <a:br>
              <a:rPr lang="en-US" sz="1400" dirty="0"/>
            </a:br>
            <a:r>
              <a:rPr lang="en-US" sz="1400" dirty="0"/>
              <a:t>	Input: s = "(1+(4+5+2)-3)+(6+8)“</a:t>
            </a:r>
            <a:br>
              <a:rPr lang="en-US" sz="1400" dirty="0"/>
            </a:br>
            <a:r>
              <a:rPr lang="en-US" sz="1400" dirty="0"/>
              <a:t>	Output: 23</a:t>
            </a:r>
          </a:p>
          <a:p>
            <a:pPr marL="0" indent="0">
              <a:buNone/>
            </a:pPr>
            <a:endParaRPr lang="en-US" sz="1400" dirty="0"/>
          </a:p>
          <a:p>
            <a:pPr marL="0" indent="0">
              <a:buNone/>
            </a:pPr>
            <a:endParaRPr lang="en-US" sz="1400" dirty="0"/>
          </a:p>
          <a:p>
            <a:pPr marL="0" indent="0">
              <a:buNone/>
            </a:pPr>
            <a:r>
              <a:rPr lang="en-US" sz="2000" dirty="0"/>
              <a:t>s consists of digits, '</a:t>
            </a:r>
            <a:r>
              <a:rPr lang="en-US" sz="2000" b="1" dirty="0"/>
              <a:t>+</a:t>
            </a:r>
            <a:r>
              <a:rPr lang="en-US" sz="2000" dirty="0"/>
              <a:t>', '</a:t>
            </a:r>
            <a:r>
              <a:rPr lang="en-US" sz="2000" b="1" dirty="0"/>
              <a:t>-</a:t>
            </a:r>
            <a:r>
              <a:rPr lang="en-US" sz="2000" dirty="0"/>
              <a:t>', '</a:t>
            </a:r>
            <a:r>
              <a:rPr lang="en-US" sz="2000" b="1" dirty="0"/>
              <a:t>(</a:t>
            </a:r>
            <a:r>
              <a:rPr lang="en-US" sz="2000" dirty="0"/>
              <a:t>', '</a:t>
            </a:r>
            <a:r>
              <a:rPr lang="en-US" sz="2000" b="1" dirty="0"/>
              <a:t>)</a:t>
            </a:r>
            <a:r>
              <a:rPr lang="en-US" sz="2000" dirty="0"/>
              <a:t>', and ' '.</a:t>
            </a:r>
          </a:p>
        </p:txBody>
      </p:sp>
    </p:spTree>
    <p:extLst>
      <p:ext uri="{BB962C8B-B14F-4D97-AF65-F5344CB8AC3E}">
        <p14:creationId xmlns:p14="http://schemas.microsoft.com/office/powerpoint/2010/main" val="15811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5DD8-6F83-400D-9877-EF395D07B9CC}"/>
              </a:ext>
            </a:extLst>
          </p:cNvPr>
          <p:cNvSpPr>
            <a:spLocks noGrp="1"/>
          </p:cNvSpPr>
          <p:nvPr>
            <p:ph type="title"/>
          </p:nvPr>
        </p:nvSpPr>
        <p:spPr/>
        <p:txBody>
          <a:bodyPr/>
          <a:lstStyle/>
          <a:p>
            <a:r>
              <a:rPr lang="en-US" dirty="0"/>
              <a:t>Binary Search </a:t>
            </a:r>
          </a:p>
        </p:txBody>
      </p:sp>
      <p:sp>
        <p:nvSpPr>
          <p:cNvPr id="3" name="Content Placeholder 2">
            <a:extLst>
              <a:ext uri="{FF2B5EF4-FFF2-40B4-BE49-F238E27FC236}">
                <a16:creationId xmlns:a16="http://schemas.microsoft.com/office/drawing/2014/main" id="{E534889D-93F9-4F22-8DD8-52FAFDC7C39E}"/>
              </a:ext>
            </a:extLst>
          </p:cNvPr>
          <p:cNvSpPr>
            <a:spLocks noGrp="1"/>
          </p:cNvSpPr>
          <p:nvPr>
            <p:ph idx="1"/>
          </p:nvPr>
        </p:nvSpPr>
        <p:spPr/>
        <p:txBody>
          <a:bodyPr/>
          <a:lstStyle/>
          <a:p>
            <a:pPr marL="0" indent="0">
              <a:buNone/>
            </a:pPr>
            <a:r>
              <a:rPr lang="en-US" sz="2400" dirty="0"/>
              <a:t>As we know, whenever we are given a sorted Array or LinkedList or Matrix, and we are asked to find a certain element, the best algorithm we can use is the </a:t>
            </a:r>
            <a:r>
              <a:rPr lang="en-US" sz="2400" b="1" dirty="0"/>
              <a:t>Binary Search</a:t>
            </a:r>
            <a:r>
              <a:rPr lang="en-US" sz="2400" dirty="0"/>
              <a:t>.</a:t>
            </a:r>
          </a:p>
          <a:p>
            <a:pPr marL="0" indent="0">
              <a:buNone/>
            </a:pPr>
            <a:endParaRPr lang="en-US" sz="1800" dirty="0"/>
          </a:p>
          <a:p>
            <a:pPr marL="0" indent="0">
              <a:buNone/>
            </a:pPr>
            <a:r>
              <a:rPr lang="en-US" sz="1800" dirty="0"/>
              <a:t>e.g. find 3 in:  [0, 1, 2, 3, 4, 5, 6, 7]</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422628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9D5D-39C1-41A0-B142-07F2F0C1A713}"/>
              </a:ext>
            </a:extLst>
          </p:cNvPr>
          <p:cNvSpPr>
            <a:spLocks noGrp="1"/>
          </p:cNvSpPr>
          <p:nvPr>
            <p:ph type="title"/>
          </p:nvPr>
        </p:nvSpPr>
        <p:spPr/>
        <p:txBody>
          <a:bodyPr/>
          <a:lstStyle/>
          <a:p>
            <a:r>
              <a:rPr lang="en-US" dirty="0"/>
              <a:t>Binary Search </a:t>
            </a:r>
          </a:p>
        </p:txBody>
      </p:sp>
      <p:sp>
        <p:nvSpPr>
          <p:cNvPr id="3" name="Content Placeholder 2">
            <a:extLst>
              <a:ext uri="{FF2B5EF4-FFF2-40B4-BE49-F238E27FC236}">
                <a16:creationId xmlns:a16="http://schemas.microsoft.com/office/drawing/2014/main" id="{CFF15C2B-C41B-4F80-9060-82DC4660CFA5}"/>
              </a:ext>
            </a:extLst>
          </p:cNvPr>
          <p:cNvSpPr>
            <a:spLocks noGrp="1"/>
          </p:cNvSpPr>
          <p:nvPr>
            <p:ph idx="1"/>
          </p:nvPr>
        </p:nvSpPr>
        <p:spPr>
          <a:xfrm>
            <a:off x="838200" y="1825625"/>
            <a:ext cx="5876925" cy="2555875"/>
          </a:xfrm>
        </p:spPr>
        <p:txBody>
          <a:bodyPr/>
          <a:lstStyle/>
          <a:p>
            <a:r>
              <a:rPr lang="en-US" sz="2400" dirty="0">
                <a:solidFill>
                  <a:schemeClr val="accent1"/>
                </a:solidFill>
              </a:rPr>
              <a:t>Shrink the search space every iteration (recursion) </a:t>
            </a:r>
          </a:p>
          <a:p>
            <a:endParaRPr lang="en-US" sz="2400" dirty="0"/>
          </a:p>
          <a:p>
            <a:r>
              <a:rPr lang="en-US" sz="2400" dirty="0">
                <a:solidFill>
                  <a:schemeClr val="accent1"/>
                </a:solidFill>
              </a:rPr>
              <a:t>Cannot exclude potential answers during </a:t>
            </a:r>
            <a:br>
              <a:rPr lang="en-US" sz="2400" dirty="0">
                <a:solidFill>
                  <a:schemeClr val="accent1"/>
                </a:solidFill>
              </a:rPr>
            </a:br>
            <a:r>
              <a:rPr lang="en-US" sz="2400" dirty="0">
                <a:solidFill>
                  <a:schemeClr val="accent1"/>
                </a:solidFill>
              </a:rPr>
              <a:t>each shrinking</a:t>
            </a:r>
          </a:p>
          <a:p>
            <a:endParaRPr lang="en-US" dirty="0">
              <a:solidFill>
                <a:schemeClr val="accent1"/>
              </a:solidFill>
            </a:endParaRPr>
          </a:p>
          <a:p>
            <a:endParaRPr lang="en-US" dirty="0">
              <a:solidFill>
                <a:schemeClr val="accent1"/>
              </a:solidFill>
            </a:endParaRPr>
          </a:p>
          <a:p>
            <a:pPr marL="0" indent="0">
              <a:buNone/>
            </a:pPr>
            <a:endParaRPr lang="en-US" dirty="0">
              <a:solidFill>
                <a:schemeClr val="accent1"/>
              </a:solidFill>
            </a:endParaRPr>
          </a:p>
        </p:txBody>
      </p:sp>
      <p:sp>
        <p:nvSpPr>
          <p:cNvPr id="4" name="TextBox 3">
            <a:extLst>
              <a:ext uri="{FF2B5EF4-FFF2-40B4-BE49-F238E27FC236}">
                <a16:creationId xmlns:a16="http://schemas.microsoft.com/office/drawing/2014/main" id="{23DBDB59-98B1-4B4F-B085-5E7214D1B5DD}"/>
              </a:ext>
            </a:extLst>
          </p:cNvPr>
          <p:cNvSpPr txBox="1"/>
          <p:nvPr/>
        </p:nvSpPr>
        <p:spPr>
          <a:xfrm>
            <a:off x="838201" y="5253633"/>
            <a:ext cx="10515599" cy="923330"/>
          </a:xfrm>
          <a:prstGeom prst="rect">
            <a:avLst/>
          </a:prstGeom>
          <a:solidFill>
            <a:schemeClr val="bg1">
              <a:lumMod val="95000"/>
            </a:schemeClr>
          </a:solidFill>
        </p:spPr>
        <p:txBody>
          <a:bodyPr wrap="square" rtlCol="0">
            <a:spAutoFit/>
          </a:bodyPr>
          <a:lstStyle/>
          <a:p>
            <a:r>
              <a:rPr lang="en-US" dirty="0"/>
              <a:t>Although the basic idea of binary search is comparatively straightforward, the details can be surprisingly tricky</a:t>
            </a:r>
          </a:p>
          <a:p>
            <a:endParaRPr lang="en-US" dirty="0"/>
          </a:p>
          <a:p>
            <a:r>
              <a:rPr lang="en-US" dirty="0"/>
              <a:t>— </a:t>
            </a:r>
            <a:r>
              <a:rPr lang="en-US" i="1" u="sng" dirty="0">
                <a:hlinkClick r:id="rId3" tooltip="Donald Knuth">
                  <a:extLst>
                    <a:ext uri="{A12FA001-AC4F-418D-AE19-62706E023703}">
                      <ahyp:hlinkClr xmlns:ahyp="http://schemas.microsoft.com/office/drawing/2018/hyperlinkcolor" val="tx"/>
                    </a:ext>
                  </a:extLst>
                </a:hlinkClick>
              </a:rPr>
              <a:t>Donald Knuth</a:t>
            </a:r>
            <a:endParaRPr lang="en-US" i="1" u="sng" dirty="0"/>
          </a:p>
        </p:txBody>
      </p:sp>
      <p:sp>
        <p:nvSpPr>
          <p:cNvPr id="5" name="TextBox 4">
            <a:extLst>
              <a:ext uri="{FF2B5EF4-FFF2-40B4-BE49-F238E27FC236}">
                <a16:creationId xmlns:a16="http://schemas.microsoft.com/office/drawing/2014/main" id="{DF94D98D-02F1-4A38-8A4B-A00C098A536C}"/>
              </a:ext>
            </a:extLst>
          </p:cNvPr>
          <p:cNvSpPr txBox="1"/>
          <p:nvPr/>
        </p:nvSpPr>
        <p:spPr>
          <a:xfrm>
            <a:off x="7267425" y="1690688"/>
            <a:ext cx="4086375" cy="3046988"/>
          </a:xfrm>
          <a:prstGeom prst="rect">
            <a:avLst/>
          </a:prstGeom>
          <a:solidFill>
            <a:schemeClr val="bg1">
              <a:lumMod val="95000"/>
            </a:schemeClr>
          </a:solidFill>
        </p:spPr>
        <p:txBody>
          <a:bodyPr wrap="none" rtlCol="0">
            <a:spAutoFit/>
          </a:bodyPr>
          <a:lstStyle/>
          <a:p>
            <a:r>
              <a:rPr lang="en-US" sz="1200" dirty="0">
                <a:solidFill>
                  <a:schemeClr val="bg1">
                    <a:lumMod val="65000"/>
                  </a:schemeClr>
                </a:solidFill>
                <a:latin typeface="Century Schoolbook" panose="02040604050505020304" pitchFamily="18" charset="0"/>
                <a:cs typeface="Calibri" panose="020F0502020204030204" pitchFamily="34" charset="0"/>
              </a:rPr>
              <a:t># Time Complexity: O(</a:t>
            </a:r>
            <a:r>
              <a:rPr lang="en-US" sz="1200" dirty="0" err="1">
                <a:solidFill>
                  <a:schemeClr val="bg1">
                    <a:lumMod val="65000"/>
                  </a:schemeClr>
                </a:solidFill>
                <a:latin typeface="Century Schoolbook" panose="02040604050505020304" pitchFamily="18" charset="0"/>
                <a:cs typeface="Calibri" panose="020F0502020204030204" pitchFamily="34" charset="0"/>
              </a:rPr>
              <a:t>logN</a:t>
            </a:r>
            <a:r>
              <a:rPr lang="en-US" sz="1200" dirty="0">
                <a:solidFill>
                  <a:schemeClr val="bg1">
                    <a:lumMod val="65000"/>
                  </a:schemeClr>
                </a:solidFill>
                <a:latin typeface="Century Schoolbook" panose="02040604050505020304" pitchFamily="18" charset="0"/>
                <a:cs typeface="Calibri" panose="020F0502020204030204" pitchFamily="34" charset="0"/>
              </a:rPr>
              <a:t>)</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def </a:t>
            </a:r>
            <a:r>
              <a:rPr lang="en-US" sz="1200" dirty="0" err="1">
                <a:solidFill>
                  <a:schemeClr val="tx1">
                    <a:lumMod val="65000"/>
                    <a:lumOff val="35000"/>
                  </a:schemeClr>
                </a:solidFill>
                <a:latin typeface="Century Schoolbook" panose="02040604050505020304" pitchFamily="18" charset="0"/>
                <a:cs typeface="Calibri" panose="020F0502020204030204" pitchFamily="34" charset="0"/>
              </a:rPr>
              <a:t>binary_search_contains</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a:t>
            </a:r>
            <a:r>
              <a:rPr lang="en-US" sz="1200" dirty="0" err="1">
                <a:solidFill>
                  <a:schemeClr val="tx1">
                    <a:lumMod val="65000"/>
                    <a:lumOff val="35000"/>
                  </a:schemeClr>
                </a:solidFill>
                <a:latin typeface="Century Schoolbook" panose="02040604050505020304" pitchFamily="18" charset="0"/>
                <a:cs typeface="Calibri" panose="020F0502020204030204" pitchFamily="34" charset="0"/>
              </a:rPr>
              <a:t>data_list</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 target):</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l, r = 0, </a:t>
            </a:r>
            <a:r>
              <a:rPr lang="en-US" sz="1200" b="1" dirty="0" err="1">
                <a:solidFill>
                  <a:schemeClr val="accent1"/>
                </a:solidFill>
                <a:latin typeface="Century Schoolbook" panose="02040604050505020304" pitchFamily="18" charset="0"/>
                <a:cs typeface="Calibri" panose="020F0502020204030204" pitchFamily="34" charset="0"/>
              </a:rPr>
              <a:t>len</a:t>
            </a:r>
            <a:r>
              <a:rPr lang="en-US" sz="1200" b="1" dirty="0">
                <a:solidFill>
                  <a:schemeClr val="accent1"/>
                </a:solidFill>
                <a:latin typeface="Century Schoolbook" panose="02040604050505020304" pitchFamily="18" charset="0"/>
                <a:cs typeface="Calibri" panose="020F0502020204030204" pitchFamily="34" charset="0"/>
              </a:rPr>
              <a:t>(</a:t>
            </a:r>
            <a:r>
              <a:rPr lang="en-US" sz="1200" b="1" dirty="0" err="1">
                <a:solidFill>
                  <a:schemeClr val="accent1"/>
                </a:solidFill>
                <a:latin typeface="Century Schoolbook" panose="02040604050505020304" pitchFamily="18" charset="0"/>
                <a:cs typeface="Calibri" panose="020F0502020204030204" pitchFamily="34" charset="0"/>
              </a:rPr>
              <a:t>data_list</a:t>
            </a:r>
            <a:r>
              <a:rPr lang="en-US" sz="1200" b="1" dirty="0">
                <a:solidFill>
                  <a:schemeClr val="accent1"/>
                </a:solidFill>
                <a:latin typeface="Century Schoolbook" panose="02040604050505020304" pitchFamily="18" charset="0"/>
                <a:cs typeface="Calibri" panose="020F0502020204030204" pitchFamily="34" charset="0"/>
              </a:rPr>
              <a:t>)-1</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while </a:t>
            </a:r>
            <a:r>
              <a:rPr lang="en-US" sz="1200" b="1" dirty="0">
                <a:solidFill>
                  <a:schemeClr val="accent1"/>
                </a:solidFill>
                <a:latin typeface="Century Schoolbook" panose="02040604050505020304" pitchFamily="18" charset="0"/>
                <a:cs typeface="Calibri" panose="020F0502020204030204" pitchFamily="34" charset="0"/>
              </a:rPr>
              <a:t>l &lt;= r</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a:solidFill>
                  <a:schemeClr val="bg1">
                    <a:lumMod val="65000"/>
                  </a:schemeClr>
                </a:solidFill>
                <a:latin typeface="Century Schoolbook" panose="02040604050505020304" pitchFamily="18" charset="0"/>
                <a:cs typeface="Calibri" panose="020F0502020204030204" pitchFamily="34" charset="0"/>
              </a:rPr>
              <a:t>#</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a:solidFill>
                  <a:schemeClr val="accent6"/>
                </a:solidFill>
                <a:latin typeface="Century Schoolbook" panose="02040604050505020304" pitchFamily="18" charset="0"/>
                <a:cs typeface="Calibri" panose="020F0502020204030204" pitchFamily="34" charset="0"/>
              </a:rPr>
              <a:t>[l, r]</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m = </a:t>
            </a:r>
            <a:r>
              <a:rPr lang="en-US" sz="1200" b="1" dirty="0">
                <a:solidFill>
                  <a:schemeClr val="accent1"/>
                </a:solidFill>
                <a:latin typeface="Century Schoolbook" panose="02040604050505020304" pitchFamily="18" charset="0"/>
                <a:cs typeface="Calibri" panose="020F0502020204030204" pitchFamily="34" charset="0"/>
              </a:rPr>
              <a:t>l + (r-l)//2 </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print("search space: [{0} - {1} - {2}]".format(l, m, r))</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if (</a:t>
            </a:r>
            <a:r>
              <a:rPr lang="en-US" sz="1200" dirty="0" err="1">
                <a:solidFill>
                  <a:schemeClr val="tx1">
                    <a:lumMod val="65000"/>
                    <a:lumOff val="35000"/>
                  </a:schemeClr>
                </a:solidFill>
                <a:latin typeface="Century Schoolbook" panose="02040604050505020304" pitchFamily="18" charset="0"/>
                <a:cs typeface="Calibri" panose="020F0502020204030204" pitchFamily="34" charset="0"/>
              </a:rPr>
              <a:t>data_list</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[m] == target):</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a:solidFill>
                  <a:schemeClr val="bg1">
                    <a:lumMod val="65000"/>
                  </a:schemeClr>
                </a:solidFill>
                <a:latin typeface="Century Schoolbook" panose="02040604050505020304" pitchFamily="18" charset="0"/>
                <a:cs typeface="Calibri" panose="020F0502020204030204" pitchFamily="34" charset="0"/>
              </a:rPr>
              <a:t># found</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return m </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err="1">
                <a:solidFill>
                  <a:schemeClr val="tx1">
                    <a:lumMod val="65000"/>
                    <a:lumOff val="35000"/>
                  </a:schemeClr>
                </a:solidFill>
                <a:latin typeface="Century Schoolbook" panose="02040604050505020304" pitchFamily="18" charset="0"/>
                <a:cs typeface="Calibri" panose="020F0502020204030204" pitchFamily="34" charset="0"/>
              </a:rPr>
              <a:t>elif</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err="1">
                <a:solidFill>
                  <a:schemeClr val="tx1">
                    <a:lumMod val="65000"/>
                    <a:lumOff val="35000"/>
                  </a:schemeClr>
                </a:solidFill>
                <a:latin typeface="Century Schoolbook" panose="02040604050505020304" pitchFamily="18" charset="0"/>
                <a:cs typeface="Calibri" panose="020F0502020204030204" pitchFamily="34" charset="0"/>
              </a:rPr>
              <a:t>data_list</a:t>
            </a:r>
            <a:r>
              <a:rPr lang="en-US" sz="1200" dirty="0">
                <a:solidFill>
                  <a:schemeClr val="tx1">
                    <a:lumMod val="65000"/>
                    <a:lumOff val="35000"/>
                  </a:schemeClr>
                </a:solidFill>
                <a:latin typeface="Century Schoolbook" panose="02040604050505020304" pitchFamily="18" charset="0"/>
                <a:cs typeface="Calibri" panose="020F0502020204030204" pitchFamily="34" charset="0"/>
              </a:rPr>
              <a:t>[m] &lt; target):</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a:solidFill>
                  <a:schemeClr val="bg1">
                    <a:lumMod val="65000"/>
                  </a:schemeClr>
                </a:solidFill>
                <a:latin typeface="Century Schoolbook" panose="02040604050505020304" pitchFamily="18" charset="0"/>
                <a:cs typeface="Calibri" panose="020F0502020204030204" pitchFamily="34" charset="0"/>
              </a:rPr>
              <a:t># shrink right </a:t>
            </a:r>
            <a:r>
              <a:rPr lang="en-US" sz="1200" dirty="0">
                <a:solidFill>
                  <a:schemeClr val="accent6"/>
                </a:solidFill>
                <a:latin typeface="Century Schoolbook" panose="02040604050505020304" pitchFamily="18" charset="0"/>
                <a:cs typeface="Calibri" panose="020F0502020204030204" pitchFamily="34" charset="0"/>
              </a:rPr>
              <a:t>[m+1, r]</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l = m + 1 </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else:</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a:t>
            </a:r>
            <a:r>
              <a:rPr lang="en-US" sz="1200" dirty="0">
                <a:solidFill>
                  <a:schemeClr val="bg1">
                    <a:lumMod val="65000"/>
                  </a:schemeClr>
                </a:solidFill>
                <a:latin typeface="Century Schoolbook" panose="02040604050505020304" pitchFamily="18" charset="0"/>
                <a:cs typeface="Calibri" panose="020F0502020204030204" pitchFamily="34" charset="0"/>
              </a:rPr>
              <a:t># shrink left </a:t>
            </a:r>
            <a:r>
              <a:rPr lang="en-US" sz="1200" dirty="0">
                <a:solidFill>
                  <a:schemeClr val="accent6"/>
                </a:solidFill>
                <a:latin typeface="Century Schoolbook" panose="02040604050505020304" pitchFamily="18" charset="0"/>
                <a:cs typeface="Calibri" panose="020F0502020204030204" pitchFamily="34" charset="0"/>
              </a:rPr>
              <a:t>[l, m-1]</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r = m - 1</a:t>
            </a:r>
          </a:p>
          <a:p>
            <a:r>
              <a:rPr lang="en-US" sz="1200" dirty="0">
                <a:solidFill>
                  <a:schemeClr val="tx1">
                    <a:lumMod val="65000"/>
                    <a:lumOff val="35000"/>
                  </a:schemeClr>
                </a:solidFill>
                <a:latin typeface="Century Schoolbook" panose="02040604050505020304" pitchFamily="18" charset="0"/>
                <a:cs typeface="Calibri" panose="020F0502020204030204" pitchFamily="34" charset="0"/>
              </a:rPr>
              <a:t>    return -1</a:t>
            </a:r>
          </a:p>
        </p:txBody>
      </p:sp>
    </p:spTree>
    <p:extLst>
      <p:ext uri="{BB962C8B-B14F-4D97-AF65-F5344CB8AC3E}">
        <p14:creationId xmlns:p14="http://schemas.microsoft.com/office/powerpoint/2010/main" val="4164521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75B2-836B-4B11-8CBD-511E7C88DDDC}"/>
              </a:ext>
            </a:extLst>
          </p:cNvPr>
          <p:cNvSpPr>
            <a:spLocks noGrp="1"/>
          </p:cNvSpPr>
          <p:nvPr>
            <p:ph type="title"/>
          </p:nvPr>
        </p:nvSpPr>
        <p:spPr/>
        <p:txBody>
          <a:bodyPr/>
          <a:lstStyle/>
          <a:p>
            <a:r>
              <a:rPr lang="en-US" dirty="0"/>
              <a:t>Binary Search </a:t>
            </a:r>
          </a:p>
        </p:txBody>
      </p:sp>
      <p:sp>
        <p:nvSpPr>
          <p:cNvPr id="3" name="Content Placeholder 2">
            <a:extLst>
              <a:ext uri="{FF2B5EF4-FFF2-40B4-BE49-F238E27FC236}">
                <a16:creationId xmlns:a16="http://schemas.microsoft.com/office/drawing/2014/main" id="{3B97B5D8-36E0-439F-B456-98B483D19556}"/>
              </a:ext>
            </a:extLst>
          </p:cNvPr>
          <p:cNvSpPr>
            <a:spLocks noGrp="1"/>
          </p:cNvSpPr>
          <p:nvPr>
            <p:ph idx="1"/>
          </p:nvPr>
        </p:nvSpPr>
        <p:spPr/>
        <p:txBody>
          <a:bodyPr>
            <a:normAutofit/>
          </a:bodyPr>
          <a:lstStyle/>
          <a:p>
            <a:r>
              <a:rPr lang="en-US" sz="2400" dirty="0"/>
              <a:t>Contains </a:t>
            </a:r>
          </a:p>
          <a:p>
            <a:r>
              <a:rPr lang="en-US" sz="2400" dirty="0"/>
              <a:t>First occurrence of a key </a:t>
            </a:r>
          </a:p>
          <a:p>
            <a:r>
              <a:rPr lang="en-US" sz="2400" dirty="0"/>
              <a:t>Last occurrence of a key </a:t>
            </a:r>
          </a:p>
          <a:p>
            <a:r>
              <a:rPr lang="en-US" sz="2400" dirty="0"/>
              <a:t>Least element greater than </a:t>
            </a:r>
          </a:p>
          <a:p>
            <a:r>
              <a:rPr lang="en-US" sz="2400" dirty="0"/>
              <a:t>Greatest element less than  </a:t>
            </a:r>
          </a:p>
          <a:p>
            <a:r>
              <a:rPr lang="en-US" sz="2400" dirty="0"/>
              <a:t>Closest element </a:t>
            </a:r>
          </a:p>
        </p:txBody>
      </p:sp>
    </p:spTree>
    <p:extLst>
      <p:ext uri="{BB962C8B-B14F-4D97-AF65-F5344CB8AC3E}">
        <p14:creationId xmlns:p14="http://schemas.microsoft.com/office/powerpoint/2010/main" val="8775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A9A-D64B-44B5-A14E-8F8B04C4D277}"/>
              </a:ext>
            </a:extLst>
          </p:cNvPr>
          <p:cNvSpPr>
            <a:spLocks noGrp="1"/>
          </p:cNvSpPr>
          <p:nvPr>
            <p:ph type="title"/>
          </p:nvPr>
        </p:nvSpPr>
        <p:spPr/>
        <p:txBody>
          <a:bodyPr/>
          <a:lstStyle/>
          <a:p>
            <a:r>
              <a:rPr lang="en-US" dirty="0"/>
              <a:t>Sliding Window</a:t>
            </a:r>
          </a:p>
        </p:txBody>
      </p:sp>
      <p:sp>
        <p:nvSpPr>
          <p:cNvPr id="3" name="Content Placeholder 2">
            <a:extLst>
              <a:ext uri="{FF2B5EF4-FFF2-40B4-BE49-F238E27FC236}">
                <a16:creationId xmlns:a16="http://schemas.microsoft.com/office/drawing/2014/main" id="{3D3CBA9F-4E02-48D6-8F19-4A5F8ED1DBEB}"/>
              </a:ext>
            </a:extLst>
          </p:cNvPr>
          <p:cNvSpPr>
            <a:spLocks noGrp="1"/>
          </p:cNvSpPr>
          <p:nvPr>
            <p:ph idx="1"/>
          </p:nvPr>
        </p:nvSpPr>
        <p:spPr/>
        <p:txBody>
          <a:bodyPr>
            <a:normAutofit/>
          </a:bodyPr>
          <a:lstStyle/>
          <a:p>
            <a:pPr marL="0" indent="0">
              <a:buNone/>
            </a:pPr>
            <a:r>
              <a:rPr lang="en-US" dirty="0"/>
              <a:t>In many problems dealing with an array (or a LinkedList), we are asked to find or calculate something among all the contiguous subarrays (or </a:t>
            </a:r>
            <a:r>
              <a:rPr lang="en-US" dirty="0" err="1"/>
              <a:t>sublists</a:t>
            </a:r>
            <a:r>
              <a:rPr lang="en-US" dirty="0"/>
              <a:t>) of a given size.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875291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5DD8-6F83-400D-9877-EF395D07B9CC}"/>
              </a:ext>
            </a:extLst>
          </p:cNvPr>
          <p:cNvSpPr>
            <a:spLocks noGrp="1"/>
          </p:cNvSpPr>
          <p:nvPr>
            <p:ph type="title"/>
          </p:nvPr>
        </p:nvSpPr>
        <p:spPr/>
        <p:txBody>
          <a:bodyPr/>
          <a:lstStyle/>
          <a:p>
            <a:r>
              <a:rPr lang="en-US" dirty="0"/>
              <a:t>Binary Search </a:t>
            </a:r>
          </a:p>
        </p:txBody>
      </p:sp>
      <p:sp>
        <p:nvSpPr>
          <p:cNvPr id="3" name="Content Placeholder 2">
            <a:extLst>
              <a:ext uri="{FF2B5EF4-FFF2-40B4-BE49-F238E27FC236}">
                <a16:creationId xmlns:a16="http://schemas.microsoft.com/office/drawing/2014/main" id="{E534889D-93F9-4F22-8DD8-52FAFDC7C39E}"/>
              </a:ext>
            </a:extLst>
          </p:cNvPr>
          <p:cNvSpPr>
            <a:spLocks noGrp="1"/>
          </p:cNvSpPr>
          <p:nvPr>
            <p:ph idx="1"/>
          </p:nvPr>
        </p:nvSpPr>
        <p:spPr/>
        <p:txBody>
          <a:bodyPr/>
          <a:lstStyle/>
          <a:p>
            <a:pPr marL="0" indent="0">
              <a:buNone/>
            </a:pPr>
            <a:r>
              <a:rPr lang="en-US" sz="2400" dirty="0"/>
              <a:t>Further reading: Generalized Binary Search with predicates and main theorem</a:t>
            </a:r>
          </a:p>
          <a:p>
            <a:pPr marL="0" indent="0">
              <a:buNone/>
            </a:pPr>
            <a:endParaRPr lang="en-US" sz="2400" dirty="0"/>
          </a:p>
          <a:p>
            <a:pPr marL="0" indent="0">
              <a:buNone/>
            </a:pPr>
            <a:r>
              <a:rPr lang="en-US" sz="2400" dirty="0">
                <a:hlinkClick r:id="rId2"/>
              </a:rPr>
              <a:t>https://www.topcoder.com/community/competitive-programming/tutorials/binary-search</a:t>
            </a:r>
            <a:endParaRPr lang="en-US" sz="2400" dirty="0"/>
          </a:p>
          <a:p>
            <a:pPr marL="0" indent="0">
              <a:buNone/>
            </a:pPr>
            <a:endParaRPr lang="en-US" sz="2400" dirty="0"/>
          </a:p>
        </p:txBody>
      </p:sp>
    </p:spTree>
    <p:extLst>
      <p:ext uri="{BB962C8B-B14F-4D97-AF65-F5344CB8AC3E}">
        <p14:creationId xmlns:p14="http://schemas.microsoft.com/office/powerpoint/2010/main" val="3553029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274C-DA3D-4C43-BF8E-1832D68A654F}"/>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401FC55D-6E84-4319-8E7D-272E52FF5949}"/>
              </a:ext>
            </a:extLst>
          </p:cNvPr>
          <p:cNvSpPr>
            <a:spLocks noGrp="1"/>
          </p:cNvSpPr>
          <p:nvPr>
            <p:ph idx="1"/>
          </p:nvPr>
        </p:nvSpPr>
        <p:spPr/>
        <p:txBody>
          <a:bodyPr>
            <a:normAutofit/>
          </a:bodyPr>
          <a:lstStyle/>
          <a:p>
            <a:pPr marL="0" indent="0">
              <a:buNone/>
            </a:pPr>
            <a:r>
              <a:rPr lang="en-US" dirty="0"/>
              <a:t>This pattern is based on the </a:t>
            </a:r>
            <a:r>
              <a:rPr lang="en-US" b="1" dirty="0"/>
              <a:t>Breadth First Search </a:t>
            </a:r>
            <a:r>
              <a:rPr lang="en-US" dirty="0"/>
              <a:t>(</a:t>
            </a:r>
            <a:r>
              <a:rPr lang="en-US" b="1" dirty="0"/>
              <a:t>BFS</a:t>
            </a:r>
            <a:r>
              <a:rPr lang="en-US" dirty="0"/>
              <a:t>) technique to traverse a tree.</a:t>
            </a:r>
          </a:p>
          <a:p>
            <a:pPr marL="0" indent="0">
              <a:buNone/>
            </a:pPr>
            <a:endParaRPr lang="en-US" sz="2000" dirty="0"/>
          </a:p>
        </p:txBody>
      </p:sp>
      <p:pic>
        <p:nvPicPr>
          <p:cNvPr id="4" name="Picture 3">
            <a:extLst>
              <a:ext uri="{FF2B5EF4-FFF2-40B4-BE49-F238E27FC236}">
                <a16:creationId xmlns:a16="http://schemas.microsoft.com/office/drawing/2014/main" id="{81E54030-38FB-4C6E-A7E0-DEFC826FB80C}"/>
              </a:ext>
            </a:extLst>
          </p:cNvPr>
          <p:cNvPicPr>
            <a:picLocks noChangeAspect="1"/>
          </p:cNvPicPr>
          <p:nvPr/>
        </p:nvPicPr>
        <p:blipFill>
          <a:blip r:embed="rId3"/>
          <a:stretch>
            <a:fillRect/>
          </a:stretch>
        </p:blipFill>
        <p:spPr>
          <a:xfrm>
            <a:off x="1277620" y="3429000"/>
            <a:ext cx="9636760" cy="2745232"/>
          </a:xfrm>
          <a:prstGeom prst="rect">
            <a:avLst/>
          </a:prstGeom>
        </p:spPr>
      </p:pic>
    </p:spTree>
    <p:extLst>
      <p:ext uri="{BB962C8B-B14F-4D97-AF65-F5344CB8AC3E}">
        <p14:creationId xmlns:p14="http://schemas.microsoft.com/office/powerpoint/2010/main" val="2749941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8CD-49B4-494D-BE47-707F5BBCC401}"/>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02EE4058-D867-4485-A1C0-1BD3B3680814}"/>
              </a:ext>
            </a:extLst>
          </p:cNvPr>
          <p:cNvSpPr>
            <a:spLocks noGrp="1"/>
          </p:cNvSpPr>
          <p:nvPr>
            <p:ph idx="1"/>
          </p:nvPr>
        </p:nvSpPr>
        <p:spPr/>
        <p:txBody>
          <a:bodyPr/>
          <a:lstStyle/>
          <a:p>
            <a:pPr marL="0" indent="0">
              <a:buNone/>
            </a:pPr>
            <a:r>
              <a:rPr lang="en-US" sz="2400" dirty="0"/>
              <a:t>General Steps: O(n)</a:t>
            </a:r>
          </a:p>
          <a:p>
            <a:pPr marL="0" indent="0">
              <a:buNone/>
            </a:pPr>
            <a:endParaRPr lang="en-US" sz="2400" dirty="0"/>
          </a:p>
          <a:p>
            <a:pPr marL="514350" indent="-514350">
              <a:buFont typeface="+mj-lt"/>
              <a:buAutoNum type="arabicPeriod"/>
            </a:pPr>
            <a:r>
              <a:rPr lang="en-US" sz="2000" dirty="0"/>
              <a:t>Initialize Queue with </a:t>
            </a:r>
            <a:r>
              <a:rPr lang="en-US" sz="2000" dirty="0">
                <a:solidFill>
                  <a:schemeClr val="accent1"/>
                </a:solidFill>
              </a:rPr>
              <a:t>all entry points</a:t>
            </a:r>
          </a:p>
          <a:p>
            <a:pPr marL="514350" indent="-514350">
              <a:buFont typeface="+mj-lt"/>
              <a:buAutoNum type="arabicPeriod"/>
            </a:pPr>
            <a:r>
              <a:rPr lang="en-US" sz="2000" dirty="0"/>
              <a:t>While Queue is not empty</a:t>
            </a:r>
          </a:p>
          <a:p>
            <a:pPr marL="971550" lvl="1" indent="-514350">
              <a:buFont typeface="+mj-lt"/>
              <a:buAutoNum type="alphaLcPeriod"/>
            </a:pPr>
            <a:r>
              <a:rPr lang="en-US" sz="2000" dirty="0"/>
              <a:t>For each node in the queue (</a:t>
            </a:r>
            <a:r>
              <a:rPr lang="en-US" sz="2000" dirty="0">
                <a:solidFill>
                  <a:schemeClr val="accent1"/>
                </a:solidFill>
              </a:rPr>
              <a:t>current node</a:t>
            </a:r>
            <a:r>
              <a:rPr lang="en-US" sz="2000" dirty="0"/>
              <a:t>) </a:t>
            </a:r>
          </a:p>
          <a:p>
            <a:pPr marL="971550" lvl="1" indent="-514350">
              <a:buFont typeface="+mj-lt"/>
              <a:buAutoNum type="alphaLcPeriod"/>
            </a:pPr>
            <a:r>
              <a:rPr lang="en-US" sz="2000" dirty="0"/>
              <a:t>Poll out the element (add to the result)</a:t>
            </a:r>
          </a:p>
          <a:p>
            <a:pPr marL="971550" lvl="1" indent="-514350">
              <a:buFont typeface="+mj-lt"/>
              <a:buAutoNum type="alphaLcPeriod"/>
            </a:pPr>
            <a:r>
              <a:rPr lang="en-US" sz="2000" dirty="0"/>
              <a:t>Expand it, offer children to the queue </a:t>
            </a:r>
            <a:r>
              <a:rPr lang="en-US" sz="2000" dirty="0">
                <a:solidFill>
                  <a:schemeClr val="accent1"/>
                </a:solidFill>
              </a:rPr>
              <a:t>in order </a:t>
            </a:r>
          </a:p>
          <a:p>
            <a:pPr marL="971550" lvl="1" indent="-514350">
              <a:buFont typeface="+mj-lt"/>
              <a:buAutoNum type="alphaLcPeriod"/>
            </a:pPr>
            <a:r>
              <a:rPr lang="en-US" sz="2000" dirty="0"/>
              <a:t>Increase level </a:t>
            </a:r>
          </a:p>
          <a:p>
            <a:pPr marL="0" indent="0">
              <a:buNone/>
            </a:pPr>
            <a:endParaRPr lang="en-US" sz="2400" dirty="0"/>
          </a:p>
        </p:txBody>
      </p:sp>
    </p:spTree>
    <p:extLst>
      <p:ext uri="{BB962C8B-B14F-4D97-AF65-F5344CB8AC3E}">
        <p14:creationId xmlns:p14="http://schemas.microsoft.com/office/powerpoint/2010/main" val="1471984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8CD-49B4-494D-BE47-707F5BBCC401}"/>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02EE4058-D867-4485-A1C0-1BD3B3680814}"/>
              </a:ext>
            </a:extLst>
          </p:cNvPr>
          <p:cNvSpPr>
            <a:spLocks noGrp="1"/>
          </p:cNvSpPr>
          <p:nvPr>
            <p:ph idx="1"/>
          </p:nvPr>
        </p:nvSpPr>
        <p:spPr/>
        <p:txBody>
          <a:bodyPr>
            <a:normAutofit/>
          </a:bodyPr>
          <a:lstStyle/>
          <a:p>
            <a:pPr marL="0" indent="0">
              <a:buNone/>
            </a:pPr>
            <a:r>
              <a:rPr lang="en-US" sz="2000" dirty="0"/>
              <a:t>Q1</a:t>
            </a:r>
            <a:r>
              <a:rPr lang="en-US" sz="2000" b="1" dirty="0"/>
              <a:t>. </a:t>
            </a:r>
            <a:r>
              <a:rPr lang="en-US" sz="2000" dirty="0"/>
              <a:t>Given a binary tree, populate an array to represent its level-by-level traversal in reverse order, i.e., </a:t>
            </a:r>
            <a:r>
              <a:rPr lang="en-US" sz="2000" b="1" dirty="0"/>
              <a:t>the lowest level comes first</a:t>
            </a:r>
            <a:r>
              <a:rPr lang="en-US" sz="2000" dirty="0"/>
              <a:t>. You should populate the values of all nodes in each level from left to right in separate sub-arrays.</a:t>
            </a:r>
          </a:p>
        </p:txBody>
      </p:sp>
      <p:pic>
        <p:nvPicPr>
          <p:cNvPr id="5" name="Picture 4">
            <a:extLst>
              <a:ext uri="{FF2B5EF4-FFF2-40B4-BE49-F238E27FC236}">
                <a16:creationId xmlns:a16="http://schemas.microsoft.com/office/drawing/2014/main" id="{493A8805-6B26-4F90-A586-879542A9C1F0}"/>
              </a:ext>
            </a:extLst>
          </p:cNvPr>
          <p:cNvPicPr>
            <a:picLocks noChangeAspect="1"/>
          </p:cNvPicPr>
          <p:nvPr/>
        </p:nvPicPr>
        <p:blipFill>
          <a:blip r:embed="rId3"/>
          <a:stretch>
            <a:fillRect/>
          </a:stretch>
        </p:blipFill>
        <p:spPr>
          <a:xfrm>
            <a:off x="838200" y="3081082"/>
            <a:ext cx="4779236" cy="2128520"/>
          </a:xfrm>
          <a:prstGeom prst="rect">
            <a:avLst/>
          </a:prstGeom>
        </p:spPr>
      </p:pic>
      <p:pic>
        <p:nvPicPr>
          <p:cNvPr id="6" name="Picture 5">
            <a:extLst>
              <a:ext uri="{FF2B5EF4-FFF2-40B4-BE49-F238E27FC236}">
                <a16:creationId xmlns:a16="http://schemas.microsoft.com/office/drawing/2014/main" id="{4E35201A-677F-4F3B-9AB5-B845418198E7}"/>
              </a:ext>
            </a:extLst>
          </p:cNvPr>
          <p:cNvPicPr>
            <a:picLocks noChangeAspect="1"/>
          </p:cNvPicPr>
          <p:nvPr/>
        </p:nvPicPr>
        <p:blipFill>
          <a:blip r:embed="rId4"/>
          <a:stretch>
            <a:fillRect/>
          </a:stretch>
        </p:blipFill>
        <p:spPr>
          <a:xfrm>
            <a:off x="6336627" y="3081082"/>
            <a:ext cx="4856450" cy="2128520"/>
          </a:xfrm>
          <a:prstGeom prst="rect">
            <a:avLst/>
          </a:prstGeom>
        </p:spPr>
      </p:pic>
    </p:spTree>
    <p:extLst>
      <p:ext uri="{BB962C8B-B14F-4D97-AF65-F5344CB8AC3E}">
        <p14:creationId xmlns:p14="http://schemas.microsoft.com/office/powerpoint/2010/main" val="2695171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8CD-49B4-494D-BE47-707F5BBCC401}"/>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02EE4058-D867-4485-A1C0-1BD3B3680814}"/>
              </a:ext>
            </a:extLst>
          </p:cNvPr>
          <p:cNvSpPr>
            <a:spLocks noGrp="1"/>
          </p:cNvSpPr>
          <p:nvPr>
            <p:ph idx="1"/>
          </p:nvPr>
        </p:nvSpPr>
        <p:spPr/>
        <p:txBody>
          <a:bodyPr/>
          <a:lstStyle/>
          <a:p>
            <a:pPr marL="514350" indent="-514350">
              <a:buFont typeface="+mj-lt"/>
              <a:buAutoNum type="arabicPeriod"/>
            </a:pPr>
            <a:r>
              <a:rPr lang="en-US" sz="1800" dirty="0"/>
              <a:t>Initialize Queue with </a:t>
            </a:r>
            <a:r>
              <a:rPr lang="en-US" sz="1800" dirty="0">
                <a:solidFill>
                  <a:schemeClr val="accent1"/>
                </a:solidFill>
              </a:rPr>
              <a:t>all entry points</a:t>
            </a:r>
          </a:p>
          <a:p>
            <a:pPr marL="514350" indent="-514350">
              <a:buFont typeface="+mj-lt"/>
              <a:buAutoNum type="arabicPeriod"/>
            </a:pPr>
            <a:r>
              <a:rPr lang="en-US" sz="1800" dirty="0"/>
              <a:t>While Queue is not empty</a:t>
            </a:r>
          </a:p>
          <a:p>
            <a:pPr marL="971550" lvl="1" indent="-514350">
              <a:buFont typeface="+mj-lt"/>
              <a:buAutoNum type="alphaLcPeriod"/>
            </a:pPr>
            <a:r>
              <a:rPr lang="en-US" sz="1800" dirty="0"/>
              <a:t>For each node in the queue (</a:t>
            </a:r>
            <a:r>
              <a:rPr lang="en-US" sz="1800" dirty="0">
                <a:solidFill>
                  <a:schemeClr val="accent1"/>
                </a:solidFill>
              </a:rPr>
              <a:t>current node</a:t>
            </a:r>
            <a:r>
              <a:rPr lang="en-US" sz="1800" dirty="0"/>
              <a:t>) </a:t>
            </a:r>
          </a:p>
          <a:p>
            <a:pPr marL="971550" lvl="1" indent="-514350">
              <a:buFont typeface="+mj-lt"/>
              <a:buAutoNum type="alphaLcPeriod"/>
            </a:pPr>
            <a:r>
              <a:rPr lang="en-US" sz="1800" dirty="0"/>
              <a:t>Poll out the element (add to the result)</a:t>
            </a:r>
          </a:p>
          <a:p>
            <a:pPr marL="971550" lvl="1" indent="-514350">
              <a:buFont typeface="+mj-lt"/>
              <a:buAutoNum type="alphaLcPeriod"/>
            </a:pPr>
            <a:r>
              <a:rPr lang="en-US" sz="1800" dirty="0"/>
              <a:t>Expand it, offer children to the queue </a:t>
            </a:r>
            <a:r>
              <a:rPr lang="en-US" sz="1800" dirty="0">
                <a:solidFill>
                  <a:schemeClr val="accent1"/>
                </a:solidFill>
              </a:rPr>
              <a:t>in order </a:t>
            </a:r>
          </a:p>
          <a:p>
            <a:pPr marL="971550" lvl="1" indent="-514350">
              <a:buFont typeface="+mj-lt"/>
              <a:buAutoNum type="alphaLcPeriod"/>
            </a:pPr>
            <a:r>
              <a:rPr lang="en-US" sz="1800" dirty="0"/>
              <a:t>Increase level </a:t>
            </a:r>
          </a:p>
          <a:p>
            <a:pPr marL="0" indent="0">
              <a:buNone/>
            </a:pPr>
            <a:endParaRPr lang="en-US" sz="2400" dirty="0"/>
          </a:p>
        </p:txBody>
      </p:sp>
      <p:pic>
        <p:nvPicPr>
          <p:cNvPr id="4" name="Picture 3">
            <a:extLst>
              <a:ext uri="{FF2B5EF4-FFF2-40B4-BE49-F238E27FC236}">
                <a16:creationId xmlns:a16="http://schemas.microsoft.com/office/drawing/2014/main" id="{8C21D393-2F1B-44CC-A14E-96CA9521B9A7}"/>
              </a:ext>
            </a:extLst>
          </p:cNvPr>
          <p:cNvPicPr>
            <a:picLocks noChangeAspect="1"/>
          </p:cNvPicPr>
          <p:nvPr/>
        </p:nvPicPr>
        <p:blipFill>
          <a:blip r:embed="rId2"/>
          <a:stretch>
            <a:fillRect/>
          </a:stretch>
        </p:blipFill>
        <p:spPr>
          <a:xfrm>
            <a:off x="6361747" y="1825625"/>
            <a:ext cx="5319126" cy="3115488"/>
          </a:xfrm>
          <a:prstGeom prst="rect">
            <a:avLst/>
          </a:prstGeom>
        </p:spPr>
      </p:pic>
    </p:spTree>
    <p:extLst>
      <p:ext uri="{BB962C8B-B14F-4D97-AF65-F5344CB8AC3E}">
        <p14:creationId xmlns:p14="http://schemas.microsoft.com/office/powerpoint/2010/main" val="3796229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8CD-49B4-494D-BE47-707F5BBCC401}"/>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02EE4058-D867-4485-A1C0-1BD3B3680814}"/>
              </a:ext>
            </a:extLst>
          </p:cNvPr>
          <p:cNvSpPr>
            <a:spLocks noGrp="1"/>
          </p:cNvSpPr>
          <p:nvPr>
            <p:ph idx="1"/>
          </p:nvPr>
        </p:nvSpPr>
        <p:spPr/>
        <p:txBody>
          <a:bodyPr>
            <a:normAutofit/>
          </a:bodyPr>
          <a:lstStyle/>
          <a:p>
            <a:pPr marL="0" indent="0">
              <a:buNone/>
            </a:pPr>
            <a:r>
              <a:rPr lang="en-US" sz="2000" dirty="0"/>
              <a:t>Q2. Find the minimum depth of a binary tree. The minimum depth is the number of nodes along the shortest path from the root node to the nearest leaf node.</a:t>
            </a:r>
          </a:p>
        </p:txBody>
      </p:sp>
      <p:pic>
        <p:nvPicPr>
          <p:cNvPr id="4" name="Picture 3">
            <a:extLst>
              <a:ext uri="{FF2B5EF4-FFF2-40B4-BE49-F238E27FC236}">
                <a16:creationId xmlns:a16="http://schemas.microsoft.com/office/drawing/2014/main" id="{10C36387-7822-4734-BCD4-EB469C5142BC}"/>
              </a:ext>
            </a:extLst>
          </p:cNvPr>
          <p:cNvPicPr>
            <a:picLocks noChangeAspect="1"/>
          </p:cNvPicPr>
          <p:nvPr/>
        </p:nvPicPr>
        <p:blipFill>
          <a:blip r:embed="rId3"/>
          <a:stretch>
            <a:fillRect/>
          </a:stretch>
        </p:blipFill>
        <p:spPr>
          <a:xfrm>
            <a:off x="2656840" y="3272486"/>
            <a:ext cx="6878320" cy="2805357"/>
          </a:xfrm>
          <a:prstGeom prst="rect">
            <a:avLst/>
          </a:prstGeom>
        </p:spPr>
      </p:pic>
    </p:spTree>
    <p:extLst>
      <p:ext uri="{BB962C8B-B14F-4D97-AF65-F5344CB8AC3E}">
        <p14:creationId xmlns:p14="http://schemas.microsoft.com/office/powerpoint/2010/main" val="1701889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8CD-49B4-494D-BE47-707F5BBCC401}"/>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02EE4058-D867-4485-A1C0-1BD3B3680814}"/>
              </a:ext>
            </a:extLst>
          </p:cNvPr>
          <p:cNvSpPr>
            <a:spLocks noGrp="1"/>
          </p:cNvSpPr>
          <p:nvPr>
            <p:ph idx="1"/>
          </p:nvPr>
        </p:nvSpPr>
        <p:spPr/>
        <p:txBody>
          <a:bodyPr/>
          <a:lstStyle/>
          <a:p>
            <a:pPr marL="514350" indent="-514350">
              <a:buFont typeface="+mj-lt"/>
              <a:buAutoNum type="arabicPeriod"/>
            </a:pPr>
            <a:r>
              <a:rPr lang="en-US" sz="1800" dirty="0"/>
              <a:t>Initialize Queue with </a:t>
            </a:r>
            <a:r>
              <a:rPr lang="en-US" sz="1800" dirty="0">
                <a:solidFill>
                  <a:schemeClr val="accent1"/>
                </a:solidFill>
              </a:rPr>
              <a:t>all entry points</a:t>
            </a:r>
          </a:p>
          <a:p>
            <a:pPr marL="514350" indent="-514350">
              <a:buFont typeface="+mj-lt"/>
              <a:buAutoNum type="arabicPeriod"/>
            </a:pPr>
            <a:r>
              <a:rPr lang="en-US" sz="1800" dirty="0"/>
              <a:t>While Queue is not empty</a:t>
            </a:r>
          </a:p>
          <a:p>
            <a:pPr marL="971550" lvl="1" indent="-514350">
              <a:buFont typeface="+mj-lt"/>
              <a:buAutoNum type="alphaLcPeriod"/>
            </a:pPr>
            <a:r>
              <a:rPr lang="en-US" sz="1800" dirty="0"/>
              <a:t>For each node in the queue (</a:t>
            </a:r>
            <a:r>
              <a:rPr lang="en-US" sz="1800" dirty="0">
                <a:solidFill>
                  <a:schemeClr val="accent1"/>
                </a:solidFill>
              </a:rPr>
              <a:t>current node</a:t>
            </a:r>
            <a:r>
              <a:rPr lang="en-US" sz="1800" dirty="0"/>
              <a:t>) </a:t>
            </a:r>
          </a:p>
          <a:p>
            <a:pPr marL="971550" lvl="1" indent="-514350">
              <a:buFont typeface="+mj-lt"/>
              <a:buAutoNum type="alphaLcPeriod"/>
            </a:pPr>
            <a:r>
              <a:rPr lang="en-US" sz="1800" dirty="0"/>
              <a:t>Poll out the element (add to the result)</a:t>
            </a:r>
          </a:p>
          <a:p>
            <a:pPr marL="971550" lvl="1" indent="-514350">
              <a:buFont typeface="+mj-lt"/>
              <a:buAutoNum type="alphaLcPeriod"/>
            </a:pPr>
            <a:r>
              <a:rPr lang="en-US" sz="1800" dirty="0"/>
              <a:t>Expand it, offer children to the queue </a:t>
            </a:r>
            <a:r>
              <a:rPr lang="en-US" sz="1800" dirty="0">
                <a:solidFill>
                  <a:schemeClr val="accent1"/>
                </a:solidFill>
              </a:rPr>
              <a:t>in order </a:t>
            </a:r>
          </a:p>
          <a:p>
            <a:pPr marL="971550" lvl="1" indent="-514350">
              <a:buFont typeface="+mj-lt"/>
              <a:buAutoNum type="alphaLcPeriod"/>
            </a:pPr>
            <a:r>
              <a:rPr lang="en-US" sz="1800" dirty="0"/>
              <a:t>Increase level </a:t>
            </a:r>
          </a:p>
          <a:p>
            <a:pPr marL="0" indent="0">
              <a:buNone/>
            </a:pPr>
            <a:endParaRPr lang="en-US" sz="2400" dirty="0"/>
          </a:p>
        </p:txBody>
      </p:sp>
      <p:pic>
        <p:nvPicPr>
          <p:cNvPr id="5" name="Picture 4">
            <a:extLst>
              <a:ext uri="{FF2B5EF4-FFF2-40B4-BE49-F238E27FC236}">
                <a16:creationId xmlns:a16="http://schemas.microsoft.com/office/drawing/2014/main" id="{02122905-017C-48F2-A7E8-F811CA4E49D5}"/>
              </a:ext>
            </a:extLst>
          </p:cNvPr>
          <p:cNvPicPr>
            <a:picLocks noChangeAspect="1"/>
          </p:cNvPicPr>
          <p:nvPr/>
        </p:nvPicPr>
        <p:blipFill>
          <a:blip r:embed="rId2"/>
          <a:stretch>
            <a:fillRect/>
          </a:stretch>
        </p:blipFill>
        <p:spPr>
          <a:xfrm>
            <a:off x="6300206" y="1825625"/>
            <a:ext cx="5220729" cy="3058609"/>
          </a:xfrm>
          <a:prstGeom prst="rect">
            <a:avLst/>
          </a:prstGeom>
        </p:spPr>
      </p:pic>
    </p:spTree>
    <p:extLst>
      <p:ext uri="{BB962C8B-B14F-4D97-AF65-F5344CB8AC3E}">
        <p14:creationId xmlns:p14="http://schemas.microsoft.com/office/powerpoint/2010/main" val="3798021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8CD-49B4-494D-BE47-707F5BBCC401}"/>
              </a:ext>
            </a:extLst>
          </p:cNvPr>
          <p:cNvSpPr>
            <a:spLocks noGrp="1"/>
          </p:cNvSpPr>
          <p:nvPr>
            <p:ph type="title"/>
          </p:nvPr>
        </p:nvSpPr>
        <p:spPr/>
        <p:txBody>
          <a:bodyPr/>
          <a:lstStyle/>
          <a:p>
            <a:r>
              <a:rPr lang="en-US" dirty="0"/>
              <a:t>BFS</a:t>
            </a:r>
          </a:p>
        </p:txBody>
      </p:sp>
      <p:sp>
        <p:nvSpPr>
          <p:cNvPr id="3" name="Content Placeholder 2">
            <a:extLst>
              <a:ext uri="{FF2B5EF4-FFF2-40B4-BE49-F238E27FC236}">
                <a16:creationId xmlns:a16="http://schemas.microsoft.com/office/drawing/2014/main" id="{02EE4058-D867-4485-A1C0-1BD3B3680814}"/>
              </a:ext>
            </a:extLst>
          </p:cNvPr>
          <p:cNvSpPr>
            <a:spLocks noGrp="1"/>
          </p:cNvSpPr>
          <p:nvPr>
            <p:ph idx="1"/>
          </p:nvPr>
        </p:nvSpPr>
        <p:spPr/>
        <p:txBody>
          <a:bodyPr>
            <a:normAutofit lnSpcReduction="10000"/>
          </a:bodyPr>
          <a:lstStyle/>
          <a:p>
            <a:pPr marL="0" indent="0">
              <a:buNone/>
            </a:pPr>
            <a:r>
              <a:rPr lang="en-US" sz="2000" dirty="0">
                <a:highlight>
                  <a:srgbClr val="C0C0C0"/>
                </a:highlight>
              </a:rPr>
              <a:t>Q3</a:t>
            </a:r>
            <a:r>
              <a:rPr lang="en-US" sz="2000" dirty="0"/>
              <a:t>. There are a total of n courses you have to take labelled from 0 to n - 1. Some courses may have prerequisites, for example, if prerequisites[</a:t>
            </a:r>
            <a:r>
              <a:rPr lang="en-US" sz="2000" dirty="0" err="1"/>
              <a:t>i</a:t>
            </a:r>
            <a:r>
              <a:rPr lang="en-US" sz="2000" dirty="0"/>
              <a:t>] = [ai, bi] this means you must take the course bi before the course ai. </a:t>
            </a:r>
          </a:p>
          <a:p>
            <a:pPr marL="0" indent="0">
              <a:buNone/>
            </a:pPr>
            <a:r>
              <a:rPr lang="en-US" sz="2000" dirty="0"/>
              <a:t>Given the total number of courses </a:t>
            </a:r>
            <a:r>
              <a:rPr lang="en-US" sz="2000" dirty="0" err="1"/>
              <a:t>numCourses</a:t>
            </a:r>
            <a:r>
              <a:rPr lang="en-US" sz="2000" dirty="0"/>
              <a:t> and a list of the prerequisite pairs, return the ordering of courses you should take to finish all courses. If there are many valid answers, return any of them. If it is impossible to finish all courses, return an empty array.</a:t>
            </a:r>
          </a:p>
          <a:p>
            <a:pPr marL="0" indent="0">
              <a:buNone/>
            </a:pPr>
            <a:endParaRPr lang="en-US" sz="1400" dirty="0"/>
          </a:p>
          <a:p>
            <a:pPr marL="0" indent="0">
              <a:buNone/>
            </a:pPr>
            <a:r>
              <a:rPr lang="en-US" sz="1400" dirty="0"/>
              <a:t>Example1. </a:t>
            </a:r>
            <a:br>
              <a:rPr lang="en-US" sz="1400" dirty="0"/>
            </a:br>
            <a:r>
              <a:rPr lang="en-US" sz="1400" dirty="0"/>
              <a:t>	Input: </a:t>
            </a:r>
            <a:r>
              <a:rPr lang="en-US" sz="1400" dirty="0" err="1"/>
              <a:t>numCourses</a:t>
            </a:r>
            <a:r>
              <a:rPr lang="en-US" sz="1400" dirty="0"/>
              <a:t> = 2, prerequisites = [[1,0]] </a:t>
            </a:r>
            <a:br>
              <a:rPr lang="en-US" sz="1400" dirty="0"/>
            </a:br>
            <a:r>
              <a:rPr lang="en-US" sz="1400" dirty="0"/>
              <a:t>	Output: [0,1]</a:t>
            </a:r>
          </a:p>
          <a:p>
            <a:pPr marL="0" indent="0">
              <a:buNone/>
            </a:pPr>
            <a:r>
              <a:rPr lang="en-US" sz="1400" dirty="0"/>
              <a:t>Explanation: There are a total of 2 courses to take. To take course 1 you should have finished course 0. So the correct course order is [0,1].</a:t>
            </a:r>
          </a:p>
          <a:p>
            <a:pPr marL="0" indent="0">
              <a:buNone/>
            </a:pPr>
            <a:endParaRPr lang="en-US" sz="1400" dirty="0"/>
          </a:p>
          <a:p>
            <a:pPr marL="0" indent="0">
              <a:buNone/>
            </a:pPr>
            <a:r>
              <a:rPr lang="en-US" sz="1400" dirty="0"/>
              <a:t>Example2. </a:t>
            </a:r>
            <a:br>
              <a:rPr lang="en-US" sz="1400" dirty="0"/>
            </a:br>
            <a:r>
              <a:rPr lang="en-US" sz="1400" dirty="0"/>
              <a:t>	Input: </a:t>
            </a:r>
            <a:r>
              <a:rPr lang="en-US" sz="1400" dirty="0" err="1"/>
              <a:t>numCourses</a:t>
            </a:r>
            <a:r>
              <a:rPr lang="en-US" sz="1400" dirty="0"/>
              <a:t> = 4, prerequisites = [[1,0],[2,0],[3,1],[3,2]]</a:t>
            </a:r>
            <a:br>
              <a:rPr lang="en-US" sz="1400" dirty="0"/>
            </a:br>
            <a:r>
              <a:rPr lang="en-US" sz="1400" dirty="0"/>
              <a:t>	Output: [0,2,1,3]</a:t>
            </a:r>
          </a:p>
          <a:p>
            <a:pPr marL="0" indent="0">
              <a:buNone/>
            </a:pPr>
            <a:r>
              <a:rPr lang="en-US" sz="1400" dirty="0"/>
              <a:t>Explanation: There are a total of 4 courses to take. To take course 3 you should have finished both courses 1 and 2. Both courses 1 and 2 should be taken after you finished course 0. So one correct course order is [0,1,2,3]. Another correct ordering is [0,2,1,3].</a:t>
            </a:r>
          </a:p>
        </p:txBody>
      </p:sp>
    </p:spTree>
    <p:extLst>
      <p:ext uri="{BB962C8B-B14F-4D97-AF65-F5344CB8AC3E}">
        <p14:creationId xmlns:p14="http://schemas.microsoft.com/office/powerpoint/2010/main" val="351150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F585-B877-44EB-B65E-562C262B3951}"/>
              </a:ext>
            </a:extLst>
          </p:cNvPr>
          <p:cNvSpPr>
            <a:spLocks noGrp="1"/>
          </p:cNvSpPr>
          <p:nvPr>
            <p:ph type="title"/>
          </p:nvPr>
        </p:nvSpPr>
        <p:spPr/>
        <p:txBody>
          <a:bodyPr/>
          <a:lstStyle/>
          <a:p>
            <a:r>
              <a:rPr lang="en-US" dirty="0"/>
              <a:t>DFS</a:t>
            </a:r>
          </a:p>
        </p:txBody>
      </p:sp>
      <p:sp>
        <p:nvSpPr>
          <p:cNvPr id="3" name="Content Placeholder 2">
            <a:extLst>
              <a:ext uri="{FF2B5EF4-FFF2-40B4-BE49-F238E27FC236}">
                <a16:creationId xmlns:a16="http://schemas.microsoft.com/office/drawing/2014/main" id="{0CB2BF5B-2AA8-4B1B-8477-37139F4AE8E8}"/>
              </a:ext>
            </a:extLst>
          </p:cNvPr>
          <p:cNvSpPr>
            <a:spLocks noGrp="1"/>
          </p:cNvSpPr>
          <p:nvPr>
            <p:ph idx="1"/>
          </p:nvPr>
        </p:nvSpPr>
        <p:spPr>
          <a:xfrm>
            <a:off x="838200" y="1690688"/>
            <a:ext cx="10515600" cy="4351338"/>
          </a:xfrm>
        </p:spPr>
        <p:txBody>
          <a:bodyPr>
            <a:normAutofit/>
          </a:bodyPr>
          <a:lstStyle/>
          <a:p>
            <a:pPr marL="0" indent="0">
              <a:buNone/>
            </a:pPr>
            <a:r>
              <a:rPr lang="en-US" dirty="0"/>
              <a:t>This pattern is based on the </a:t>
            </a:r>
            <a:r>
              <a:rPr lang="en-US" b="1" dirty="0"/>
              <a:t>Depth First Search</a:t>
            </a:r>
            <a:r>
              <a:rPr lang="en-US" dirty="0"/>
              <a:t> (</a:t>
            </a:r>
            <a:r>
              <a:rPr lang="en-US" b="1" dirty="0"/>
              <a:t>DFS</a:t>
            </a:r>
            <a:r>
              <a:rPr lang="en-US" dirty="0"/>
              <a:t>) technique to traverse a tree.</a:t>
            </a:r>
          </a:p>
          <a:p>
            <a:pPr marL="0" indent="0">
              <a:buNone/>
            </a:pPr>
            <a:endParaRPr lang="en-US" sz="2400" dirty="0"/>
          </a:p>
          <a:p>
            <a:pPr marL="0" indent="0">
              <a:buNone/>
            </a:pPr>
            <a:r>
              <a:rPr lang="en-US" sz="2000" dirty="0"/>
              <a:t>General Steps:</a:t>
            </a:r>
          </a:p>
          <a:p>
            <a:pPr marL="457200" indent="-457200">
              <a:buFont typeface="+mj-lt"/>
              <a:buAutoNum type="arabicPeriod"/>
            </a:pPr>
            <a:r>
              <a:rPr lang="en-US" sz="2000" dirty="0"/>
              <a:t>Base Case</a:t>
            </a:r>
          </a:p>
          <a:p>
            <a:r>
              <a:rPr lang="en-US" sz="2000" b="1" dirty="0"/>
              <a:t>DoSomething</a:t>
            </a:r>
            <a:r>
              <a:rPr lang="en-US" sz="2000" dirty="0"/>
              <a:t>() </a:t>
            </a:r>
          </a:p>
          <a:p>
            <a:r>
              <a:rPr lang="en-US" sz="2000" b="1" dirty="0"/>
              <a:t>Recurse for subproblems </a:t>
            </a:r>
          </a:p>
          <a:p>
            <a:pPr marL="0" indent="0">
              <a:buNone/>
            </a:pPr>
            <a:endParaRPr lang="en-US" sz="2400" dirty="0"/>
          </a:p>
        </p:txBody>
      </p:sp>
      <p:pic>
        <p:nvPicPr>
          <p:cNvPr id="4098" name="Picture 2" descr="https://upload.wikimedia.org/wikipedia/commons/thumb/d/d4/Sorted_binary_tree_preorder.svg/220px-Sorted_binary_tree_preorder.svg.png">
            <a:extLst>
              <a:ext uri="{FF2B5EF4-FFF2-40B4-BE49-F238E27FC236}">
                <a16:creationId xmlns:a16="http://schemas.microsoft.com/office/drawing/2014/main" id="{17C8FBA2-44C0-4F9D-BDDA-C84EAEBD4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585" y="3124200"/>
            <a:ext cx="1969176" cy="1682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7/77/Sorted_binary_tree_inorder.svg/220px-Sorted_binary_tree_inorder.svg.png">
            <a:extLst>
              <a:ext uri="{FF2B5EF4-FFF2-40B4-BE49-F238E27FC236}">
                <a16:creationId xmlns:a16="http://schemas.microsoft.com/office/drawing/2014/main" id="{096C9F75-5FBD-4C54-BA81-5E2D7D66F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492" y="3124200"/>
            <a:ext cx="1969176" cy="1682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upload.wikimedia.org/wikipedia/commons/thumb/9/9d/Sorted_binary_tree_postorder.svg/220px-Sorted_binary_tree_postorder.svg.png">
            <a:extLst>
              <a:ext uri="{FF2B5EF4-FFF2-40B4-BE49-F238E27FC236}">
                <a16:creationId xmlns:a16="http://schemas.microsoft.com/office/drawing/2014/main" id="{E72AE86A-BFCE-4349-930B-F78391F16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8399" y="3124200"/>
            <a:ext cx="20955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11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08BC-0CF6-4630-9493-60E82ACF6448}"/>
              </a:ext>
            </a:extLst>
          </p:cNvPr>
          <p:cNvSpPr>
            <a:spLocks noGrp="1"/>
          </p:cNvSpPr>
          <p:nvPr>
            <p:ph type="title"/>
          </p:nvPr>
        </p:nvSpPr>
        <p:spPr/>
        <p:txBody>
          <a:bodyPr/>
          <a:lstStyle/>
          <a:p>
            <a:r>
              <a:rPr lang="en-US" dirty="0"/>
              <a:t>DFS</a:t>
            </a:r>
          </a:p>
        </p:txBody>
      </p:sp>
      <p:sp>
        <p:nvSpPr>
          <p:cNvPr id="3" name="Content Placeholder 2">
            <a:extLst>
              <a:ext uri="{FF2B5EF4-FFF2-40B4-BE49-F238E27FC236}">
                <a16:creationId xmlns:a16="http://schemas.microsoft.com/office/drawing/2014/main" id="{6F967F30-0335-43E6-A95C-B8EC9E1BE26F}"/>
              </a:ext>
            </a:extLst>
          </p:cNvPr>
          <p:cNvSpPr>
            <a:spLocks noGrp="1"/>
          </p:cNvSpPr>
          <p:nvPr>
            <p:ph idx="1"/>
          </p:nvPr>
        </p:nvSpPr>
        <p:spPr/>
        <p:txBody>
          <a:bodyPr/>
          <a:lstStyle/>
          <a:p>
            <a:pPr marL="0" indent="0">
              <a:buNone/>
            </a:pPr>
            <a:r>
              <a:rPr lang="en-US" sz="2400" dirty="0"/>
              <a:t>Top Down DFS </a:t>
            </a:r>
          </a:p>
          <a:p>
            <a:r>
              <a:rPr lang="en-US" sz="2000" dirty="0"/>
              <a:t>pass info as parameters from top to bottom  </a:t>
            </a:r>
          </a:p>
          <a:p>
            <a:r>
              <a:rPr lang="en-US" sz="2000" dirty="0" err="1"/>
              <a:t>dfs</a:t>
            </a:r>
            <a:r>
              <a:rPr lang="en-US" sz="2000" dirty="0"/>
              <a:t>() returns nothing</a:t>
            </a:r>
          </a:p>
          <a:p>
            <a:endParaRPr lang="en-US" sz="2400" dirty="0"/>
          </a:p>
          <a:p>
            <a:pPr marL="0" indent="0">
              <a:buNone/>
            </a:pPr>
            <a:r>
              <a:rPr lang="en-US" sz="2400" dirty="0"/>
              <a:t>Bottom Up DFS (more popular and more difficult) </a:t>
            </a:r>
          </a:p>
          <a:p>
            <a:r>
              <a:rPr lang="en-US" sz="2000" dirty="0"/>
              <a:t>pass info from bottom (sub-problem) to top </a:t>
            </a:r>
          </a:p>
          <a:p>
            <a:r>
              <a:rPr lang="en-US" sz="2000" dirty="0"/>
              <a:t>ask for sub-problem result to generate new result in current level of recursion  </a:t>
            </a:r>
          </a:p>
          <a:p>
            <a:r>
              <a:rPr lang="en-US" sz="2000" dirty="0" err="1"/>
              <a:t>dfs</a:t>
            </a:r>
            <a:r>
              <a:rPr lang="en-US" sz="2000" dirty="0"/>
              <a:t>() returns result (for parent)  </a:t>
            </a:r>
          </a:p>
          <a:p>
            <a:pPr marL="0" indent="0">
              <a:buNone/>
            </a:pPr>
            <a:r>
              <a:rPr lang="en-US" sz="2400" dirty="0"/>
              <a:t>  </a:t>
            </a:r>
          </a:p>
        </p:txBody>
      </p:sp>
    </p:spTree>
    <p:extLst>
      <p:ext uri="{BB962C8B-B14F-4D97-AF65-F5344CB8AC3E}">
        <p14:creationId xmlns:p14="http://schemas.microsoft.com/office/powerpoint/2010/main" val="360402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A9A-D64B-44B5-A14E-8F8B04C4D277}"/>
              </a:ext>
            </a:extLst>
          </p:cNvPr>
          <p:cNvSpPr>
            <a:spLocks noGrp="1"/>
          </p:cNvSpPr>
          <p:nvPr>
            <p:ph type="title"/>
          </p:nvPr>
        </p:nvSpPr>
        <p:spPr/>
        <p:txBody>
          <a:bodyPr/>
          <a:lstStyle/>
          <a:p>
            <a:r>
              <a:rPr lang="en-US" dirty="0"/>
              <a:t>Sliding Window</a:t>
            </a:r>
          </a:p>
        </p:txBody>
      </p:sp>
      <p:sp>
        <p:nvSpPr>
          <p:cNvPr id="3" name="Content Placeholder 2">
            <a:extLst>
              <a:ext uri="{FF2B5EF4-FFF2-40B4-BE49-F238E27FC236}">
                <a16:creationId xmlns:a16="http://schemas.microsoft.com/office/drawing/2014/main" id="{3D3CBA9F-4E02-48D6-8F19-4A5F8ED1DBEB}"/>
              </a:ext>
            </a:extLst>
          </p:cNvPr>
          <p:cNvSpPr>
            <a:spLocks noGrp="1"/>
          </p:cNvSpPr>
          <p:nvPr>
            <p:ph idx="1"/>
          </p:nvPr>
        </p:nvSpPr>
        <p:spPr/>
        <p:txBody>
          <a:bodyPr>
            <a:normAutofit/>
          </a:bodyPr>
          <a:lstStyle/>
          <a:p>
            <a:pPr marL="0" indent="0">
              <a:buNone/>
            </a:pPr>
            <a:r>
              <a:rPr lang="en-US" sz="2000" dirty="0"/>
              <a:t>Q1. Given an array, find the average of all contiguous subarrays of size ‘K’ in it. </a:t>
            </a:r>
          </a:p>
          <a:p>
            <a:pPr marL="0" indent="0">
              <a:buNone/>
            </a:pPr>
            <a:endParaRPr lang="en-US" sz="1800" dirty="0"/>
          </a:p>
          <a:p>
            <a:pPr marL="0" indent="0">
              <a:buNone/>
            </a:pPr>
            <a:r>
              <a:rPr lang="en-US" sz="1400" dirty="0">
                <a:solidFill>
                  <a:schemeClr val="tx1">
                    <a:lumMod val="75000"/>
                    <a:lumOff val="25000"/>
                  </a:schemeClr>
                </a:solidFill>
              </a:rPr>
              <a:t>Input Array: [1, 3, 2, 6, -1, 4, 1, 8, 2], K=5</a:t>
            </a:r>
          </a:p>
          <a:p>
            <a:pPr marL="0" indent="0">
              <a:buNone/>
            </a:pPr>
            <a:r>
              <a:rPr lang="en-US" sz="1400" dirty="0">
                <a:solidFill>
                  <a:schemeClr val="tx1">
                    <a:lumMod val="75000"/>
                    <a:lumOff val="25000"/>
                  </a:schemeClr>
                </a:solidFill>
              </a:rPr>
              <a:t>Output:  [2.2, 2.8, 2.4, 3.6, 2.8]</a:t>
            </a:r>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BF84787F-30AA-4C4F-A98E-C80252DE9447}"/>
              </a:ext>
            </a:extLst>
          </p:cNvPr>
          <p:cNvPicPr>
            <a:picLocks noChangeAspect="1"/>
          </p:cNvPicPr>
          <p:nvPr/>
        </p:nvPicPr>
        <p:blipFill>
          <a:blip r:embed="rId3"/>
          <a:stretch>
            <a:fillRect/>
          </a:stretch>
        </p:blipFill>
        <p:spPr>
          <a:xfrm>
            <a:off x="4914899" y="2525018"/>
            <a:ext cx="3057526" cy="1202753"/>
          </a:xfrm>
          <a:prstGeom prst="rect">
            <a:avLst/>
          </a:prstGeom>
        </p:spPr>
      </p:pic>
      <p:pic>
        <p:nvPicPr>
          <p:cNvPr id="5" name="Picture 4">
            <a:extLst>
              <a:ext uri="{FF2B5EF4-FFF2-40B4-BE49-F238E27FC236}">
                <a16:creationId xmlns:a16="http://schemas.microsoft.com/office/drawing/2014/main" id="{33E1BBC6-DA4F-4263-9BDE-9DA1C87D4A6D}"/>
              </a:ext>
            </a:extLst>
          </p:cNvPr>
          <p:cNvPicPr>
            <a:picLocks noChangeAspect="1"/>
          </p:cNvPicPr>
          <p:nvPr/>
        </p:nvPicPr>
        <p:blipFill>
          <a:blip r:embed="rId4"/>
          <a:stretch>
            <a:fillRect/>
          </a:stretch>
        </p:blipFill>
        <p:spPr>
          <a:xfrm>
            <a:off x="4914899" y="3861291"/>
            <a:ext cx="3057526" cy="2503477"/>
          </a:xfrm>
          <a:prstGeom prst="rect">
            <a:avLst/>
          </a:prstGeom>
        </p:spPr>
      </p:pic>
    </p:spTree>
    <p:extLst>
      <p:ext uri="{BB962C8B-B14F-4D97-AF65-F5344CB8AC3E}">
        <p14:creationId xmlns:p14="http://schemas.microsoft.com/office/powerpoint/2010/main" val="250622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Top Down</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0" indent="0">
              <a:buNone/>
            </a:pPr>
            <a:r>
              <a:rPr lang="en-US" sz="2400" dirty="0"/>
              <a:t>General Steps:</a:t>
            </a:r>
          </a:p>
          <a:p>
            <a:pPr marL="0" indent="0">
              <a:buNone/>
            </a:pPr>
            <a:endParaRPr lang="en-US" sz="1800" dirty="0"/>
          </a:p>
          <a:p>
            <a:pPr marL="457200" indent="-457200">
              <a:buFont typeface="+mj-lt"/>
              <a:buAutoNum type="arabicPeriod"/>
            </a:pPr>
            <a:r>
              <a:rPr lang="en-US" sz="2000" dirty="0"/>
              <a:t>base case</a:t>
            </a:r>
          </a:p>
          <a:p>
            <a:pPr marL="457200" indent="-457200">
              <a:buFont typeface="+mj-lt"/>
              <a:buAutoNum type="arabicPeriod"/>
            </a:pPr>
            <a:r>
              <a:rPr lang="en-US" sz="2000" dirty="0"/>
              <a:t>use the info from parent to generate new info</a:t>
            </a:r>
          </a:p>
          <a:p>
            <a:pPr marL="457200" indent="-457200">
              <a:buFont typeface="+mj-lt"/>
              <a:buAutoNum type="arabicPeriod"/>
            </a:pPr>
            <a:r>
              <a:rPr lang="en-US" sz="2000" dirty="0">
                <a:solidFill>
                  <a:schemeClr val="bg1">
                    <a:lumMod val="65000"/>
                  </a:schemeClr>
                </a:solidFill>
              </a:rPr>
              <a:t>do something extra if necessary </a:t>
            </a:r>
          </a:p>
          <a:p>
            <a:pPr marL="457200" indent="-457200">
              <a:buFont typeface="+mj-lt"/>
              <a:buAutoNum type="arabicPeriod"/>
            </a:pPr>
            <a:r>
              <a:rPr lang="en-US" sz="2000" dirty="0"/>
              <a:t>pass down info to sub-problem (continue recursion) </a:t>
            </a:r>
          </a:p>
          <a:p>
            <a:pPr marL="0" indent="0">
              <a:buNone/>
            </a:pPr>
            <a:endParaRPr lang="en-US" dirty="0"/>
          </a:p>
        </p:txBody>
      </p:sp>
    </p:spTree>
    <p:extLst>
      <p:ext uri="{BB962C8B-B14F-4D97-AF65-F5344CB8AC3E}">
        <p14:creationId xmlns:p14="http://schemas.microsoft.com/office/powerpoint/2010/main" val="3960899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F12A-AAC1-42C5-8A0D-6BDE90BC80B5}"/>
              </a:ext>
            </a:extLst>
          </p:cNvPr>
          <p:cNvSpPr>
            <a:spLocks noGrp="1"/>
          </p:cNvSpPr>
          <p:nvPr>
            <p:ph type="title"/>
          </p:nvPr>
        </p:nvSpPr>
        <p:spPr/>
        <p:txBody>
          <a:bodyPr/>
          <a:lstStyle/>
          <a:p>
            <a:r>
              <a:rPr lang="en-US" dirty="0"/>
              <a:t>DFS: Top Down</a:t>
            </a:r>
          </a:p>
        </p:txBody>
      </p:sp>
      <p:sp>
        <p:nvSpPr>
          <p:cNvPr id="3" name="Content Placeholder 2">
            <a:extLst>
              <a:ext uri="{FF2B5EF4-FFF2-40B4-BE49-F238E27FC236}">
                <a16:creationId xmlns:a16="http://schemas.microsoft.com/office/drawing/2014/main" id="{D2C62301-FA62-4ED0-A879-70918A306518}"/>
              </a:ext>
            </a:extLst>
          </p:cNvPr>
          <p:cNvSpPr>
            <a:spLocks noGrp="1"/>
          </p:cNvSpPr>
          <p:nvPr>
            <p:ph idx="1"/>
          </p:nvPr>
        </p:nvSpPr>
        <p:spPr/>
        <p:txBody>
          <a:bodyPr>
            <a:normAutofit/>
          </a:bodyPr>
          <a:lstStyle/>
          <a:p>
            <a:pPr marL="0" indent="0">
              <a:buNone/>
            </a:pPr>
            <a:r>
              <a:rPr lang="en-US" sz="2000" dirty="0"/>
              <a:t>Q1. Given a binary tree where each node can only have a digit (0-9) value, each root-to-leaf path will represent a number. Find the total sum of all the numbers represented by all paths.</a:t>
            </a:r>
          </a:p>
        </p:txBody>
      </p:sp>
      <p:pic>
        <p:nvPicPr>
          <p:cNvPr id="4" name="Picture 3">
            <a:extLst>
              <a:ext uri="{FF2B5EF4-FFF2-40B4-BE49-F238E27FC236}">
                <a16:creationId xmlns:a16="http://schemas.microsoft.com/office/drawing/2014/main" id="{35D2EDD2-5A2A-4597-9520-1886B1D118C0}"/>
              </a:ext>
            </a:extLst>
          </p:cNvPr>
          <p:cNvPicPr>
            <a:picLocks noChangeAspect="1"/>
          </p:cNvPicPr>
          <p:nvPr/>
        </p:nvPicPr>
        <p:blipFill>
          <a:blip r:embed="rId2"/>
          <a:stretch>
            <a:fillRect/>
          </a:stretch>
        </p:blipFill>
        <p:spPr>
          <a:xfrm>
            <a:off x="838200" y="3429000"/>
            <a:ext cx="4648200" cy="1968190"/>
          </a:xfrm>
          <a:prstGeom prst="rect">
            <a:avLst/>
          </a:prstGeom>
        </p:spPr>
      </p:pic>
      <p:pic>
        <p:nvPicPr>
          <p:cNvPr id="5" name="Picture 4">
            <a:extLst>
              <a:ext uri="{FF2B5EF4-FFF2-40B4-BE49-F238E27FC236}">
                <a16:creationId xmlns:a16="http://schemas.microsoft.com/office/drawing/2014/main" id="{33CCEF4B-3EAC-4203-87CA-DF0484310BBF}"/>
              </a:ext>
            </a:extLst>
          </p:cNvPr>
          <p:cNvPicPr>
            <a:picLocks noChangeAspect="1"/>
          </p:cNvPicPr>
          <p:nvPr/>
        </p:nvPicPr>
        <p:blipFill>
          <a:blip r:embed="rId3"/>
          <a:stretch>
            <a:fillRect/>
          </a:stretch>
        </p:blipFill>
        <p:spPr>
          <a:xfrm>
            <a:off x="6411777" y="3512634"/>
            <a:ext cx="4901431" cy="1884556"/>
          </a:xfrm>
          <a:prstGeom prst="rect">
            <a:avLst/>
          </a:prstGeom>
        </p:spPr>
      </p:pic>
    </p:spTree>
    <p:extLst>
      <p:ext uri="{BB962C8B-B14F-4D97-AF65-F5344CB8AC3E}">
        <p14:creationId xmlns:p14="http://schemas.microsoft.com/office/powerpoint/2010/main" val="168044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Top Down</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457200" indent="-457200">
              <a:buFont typeface="+mj-lt"/>
              <a:buAutoNum type="arabicPeriod"/>
            </a:pPr>
            <a:r>
              <a:rPr lang="en-US" sz="2000" dirty="0"/>
              <a:t>base case (</a:t>
            </a:r>
            <a:r>
              <a:rPr lang="en-US" sz="2000" dirty="0">
                <a:solidFill>
                  <a:schemeClr val="accent1"/>
                </a:solidFill>
              </a:rPr>
              <a:t>leaf</a:t>
            </a:r>
            <a:r>
              <a:rPr lang="en-US" sz="2000" dirty="0"/>
              <a:t>)</a:t>
            </a:r>
            <a:br>
              <a:rPr lang="en-US" sz="2000" dirty="0"/>
            </a:br>
            <a:r>
              <a:rPr lang="en-US" sz="2000" dirty="0">
                <a:solidFill>
                  <a:schemeClr val="accent1"/>
                </a:solidFill>
              </a:rPr>
              <a:t>sum += num</a:t>
            </a:r>
          </a:p>
          <a:p>
            <a:pPr marL="457200" indent="-457200">
              <a:buFont typeface="+mj-lt"/>
              <a:buAutoNum type="arabicPeriod"/>
            </a:pPr>
            <a:r>
              <a:rPr lang="en-US" sz="2000" dirty="0"/>
              <a:t>use the info from parent to generate new info</a:t>
            </a:r>
            <a:br>
              <a:rPr lang="en-US" sz="2000" dirty="0"/>
            </a:br>
            <a:r>
              <a:rPr lang="en-US" sz="2000" dirty="0" err="1">
                <a:solidFill>
                  <a:schemeClr val="accent1"/>
                </a:solidFill>
              </a:rPr>
              <a:t>concat</a:t>
            </a:r>
            <a:r>
              <a:rPr lang="en-US" sz="2000" dirty="0">
                <a:solidFill>
                  <a:schemeClr val="accent1"/>
                </a:solidFill>
              </a:rPr>
              <a:t> digits: num = num * 10 + </a:t>
            </a:r>
            <a:r>
              <a:rPr lang="en-US" sz="2000" dirty="0" err="1">
                <a:solidFill>
                  <a:schemeClr val="accent1"/>
                </a:solidFill>
              </a:rPr>
              <a:t>node.val</a:t>
            </a:r>
            <a:endParaRPr lang="en-US" sz="2000" dirty="0">
              <a:solidFill>
                <a:schemeClr val="accent1"/>
              </a:solidFill>
            </a:endParaRPr>
          </a:p>
          <a:p>
            <a:pPr marL="457200" indent="-457200">
              <a:buFont typeface="+mj-lt"/>
              <a:buAutoNum type="arabicPeriod"/>
            </a:pPr>
            <a:r>
              <a:rPr lang="en-US" sz="2000" dirty="0">
                <a:solidFill>
                  <a:schemeClr val="bg1">
                    <a:lumMod val="65000"/>
                  </a:schemeClr>
                </a:solidFill>
              </a:rPr>
              <a:t>do something extra if necessary </a:t>
            </a:r>
          </a:p>
          <a:p>
            <a:pPr marL="457200" indent="-457200">
              <a:buFont typeface="+mj-lt"/>
              <a:buAutoNum type="arabicPeriod"/>
            </a:pPr>
            <a:r>
              <a:rPr lang="en-US" sz="2000" dirty="0"/>
              <a:t>pass down info to sub-problem (continue recursion) </a:t>
            </a:r>
            <a:br>
              <a:rPr lang="en-US" sz="2000" dirty="0"/>
            </a:br>
            <a:r>
              <a:rPr lang="en-US" sz="2000" dirty="0" err="1">
                <a:solidFill>
                  <a:schemeClr val="accent1"/>
                </a:solidFill>
              </a:rPr>
              <a:t>dfs</a:t>
            </a:r>
            <a:r>
              <a:rPr lang="en-US" sz="2000" dirty="0">
                <a:solidFill>
                  <a:schemeClr val="accent1"/>
                </a:solidFill>
              </a:rPr>
              <a:t>(</a:t>
            </a:r>
            <a:r>
              <a:rPr lang="en-US" sz="2000" dirty="0" err="1">
                <a:solidFill>
                  <a:schemeClr val="accent1"/>
                </a:solidFill>
              </a:rPr>
              <a:t>child_node</a:t>
            </a:r>
            <a:r>
              <a:rPr lang="en-US" sz="2000" dirty="0">
                <a:solidFill>
                  <a:schemeClr val="accent1"/>
                </a:solidFill>
              </a:rPr>
              <a:t>, num)</a:t>
            </a:r>
          </a:p>
          <a:p>
            <a:pPr marL="0" indent="0">
              <a:buNone/>
            </a:pPr>
            <a:endParaRPr lang="en-US" dirty="0"/>
          </a:p>
        </p:txBody>
      </p:sp>
      <p:pic>
        <p:nvPicPr>
          <p:cNvPr id="4" name="Picture 3">
            <a:extLst>
              <a:ext uri="{FF2B5EF4-FFF2-40B4-BE49-F238E27FC236}">
                <a16:creationId xmlns:a16="http://schemas.microsoft.com/office/drawing/2014/main" id="{E6E3EA27-FC85-48E6-AD5B-7B6DD517CC86}"/>
              </a:ext>
            </a:extLst>
          </p:cNvPr>
          <p:cNvPicPr>
            <a:picLocks noChangeAspect="1"/>
          </p:cNvPicPr>
          <p:nvPr/>
        </p:nvPicPr>
        <p:blipFill>
          <a:blip r:embed="rId2"/>
          <a:stretch>
            <a:fillRect/>
          </a:stretch>
        </p:blipFill>
        <p:spPr>
          <a:xfrm>
            <a:off x="7327345" y="1825625"/>
            <a:ext cx="3209925" cy="3000375"/>
          </a:xfrm>
          <a:prstGeom prst="rect">
            <a:avLst/>
          </a:prstGeom>
        </p:spPr>
      </p:pic>
    </p:spTree>
    <p:extLst>
      <p:ext uri="{BB962C8B-B14F-4D97-AF65-F5344CB8AC3E}">
        <p14:creationId xmlns:p14="http://schemas.microsoft.com/office/powerpoint/2010/main" val="2247212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Top Down</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457200" indent="-457200">
              <a:buFont typeface="+mj-lt"/>
              <a:buAutoNum type="arabicPeriod"/>
            </a:pPr>
            <a:r>
              <a:rPr lang="en-US" sz="2000" dirty="0"/>
              <a:t>base case (</a:t>
            </a:r>
            <a:r>
              <a:rPr lang="en-US" sz="2000" dirty="0">
                <a:solidFill>
                  <a:schemeClr val="accent1"/>
                </a:solidFill>
              </a:rPr>
              <a:t>leaf</a:t>
            </a:r>
            <a:r>
              <a:rPr lang="en-US" sz="2000" dirty="0"/>
              <a:t>)</a:t>
            </a:r>
            <a:br>
              <a:rPr lang="en-US" sz="2000" dirty="0"/>
            </a:br>
            <a:r>
              <a:rPr lang="en-US" sz="2000" dirty="0">
                <a:solidFill>
                  <a:schemeClr val="accent1"/>
                </a:solidFill>
              </a:rPr>
              <a:t>sum += num</a:t>
            </a:r>
          </a:p>
          <a:p>
            <a:pPr marL="457200" indent="-457200">
              <a:buFont typeface="+mj-lt"/>
              <a:buAutoNum type="arabicPeriod"/>
            </a:pPr>
            <a:r>
              <a:rPr lang="en-US" sz="2000" dirty="0"/>
              <a:t>use the info from parent to do something</a:t>
            </a:r>
            <a:br>
              <a:rPr lang="en-US" sz="2000" dirty="0"/>
            </a:br>
            <a:r>
              <a:rPr lang="en-US" sz="2000" dirty="0" err="1">
                <a:solidFill>
                  <a:schemeClr val="accent1"/>
                </a:solidFill>
              </a:rPr>
              <a:t>concat</a:t>
            </a:r>
            <a:r>
              <a:rPr lang="en-US" sz="2000" dirty="0">
                <a:solidFill>
                  <a:schemeClr val="accent1"/>
                </a:solidFill>
              </a:rPr>
              <a:t> digits: num = num * 10 + </a:t>
            </a:r>
            <a:r>
              <a:rPr lang="en-US" sz="2000" dirty="0" err="1">
                <a:solidFill>
                  <a:schemeClr val="accent1"/>
                </a:solidFill>
              </a:rPr>
              <a:t>node.val</a:t>
            </a:r>
            <a:endParaRPr lang="en-US" sz="2000" dirty="0">
              <a:solidFill>
                <a:schemeClr val="accent1"/>
              </a:solidFill>
            </a:endParaRPr>
          </a:p>
          <a:p>
            <a:pPr marL="457200" indent="-457200">
              <a:buFont typeface="+mj-lt"/>
              <a:buAutoNum type="arabicPeriod"/>
            </a:pPr>
            <a:r>
              <a:rPr lang="en-US" sz="2000" dirty="0">
                <a:solidFill>
                  <a:schemeClr val="bg1">
                    <a:lumMod val="65000"/>
                  </a:schemeClr>
                </a:solidFill>
              </a:rPr>
              <a:t>do something extra if necessary </a:t>
            </a:r>
          </a:p>
          <a:p>
            <a:pPr marL="457200" indent="-457200">
              <a:buFont typeface="+mj-lt"/>
              <a:buAutoNum type="arabicPeriod"/>
            </a:pPr>
            <a:r>
              <a:rPr lang="en-US" sz="2000" dirty="0"/>
              <a:t>pass down result to sub-problem (continue recursion) </a:t>
            </a:r>
            <a:br>
              <a:rPr lang="en-US" sz="2000" dirty="0"/>
            </a:br>
            <a:r>
              <a:rPr lang="en-US" sz="2000" dirty="0" err="1">
                <a:solidFill>
                  <a:schemeClr val="accent1"/>
                </a:solidFill>
              </a:rPr>
              <a:t>dfs</a:t>
            </a:r>
            <a:r>
              <a:rPr lang="en-US" sz="2000" dirty="0">
                <a:solidFill>
                  <a:schemeClr val="accent1"/>
                </a:solidFill>
              </a:rPr>
              <a:t>(</a:t>
            </a:r>
            <a:r>
              <a:rPr lang="en-US" sz="2000" dirty="0" err="1">
                <a:solidFill>
                  <a:schemeClr val="accent1"/>
                </a:solidFill>
              </a:rPr>
              <a:t>child_node</a:t>
            </a:r>
            <a:r>
              <a:rPr lang="en-US" sz="2000" dirty="0">
                <a:solidFill>
                  <a:schemeClr val="accent1"/>
                </a:solidFill>
              </a:rPr>
              <a:t>, num)</a:t>
            </a:r>
          </a:p>
          <a:p>
            <a:pPr marL="0" indent="0">
              <a:buNone/>
            </a:pPr>
            <a:endParaRPr lang="en-US" dirty="0"/>
          </a:p>
        </p:txBody>
      </p:sp>
      <p:pic>
        <p:nvPicPr>
          <p:cNvPr id="4" name="Picture 3">
            <a:extLst>
              <a:ext uri="{FF2B5EF4-FFF2-40B4-BE49-F238E27FC236}">
                <a16:creationId xmlns:a16="http://schemas.microsoft.com/office/drawing/2014/main" id="{EE1B6213-A75C-4A43-A0DD-38A1303BE658}"/>
              </a:ext>
            </a:extLst>
          </p:cNvPr>
          <p:cNvPicPr>
            <a:picLocks noChangeAspect="1"/>
          </p:cNvPicPr>
          <p:nvPr/>
        </p:nvPicPr>
        <p:blipFill>
          <a:blip r:embed="rId2"/>
          <a:stretch>
            <a:fillRect/>
          </a:stretch>
        </p:blipFill>
        <p:spPr>
          <a:xfrm>
            <a:off x="7155598" y="1690687"/>
            <a:ext cx="3519836" cy="4802188"/>
          </a:xfrm>
          <a:prstGeom prst="rect">
            <a:avLst/>
          </a:prstGeom>
        </p:spPr>
      </p:pic>
    </p:spTree>
    <p:extLst>
      <p:ext uri="{BB962C8B-B14F-4D97-AF65-F5344CB8AC3E}">
        <p14:creationId xmlns:p14="http://schemas.microsoft.com/office/powerpoint/2010/main" val="4272052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Bottom Up</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0" indent="0">
              <a:buNone/>
            </a:pPr>
            <a:r>
              <a:rPr lang="en-US" sz="2400" dirty="0"/>
              <a:t>General Steps:</a:t>
            </a:r>
          </a:p>
          <a:p>
            <a:pPr marL="0" indent="0">
              <a:buNone/>
            </a:pPr>
            <a:endParaRPr lang="en-US" sz="2400" dirty="0"/>
          </a:p>
          <a:p>
            <a:pPr marL="457200" indent="-457200">
              <a:buFont typeface="+mj-lt"/>
              <a:buAutoNum type="arabicPeriod"/>
            </a:pPr>
            <a:r>
              <a:rPr lang="en-US" sz="2000" dirty="0"/>
              <a:t>base case</a:t>
            </a:r>
          </a:p>
          <a:p>
            <a:pPr marL="457200" indent="-457200">
              <a:buFont typeface="+mj-lt"/>
              <a:buAutoNum type="arabicPeriod"/>
            </a:pPr>
            <a:r>
              <a:rPr lang="en-US" sz="2000" dirty="0"/>
              <a:t>ask for sub-problem result </a:t>
            </a:r>
          </a:p>
          <a:p>
            <a:pPr marL="457200" indent="-457200">
              <a:buFont typeface="+mj-lt"/>
              <a:buAutoNum type="arabicPeriod"/>
            </a:pPr>
            <a:r>
              <a:rPr lang="en-US" sz="2000" dirty="0"/>
              <a:t>generate new result in current level of recursion </a:t>
            </a:r>
            <a:br>
              <a:rPr lang="en-US" sz="2000" dirty="0"/>
            </a:br>
            <a:r>
              <a:rPr lang="en-US" sz="2000" dirty="0"/>
              <a:t>(based on the reduced formula/transformation)  </a:t>
            </a:r>
          </a:p>
          <a:p>
            <a:pPr marL="457200" indent="-457200">
              <a:buFont typeface="+mj-lt"/>
              <a:buAutoNum type="arabicPeriod"/>
            </a:pPr>
            <a:r>
              <a:rPr lang="en-US" sz="2000" dirty="0">
                <a:solidFill>
                  <a:schemeClr val="bg1">
                    <a:lumMod val="65000"/>
                  </a:schemeClr>
                </a:solidFill>
              </a:rPr>
              <a:t>do something extra if necessary </a:t>
            </a:r>
          </a:p>
          <a:p>
            <a:pPr marL="457200" indent="-457200">
              <a:buFont typeface="+mj-lt"/>
              <a:buAutoNum type="arabicPeriod"/>
            </a:pPr>
            <a:r>
              <a:rPr lang="en-US" sz="2000" dirty="0"/>
              <a:t>return the new result</a:t>
            </a:r>
          </a:p>
          <a:p>
            <a:pPr marL="0" indent="0">
              <a:buNone/>
            </a:pPr>
            <a:endParaRPr lang="en-US" dirty="0"/>
          </a:p>
        </p:txBody>
      </p:sp>
    </p:spTree>
    <p:extLst>
      <p:ext uri="{BB962C8B-B14F-4D97-AF65-F5344CB8AC3E}">
        <p14:creationId xmlns:p14="http://schemas.microsoft.com/office/powerpoint/2010/main" val="3707455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Bottom Up</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0" indent="0">
              <a:buNone/>
            </a:pPr>
            <a:r>
              <a:rPr lang="en-US" sz="1800" dirty="0"/>
              <a:t>Q2. Max depth of binary tree </a:t>
            </a:r>
          </a:p>
          <a:p>
            <a:pPr marL="0" indent="0">
              <a:buNone/>
            </a:pPr>
            <a:endParaRPr lang="en-US" sz="2400" dirty="0"/>
          </a:p>
          <a:p>
            <a:pPr marL="457200" indent="-457200">
              <a:buFont typeface="+mj-lt"/>
              <a:buAutoNum type="arabicPeriod"/>
            </a:pPr>
            <a:r>
              <a:rPr lang="en-US" sz="2000" dirty="0"/>
              <a:t>base case</a:t>
            </a:r>
          </a:p>
          <a:p>
            <a:pPr marL="457200" indent="-457200">
              <a:buFont typeface="+mj-lt"/>
              <a:buAutoNum type="arabicPeriod"/>
            </a:pPr>
            <a:r>
              <a:rPr lang="en-US" sz="2000" dirty="0"/>
              <a:t>ask for sub-problem result</a:t>
            </a:r>
            <a:br>
              <a:rPr lang="en-US" sz="2000" dirty="0"/>
            </a:br>
            <a:r>
              <a:rPr lang="en-US" sz="2000" dirty="0" err="1">
                <a:solidFill>
                  <a:schemeClr val="accent1"/>
                </a:solidFill>
              </a:rPr>
              <a:t>max_depth</a:t>
            </a:r>
            <a:endParaRPr lang="en-US" sz="2000" dirty="0"/>
          </a:p>
          <a:p>
            <a:pPr marL="457200" indent="-457200">
              <a:buFont typeface="+mj-lt"/>
              <a:buAutoNum type="arabicPeriod"/>
            </a:pPr>
            <a:r>
              <a:rPr lang="en-US" sz="2000" dirty="0"/>
              <a:t>generate new result in current level of recursion</a:t>
            </a:r>
            <a:br>
              <a:rPr lang="en-US" sz="2000" dirty="0"/>
            </a:br>
            <a:r>
              <a:rPr lang="en-US" sz="2000" dirty="0"/>
              <a:t>(based on the reduced formula/transformation)</a:t>
            </a:r>
            <a:br>
              <a:rPr lang="en-US" sz="2000" dirty="0"/>
            </a:br>
            <a:r>
              <a:rPr lang="en-US" sz="2000" dirty="0">
                <a:solidFill>
                  <a:schemeClr val="accent1"/>
                </a:solidFill>
              </a:rPr>
              <a:t>max(left, right) + 1</a:t>
            </a:r>
            <a:r>
              <a:rPr lang="en-US" sz="2000" dirty="0"/>
              <a:t>  </a:t>
            </a:r>
          </a:p>
          <a:p>
            <a:pPr marL="457200" indent="-457200">
              <a:buFont typeface="+mj-lt"/>
              <a:buAutoNum type="arabicPeriod"/>
            </a:pPr>
            <a:r>
              <a:rPr lang="en-US" sz="2000" dirty="0">
                <a:solidFill>
                  <a:schemeClr val="bg1">
                    <a:lumMod val="65000"/>
                  </a:schemeClr>
                </a:solidFill>
              </a:rPr>
              <a:t>do something extra if necessary </a:t>
            </a:r>
          </a:p>
          <a:p>
            <a:pPr marL="457200" indent="-457200">
              <a:buFont typeface="+mj-lt"/>
              <a:buAutoNum type="arabicPeriod"/>
            </a:pPr>
            <a:r>
              <a:rPr lang="en-US" sz="2000" dirty="0"/>
              <a:t>return the new result</a:t>
            </a:r>
          </a:p>
          <a:p>
            <a:pPr marL="0" indent="0">
              <a:buNone/>
            </a:pPr>
            <a:endParaRPr lang="en-US" dirty="0"/>
          </a:p>
        </p:txBody>
      </p:sp>
      <p:pic>
        <p:nvPicPr>
          <p:cNvPr id="4" name="Picture 3">
            <a:extLst>
              <a:ext uri="{FF2B5EF4-FFF2-40B4-BE49-F238E27FC236}">
                <a16:creationId xmlns:a16="http://schemas.microsoft.com/office/drawing/2014/main" id="{98690B1B-0256-422F-BBE1-6DE4BCD1EC60}"/>
              </a:ext>
            </a:extLst>
          </p:cNvPr>
          <p:cNvPicPr>
            <a:picLocks noChangeAspect="1"/>
          </p:cNvPicPr>
          <p:nvPr/>
        </p:nvPicPr>
        <p:blipFill>
          <a:blip r:embed="rId2"/>
          <a:stretch>
            <a:fillRect/>
          </a:stretch>
        </p:blipFill>
        <p:spPr>
          <a:xfrm>
            <a:off x="6965795" y="2243931"/>
            <a:ext cx="4029075" cy="3514725"/>
          </a:xfrm>
          <a:prstGeom prst="rect">
            <a:avLst/>
          </a:prstGeom>
        </p:spPr>
      </p:pic>
    </p:spTree>
    <p:extLst>
      <p:ext uri="{BB962C8B-B14F-4D97-AF65-F5344CB8AC3E}">
        <p14:creationId xmlns:p14="http://schemas.microsoft.com/office/powerpoint/2010/main" val="683746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Bottom Up</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457200" indent="-457200">
              <a:buFont typeface="+mj-lt"/>
              <a:buAutoNum type="arabicPeriod"/>
            </a:pPr>
            <a:r>
              <a:rPr lang="en-US" sz="1800" dirty="0"/>
              <a:t>base case</a:t>
            </a:r>
          </a:p>
          <a:p>
            <a:pPr marL="457200" indent="-457200">
              <a:buFont typeface="+mj-lt"/>
              <a:buAutoNum type="arabicPeriod"/>
            </a:pPr>
            <a:r>
              <a:rPr lang="en-US" sz="1800" dirty="0"/>
              <a:t>ask for sub-problem result</a:t>
            </a:r>
            <a:br>
              <a:rPr lang="en-US" sz="1800" dirty="0"/>
            </a:br>
            <a:r>
              <a:rPr lang="en-US" sz="1800" dirty="0"/>
              <a:t> </a:t>
            </a:r>
            <a:r>
              <a:rPr lang="en-US" sz="1800" dirty="0" err="1">
                <a:solidFill>
                  <a:schemeClr val="accent1"/>
                </a:solidFill>
              </a:rPr>
              <a:t>max_depth</a:t>
            </a:r>
            <a:endParaRPr lang="en-US" sz="1800" dirty="0"/>
          </a:p>
          <a:p>
            <a:pPr marL="457200" indent="-457200">
              <a:buFont typeface="+mj-lt"/>
              <a:buAutoNum type="arabicPeriod"/>
            </a:pPr>
            <a:r>
              <a:rPr lang="en-US" sz="1800" dirty="0"/>
              <a:t>generate new result in current level of recursion</a:t>
            </a:r>
            <a:br>
              <a:rPr lang="en-US" sz="1800" dirty="0"/>
            </a:br>
            <a:r>
              <a:rPr lang="en-US" sz="1800" dirty="0"/>
              <a:t>(based on the reduced formula/transformation)</a:t>
            </a:r>
            <a:br>
              <a:rPr lang="en-US" sz="1800" dirty="0"/>
            </a:br>
            <a:r>
              <a:rPr lang="en-US" sz="1800" dirty="0">
                <a:solidFill>
                  <a:schemeClr val="accent1"/>
                </a:solidFill>
              </a:rPr>
              <a:t>max(left, right) + 1</a:t>
            </a:r>
            <a:r>
              <a:rPr lang="en-US" sz="1800" dirty="0"/>
              <a:t>  </a:t>
            </a:r>
          </a:p>
          <a:p>
            <a:pPr marL="457200" indent="-457200">
              <a:buFont typeface="+mj-lt"/>
              <a:buAutoNum type="arabicPeriod"/>
            </a:pPr>
            <a:r>
              <a:rPr lang="en-US" sz="1800" dirty="0">
                <a:solidFill>
                  <a:schemeClr val="bg1">
                    <a:lumMod val="65000"/>
                  </a:schemeClr>
                </a:solidFill>
              </a:rPr>
              <a:t>do something extra if necessary </a:t>
            </a:r>
          </a:p>
          <a:p>
            <a:pPr marL="457200" indent="-457200">
              <a:buFont typeface="+mj-lt"/>
              <a:buAutoNum type="arabicPeriod"/>
            </a:pPr>
            <a:r>
              <a:rPr lang="en-US" sz="1800" dirty="0"/>
              <a:t>return the new result</a:t>
            </a:r>
          </a:p>
          <a:p>
            <a:pPr marL="0" indent="0">
              <a:buNone/>
            </a:pPr>
            <a:endParaRPr lang="en-US" dirty="0"/>
          </a:p>
        </p:txBody>
      </p:sp>
      <p:pic>
        <p:nvPicPr>
          <p:cNvPr id="5" name="Picture 4">
            <a:extLst>
              <a:ext uri="{FF2B5EF4-FFF2-40B4-BE49-F238E27FC236}">
                <a16:creationId xmlns:a16="http://schemas.microsoft.com/office/drawing/2014/main" id="{D0682EDB-CFA5-495D-B364-8C0E68E216E9}"/>
              </a:ext>
            </a:extLst>
          </p:cNvPr>
          <p:cNvPicPr>
            <a:picLocks noChangeAspect="1"/>
          </p:cNvPicPr>
          <p:nvPr/>
        </p:nvPicPr>
        <p:blipFill>
          <a:blip r:embed="rId2"/>
          <a:stretch>
            <a:fillRect/>
          </a:stretch>
        </p:blipFill>
        <p:spPr>
          <a:xfrm>
            <a:off x="6699182" y="2297151"/>
            <a:ext cx="3907372" cy="1446753"/>
          </a:xfrm>
          <a:prstGeom prst="rect">
            <a:avLst/>
          </a:prstGeom>
        </p:spPr>
      </p:pic>
    </p:spTree>
    <p:extLst>
      <p:ext uri="{BB962C8B-B14F-4D97-AF65-F5344CB8AC3E}">
        <p14:creationId xmlns:p14="http://schemas.microsoft.com/office/powerpoint/2010/main" val="394455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0A86-ED2A-4381-9474-C678BCEDE4EF}"/>
              </a:ext>
            </a:extLst>
          </p:cNvPr>
          <p:cNvSpPr>
            <a:spLocks noGrp="1"/>
          </p:cNvSpPr>
          <p:nvPr>
            <p:ph type="title"/>
          </p:nvPr>
        </p:nvSpPr>
        <p:spPr/>
        <p:txBody>
          <a:bodyPr/>
          <a:lstStyle/>
          <a:p>
            <a:r>
              <a:rPr lang="en-US" dirty="0"/>
              <a:t>DFS: Bottom Up</a:t>
            </a:r>
          </a:p>
        </p:txBody>
      </p:sp>
      <p:sp>
        <p:nvSpPr>
          <p:cNvPr id="3" name="Content Placeholder 2">
            <a:extLst>
              <a:ext uri="{FF2B5EF4-FFF2-40B4-BE49-F238E27FC236}">
                <a16:creationId xmlns:a16="http://schemas.microsoft.com/office/drawing/2014/main" id="{00515C6D-8162-43BE-AC9A-0E1DF7A88787}"/>
              </a:ext>
            </a:extLst>
          </p:cNvPr>
          <p:cNvSpPr>
            <a:spLocks noGrp="1"/>
          </p:cNvSpPr>
          <p:nvPr>
            <p:ph idx="1"/>
          </p:nvPr>
        </p:nvSpPr>
        <p:spPr/>
        <p:txBody>
          <a:bodyPr/>
          <a:lstStyle/>
          <a:p>
            <a:pPr marL="0" indent="0">
              <a:buNone/>
            </a:pPr>
            <a:r>
              <a:rPr lang="en-US" sz="2000" dirty="0"/>
              <a:t>Q3. Find the path with the maximum sum in a given binary tree. A path can be defined as a sequence of nodes between any two nodes and doesn’t necessarily pass through the root.</a:t>
            </a:r>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861D8840-D4FB-4D79-BD07-0C78433C43A7}"/>
              </a:ext>
            </a:extLst>
          </p:cNvPr>
          <p:cNvPicPr>
            <a:picLocks noChangeAspect="1"/>
          </p:cNvPicPr>
          <p:nvPr/>
        </p:nvPicPr>
        <p:blipFill>
          <a:blip r:embed="rId3"/>
          <a:stretch>
            <a:fillRect/>
          </a:stretch>
        </p:blipFill>
        <p:spPr>
          <a:xfrm>
            <a:off x="838200" y="3155795"/>
            <a:ext cx="5260318" cy="2190277"/>
          </a:xfrm>
          <a:prstGeom prst="rect">
            <a:avLst/>
          </a:prstGeom>
        </p:spPr>
      </p:pic>
      <p:pic>
        <p:nvPicPr>
          <p:cNvPr id="5" name="Picture 4">
            <a:extLst>
              <a:ext uri="{FF2B5EF4-FFF2-40B4-BE49-F238E27FC236}">
                <a16:creationId xmlns:a16="http://schemas.microsoft.com/office/drawing/2014/main" id="{C4DE1D7E-8732-4860-A0AA-012CE07B3487}"/>
              </a:ext>
            </a:extLst>
          </p:cNvPr>
          <p:cNvPicPr>
            <a:picLocks noChangeAspect="1"/>
          </p:cNvPicPr>
          <p:nvPr/>
        </p:nvPicPr>
        <p:blipFill>
          <a:blip r:embed="rId4"/>
          <a:stretch>
            <a:fillRect/>
          </a:stretch>
        </p:blipFill>
        <p:spPr>
          <a:xfrm>
            <a:off x="6414162" y="3155795"/>
            <a:ext cx="4939638" cy="2190277"/>
          </a:xfrm>
          <a:prstGeom prst="rect">
            <a:avLst/>
          </a:prstGeom>
        </p:spPr>
      </p:pic>
    </p:spTree>
    <p:extLst>
      <p:ext uri="{BB962C8B-B14F-4D97-AF65-F5344CB8AC3E}">
        <p14:creationId xmlns:p14="http://schemas.microsoft.com/office/powerpoint/2010/main" val="2223442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Bottom Up</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457200" indent="-457200">
              <a:buFont typeface="+mj-lt"/>
              <a:buAutoNum type="arabicPeriod"/>
            </a:pPr>
            <a:r>
              <a:rPr lang="en-US" sz="2000" dirty="0"/>
              <a:t>base case</a:t>
            </a:r>
          </a:p>
          <a:p>
            <a:pPr marL="457200" indent="-457200">
              <a:buFont typeface="+mj-lt"/>
              <a:buAutoNum type="arabicPeriod"/>
            </a:pPr>
            <a:r>
              <a:rPr lang="en-US" sz="2000" dirty="0"/>
              <a:t>ask for sub-problem result</a:t>
            </a:r>
            <a:br>
              <a:rPr lang="en-US" sz="2000" dirty="0"/>
            </a:br>
            <a:r>
              <a:rPr lang="en-US" sz="2000" dirty="0">
                <a:solidFill>
                  <a:schemeClr val="accent1"/>
                </a:solidFill>
              </a:rPr>
              <a:t>max sum of root to leaf path </a:t>
            </a:r>
            <a:endParaRPr lang="en-US" sz="2000" dirty="0"/>
          </a:p>
          <a:p>
            <a:pPr marL="457200" indent="-457200">
              <a:buFont typeface="+mj-lt"/>
              <a:buAutoNum type="arabicPeriod"/>
            </a:pPr>
            <a:r>
              <a:rPr lang="en-US" sz="2000" dirty="0"/>
              <a:t>generate new result in current level of recursion</a:t>
            </a:r>
            <a:br>
              <a:rPr lang="en-US" sz="2000" dirty="0"/>
            </a:br>
            <a:r>
              <a:rPr lang="en-US" sz="2000" dirty="0"/>
              <a:t>(based on the reduced formula/transformation)</a:t>
            </a:r>
            <a:br>
              <a:rPr lang="en-US" sz="2000" dirty="0"/>
            </a:br>
            <a:r>
              <a:rPr lang="en-US" sz="2000" dirty="0">
                <a:solidFill>
                  <a:schemeClr val="accent1"/>
                </a:solidFill>
              </a:rPr>
              <a:t>max(left, right, 0) + </a:t>
            </a:r>
            <a:r>
              <a:rPr lang="en-US" sz="2000" dirty="0" err="1">
                <a:solidFill>
                  <a:schemeClr val="accent1"/>
                </a:solidFill>
              </a:rPr>
              <a:t>node.val</a:t>
            </a:r>
            <a:r>
              <a:rPr lang="en-US" sz="2000" dirty="0"/>
              <a:t>  </a:t>
            </a:r>
          </a:p>
          <a:p>
            <a:pPr marL="457200" indent="-457200">
              <a:buFont typeface="+mj-lt"/>
              <a:buAutoNum type="arabicPeriod"/>
            </a:pPr>
            <a:r>
              <a:rPr lang="en-US" sz="2000" dirty="0"/>
              <a:t>do something extra if necessary </a:t>
            </a:r>
            <a:br>
              <a:rPr lang="en-US" sz="2000" dirty="0">
                <a:solidFill>
                  <a:schemeClr val="bg1">
                    <a:lumMod val="65000"/>
                  </a:schemeClr>
                </a:solidFill>
              </a:rPr>
            </a:br>
            <a:r>
              <a:rPr lang="en-US" sz="2000" dirty="0">
                <a:solidFill>
                  <a:schemeClr val="accent1"/>
                </a:solidFill>
              </a:rPr>
              <a:t>sum = max(left, 0) + max(right, 0) + </a:t>
            </a:r>
            <a:r>
              <a:rPr lang="en-US" sz="2000" dirty="0" err="1">
                <a:solidFill>
                  <a:schemeClr val="accent1"/>
                </a:solidFill>
              </a:rPr>
              <a:t>node.val</a:t>
            </a:r>
            <a:endParaRPr lang="en-US" sz="2000" dirty="0">
              <a:solidFill>
                <a:schemeClr val="bg1">
                  <a:lumMod val="65000"/>
                </a:schemeClr>
              </a:solidFill>
            </a:endParaRPr>
          </a:p>
          <a:p>
            <a:pPr marL="457200" indent="-457200">
              <a:buFont typeface="+mj-lt"/>
              <a:buAutoNum type="arabicPeriod"/>
            </a:pPr>
            <a:r>
              <a:rPr lang="en-US" sz="2000" dirty="0"/>
              <a:t>return the new result</a:t>
            </a:r>
          </a:p>
          <a:p>
            <a:pPr marL="0" indent="0">
              <a:buNone/>
            </a:pPr>
            <a:endParaRPr lang="en-US" dirty="0"/>
          </a:p>
        </p:txBody>
      </p:sp>
      <p:pic>
        <p:nvPicPr>
          <p:cNvPr id="5" name="Picture 4">
            <a:extLst>
              <a:ext uri="{FF2B5EF4-FFF2-40B4-BE49-F238E27FC236}">
                <a16:creationId xmlns:a16="http://schemas.microsoft.com/office/drawing/2014/main" id="{A4CFFDFC-8D85-4793-BB00-6238341968C1}"/>
              </a:ext>
            </a:extLst>
          </p:cNvPr>
          <p:cNvPicPr>
            <a:picLocks noChangeAspect="1"/>
          </p:cNvPicPr>
          <p:nvPr/>
        </p:nvPicPr>
        <p:blipFill>
          <a:blip r:embed="rId2"/>
          <a:stretch>
            <a:fillRect/>
          </a:stretch>
        </p:blipFill>
        <p:spPr>
          <a:xfrm>
            <a:off x="7897928" y="1808898"/>
            <a:ext cx="2762250" cy="3238500"/>
          </a:xfrm>
          <a:prstGeom prst="rect">
            <a:avLst/>
          </a:prstGeom>
        </p:spPr>
      </p:pic>
    </p:spTree>
    <p:extLst>
      <p:ext uri="{BB962C8B-B14F-4D97-AF65-F5344CB8AC3E}">
        <p14:creationId xmlns:p14="http://schemas.microsoft.com/office/powerpoint/2010/main" val="166392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B71B-B629-45C0-94DD-EEF23F45D769}"/>
              </a:ext>
            </a:extLst>
          </p:cNvPr>
          <p:cNvSpPr>
            <a:spLocks noGrp="1"/>
          </p:cNvSpPr>
          <p:nvPr>
            <p:ph type="title"/>
          </p:nvPr>
        </p:nvSpPr>
        <p:spPr/>
        <p:txBody>
          <a:bodyPr/>
          <a:lstStyle/>
          <a:p>
            <a:r>
              <a:rPr lang="en-US" dirty="0"/>
              <a:t>DFS: Bottom Up</a:t>
            </a:r>
          </a:p>
        </p:txBody>
      </p:sp>
      <p:sp>
        <p:nvSpPr>
          <p:cNvPr id="3" name="Content Placeholder 2">
            <a:extLst>
              <a:ext uri="{FF2B5EF4-FFF2-40B4-BE49-F238E27FC236}">
                <a16:creationId xmlns:a16="http://schemas.microsoft.com/office/drawing/2014/main" id="{67A79E54-B6E4-457F-B45A-5805931ECFA3}"/>
              </a:ext>
            </a:extLst>
          </p:cNvPr>
          <p:cNvSpPr>
            <a:spLocks noGrp="1"/>
          </p:cNvSpPr>
          <p:nvPr>
            <p:ph idx="1"/>
          </p:nvPr>
        </p:nvSpPr>
        <p:spPr/>
        <p:txBody>
          <a:bodyPr/>
          <a:lstStyle/>
          <a:p>
            <a:pPr marL="457200" indent="-457200">
              <a:buFont typeface="+mj-lt"/>
              <a:buAutoNum type="arabicPeriod"/>
            </a:pPr>
            <a:r>
              <a:rPr lang="en-US" sz="2000" dirty="0"/>
              <a:t>base case</a:t>
            </a:r>
          </a:p>
          <a:p>
            <a:pPr marL="457200" indent="-457200">
              <a:buFont typeface="+mj-lt"/>
              <a:buAutoNum type="arabicPeriod"/>
            </a:pPr>
            <a:r>
              <a:rPr lang="en-US" sz="2000" dirty="0"/>
              <a:t>ask for sub-problem result</a:t>
            </a:r>
            <a:br>
              <a:rPr lang="en-US" sz="2000" dirty="0"/>
            </a:br>
            <a:r>
              <a:rPr lang="en-US" sz="2000" dirty="0">
                <a:solidFill>
                  <a:schemeClr val="accent1"/>
                </a:solidFill>
              </a:rPr>
              <a:t>max sum of root to leaf path </a:t>
            </a:r>
            <a:endParaRPr lang="en-US" sz="2000" dirty="0"/>
          </a:p>
          <a:p>
            <a:pPr marL="457200" indent="-457200">
              <a:buFont typeface="+mj-lt"/>
              <a:buAutoNum type="arabicPeriod"/>
            </a:pPr>
            <a:r>
              <a:rPr lang="en-US" sz="2000" dirty="0"/>
              <a:t>generate new result in current level of recursion</a:t>
            </a:r>
            <a:br>
              <a:rPr lang="en-US" sz="2000" dirty="0"/>
            </a:br>
            <a:r>
              <a:rPr lang="en-US" sz="2000" dirty="0"/>
              <a:t>(based on the reduced formula/transformation)</a:t>
            </a:r>
            <a:br>
              <a:rPr lang="en-US" sz="2000" dirty="0"/>
            </a:br>
            <a:r>
              <a:rPr lang="en-US" sz="2000" dirty="0">
                <a:solidFill>
                  <a:schemeClr val="accent1"/>
                </a:solidFill>
              </a:rPr>
              <a:t>max(left, right, 0) + </a:t>
            </a:r>
            <a:r>
              <a:rPr lang="en-US" sz="2000" dirty="0" err="1">
                <a:solidFill>
                  <a:schemeClr val="accent1"/>
                </a:solidFill>
              </a:rPr>
              <a:t>node.val</a:t>
            </a:r>
            <a:r>
              <a:rPr lang="en-US" sz="2000" dirty="0"/>
              <a:t>  </a:t>
            </a:r>
          </a:p>
          <a:p>
            <a:pPr marL="457200" indent="-457200">
              <a:buFont typeface="+mj-lt"/>
              <a:buAutoNum type="arabicPeriod"/>
            </a:pPr>
            <a:r>
              <a:rPr lang="en-US" sz="2000" dirty="0"/>
              <a:t>do something extra if necessary </a:t>
            </a:r>
            <a:br>
              <a:rPr lang="en-US" sz="2000" dirty="0">
                <a:solidFill>
                  <a:schemeClr val="bg1">
                    <a:lumMod val="65000"/>
                  </a:schemeClr>
                </a:solidFill>
              </a:rPr>
            </a:br>
            <a:r>
              <a:rPr lang="en-US" sz="2000" dirty="0">
                <a:solidFill>
                  <a:schemeClr val="accent1"/>
                </a:solidFill>
              </a:rPr>
              <a:t>sum = max(left, 0) + max(right, 0) + </a:t>
            </a:r>
            <a:r>
              <a:rPr lang="en-US" sz="2000" dirty="0" err="1">
                <a:solidFill>
                  <a:schemeClr val="accent1"/>
                </a:solidFill>
              </a:rPr>
              <a:t>node.val</a:t>
            </a:r>
            <a:endParaRPr lang="en-US" sz="2000" dirty="0">
              <a:solidFill>
                <a:schemeClr val="bg1">
                  <a:lumMod val="65000"/>
                </a:schemeClr>
              </a:solidFill>
            </a:endParaRPr>
          </a:p>
          <a:p>
            <a:pPr marL="457200" indent="-457200">
              <a:buFont typeface="+mj-lt"/>
              <a:buAutoNum type="arabicPeriod"/>
            </a:pPr>
            <a:r>
              <a:rPr lang="en-US" sz="2000" dirty="0"/>
              <a:t>return the new result</a:t>
            </a:r>
          </a:p>
          <a:p>
            <a:pPr marL="0" indent="0">
              <a:buNone/>
            </a:pPr>
            <a:endParaRPr lang="en-US" dirty="0"/>
          </a:p>
        </p:txBody>
      </p:sp>
      <p:pic>
        <p:nvPicPr>
          <p:cNvPr id="4" name="Picture 3">
            <a:extLst>
              <a:ext uri="{FF2B5EF4-FFF2-40B4-BE49-F238E27FC236}">
                <a16:creationId xmlns:a16="http://schemas.microsoft.com/office/drawing/2014/main" id="{041AAB54-029E-4A33-8C64-F1D039019978}"/>
              </a:ext>
            </a:extLst>
          </p:cNvPr>
          <p:cNvPicPr>
            <a:picLocks noChangeAspect="1"/>
          </p:cNvPicPr>
          <p:nvPr/>
        </p:nvPicPr>
        <p:blipFill>
          <a:blip r:embed="rId2"/>
          <a:stretch>
            <a:fillRect/>
          </a:stretch>
        </p:blipFill>
        <p:spPr>
          <a:xfrm>
            <a:off x="6409001" y="1825625"/>
            <a:ext cx="4665908" cy="2880190"/>
          </a:xfrm>
          <a:prstGeom prst="rect">
            <a:avLst/>
          </a:prstGeom>
        </p:spPr>
      </p:pic>
    </p:spTree>
    <p:extLst>
      <p:ext uri="{BB962C8B-B14F-4D97-AF65-F5344CB8AC3E}">
        <p14:creationId xmlns:p14="http://schemas.microsoft.com/office/powerpoint/2010/main" val="47782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ED99-2428-4AC7-9135-B29999173273}"/>
              </a:ext>
            </a:extLst>
          </p:cNvPr>
          <p:cNvSpPr>
            <a:spLocks noGrp="1"/>
          </p:cNvSpPr>
          <p:nvPr>
            <p:ph type="title"/>
          </p:nvPr>
        </p:nvSpPr>
        <p:spPr/>
        <p:txBody>
          <a:bodyPr/>
          <a:lstStyle/>
          <a:p>
            <a:r>
              <a:rPr lang="en-US" dirty="0"/>
              <a:t>Sliding Window</a:t>
            </a:r>
          </a:p>
        </p:txBody>
      </p:sp>
      <p:sp>
        <p:nvSpPr>
          <p:cNvPr id="3" name="Content Placeholder 2">
            <a:extLst>
              <a:ext uri="{FF2B5EF4-FFF2-40B4-BE49-F238E27FC236}">
                <a16:creationId xmlns:a16="http://schemas.microsoft.com/office/drawing/2014/main" id="{8B6E7818-8024-4E43-B89F-343CF96B95AA}"/>
              </a:ext>
            </a:extLst>
          </p:cNvPr>
          <p:cNvSpPr>
            <a:spLocks noGrp="1"/>
          </p:cNvSpPr>
          <p:nvPr>
            <p:ph idx="1"/>
          </p:nvPr>
        </p:nvSpPr>
        <p:spPr>
          <a:xfrm>
            <a:off x="838200" y="1825625"/>
            <a:ext cx="10515600" cy="4351338"/>
          </a:xfrm>
        </p:spPr>
        <p:txBody>
          <a:bodyPr>
            <a:normAutofit lnSpcReduction="10000"/>
          </a:bodyPr>
          <a:lstStyle/>
          <a:p>
            <a:pPr marL="0" indent="0">
              <a:buNone/>
            </a:pPr>
            <a:r>
              <a:rPr lang="en-US" sz="2000" dirty="0"/>
              <a:t>Q2. Given a string, find the length of the longest substring in it with no more than K distinct characters.</a:t>
            </a:r>
          </a:p>
          <a:p>
            <a:pPr marL="0" indent="0">
              <a:buNone/>
            </a:pPr>
            <a:endParaRPr lang="en-US" sz="1400" dirty="0"/>
          </a:p>
          <a:p>
            <a:pPr marL="0" indent="0">
              <a:buNone/>
            </a:pPr>
            <a:r>
              <a:rPr lang="en-US" sz="1400" dirty="0"/>
              <a:t>Example1</a:t>
            </a:r>
            <a:br>
              <a:rPr lang="en-US" sz="1400" dirty="0"/>
            </a:br>
            <a:r>
              <a:rPr lang="en-US" sz="1400" dirty="0"/>
              <a:t>	</a:t>
            </a:r>
            <a:r>
              <a:rPr lang="en-US" sz="1400" dirty="0">
                <a:solidFill>
                  <a:schemeClr val="tx1">
                    <a:lumMod val="75000"/>
                    <a:lumOff val="25000"/>
                  </a:schemeClr>
                </a:solidFill>
              </a:rPr>
              <a:t>Input: String="</a:t>
            </a:r>
            <a:r>
              <a:rPr lang="en-US" sz="1400" dirty="0" err="1">
                <a:solidFill>
                  <a:schemeClr val="tx1">
                    <a:lumMod val="75000"/>
                    <a:lumOff val="25000"/>
                  </a:schemeClr>
                </a:solidFill>
              </a:rPr>
              <a:t>araaci</a:t>
            </a:r>
            <a:r>
              <a:rPr lang="en-US" sz="1400" dirty="0">
                <a:solidFill>
                  <a:schemeClr val="tx1">
                    <a:lumMod val="75000"/>
                    <a:lumOff val="25000"/>
                  </a:schemeClr>
                </a:solidFill>
              </a:rPr>
              <a:t>", K=2</a:t>
            </a:r>
            <a:br>
              <a:rPr lang="en-US" sz="1400" dirty="0">
                <a:solidFill>
                  <a:schemeClr val="tx1">
                    <a:lumMod val="75000"/>
                    <a:lumOff val="25000"/>
                  </a:schemeClr>
                </a:solidFill>
              </a:rPr>
            </a:br>
            <a:r>
              <a:rPr lang="en-US" sz="1400" dirty="0">
                <a:solidFill>
                  <a:schemeClr val="tx1">
                    <a:lumMod val="75000"/>
                    <a:lumOff val="25000"/>
                  </a:schemeClr>
                </a:solidFill>
              </a:rPr>
              <a:t>	Output: 4</a:t>
            </a:r>
          </a:p>
          <a:p>
            <a:pPr marL="0" indent="0">
              <a:buNone/>
            </a:pPr>
            <a:r>
              <a:rPr lang="en-US" sz="1400" dirty="0">
                <a:solidFill>
                  <a:schemeClr val="tx1">
                    <a:lumMod val="75000"/>
                    <a:lumOff val="25000"/>
                  </a:schemeClr>
                </a:solidFill>
              </a:rPr>
              <a:t>Explanation: The longest substring with no more than '2' distinct characters is "</a:t>
            </a:r>
            <a:r>
              <a:rPr lang="en-US" sz="1400" dirty="0" err="1">
                <a:solidFill>
                  <a:schemeClr val="tx1">
                    <a:lumMod val="75000"/>
                    <a:lumOff val="25000"/>
                  </a:schemeClr>
                </a:solidFill>
              </a:rPr>
              <a:t>araa</a:t>
            </a:r>
            <a:r>
              <a:rPr lang="en-US" sz="1400" dirty="0">
                <a:solidFill>
                  <a:schemeClr val="tx1">
                    <a:lumMod val="75000"/>
                    <a:lumOff val="25000"/>
                  </a:schemeClr>
                </a:solidFill>
              </a:rPr>
              <a:t>".</a:t>
            </a:r>
          </a:p>
          <a:p>
            <a:pPr marL="0" indent="0">
              <a:buNone/>
            </a:pPr>
            <a:endParaRPr lang="en-US" sz="1400" dirty="0">
              <a:solidFill>
                <a:schemeClr val="tx1">
                  <a:lumMod val="75000"/>
                  <a:lumOff val="25000"/>
                </a:schemeClr>
              </a:solidFill>
            </a:endParaRPr>
          </a:p>
          <a:p>
            <a:pPr marL="0" indent="0">
              <a:buNone/>
            </a:pPr>
            <a:r>
              <a:rPr lang="en-US" sz="1400" dirty="0">
                <a:solidFill>
                  <a:schemeClr val="tx1">
                    <a:lumMod val="75000"/>
                    <a:lumOff val="25000"/>
                  </a:schemeClr>
                </a:solidFill>
              </a:rPr>
              <a:t>Example2</a:t>
            </a:r>
            <a:br>
              <a:rPr lang="en-US" sz="1400" dirty="0">
                <a:solidFill>
                  <a:schemeClr val="tx1">
                    <a:lumMod val="75000"/>
                    <a:lumOff val="25000"/>
                  </a:schemeClr>
                </a:solidFill>
              </a:rPr>
            </a:br>
            <a:r>
              <a:rPr lang="en-US" sz="1400" dirty="0">
                <a:solidFill>
                  <a:schemeClr val="tx1">
                    <a:lumMod val="75000"/>
                    <a:lumOff val="25000"/>
                  </a:schemeClr>
                </a:solidFill>
              </a:rPr>
              <a:t>	Input: String="</a:t>
            </a:r>
            <a:r>
              <a:rPr lang="en-US" sz="1400" dirty="0" err="1">
                <a:solidFill>
                  <a:schemeClr val="tx1">
                    <a:lumMod val="75000"/>
                    <a:lumOff val="25000"/>
                  </a:schemeClr>
                </a:solidFill>
              </a:rPr>
              <a:t>araaci</a:t>
            </a:r>
            <a:r>
              <a:rPr lang="en-US" sz="1400" dirty="0">
                <a:solidFill>
                  <a:schemeClr val="tx1">
                    <a:lumMod val="75000"/>
                    <a:lumOff val="25000"/>
                  </a:schemeClr>
                </a:solidFill>
              </a:rPr>
              <a:t>", K=1</a:t>
            </a:r>
            <a:br>
              <a:rPr lang="en-US" sz="1400" dirty="0">
                <a:solidFill>
                  <a:schemeClr val="tx1">
                    <a:lumMod val="75000"/>
                    <a:lumOff val="25000"/>
                  </a:schemeClr>
                </a:solidFill>
              </a:rPr>
            </a:br>
            <a:r>
              <a:rPr lang="en-US" sz="1400" dirty="0">
                <a:solidFill>
                  <a:schemeClr val="tx1">
                    <a:lumMod val="75000"/>
                    <a:lumOff val="25000"/>
                  </a:schemeClr>
                </a:solidFill>
              </a:rPr>
              <a:t>	Output: 2</a:t>
            </a:r>
          </a:p>
          <a:p>
            <a:pPr marL="0" indent="0">
              <a:buNone/>
            </a:pPr>
            <a:r>
              <a:rPr lang="en-US" sz="1400" dirty="0">
                <a:solidFill>
                  <a:schemeClr val="tx1">
                    <a:lumMod val="75000"/>
                    <a:lumOff val="25000"/>
                  </a:schemeClr>
                </a:solidFill>
              </a:rPr>
              <a:t>Explanation: The longest substring with no more than '1' distinct characters is "aa".</a:t>
            </a:r>
          </a:p>
          <a:p>
            <a:pPr marL="0" indent="0">
              <a:buNone/>
            </a:pPr>
            <a:endParaRPr lang="en-US" sz="1400" dirty="0">
              <a:solidFill>
                <a:schemeClr val="tx1">
                  <a:lumMod val="75000"/>
                  <a:lumOff val="25000"/>
                </a:schemeClr>
              </a:solidFill>
            </a:endParaRPr>
          </a:p>
          <a:p>
            <a:pPr marL="0" indent="0">
              <a:buNone/>
            </a:pPr>
            <a:r>
              <a:rPr lang="en-US" sz="1400" dirty="0">
                <a:solidFill>
                  <a:schemeClr val="tx1">
                    <a:lumMod val="75000"/>
                    <a:lumOff val="25000"/>
                  </a:schemeClr>
                </a:solidFill>
              </a:rPr>
              <a:t>Exmaple3</a:t>
            </a:r>
            <a:br>
              <a:rPr lang="en-US" sz="1400" dirty="0">
                <a:solidFill>
                  <a:schemeClr val="tx1">
                    <a:lumMod val="75000"/>
                    <a:lumOff val="25000"/>
                  </a:schemeClr>
                </a:solidFill>
              </a:rPr>
            </a:br>
            <a:r>
              <a:rPr lang="en-US" sz="1400" dirty="0">
                <a:solidFill>
                  <a:schemeClr val="tx1">
                    <a:lumMod val="75000"/>
                    <a:lumOff val="25000"/>
                  </a:schemeClr>
                </a:solidFill>
              </a:rPr>
              <a:t>	Input: String="</a:t>
            </a:r>
            <a:r>
              <a:rPr lang="en-US" sz="1400" dirty="0" err="1">
                <a:solidFill>
                  <a:schemeClr val="tx1">
                    <a:lumMod val="75000"/>
                    <a:lumOff val="25000"/>
                  </a:schemeClr>
                </a:solidFill>
              </a:rPr>
              <a:t>cbbebi</a:t>
            </a:r>
            <a:r>
              <a:rPr lang="en-US" sz="1400" dirty="0">
                <a:solidFill>
                  <a:schemeClr val="tx1">
                    <a:lumMod val="75000"/>
                    <a:lumOff val="25000"/>
                  </a:schemeClr>
                </a:solidFill>
              </a:rPr>
              <a:t>", K=3</a:t>
            </a:r>
            <a:br>
              <a:rPr lang="en-US" sz="1400" dirty="0">
                <a:solidFill>
                  <a:schemeClr val="tx1">
                    <a:lumMod val="75000"/>
                    <a:lumOff val="25000"/>
                  </a:schemeClr>
                </a:solidFill>
              </a:rPr>
            </a:br>
            <a:r>
              <a:rPr lang="en-US" sz="1400" dirty="0">
                <a:solidFill>
                  <a:schemeClr val="tx1">
                    <a:lumMod val="75000"/>
                    <a:lumOff val="25000"/>
                  </a:schemeClr>
                </a:solidFill>
              </a:rPr>
              <a:t>	Output: 5</a:t>
            </a:r>
          </a:p>
          <a:p>
            <a:pPr marL="0" indent="0">
              <a:buNone/>
            </a:pPr>
            <a:r>
              <a:rPr lang="en-US" sz="1400" dirty="0">
                <a:solidFill>
                  <a:schemeClr val="tx1">
                    <a:lumMod val="75000"/>
                    <a:lumOff val="25000"/>
                  </a:schemeClr>
                </a:solidFill>
              </a:rPr>
              <a:t>Explanation: The longest substrings with no more than '3' distinct characters are "</a:t>
            </a:r>
            <a:r>
              <a:rPr lang="en-US" sz="1400" dirty="0" err="1">
                <a:solidFill>
                  <a:schemeClr val="tx1">
                    <a:lumMod val="75000"/>
                    <a:lumOff val="25000"/>
                  </a:schemeClr>
                </a:solidFill>
              </a:rPr>
              <a:t>cbbeb</a:t>
            </a:r>
            <a:r>
              <a:rPr lang="en-US" sz="1400" dirty="0">
                <a:solidFill>
                  <a:schemeClr val="tx1">
                    <a:lumMod val="75000"/>
                    <a:lumOff val="25000"/>
                  </a:schemeClr>
                </a:solidFill>
              </a:rPr>
              <a:t>" &amp; "</a:t>
            </a:r>
            <a:r>
              <a:rPr lang="en-US" sz="1400" dirty="0" err="1">
                <a:solidFill>
                  <a:schemeClr val="tx1">
                    <a:lumMod val="75000"/>
                    <a:lumOff val="25000"/>
                  </a:schemeClr>
                </a:solidFill>
              </a:rPr>
              <a:t>bbebi</a:t>
            </a:r>
            <a:r>
              <a:rPr lang="en-US" sz="1400" dirty="0">
                <a:solidFill>
                  <a:schemeClr val="tx1">
                    <a:lumMod val="75000"/>
                    <a:lumOff val="25000"/>
                  </a:schemeClr>
                </a:solidFill>
              </a:rPr>
              <a:t>"</a:t>
            </a:r>
          </a:p>
        </p:txBody>
      </p:sp>
    </p:spTree>
    <p:extLst>
      <p:ext uri="{BB962C8B-B14F-4D97-AF65-F5344CB8AC3E}">
        <p14:creationId xmlns:p14="http://schemas.microsoft.com/office/powerpoint/2010/main" val="2174829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3D5F-C2F4-4ED5-801C-B5FD8F62ECB3}"/>
              </a:ext>
            </a:extLst>
          </p:cNvPr>
          <p:cNvSpPr>
            <a:spLocks noGrp="1"/>
          </p:cNvSpPr>
          <p:nvPr>
            <p:ph type="title"/>
          </p:nvPr>
        </p:nvSpPr>
        <p:spPr/>
        <p:txBody>
          <a:bodyPr/>
          <a:lstStyle/>
          <a:p>
            <a:r>
              <a:rPr lang="en-US" dirty="0"/>
              <a:t>DFS</a:t>
            </a:r>
          </a:p>
        </p:txBody>
      </p:sp>
      <p:sp>
        <p:nvSpPr>
          <p:cNvPr id="3" name="Content Placeholder 2">
            <a:extLst>
              <a:ext uri="{FF2B5EF4-FFF2-40B4-BE49-F238E27FC236}">
                <a16:creationId xmlns:a16="http://schemas.microsoft.com/office/drawing/2014/main" id="{BEAD4CDD-DF00-44E0-97D4-0E51F84FDF1D}"/>
              </a:ext>
            </a:extLst>
          </p:cNvPr>
          <p:cNvSpPr>
            <a:spLocks noGrp="1"/>
          </p:cNvSpPr>
          <p:nvPr>
            <p:ph idx="1"/>
          </p:nvPr>
        </p:nvSpPr>
        <p:spPr/>
        <p:txBody>
          <a:bodyPr>
            <a:normAutofit/>
          </a:bodyPr>
          <a:lstStyle/>
          <a:p>
            <a:pPr marL="0" indent="0">
              <a:buNone/>
            </a:pPr>
            <a:r>
              <a:rPr lang="en-US" sz="2000" dirty="0">
                <a:highlight>
                  <a:srgbClr val="C0C0C0"/>
                </a:highlight>
              </a:rPr>
              <a:t>Q4</a:t>
            </a:r>
            <a:r>
              <a:rPr lang="en-US" sz="2000" dirty="0"/>
              <a:t>: Given a binary tree and a number sequence, find if the sequence is present as a root-to-leaf path in the given tree.</a:t>
            </a:r>
          </a:p>
        </p:txBody>
      </p:sp>
      <p:pic>
        <p:nvPicPr>
          <p:cNvPr id="4" name="Picture 3">
            <a:extLst>
              <a:ext uri="{FF2B5EF4-FFF2-40B4-BE49-F238E27FC236}">
                <a16:creationId xmlns:a16="http://schemas.microsoft.com/office/drawing/2014/main" id="{E9894C2A-2E38-465A-BC03-FB824BFF5567}"/>
              </a:ext>
            </a:extLst>
          </p:cNvPr>
          <p:cNvPicPr>
            <a:picLocks noChangeAspect="1"/>
          </p:cNvPicPr>
          <p:nvPr/>
        </p:nvPicPr>
        <p:blipFill>
          <a:blip r:embed="rId3"/>
          <a:stretch>
            <a:fillRect/>
          </a:stretch>
        </p:blipFill>
        <p:spPr>
          <a:xfrm>
            <a:off x="838200" y="3429000"/>
            <a:ext cx="4785383" cy="2195722"/>
          </a:xfrm>
          <a:prstGeom prst="rect">
            <a:avLst/>
          </a:prstGeom>
        </p:spPr>
      </p:pic>
      <p:pic>
        <p:nvPicPr>
          <p:cNvPr id="5" name="Picture 4">
            <a:extLst>
              <a:ext uri="{FF2B5EF4-FFF2-40B4-BE49-F238E27FC236}">
                <a16:creationId xmlns:a16="http://schemas.microsoft.com/office/drawing/2014/main" id="{2B2DCCFC-6DEB-40DE-B99E-A60072F77B91}"/>
              </a:ext>
            </a:extLst>
          </p:cNvPr>
          <p:cNvPicPr>
            <a:picLocks noChangeAspect="1"/>
          </p:cNvPicPr>
          <p:nvPr/>
        </p:nvPicPr>
        <p:blipFill>
          <a:blip r:embed="rId4"/>
          <a:stretch>
            <a:fillRect/>
          </a:stretch>
        </p:blipFill>
        <p:spPr>
          <a:xfrm>
            <a:off x="6347989" y="3265417"/>
            <a:ext cx="5139340" cy="2067483"/>
          </a:xfrm>
          <a:prstGeom prst="rect">
            <a:avLst/>
          </a:prstGeom>
        </p:spPr>
      </p:pic>
    </p:spTree>
    <p:extLst>
      <p:ext uri="{BB962C8B-B14F-4D97-AF65-F5344CB8AC3E}">
        <p14:creationId xmlns:p14="http://schemas.microsoft.com/office/powerpoint/2010/main" val="1171346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3D5F-C2F4-4ED5-801C-B5FD8F62ECB3}"/>
              </a:ext>
            </a:extLst>
          </p:cNvPr>
          <p:cNvSpPr>
            <a:spLocks noGrp="1"/>
          </p:cNvSpPr>
          <p:nvPr>
            <p:ph type="title"/>
          </p:nvPr>
        </p:nvSpPr>
        <p:spPr/>
        <p:txBody>
          <a:bodyPr/>
          <a:lstStyle/>
          <a:p>
            <a:r>
              <a:rPr lang="en-US" dirty="0"/>
              <a:t>DFS</a:t>
            </a:r>
          </a:p>
        </p:txBody>
      </p:sp>
      <p:sp>
        <p:nvSpPr>
          <p:cNvPr id="3" name="Content Placeholder 2">
            <a:extLst>
              <a:ext uri="{FF2B5EF4-FFF2-40B4-BE49-F238E27FC236}">
                <a16:creationId xmlns:a16="http://schemas.microsoft.com/office/drawing/2014/main" id="{BEAD4CDD-DF00-44E0-97D4-0E51F84FDF1D}"/>
              </a:ext>
            </a:extLst>
          </p:cNvPr>
          <p:cNvSpPr>
            <a:spLocks noGrp="1"/>
          </p:cNvSpPr>
          <p:nvPr>
            <p:ph idx="1"/>
          </p:nvPr>
        </p:nvSpPr>
        <p:spPr/>
        <p:txBody>
          <a:bodyPr>
            <a:normAutofit/>
          </a:bodyPr>
          <a:lstStyle/>
          <a:p>
            <a:pPr marL="0" indent="0">
              <a:buNone/>
            </a:pPr>
            <a:r>
              <a:rPr lang="en-US" sz="2000" dirty="0">
                <a:highlight>
                  <a:srgbClr val="C0C0C0"/>
                </a:highlight>
              </a:rPr>
              <a:t>Q5</a:t>
            </a:r>
            <a:r>
              <a:rPr lang="en-US" sz="2000" dirty="0"/>
              <a:t>: Given a binary tree and a number ‘S’, find all paths in the tree such that the sum of all the node values of each path equals ‘S’. Please note that the paths can start or end at any node but all paths must follow direction from parent to child (top to bottom).</a:t>
            </a:r>
          </a:p>
        </p:txBody>
      </p:sp>
      <p:pic>
        <p:nvPicPr>
          <p:cNvPr id="4" name="Picture 3">
            <a:extLst>
              <a:ext uri="{FF2B5EF4-FFF2-40B4-BE49-F238E27FC236}">
                <a16:creationId xmlns:a16="http://schemas.microsoft.com/office/drawing/2014/main" id="{90F06E46-928D-4885-8B32-42E4B2CD7ECC}"/>
              </a:ext>
            </a:extLst>
          </p:cNvPr>
          <p:cNvPicPr>
            <a:picLocks noChangeAspect="1"/>
          </p:cNvPicPr>
          <p:nvPr/>
        </p:nvPicPr>
        <p:blipFill>
          <a:blip r:embed="rId2"/>
          <a:stretch>
            <a:fillRect/>
          </a:stretch>
        </p:blipFill>
        <p:spPr>
          <a:xfrm>
            <a:off x="838200" y="3269282"/>
            <a:ext cx="5021442" cy="1982942"/>
          </a:xfrm>
          <a:prstGeom prst="rect">
            <a:avLst/>
          </a:prstGeom>
        </p:spPr>
      </p:pic>
      <p:pic>
        <p:nvPicPr>
          <p:cNvPr id="5" name="Picture 4">
            <a:extLst>
              <a:ext uri="{FF2B5EF4-FFF2-40B4-BE49-F238E27FC236}">
                <a16:creationId xmlns:a16="http://schemas.microsoft.com/office/drawing/2014/main" id="{05C6F97C-6C56-406E-BA8D-6AFDB7B154A6}"/>
              </a:ext>
            </a:extLst>
          </p:cNvPr>
          <p:cNvPicPr>
            <a:picLocks noChangeAspect="1"/>
          </p:cNvPicPr>
          <p:nvPr/>
        </p:nvPicPr>
        <p:blipFill>
          <a:blip r:embed="rId3"/>
          <a:stretch>
            <a:fillRect/>
          </a:stretch>
        </p:blipFill>
        <p:spPr>
          <a:xfrm>
            <a:off x="6450687" y="3313015"/>
            <a:ext cx="5029725" cy="1895475"/>
          </a:xfrm>
          <a:prstGeom prst="rect">
            <a:avLst/>
          </a:prstGeom>
        </p:spPr>
      </p:pic>
    </p:spTree>
    <p:extLst>
      <p:ext uri="{BB962C8B-B14F-4D97-AF65-F5344CB8AC3E}">
        <p14:creationId xmlns:p14="http://schemas.microsoft.com/office/powerpoint/2010/main" val="1965740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3D5F-C2F4-4ED5-801C-B5FD8F62ECB3}"/>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BEAD4CDD-DF00-44E0-97D4-0E51F84FDF1D}"/>
              </a:ext>
            </a:extLst>
          </p:cNvPr>
          <p:cNvSpPr>
            <a:spLocks noGrp="1"/>
          </p:cNvSpPr>
          <p:nvPr>
            <p:ph idx="1"/>
          </p:nvPr>
        </p:nvSpPr>
        <p:spPr/>
        <p:txBody>
          <a:bodyPr>
            <a:normAutofit/>
          </a:bodyPr>
          <a:lstStyle/>
          <a:p>
            <a:r>
              <a:rPr lang="en-US" dirty="0"/>
              <a:t>Sliding Window</a:t>
            </a:r>
          </a:p>
          <a:p>
            <a:r>
              <a:rPr lang="en-US" dirty="0"/>
              <a:t>Two Pointers</a:t>
            </a:r>
          </a:p>
          <a:p>
            <a:r>
              <a:rPr lang="en-US" dirty="0"/>
              <a:t>Fast &amp; Slow Pointers </a:t>
            </a:r>
          </a:p>
          <a:p>
            <a:r>
              <a:rPr lang="en-US" dirty="0"/>
              <a:t>Stack </a:t>
            </a:r>
          </a:p>
          <a:p>
            <a:r>
              <a:rPr lang="en-US" dirty="0"/>
              <a:t>Binary Search </a:t>
            </a:r>
          </a:p>
          <a:p>
            <a:r>
              <a:rPr lang="en-US" dirty="0"/>
              <a:t>BFS</a:t>
            </a:r>
          </a:p>
          <a:p>
            <a:r>
              <a:rPr lang="en-US" dirty="0"/>
              <a:t>DFS </a:t>
            </a:r>
          </a:p>
          <a:p>
            <a:endParaRPr lang="en-US" dirty="0"/>
          </a:p>
        </p:txBody>
      </p:sp>
    </p:spTree>
    <p:extLst>
      <p:ext uri="{BB962C8B-B14F-4D97-AF65-F5344CB8AC3E}">
        <p14:creationId xmlns:p14="http://schemas.microsoft.com/office/powerpoint/2010/main" val="2727755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34CC-D191-4FCB-A365-434A52016F83}"/>
              </a:ext>
            </a:extLst>
          </p:cNvPr>
          <p:cNvSpPr>
            <a:spLocks noGrp="1"/>
          </p:cNvSpPr>
          <p:nvPr>
            <p:ph type="title"/>
          </p:nvPr>
        </p:nvSpPr>
        <p:spPr/>
        <p:txBody>
          <a:bodyPr/>
          <a:lstStyle/>
          <a:p>
            <a:r>
              <a:rPr lang="en-US" dirty="0"/>
              <a:t>Reference </a:t>
            </a:r>
          </a:p>
        </p:txBody>
      </p:sp>
      <p:pic>
        <p:nvPicPr>
          <p:cNvPr id="4" name="Content Placeholder 3">
            <a:extLst>
              <a:ext uri="{FF2B5EF4-FFF2-40B4-BE49-F238E27FC236}">
                <a16:creationId xmlns:a16="http://schemas.microsoft.com/office/drawing/2014/main" id="{22F2601C-1419-430B-95F6-5A385DFE5DAF}"/>
              </a:ext>
            </a:extLst>
          </p:cNvPr>
          <p:cNvPicPr>
            <a:picLocks noGrp="1" noChangeAspect="1"/>
          </p:cNvPicPr>
          <p:nvPr>
            <p:ph idx="1"/>
          </p:nvPr>
        </p:nvPicPr>
        <p:blipFill>
          <a:blip r:embed="rId2"/>
          <a:stretch>
            <a:fillRect/>
          </a:stretch>
        </p:blipFill>
        <p:spPr>
          <a:xfrm>
            <a:off x="2005060" y="1582344"/>
            <a:ext cx="8181879" cy="4088718"/>
          </a:xfrm>
          <a:prstGeom prst="rect">
            <a:avLst/>
          </a:prstGeom>
        </p:spPr>
      </p:pic>
      <p:sp>
        <p:nvSpPr>
          <p:cNvPr id="5" name="TextBox 4">
            <a:extLst>
              <a:ext uri="{FF2B5EF4-FFF2-40B4-BE49-F238E27FC236}">
                <a16:creationId xmlns:a16="http://schemas.microsoft.com/office/drawing/2014/main" id="{7EC729C0-73DD-418C-BCC3-2B14986E9CE5}"/>
              </a:ext>
            </a:extLst>
          </p:cNvPr>
          <p:cNvSpPr txBox="1"/>
          <p:nvPr/>
        </p:nvSpPr>
        <p:spPr>
          <a:xfrm>
            <a:off x="1786900" y="5763237"/>
            <a:ext cx="8618198" cy="369332"/>
          </a:xfrm>
          <a:prstGeom prst="rect">
            <a:avLst/>
          </a:prstGeom>
          <a:noFill/>
        </p:spPr>
        <p:txBody>
          <a:bodyPr wrap="square" rtlCol="0">
            <a:spAutoFit/>
          </a:bodyPr>
          <a:lstStyle/>
          <a:p>
            <a:r>
              <a:rPr lang="en-US" dirty="0">
                <a:hlinkClick r:id="rId3"/>
              </a:rPr>
              <a:t>https://hackernoon.com/14-patterns-to-ace-any-coding-interview-question-c5bb3357f6ed</a:t>
            </a:r>
            <a:endParaRPr lang="en-US" dirty="0"/>
          </a:p>
        </p:txBody>
      </p:sp>
    </p:spTree>
    <p:extLst>
      <p:ext uri="{BB962C8B-B14F-4D97-AF65-F5344CB8AC3E}">
        <p14:creationId xmlns:p14="http://schemas.microsoft.com/office/powerpoint/2010/main" val="383740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ED99-2428-4AC7-9135-B29999173273}"/>
              </a:ext>
            </a:extLst>
          </p:cNvPr>
          <p:cNvSpPr>
            <a:spLocks noGrp="1"/>
          </p:cNvSpPr>
          <p:nvPr>
            <p:ph type="title"/>
          </p:nvPr>
        </p:nvSpPr>
        <p:spPr/>
        <p:txBody>
          <a:bodyPr/>
          <a:lstStyle/>
          <a:p>
            <a:r>
              <a:rPr lang="en-US" dirty="0"/>
              <a:t>Sliding Window</a:t>
            </a:r>
          </a:p>
        </p:txBody>
      </p:sp>
      <p:sp>
        <p:nvSpPr>
          <p:cNvPr id="3" name="Content Placeholder 2">
            <a:extLst>
              <a:ext uri="{FF2B5EF4-FFF2-40B4-BE49-F238E27FC236}">
                <a16:creationId xmlns:a16="http://schemas.microsoft.com/office/drawing/2014/main" id="{8B6E7818-8024-4E43-B89F-343CF96B95AA}"/>
              </a:ext>
            </a:extLst>
          </p:cNvPr>
          <p:cNvSpPr>
            <a:spLocks noGrp="1"/>
          </p:cNvSpPr>
          <p:nvPr>
            <p:ph idx="1"/>
          </p:nvPr>
        </p:nvSpPr>
        <p:spPr>
          <a:xfrm>
            <a:off x="838200" y="1825625"/>
            <a:ext cx="10515600" cy="4351338"/>
          </a:xfrm>
        </p:spPr>
        <p:txBody>
          <a:bodyPr>
            <a:normAutofit/>
          </a:bodyPr>
          <a:lstStyle/>
          <a:p>
            <a:pPr marL="0" indent="0">
              <a:buNone/>
            </a:pPr>
            <a:r>
              <a:rPr lang="en-US" sz="2000" dirty="0"/>
              <a:t>Q2.</a:t>
            </a:r>
          </a:p>
          <a:p>
            <a:pPr marL="0" indent="0">
              <a:buNone/>
            </a:pPr>
            <a:endParaRPr lang="en-US" sz="1400" dirty="0"/>
          </a:p>
        </p:txBody>
      </p:sp>
      <p:pic>
        <p:nvPicPr>
          <p:cNvPr id="4" name="Picture 3">
            <a:extLst>
              <a:ext uri="{FF2B5EF4-FFF2-40B4-BE49-F238E27FC236}">
                <a16:creationId xmlns:a16="http://schemas.microsoft.com/office/drawing/2014/main" id="{9755F86F-451A-4F6E-AE22-5C814D6CACF6}"/>
              </a:ext>
            </a:extLst>
          </p:cNvPr>
          <p:cNvPicPr>
            <a:picLocks noChangeAspect="1"/>
          </p:cNvPicPr>
          <p:nvPr/>
        </p:nvPicPr>
        <p:blipFill>
          <a:blip r:embed="rId2"/>
          <a:stretch>
            <a:fillRect/>
          </a:stretch>
        </p:blipFill>
        <p:spPr>
          <a:xfrm>
            <a:off x="2564533" y="2104409"/>
            <a:ext cx="2681364" cy="4207491"/>
          </a:xfrm>
          <a:prstGeom prst="rect">
            <a:avLst/>
          </a:prstGeom>
        </p:spPr>
      </p:pic>
      <p:pic>
        <p:nvPicPr>
          <p:cNvPr id="5" name="Picture 4">
            <a:extLst>
              <a:ext uri="{FF2B5EF4-FFF2-40B4-BE49-F238E27FC236}">
                <a16:creationId xmlns:a16="http://schemas.microsoft.com/office/drawing/2014/main" id="{F3341BAF-7F0A-4816-BE04-58B6FE70D301}"/>
              </a:ext>
            </a:extLst>
          </p:cNvPr>
          <p:cNvPicPr>
            <a:picLocks noChangeAspect="1"/>
          </p:cNvPicPr>
          <p:nvPr/>
        </p:nvPicPr>
        <p:blipFill>
          <a:blip r:embed="rId3"/>
          <a:stretch>
            <a:fillRect/>
          </a:stretch>
        </p:blipFill>
        <p:spPr>
          <a:xfrm>
            <a:off x="6879051" y="2070506"/>
            <a:ext cx="2841595" cy="4233396"/>
          </a:xfrm>
          <a:prstGeom prst="rect">
            <a:avLst/>
          </a:prstGeom>
        </p:spPr>
      </p:pic>
    </p:spTree>
    <p:extLst>
      <p:ext uri="{BB962C8B-B14F-4D97-AF65-F5344CB8AC3E}">
        <p14:creationId xmlns:p14="http://schemas.microsoft.com/office/powerpoint/2010/main" val="251520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ED99-2428-4AC7-9135-B29999173273}"/>
              </a:ext>
            </a:extLst>
          </p:cNvPr>
          <p:cNvSpPr>
            <a:spLocks noGrp="1"/>
          </p:cNvSpPr>
          <p:nvPr>
            <p:ph type="title"/>
          </p:nvPr>
        </p:nvSpPr>
        <p:spPr/>
        <p:txBody>
          <a:bodyPr/>
          <a:lstStyle/>
          <a:p>
            <a:r>
              <a:rPr lang="en-US" dirty="0"/>
              <a:t>Sliding Window</a:t>
            </a:r>
          </a:p>
        </p:txBody>
      </p:sp>
      <p:sp>
        <p:nvSpPr>
          <p:cNvPr id="3" name="Content Placeholder 2">
            <a:extLst>
              <a:ext uri="{FF2B5EF4-FFF2-40B4-BE49-F238E27FC236}">
                <a16:creationId xmlns:a16="http://schemas.microsoft.com/office/drawing/2014/main" id="{8B6E7818-8024-4E43-B89F-343CF96B95AA}"/>
              </a:ext>
            </a:extLst>
          </p:cNvPr>
          <p:cNvSpPr>
            <a:spLocks noGrp="1"/>
          </p:cNvSpPr>
          <p:nvPr>
            <p:ph idx="1"/>
          </p:nvPr>
        </p:nvSpPr>
        <p:spPr>
          <a:xfrm>
            <a:off x="838200" y="1825625"/>
            <a:ext cx="10515600" cy="4351338"/>
          </a:xfrm>
        </p:spPr>
        <p:txBody>
          <a:bodyPr>
            <a:normAutofit lnSpcReduction="10000"/>
          </a:bodyPr>
          <a:lstStyle/>
          <a:p>
            <a:pPr marL="0" indent="0">
              <a:buNone/>
            </a:pPr>
            <a:r>
              <a:rPr lang="en-US" sz="1800" dirty="0">
                <a:solidFill>
                  <a:schemeClr val="tx1">
                    <a:lumMod val="95000"/>
                    <a:lumOff val="5000"/>
                  </a:schemeClr>
                </a:solidFill>
                <a:highlight>
                  <a:srgbClr val="C0C0C0"/>
                </a:highlight>
              </a:rPr>
              <a:t>Q3</a:t>
            </a:r>
            <a:r>
              <a:rPr lang="en-US" sz="1800" dirty="0"/>
              <a:t>. Given a string, find the </a:t>
            </a:r>
            <a:r>
              <a:rPr lang="en-US" sz="1800" b="1" dirty="0"/>
              <a:t>length of the longest substring</a:t>
            </a:r>
            <a:r>
              <a:rPr lang="en-US" sz="1800" dirty="0"/>
              <a:t> which has </a:t>
            </a:r>
            <a:r>
              <a:rPr lang="en-US" sz="1800" b="1" dirty="0"/>
              <a:t>no repeating characters</a:t>
            </a:r>
            <a:r>
              <a:rPr lang="en-US" sz="1800" dirty="0"/>
              <a:t>.</a:t>
            </a:r>
          </a:p>
          <a:p>
            <a:pPr marL="0" indent="0">
              <a:buNone/>
            </a:pPr>
            <a:endParaRPr lang="en-US" sz="1400" dirty="0"/>
          </a:p>
          <a:p>
            <a:pPr marL="0" indent="0">
              <a:buNone/>
            </a:pPr>
            <a:r>
              <a:rPr lang="en-US" sz="1400" dirty="0">
                <a:solidFill>
                  <a:schemeClr val="tx1">
                    <a:lumMod val="75000"/>
                    <a:lumOff val="25000"/>
                  </a:schemeClr>
                </a:solidFill>
              </a:rPr>
              <a:t>Example1</a:t>
            </a:r>
            <a:br>
              <a:rPr lang="en-US" sz="1400" dirty="0">
                <a:solidFill>
                  <a:schemeClr val="tx1">
                    <a:lumMod val="75000"/>
                    <a:lumOff val="25000"/>
                  </a:schemeClr>
                </a:solidFill>
              </a:rPr>
            </a:br>
            <a:r>
              <a:rPr lang="en-US" sz="1400" dirty="0">
                <a:solidFill>
                  <a:schemeClr val="tx1">
                    <a:lumMod val="75000"/>
                    <a:lumOff val="25000"/>
                  </a:schemeClr>
                </a:solidFill>
              </a:rPr>
              <a:t>	Input: String="</a:t>
            </a:r>
            <a:r>
              <a:rPr lang="en-US" sz="1400" dirty="0" err="1">
                <a:solidFill>
                  <a:schemeClr val="tx1">
                    <a:lumMod val="75000"/>
                    <a:lumOff val="25000"/>
                  </a:schemeClr>
                </a:solidFill>
              </a:rPr>
              <a:t>aabccbb</a:t>
            </a:r>
            <a:r>
              <a:rPr lang="en-US" sz="1400" dirty="0">
                <a:solidFill>
                  <a:schemeClr val="tx1">
                    <a:lumMod val="75000"/>
                    <a:lumOff val="25000"/>
                  </a:schemeClr>
                </a:solidFill>
              </a:rPr>
              <a:t>“</a:t>
            </a:r>
            <a:br>
              <a:rPr lang="en-US" sz="1400" dirty="0">
                <a:solidFill>
                  <a:schemeClr val="tx1">
                    <a:lumMod val="75000"/>
                    <a:lumOff val="25000"/>
                  </a:schemeClr>
                </a:solidFill>
              </a:rPr>
            </a:br>
            <a:r>
              <a:rPr lang="en-US" sz="1400" dirty="0">
                <a:solidFill>
                  <a:schemeClr val="tx1">
                    <a:lumMod val="75000"/>
                    <a:lumOff val="25000"/>
                  </a:schemeClr>
                </a:solidFill>
              </a:rPr>
              <a:t>	Output: 3</a:t>
            </a:r>
          </a:p>
          <a:p>
            <a:pPr marL="0" indent="0">
              <a:buNone/>
            </a:pPr>
            <a:r>
              <a:rPr lang="en-US" sz="1400" dirty="0">
                <a:solidFill>
                  <a:schemeClr val="tx1">
                    <a:lumMod val="75000"/>
                    <a:lumOff val="25000"/>
                  </a:schemeClr>
                </a:solidFill>
              </a:rPr>
              <a:t>Explanation: The longest substring without any repeating characters is "</a:t>
            </a:r>
            <a:r>
              <a:rPr lang="en-US" sz="1400" dirty="0" err="1">
                <a:solidFill>
                  <a:schemeClr val="tx1">
                    <a:lumMod val="75000"/>
                    <a:lumOff val="25000"/>
                  </a:schemeClr>
                </a:solidFill>
              </a:rPr>
              <a:t>abc</a:t>
            </a:r>
            <a:r>
              <a:rPr lang="en-US" sz="1400" dirty="0">
                <a:solidFill>
                  <a:schemeClr val="tx1">
                    <a:lumMod val="75000"/>
                    <a:lumOff val="25000"/>
                  </a:schemeClr>
                </a:solidFill>
              </a:rPr>
              <a:t>".</a:t>
            </a:r>
          </a:p>
          <a:p>
            <a:pPr marL="0" indent="0">
              <a:buNone/>
            </a:pPr>
            <a:endParaRPr lang="en-US" sz="1400" dirty="0">
              <a:solidFill>
                <a:schemeClr val="tx1">
                  <a:lumMod val="75000"/>
                  <a:lumOff val="25000"/>
                </a:schemeClr>
              </a:solidFill>
            </a:endParaRPr>
          </a:p>
          <a:p>
            <a:pPr marL="0" indent="0">
              <a:buNone/>
            </a:pPr>
            <a:r>
              <a:rPr lang="en-US" sz="1400" dirty="0">
                <a:solidFill>
                  <a:schemeClr val="tx1">
                    <a:lumMod val="75000"/>
                    <a:lumOff val="25000"/>
                  </a:schemeClr>
                </a:solidFill>
              </a:rPr>
              <a:t>Example2</a:t>
            </a:r>
            <a:br>
              <a:rPr lang="en-US" sz="1400" dirty="0">
                <a:solidFill>
                  <a:schemeClr val="tx1">
                    <a:lumMod val="75000"/>
                    <a:lumOff val="25000"/>
                  </a:schemeClr>
                </a:solidFill>
              </a:rPr>
            </a:br>
            <a:r>
              <a:rPr lang="en-US" sz="1400" dirty="0">
                <a:solidFill>
                  <a:schemeClr val="tx1">
                    <a:lumMod val="75000"/>
                    <a:lumOff val="25000"/>
                  </a:schemeClr>
                </a:solidFill>
              </a:rPr>
              <a:t>	Input: String="</a:t>
            </a:r>
            <a:r>
              <a:rPr lang="en-US" sz="1400" dirty="0" err="1">
                <a:solidFill>
                  <a:schemeClr val="tx1">
                    <a:lumMod val="75000"/>
                    <a:lumOff val="25000"/>
                  </a:schemeClr>
                </a:solidFill>
              </a:rPr>
              <a:t>abbbb</a:t>
            </a:r>
            <a:r>
              <a:rPr lang="en-US" sz="1400" dirty="0">
                <a:solidFill>
                  <a:schemeClr val="tx1">
                    <a:lumMod val="75000"/>
                    <a:lumOff val="25000"/>
                  </a:schemeClr>
                </a:solidFill>
              </a:rPr>
              <a:t>“</a:t>
            </a:r>
            <a:br>
              <a:rPr lang="en-US" sz="1400" dirty="0">
                <a:solidFill>
                  <a:schemeClr val="tx1">
                    <a:lumMod val="75000"/>
                    <a:lumOff val="25000"/>
                  </a:schemeClr>
                </a:solidFill>
              </a:rPr>
            </a:br>
            <a:r>
              <a:rPr lang="en-US" sz="1400" dirty="0">
                <a:solidFill>
                  <a:schemeClr val="tx1">
                    <a:lumMod val="75000"/>
                    <a:lumOff val="25000"/>
                  </a:schemeClr>
                </a:solidFill>
              </a:rPr>
              <a:t>	Output: 2</a:t>
            </a:r>
          </a:p>
          <a:p>
            <a:pPr marL="0" indent="0">
              <a:buNone/>
            </a:pPr>
            <a:r>
              <a:rPr lang="en-US" sz="1400" dirty="0">
                <a:solidFill>
                  <a:schemeClr val="tx1">
                    <a:lumMod val="75000"/>
                    <a:lumOff val="25000"/>
                  </a:schemeClr>
                </a:solidFill>
              </a:rPr>
              <a:t>Explanation: The longest substring without any repeating characters is "ab".</a:t>
            </a:r>
          </a:p>
          <a:p>
            <a:pPr marL="0" indent="0">
              <a:buNone/>
            </a:pPr>
            <a:endParaRPr lang="en-US" sz="1400" dirty="0">
              <a:solidFill>
                <a:schemeClr val="tx1">
                  <a:lumMod val="75000"/>
                  <a:lumOff val="25000"/>
                </a:schemeClr>
              </a:solidFill>
            </a:endParaRPr>
          </a:p>
          <a:p>
            <a:pPr marL="0" indent="0">
              <a:buNone/>
            </a:pPr>
            <a:r>
              <a:rPr lang="en-US" sz="1400" dirty="0">
                <a:solidFill>
                  <a:schemeClr val="tx1">
                    <a:lumMod val="75000"/>
                    <a:lumOff val="25000"/>
                  </a:schemeClr>
                </a:solidFill>
              </a:rPr>
              <a:t>Example3</a:t>
            </a:r>
            <a:br>
              <a:rPr lang="en-US" sz="1400" dirty="0">
                <a:solidFill>
                  <a:schemeClr val="tx1">
                    <a:lumMod val="75000"/>
                    <a:lumOff val="25000"/>
                  </a:schemeClr>
                </a:solidFill>
              </a:rPr>
            </a:br>
            <a:r>
              <a:rPr lang="en-US" sz="1400" dirty="0">
                <a:solidFill>
                  <a:schemeClr val="tx1">
                    <a:lumMod val="75000"/>
                    <a:lumOff val="25000"/>
                  </a:schemeClr>
                </a:solidFill>
              </a:rPr>
              <a:t>	Input: String="</a:t>
            </a:r>
            <a:r>
              <a:rPr lang="en-US" sz="1400" dirty="0" err="1">
                <a:solidFill>
                  <a:schemeClr val="tx1">
                    <a:lumMod val="75000"/>
                    <a:lumOff val="25000"/>
                  </a:schemeClr>
                </a:solidFill>
              </a:rPr>
              <a:t>abccde</a:t>
            </a:r>
            <a:r>
              <a:rPr lang="en-US" sz="1400" dirty="0">
                <a:solidFill>
                  <a:schemeClr val="tx1">
                    <a:lumMod val="75000"/>
                    <a:lumOff val="25000"/>
                  </a:schemeClr>
                </a:solidFill>
              </a:rPr>
              <a:t>“</a:t>
            </a:r>
            <a:br>
              <a:rPr lang="en-US" sz="1400" dirty="0">
                <a:solidFill>
                  <a:schemeClr val="tx1">
                    <a:lumMod val="75000"/>
                    <a:lumOff val="25000"/>
                  </a:schemeClr>
                </a:solidFill>
              </a:rPr>
            </a:br>
            <a:r>
              <a:rPr lang="en-US" sz="1400" dirty="0">
                <a:solidFill>
                  <a:schemeClr val="tx1">
                    <a:lumMod val="75000"/>
                    <a:lumOff val="25000"/>
                  </a:schemeClr>
                </a:solidFill>
              </a:rPr>
              <a:t>	Output: 3</a:t>
            </a:r>
          </a:p>
          <a:p>
            <a:pPr marL="0" indent="0">
              <a:buNone/>
            </a:pPr>
            <a:r>
              <a:rPr lang="en-US" sz="1400" dirty="0">
                <a:solidFill>
                  <a:schemeClr val="tx1">
                    <a:lumMod val="75000"/>
                    <a:lumOff val="25000"/>
                  </a:schemeClr>
                </a:solidFill>
              </a:rPr>
              <a:t>Explanation: Longest substrings without any repeating characters are "</a:t>
            </a:r>
            <a:r>
              <a:rPr lang="en-US" sz="1400" dirty="0" err="1">
                <a:solidFill>
                  <a:schemeClr val="tx1">
                    <a:lumMod val="75000"/>
                    <a:lumOff val="25000"/>
                  </a:schemeClr>
                </a:solidFill>
              </a:rPr>
              <a:t>abc</a:t>
            </a:r>
            <a:r>
              <a:rPr lang="en-US" sz="1400" dirty="0">
                <a:solidFill>
                  <a:schemeClr val="tx1">
                    <a:lumMod val="75000"/>
                    <a:lumOff val="25000"/>
                  </a:schemeClr>
                </a:solidFill>
              </a:rPr>
              <a:t>" &amp; "</a:t>
            </a:r>
            <a:r>
              <a:rPr lang="en-US" sz="1400" dirty="0" err="1">
                <a:solidFill>
                  <a:schemeClr val="tx1">
                    <a:lumMod val="75000"/>
                    <a:lumOff val="25000"/>
                  </a:schemeClr>
                </a:solidFill>
              </a:rPr>
              <a:t>cde</a:t>
            </a:r>
            <a:r>
              <a:rPr lang="en-US" sz="1400" dirty="0">
                <a:solidFill>
                  <a:schemeClr val="tx1">
                    <a:lumMod val="75000"/>
                    <a:lumOff val="25000"/>
                  </a:schemeClr>
                </a:solidFill>
              </a:rPr>
              <a:t>".</a:t>
            </a:r>
          </a:p>
          <a:p>
            <a:pPr marL="0" indent="0">
              <a:buNone/>
            </a:pPr>
            <a:endParaRPr lang="en-US" sz="1800" dirty="0"/>
          </a:p>
        </p:txBody>
      </p:sp>
    </p:spTree>
    <p:extLst>
      <p:ext uri="{BB962C8B-B14F-4D97-AF65-F5344CB8AC3E}">
        <p14:creationId xmlns:p14="http://schemas.microsoft.com/office/powerpoint/2010/main" val="208325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A6CD-AFE5-411A-BFC3-81B6AA68039B}"/>
              </a:ext>
            </a:extLst>
          </p:cNvPr>
          <p:cNvSpPr>
            <a:spLocks noGrp="1"/>
          </p:cNvSpPr>
          <p:nvPr>
            <p:ph type="title"/>
          </p:nvPr>
        </p:nvSpPr>
        <p:spPr/>
        <p:txBody>
          <a:bodyPr/>
          <a:lstStyle/>
          <a:p>
            <a:r>
              <a:rPr lang="en-US" dirty="0"/>
              <a:t>Two Pointers</a:t>
            </a:r>
          </a:p>
        </p:txBody>
      </p:sp>
      <p:sp>
        <p:nvSpPr>
          <p:cNvPr id="3" name="Content Placeholder 2">
            <a:extLst>
              <a:ext uri="{FF2B5EF4-FFF2-40B4-BE49-F238E27FC236}">
                <a16:creationId xmlns:a16="http://schemas.microsoft.com/office/drawing/2014/main" id="{D71FC9E0-77D2-49D3-8FA5-D24E55733B21}"/>
              </a:ext>
            </a:extLst>
          </p:cNvPr>
          <p:cNvSpPr>
            <a:spLocks noGrp="1"/>
          </p:cNvSpPr>
          <p:nvPr>
            <p:ph idx="1"/>
          </p:nvPr>
        </p:nvSpPr>
        <p:spPr>
          <a:xfrm>
            <a:off x="838200" y="1825625"/>
            <a:ext cx="10515600" cy="4351338"/>
          </a:xfrm>
        </p:spPr>
        <p:txBody>
          <a:bodyPr>
            <a:normAutofit/>
          </a:bodyPr>
          <a:lstStyle/>
          <a:p>
            <a:pPr marL="0" indent="0">
              <a:buNone/>
            </a:pPr>
            <a:r>
              <a:rPr lang="en-US" dirty="0"/>
              <a:t>In problems where we deal with sorted arrays (or </a:t>
            </a:r>
            <a:r>
              <a:rPr lang="en-US" dirty="0" err="1"/>
              <a:t>LinkedLists</a:t>
            </a:r>
            <a:r>
              <a:rPr lang="en-US" dirty="0"/>
              <a:t>) and need to find a set of elements that fulfill certain constraints, the </a:t>
            </a:r>
            <a:r>
              <a:rPr lang="en-US" b="1" dirty="0"/>
              <a:t>Two Pointers </a:t>
            </a:r>
            <a:r>
              <a:rPr lang="en-US" dirty="0"/>
              <a:t>approach becomes quite useful. The set of elements could be a pair, a triplet or even a subarray.</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9425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A6CD-AFE5-411A-BFC3-81B6AA68039B}"/>
              </a:ext>
            </a:extLst>
          </p:cNvPr>
          <p:cNvSpPr>
            <a:spLocks noGrp="1"/>
          </p:cNvSpPr>
          <p:nvPr>
            <p:ph type="title"/>
          </p:nvPr>
        </p:nvSpPr>
        <p:spPr/>
        <p:txBody>
          <a:bodyPr/>
          <a:lstStyle/>
          <a:p>
            <a:r>
              <a:rPr lang="en-US" dirty="0"/>
              <a:t>Two Pointers</a:t>
            </a:r>
          </a:p>
        </p:txBody>
      </p:sp>
      <p:sp>
        <p:nvSpPr>
          <p:cNvPr id="3" name="Content Placeholder 2">
            <a:extLst>
              <a:ext uri="{FF2B5EF4-FFF2-40B4-BE49-F238E27FC236}">
                <a16:creationId xmlns:a16="http://schemas.microsoft.com/office/drawing/2014/main" id="{D71FC9E0-77D2-49D3-8FA5-D24E55733B21}"/>
              </a:ext>
            </a:extLst>
          </p:cNvPr>
          <p:cNvSpPr>
            <a:spLocks noGrp="1"/>
          </p:cNvSpPr>
          <p:nvPr>
            <p:ph idx="1"/>
          </p:nvPr>
        </p:nvSpPr>
        <p:spPr>
          <a:xfrm>
            <a:off x="838200" y="1825625"/>
            <a:ext cx="10515600" cy="4351338"/>
          </a:xfrm>
        </p:spPr>
        <p:txBody>
          <a:bodyPr>
            <a:normAutofit/>
          </a:bodyPr>
          <a:lstStyle/>
          <a:p>
            <a:pPr marL="0" indent="0">
              <a:buNone/>
            </a:pPr>
            <a:r>
              <a:rPr lang="en-US" sz="2000" dirty="0"/>
              <a:t>Q1. Given an array of sorted numbers and a target sum, find a pair in the array whose sum is equal to the given target.</a:t>
            </a:r>
          </a:p>
          <a:p>
            <a:pPr marL="0" indent="0">
              <a:buNone/>
            </a:pPr>
            <a:endParaRPr lang="en-US" sz="1400" dirty="0"/>
          </a:p>
          <a:p>
            <a:pPr marL="0" indent="0">
              <a:buNone/>
            </a:pPr>
            <a:r>
              <a:rPr lang="en-US" sz="1400" dirty="0">
                <a:solidFill>
                  <a:schemeClr val="tx1">
                    <a:lumMod val="75000"/>
                    <a:lumOff val="25000"/>
                  </a:schemeClr>
                </a:solidFill>
              </a:rPr>
              <a:t>Input: {1,2,3,4,6}, target = 6</a:t>
            </a:r>
          </a:p>
          <a:p>
            <a:pPr marL="0" indent="0">
              <a:buNone/>
            </a:pPr>
            <a:r>
              <a:rPr lang="en-US" sz="1400" dirty="0">
                <a:solidFill>
                  <a:schemeClr val="tx1">
                    <a:lumMod val="75000"/>
                    <a:lumOff val="25000"/>
                  </a:schemeClr>
                </a:solidFill>
              </a:rPr>
              <a:t>Output: [1,3]</a:t>
            </a:r>
          </a:p>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A577ED4B-6659-4F11-B770-95E4D3170B27}"/>
              </a:ext>
            </a:extLst>
          </p:cNvPr>
          <p:cNvPicPr>
            <a:picLocks noChangeAspect="1"/>
          </p:cNvPicPr>
          <p:nvPr/>
        </p:nvPicPr>
        <p:blipFill>
          <a:blip r:embed="rId3"/>
          <a:stretch>
            <a:fillRect/>
          </a:stretch>
        </p:blipFill>
        <p:spPr>
          <a:xfrm>
            <a:off x="3633529" y="2352634"/>
            <a:ext cx="4924941" cy="3959266"/>
          </a:xfrm>
          <a:prstGeom prst="rect">
            <a:avLst/>
          </a:prstGeom>
        </p:spPr>
      </p:pic>
    </p:spTree>
    <p:extLst>
      <p:ext uri="{BB962C8B-B14F-4D97-AF65-F5344CB8AC3E}">
        <p14:creationId xmlns:p14="http://schemas.microsoft.com/office/powerpoint/2010/main" val="119508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TotalTime>
  <Words>3040</Words>
  <Application>Microsoft Macintosh PowerPoint</Application>
  <PresentationFormat>Widescreen</PresentationFormat>
  <Paragraphs>344</Paragraphs>
  <Slides>53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Century Schoolbook</vt:lpstr>
      <vt:lpstr>Office Theme</vt:lpstr>
      <vt:lpstr>MTH251</vt:lpstr>
      <vt:lpstr>Topics</vt:lpstr>
      <vt:lpstr>Sliding Window</vt:lpstr>
      <vt:lpstr>Sliding Window</vt:lpstr>
      <vt:lpstr>Sliding Window</vt:lpstr>
      <vt:lpstr>Sliding Window</vt:lpstr>
      <vt:lpstr>Sliding Window</vt:lpstr>
      <vt:lpstr>Two Pointers</vt:lpstr>
      <vt:lpstr>Two Pointers</vt:lpstr>
      <vt:lpstr>Tow Pointers</vt:lpstr>
      <vt:lpstr>Tow Pointers</vt:lpstr>
      <vt:lpstr>Tow Pointers</vt:lpstr>
      <vt:lpstr>Tow Pointers</vt:lpstr>
      <vt:lpstr>Tow Pointers</vt:lpstr>
      <vt:lpstr>Tow Pointers</vt:lpstr>
      <vt:lpstr>Tow Pointers</vt:lpstr>
      <vt:lpstr>Two Pointers</vt:lpstr>
      <vt:lpstr>Fast &amp; Slow Pointers</vt:lpstr>
      <vt:lpstr>Fast &amp; Slow Pointers</vt:lpstr>
      <vt:lpstr>Fast &amp; Slow Pointers</vt:lpstr>
      <vt:lpstr>Fast &amp; Slow Pointers </vt:lpstr>
      <vt:lpstr>Fast &amp; Slow Pointers </vt:lpstr>
      <vt:lpstr>Stack </vt:lpstr>
      <vt:lpstr>Stack</vt:lpstr>
      <vt:lpstr>Stack</vt:lpstr>
      <vt:lpstr>Stack</vt:lpstr>
      <vt:lpstr>Binary Search </vt:lpstr>
      <vt:lpstr>Binary Search </vt:lpstr>
      <vt:lpstr>Binary Search </vt:lpstr>
      <vt:lpstr>Binary Search </vt:lpstr>
      <vt:lpstr>BFS</vt:lpstr>
      <vt:lpstr>BFS</vt:lpstr>
      <vt:lpstr>BFS</vt:lpstr>
      <vt:lpstr>BFS</vt:lpstr>
      <vt:lpstr>BFS</vt:lpstr>
      <vt:lpstr>BFS</vt:lpstr>
      <vt:lpstr>BFS</vt:lpstr>
      <vt:lpstr>DFS</vt:lpstr>
      <vt:lpstr>DFS</vt:lpstr>
      <vt:lpstr>DFS: Top Down</vt:lpstr>
      <vt:lpstr>DFS: Top Down</vt:lpstr>
      <vt:lpstr>DFS: Top Down</vt:lpstr>
      <vt:lpstr>DFS: Top Down</vt:lpstr>
      <vt:lpstr>DFS: Bottom Up</vt:lpstr>
      <vt:lpstr>DFS: Bottom Up</vt:lpstr>
      <vt:lpstr>DFS: Bottom Up</vt:lpstr>
      <vt:lpstr>DFS: Bottom Up</vt:lpstr>
      <vt:lpstr>DFS: Bottom Up</vt:lpstr>
      <vt:lpstr>DFS: Bottom Up</vt:lpstr>
      <vt:lpstr>DFS</vt:lpstr>
      <vt:lpstr>DFS</vt:lpstr>
      <vt:lpstr>Summary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MTH251</dc:title>
  <dc:creator>Internet</dc:creator>
  <cp:lastModifiedBy>Microsoft Office User</cp:lastModifiedBy>
  <cp:revision>125</cp:revision>
  <dcterms:created xsi:type="dcterms:W3CDTF">2021-01-27T07:58:37Z</dcterms:created>
  <dcterms:modified xsi:type="dcterms:W3CDTF">2021-02-26T10:10:04Z</dcterms:modified>
</cp:coreProperties>
</file>