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2"/>
    <p:sldMasterId id="2147483661" r:id="rId3"/>
  </p:sldMasterIdLst>
  <p:notesMasterIdLst>
    <p:notesMasterId r:id="rId11"/>
  </p:notesMasterIdLst>
  <p:handoutMasterIdLst>
    <p:handoutMasterId r:id="rId12"/>
  </p:handoutMasterIdLst>
  <p:sldIdLst>
    <p:sldId id="1087" r:id="rId4"/>
    <p:sldId id="2057" r:id="rId5"/>
    <p:sldId id="2087" r:id="rId6"/>
    <p:sldId id="2088" r:id="rId7"/>
    <p:sldId id="2089" r:id="rId8"/>
    <p:sldId id="2090" r:id="rId9"/>
    <p:sldId id="2091" r:id="rId10"/>
  </p:sldIdLst>
  <p:sldSz cx="12192000" cy="6858000"/>
  <p:notesSz cx="10234613" cy="70993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 Jiezhong" initials="QJ" lastIdx="1" clrIdx="0"/>
  <p:cmAuthor id="2" name="yangz" initials="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BD5"/>
    <a:srgbClr val="2FE845"/>
    <a:srgbClr val="FCC104"/>
    <a:srgbClr val="4472C4"/>
    <a:srgbClr val="3058B1"/>
    <a:srgbClr val="3E6B92"/>
    <a:srgbClr val="D1D1F0"/>
    <a:srgbClr val="6C7FE6"/>
    <a:srgbClr val="B0D8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3605" autoAdjust="0"/>
  </p:normalViewPr>
  <p:slideViewPr>
    <p:cSldViewPr showGuides="1">
      <p:cViewPr varScale="1">
        <p:scale>
          <a:sx n="78" d="100"/>
          <a:sy n="78" d="100"/>
        </p:scale>
        <p:origin x="562" y="58"/>
      </p:cViewPr>
      <p:guideLst>
        <p:guide orient="horz" pos="20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179" cy="35446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6733" y="0"/>
            <a:ext cx="4435179" cy="35446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600"/>
            </a:lvl1pPr>
          </a:lstStyle>
          <a:p>
            <a:fld id="{B0E53223-BD64-4BED-9BC8-4C388EA24B82}" type="datetimeFigureOut">
              <a:rPr lang="zh-CN" altLang="en-US" smtClean="0"/>
              <a:t>2024/12/24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2766"/>
            <a:ext cx="4435179" cy="355608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6733" y="6742766"/>
            <a:ext cx="4435179" cy="355608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600"/>
            </a:lvl1pPr>
          </a:lstStyle>
          <a:p>
            <a:fld id="{A223ABF3-F4FC-4520-B5C6-91D6C39D1A4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179" cy="354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6733" y="0"/>
            <a:ext cx="4435179" cy="354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2954" y="3372531"/>
            <a:ext cx="8188390" cy="3194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766"/>
            <a:ext cx="4435179" cy="3556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6733" y="6742766"/>
            <a:ext cx="4435179" cy="3556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59" tIns="47380" rIns="94759" bIns="4738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t>‹nº›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A8D9F-10D4-BE44-8296-602520C2CF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D3C9-1FEF-8493-A94C-81E4FFF0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2FE8A-FED3-2577-BD24-D94CE2A607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8AC67-36A4-B43A-9200-666D653A0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E711-ACC7-E235-5FCC-C481EA293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A8D9F-10D4-BE44-8296-602520C2CF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47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C971-D6A7-7CD7-D047-73F454B4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78148-E6AF-F1BD-276E-5FF9AF74F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1D636-F1D4-E683-D788-A0B2463CD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96239-14A2-CDDA-87BA-DF1F8DF5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A8D9F-10D4-BE44-8296-602520C2CF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4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F7DB8-1203-0CBE-741F-F6126915A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537BD-F991-755B-065D-29ECB15B4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1A408-6F43-CC28-7901-4F9A81B6F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3FFC-011F-C365-F68A-D4172ADD4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A8D9F-10D4-BE44-8296-602520C2CF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87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695CE-810B-DA39-860E-C2BDD052B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FE8AE-3DA3-9041-0448-230441AFE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30557-8ABB-DB36-2E83-2C8F5ACF7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6511-BCF5-0A94-D4EE-DC3403FB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A8D9F-10D4-BE44-8296-602520C2CF1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67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1"/>
            <a:ext cx="12192173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17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/>
          <p:nvPr userDrawn="1"/>
        </p:nvGrpSpPr>
        <p:grpSpPr bwMode="auto">
          <a:xfrm>
            <a:off x="-48841" y="-26988"/>
            <a:ext cx="1776072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20"/>
          <p:cNvGrpSpPr/>
          <p:nvPr userDrawn="1"/>
        </p:nvGrpSpPr>
        <p:grpSpPr bwMode="auto">
          <a:xfrm>
            <a:off x="-48841" y="-26988"/>
            <a:ext cx="1776072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26" y="3886200"/>
            <a:ext cx="8534521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13" y="2130472"/>
            <a:ext cx="10363347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8082" y="188913"/>
            <a:ext cx="2880010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122" y="188913"/>
            <a:ext cx="8456366" cy="593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121" y="188913"/>
            <a:ext cx="11523947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31838" y="1196975"/>
            <a:ext cx="11248451" cy="4929188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809710" y="6463224"/>
            <a:ext cx="124069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‹nº›</a:t>
            </a:fld>
            <a:endParaRPr kumimoji="1" lang="en-US" altLang="ja-JP" sz="1600" dirty="0">
              <a:solidFill>
                <a:schemeClr val="bg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6" name="Picture 8" descr="head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4523" y="47865"/>
            <a:ext cx="939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anose="02010609060101010101" pitchFamily="49" charset="-122"/>
              </a:defRPr>
            </a:lvl1pPr>
            <a:lvl2pPr>
              <a:defRPr>
                <a:latin typeface="+mn-lt"/>
                <a:ea typeface="黑体" panose="02010609060101010101" pitchFamily="49" charset="-122"/>
              </a:defRPr>
            </a:lvl2pPr>
            <a:lvl3pPr>
              <a:defRPr>
                <a:latin typeface="+mn-lt"/>
                <a:ea typeface="黑体" panose="02010609060101010101" pitchFamily="49" charset="-122"/>
              </a:defRPr>
            </a:lvl3pPr>
            <a:lvl4pPr>
              <a:defRPr>
                <a:latin typeface="+mn-lt"/>
                <a:ea typeface="黑体" panose="02010609060101010101" pitchFamily="49" charset="-122"/>
              </a:defRPr>
            </a:lvl4pPr>
            <a:lvl5pPr>
              <a:defRPr>
                <a:latin typeface="+mn-lt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1" y="1196975"/>
            <a:ext cx="552938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764" y="1196975"/>
            <a:ext cx="55313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709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709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400"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000"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4" y="273075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10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7940" y="188913"/>
            <a:ext cx="2879969" cy="59372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118" y="188913"/>
            <a:ext cx="8456246" cy="59372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116" y="188913"/>
            <a:ext cx="11523785" cy="7921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431817" y="1196975"/>
            <a:ext cx="11248292" cy="4929188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60" y="4406947"/>
            <a:ext cx="103633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60" y="2906713"/>
            <a:ext cx="103633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7" y="1196975"/>
            <a:ext cx="552946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851" y="1196975"/>
            <a:ext cx="5531416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9" y="274638"/>
            <a:ext cx="1097295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8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8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812" y="1535113"/>
            <a:ext cx="538878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812" y="2174875"/>
            <a:ext cx="538878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9144000" y="3352800"/>
            <a:ext cx="2866468" cy="286646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8" y="273050"/>
            <a:ext cx="401130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451" y="273097"/>
            <a:ext cx="68151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18" y="1435103"/>
            <a:ext cx="401130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88" y="4800600"/>
            <a:ext cx="731530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88" y="612775"/>
            <a:ext cx="731530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88" y="5367338"/>
            <a:ext cx="731530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829801" y="6564333"/>
            <a:ext cx="1911240" cy="234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18000"/>
              </a:prstClr>
            </a:outerShdw>
          </a:effectLst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21" y="1196975"/>
            <a:ext cx="11248451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21"/>
            <a:ext cx="12192173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121" y="188913"/>
            <a:ext cx="11523947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46193" y="6453188"/>
            <a:ext cx="124071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74792" tIns="37396" rIns="74792" bIns="37396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3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‹nº›</a:t>
            </a:fld>
            <a:endParaRPr kumimoji="1" lang="en-US" altLang="ja-JP" sz="1300">
              <a:solidFill>
                <a:schemeClr val="bg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10" y="1196975"/>
            <a:ext cx="1124829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"/>
            <a:ext cx="12192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116" y="188913"/>
            <a:ext cx="11523785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1800704" y="6440487"/>
            <a:ext cx="35298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2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‹nº›</a:t>
            </a:fld>
            <a:endParaRPr kumimoji="1" lang="en-US" altLang="ja-JP" sz="1600" dirty="0">
              <a:solidFill>
                <a:schemeClr val="bg2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7" name="Picture 8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12578" y="188912"/>
            <a:ext cx="864616" cy="86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-3175" y="4267200"/>
            <a:ext cx="12195175" cy="1752600"/>
          </a:xfrm>
        </p:spPr>
        <p:txBody>
          <a:bodyPr/>
          <a:lstStyle/>
          <a:p>
            <a:r>
              <a:rPr lang="en-US" sz="2800" dirty="0">
                <a:ea typeface="黑体" panose="02010609060101010101" pitchFamily="49" charset="-122"/>
                <a:cs typeface="+mn-ea"/>
              </a:rPr>
              <a:t>Ivan </a:t>
            </a:r>
            <a:r>
              <a:rPr lang="en-US" sz="2800" dirty="0" err="1">
                <a:ea typeface="黑体" panose="02010609060101010101" pitchFamily="49" charset="-122"/>
                <a:cs typeface="+mn-ea"/>
              </a:rPr>
              <a:t>Yazykov</a:t>
            </a:r>
            <a:r>
              <a:rPr lang="en-US" sz="2800" dirty="0">
                <a:ea typeface="黑体" panose="02010609060101010101" pitchFamily="49" charset="-122"/>
                <a:cs typeface="+mn-ea"/>
              </a:rPr>
              <a:t>, Guilherme Diogo</a:t>
            </a:r>
            <a:br>
              <a:rPr lang="en-US" sz="2800" dirty="0">
                <a:ea typeface="黑体" panose="02010609060101010101" pitchFamily="49" charset="-122"/>
                <a:cs typeface="+mn-ea"/>
              </a:rPr>
            </a:br>
            <a:r>
              <a:rPr lang="en-US" sz="2800" dirty="0">
                <a:ea typeface="黑体" panose="02010609060101010101" pitchFamily="49" charset="-122"/>
                <a:cs typeface="+mn-ea"/>
              </a:rPr>
              <a:t>Department</a:t>
            </a: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en-US" altLang="zh-CN" sz="2800" dirty="0">
                <a:effectLst/>
              </a:rPr>
              <a:t>of Computer Science and Technology</a:t>
            </a:r>
            <a:endParaRPr lang="en-US" altLang="zh-CN" sz="4400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-3810" y="2339975"/>
            <a:ext cx="12195175" cy="1470025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  <a:latin typeface="+mn-lt"/>
              </a:rPr>
              <a:t>Distributed Database Systems Project</a:t>
            </a:r>
            <a:endParaRPr lang="zh-CN" altLang="en-US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019"/>
            <a:ext cx="12192001" cy="23296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zh-CN" sz="3600" dirty="0"/>
              <a:t>Project </a:t>
            </a:r>
            <a:r>
              <a:rPr lang="pt-PT" altLang="zh-CN" sz="3600" dirty="0" err="1"/>
              <a:t>Overview</a:t>
            </a:r>
            <a:endParaRPr lang="zh-CN" altLang="en-US" sz="3600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zh-CN" sz="2800" dirty="0"/>
              <a:t>Technologies </a:t>
            </a:r>
            <a:r>
              <a:rPr lang="pt-PT" altLang="zh-CN" sz="2800" dirty="0" err="1"/>
              <a:t>Used</a:t>
            </a:r>
            <a:r>
              <a:rPr lang="pt-PT" altLang="zh-CN" sz="2800" dirty="0"/>
              <a:t>:</a:t>
            </a:r>
            <a:endParaRPr lang="zh-CN" altLang="en-US" sz="2800" dirty="0" err="1"/>
          </a:p>
          <a:p>
            <a:pPr lvl="1"/>
            <a:r>
              <a:rPr lang="en-US" altLang="zh-CN" sz="2400" dirty="0"/>
              <a:t>Docker:</a:t>
            </a:r>
          </a:p>
          <a:p>
            <a:pPr lvl="2"/>
            <a:r>
              <a:rPr lang="pt-PT" altLang="zh-CN" sz="2000" dirty="0" err="1"/>
              <a:t>Containerization</a:t>
            </a:r>
            <a:r>
              <a:rPr lang="pt-PT" altLang="zh-CN" sz="2000" dirty="0"/>
              <a:t> </a:t>
            </a:r>
            <a:r>
              <a:rPr lang="pt-PT" altLang="zh-CN" sz="2000" dirty="0" err="1"/>
              <a:t>and</a:t>
            </a:r>
            <a:r>
              <a:rPr lang="pt-PT" altLang="zh-CN" sz="2000" dirty="0"/>
              <a:t> </a:t>
            </a:r>
            <a:r>
              <a:rPr lang="pt-PT" altLang="zh-CN" sz="2000" dirty="0" err="1"/>
              <a:t>orchestration</a:t>
            </a:r>
            <a:r>
              <a:rPr lang="pt-PT" altLang="zh-CN" sz="2000" dirty="0"/>
              <a:t> </a:t>
            </a:r>
            <a:r>
              <a:rPr lang="pt-PT" altLang="zh-CN" sz="2000" dirty="0" err="1"/>
              <a:t>of</a:t>
            </a:r>
            <a:r>
              <a:rPr lang="pt-PT" altLang="zh-CN" sz="2000" dirty="0"/>
              <a:t> </a:t>
            </a:r>
            <a:r>
              <a:rPr lang="pt-PT" altLang="zh-CN" sz="2000" dirty="0" err="1"/>
              <a:t>services</a:t>
            </a:r>
            <a:r>
              <a:rPr lang="pt-PT" altLang="zh-CN" sz="2000" dirty="0"/>
              <a:t>.</a:t>
            </a:r>
            <a:endParaRPr lang="zh-CN" altLang="en-US" sz="2000" dirty="0"/>
          </a:p>
          <a:p>
            <a:pPr lvl="1"/>
            <a:r>
              <a:rPr lang="pt-PT" altLang="zh-CN" sz="2400" dirty="0" err="1"/>
              <a:t>MongoDB</a:t>
            </a:r>
            <a:r>
              <a:rPr lang="pt-PT" altLang="zh-CN" sz="2400" dirty="0"/>
              <a:t>:</a:t>
            </a:r>
          </a:p>
          <a:p>
            <a:pPr lvl="2"/>
            <a:r>
              <a:rPr lang="pt-PT" altLang="zh-CN" sz="2000" dirty="0" err="1"/>
              <a:t>Sharded</a:t>
            </a:r>
            <a:r>
              <a:rPr lang="pt-PT" altLang="zh-CN" sz="2000" dirty="0"/>
              <a:t> cluster for </a:t>
            </a:r>
            <a:r>
              <a:rPr lang="pt-PT" altLang="zh-CN" sz="2000" dirty="0" err="1"/>
              <a:t>structured</a:t>
            </a:r>
            <a:r>
              <a:rPr lang="pt-PT" altLang="zh-CN" sz="2000" dirty="0"/>
              <a:t> data.</a:t>
            </a:r>
          </a:p>
          <a:p>
            <a:pPr lvl="1"/>
            <a:r>
              <a:rPr lang="pt-PT" altLang="zh-CN" sz="2400" dirty="0" err="1"/>
              <a:t>Hadoop</a:t>
            </a:r>
            <a:r>
              <a:rPr lang="pt-PT" altLang="zh-CN" sz="2400" dirty="0"/>
              <a:t>:</a:t>
            </a:r>
          </a:p>
          <a:p>
            <a:pPr lvl="2"/>
            <a:r>
              <a:rPr lang="pt-PT" altLang="zh-CN" sz="2000" dirty="0" err="1"/>
              <a:t>Distributed</a:t>
            </a:r>
            <a:r>
              <a:rPr lang="pt-PT" altLang="zh-CN" sz="2000" dirty="0"/>
              <a:t> file </a:t>
            </a:r>
            <a:r>
              <a:rPr lang="pt-PT" altLang="zh-CN" sz="2000" dirty="0" err="1"/>
              <a:t>system</a:t>
            </a:r>
            <a:r>
              <a:rPr lang="pt-PT" altLang="zh-CN" sz="2000" dirty="0"/>
              <a:t> </a:t>
            </a:r>
            <a:r>
              <a:rPr lang="pt-PT" altLang="zh-CN" sz="2000" dirty="0" err="1"/>
              <a:t>and</a:t>
            </a:r>
            <a:r>
              <a:rPr lang="pt-PT" altLang="zh-CN" sz="2000" dirty="0"/>
              <a:t> </a:t>
            </a:r>
            <a:r>
              <a:rPr lang="pt-PT" altLang="zh-CN" sz="2000" dirty="0" err="1"/>
              <a:t>analytics</a:t>
            </a:r>
            <a:r>
              <a:rPr lang="pt-PT" altLang="zh-CN" sz="2000" dirty="0"/>
              <a:t> for </a:t>
            </a:r>
            <a:r>
              <a:rPr lang="pt-PT" altLang="zh-CN" sz="2000" dirty="0" err="1"/>
              <a:t>unstructured</a:t>
            </a:r>
            <a:r>
              <a:rPr lang="pt-PT" altLang="zh-CN" sz="2000" dirty="0"/>
              <a:t> data.</a:t>
            </a:r>
          </a:p>
          <a:p>
            <a:pPr lvl="1"/>
            <a:r>
              <a:rPr lang="pt-PT" altLang="zh-CN" sz="2400" dirty="0"/>
              <a:t>Redis:</a:t>
            </a:r>
          </a:p>
          <a:p>
            <a:pPr lvl="2"/>
            <a:r>
              <a:rPr lang="pt-PT" altLang="zh-CN" sz="2000" dirty="0" err="1"/>
              <a:t>In-memory</a:t>
            </a:r>
            <a:r>
              <a:rPr lang="pt-PT" altLang="zh-CN" sz="2000" dirty="0"/>
              <a:t> </a:t>
            </a:r>
            <a:r>
              <a:rPr lang="pt-PT" altLang="zh-CN" sz="2000" dirty="0" err="1"/>
              <a:t>caching</a:t>
            </a:r>
            <a:r>
              <a:rPr lang="pt-PT" altLang="zh-CN" sz="2000" dirty="0"/>
              <a:t> for </a:t>
            </a:r>
            <a:r>
              <a:rPr lang="pt-PT" altLang="zh-CN" sz="2000" dirty="0" err="1"/>
              <a:t>faster</a:t>
            </a:r>
            <a:r>
              <a:rPr lang="pt-PT" altLang="zh-CN" sz="2000" dirty="0"/>
              <a:t> </a:t>
            </a:r>
            <a:r>
              <a:rPr lang="pt-PT" altLang="zh-CN" sz="2000" dirty="0" err="1"/>
              <a:t>query</a:t>
            </a:r>
            <a:r>
              <a:rPr lang="pt-PT" altLang="zh-CN" sz="2000" dirty="0"/>
              <a:t> response.</a:t>
            </a:r>
          </a:p>
          <a:p>
            <a:pPr lvl="1"/>
            <a:r>
              <a:rPr lang="pt-PT" altLang="zh-CN" sz="2400" dirty="0"/>
              <a:t>Node.js:</a:t>
            </a:r>
          </a:p>
          <a:p>
            <a:pPr lvl="2"/>
            <a:r>
              <a:rPr lang="pt-PT" altLang="zh-CN" sz="2000" dirty="0" err="1"/>
              <a:t>Backend</a:t>
            </a:r>
            <a:r>
              <a:rPr lang="pt-PT" altLang="zh-CN" sz="2000" dirty="0"/>
              <a:t> </a:t>
            </a:r>
            <a:r>
              <a:rPr lang="pt-PT" altLang="zh-CN" sz="2000" dirty="0" err="1"/>
              <a:t>runtime</a:t>
            </a:r>
            <a:r>
              <a:rPr lang="pt-PT" altLang="zh-CN" sz="2000" dirty="0"/>
              <a:t> </a:t>
            </a:r>
            <a:r>
              <a:rPr lang="pt-PT" altLang="zh-CN" sz="2000" dirty="0" err="1"/>
              <a:t>environment</a:t>
            </a:r>
            <a:r>
              <a:rPr lang="pt-PT" altLang="zh-CN" sz="2000" dirty="0"/>
              <a:t> for web </a:t>
            </a:r>
            <a:r>
              <a:rPr lang="pt-PT" altLang="zh-CN" sz="2000" dirty="0" err="1"/>
              <a:t>application</a:t>
            </a:r>
            <a:r>
              <a:rPr lang="pt-PT" altLang="zh-CN" sz="2000" dirty="0"/>
              <a:t> </a:t>
            </a:r>
            <a:r>
              <a:rPr lang="pt-PT" altLang="zh-CN" sz="2000" dirty="0" err="1"/>
              <a:t>development</a:t>
            </a:r>
            <a:r>
              <a:rPr lang="pt-PT" altLang="zh-CN" sz="2000" dirty="0"/>
              <a:t>.</a:t>
            </a:r>
            <a:endParaRPr lang="en-US" altLang="zh-CN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A074-9A07-1A1B-1910-48023287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A672-34AE-E4BF-5BE6-65F9369F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zh-CN" sz="3600" dirty="0"/>
              <a:t>Data </a:t>
            </a:r>
            <a:r>
              <a:rPr lang="pt-PT" altLang="zh-CN" sz="3600" dirty="0" err="1"/>
              <a:t>Center</a:t>
            </a:r>
            <a:r>
              <a:rPr lang="pt-PT" altLang="zh-CN" sz="3600" dirty="0"/>
              <a:t> Design</a:t>
            </a:r>
            <a:endParaRPr lang="zh-CN" altLang="en-US" sz="3600" dirty="0" err="1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B843466-352C-E705-8667-D597FFF4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67600" y="981075"/>
            <a:ext cx="3520421" cy="5507535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C9B07-204D-FA85-2BB2-979A4EFB9FAE}"/>
              </a:ext>
            </a:extLst>
          </p:cNvPr>
          <p:cNvSpPr txBox="1">
            <a:spLocks/>
          </p:cNvSpPr>
          <p:nvPr/>
        </p:nvSpPr>
        <p:spPr bwMode="auto">
          <a:xfrm>
            <a:off x="431810" y="1196975"/>
            <a:ext cx="7035790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pt-PT" altLang="zh-CN" sz="2800" kern="0" dirty="0" err="1"/>
              <a:t>Explanation</a:t>
            </a:r>
            <a:r>
              <a:rPr lang="pt-PT" altLang="zh-CN" sz="2800" kern="0" dirty="0"/>
              <a:t>:</a:t>
            </a:r>
          </a:p>
          <a:p>
            <a:pPr lvl="1"/>
            <a:r>
              <a:rPr lang="pt-PT" altLang="zh-CN" sz="2400" kern="0" dirty="0" err="1"/>
              <a:t>MongoDB’s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Sharded</a:t>
            </a:r>
            <a:r>
              <a:rPr lang="pt-PT" altLang="zh-CN" sz="2400" kern="0" dirty="0"/>
              <a:t> Cluster </a:t>
            </a:r>
            <a:r>
              <a:rPr lang="pt-PT" altLang="zh-CN" sz="2400" kern="0" dirty="0" err="1"/>
              <a:t>distributes</a:t>
            </a:r>
            <a:r>
              <a:rPr lang="pt-PT" altLang="zh-CN" sz="2400" kern="0" dirty="0"/>
              <a:t> data </a:t>
            </a:r>
            <a:r>
              <a:rPr lang="pt-PT" altLang="zh-CN" sz="2400" kern="0" dirty="0" err="1"/>
              <a:t>across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multiple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machines</a:t>
            </a:r>
            <a:r>
              <a:rPr lang="pt-PT" altLang="zh-CN" sz="2400" kern="0" dirty="0"/>
              <a:t> for horizontal </a:t>
            </a:r>
            <a:r>
              <a:rPr lang="pt-PT" altLang="zh-CN" sz="2400" kern="0" dirty="0" err="1"/>
              <a:t>scalability</a:t>
            </a:r>
            <a:r>
              <a:rPr lang="pt-PT" altLang="zh-CN" sz="2400" kern="0" dirty="0"/>
              <a:t>.</a:t>
            </a:r>
          </a:p>
          <a:p>
            <a:pPr lvl="1"/>
            <a:r>
              <a:rPr lang="pt-PT" altLang="zh-CN" sz="2400" kern="0" dirty="0" err="1"/>
              <a:t>Replication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ensures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high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availability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and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fault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tolerance</a:t>
            </a:r>
            <a:r>
              <a:rPr lang="pt-PT" altLang="zh-CN" sz="2400" kern="0" dirty="0"/>
              <a:t>.</a:t>
            </a:r>
          </a:p>
          <a:p>
            <a:pPr lvl="1"/>
            <a:r>
              <a:rPr lang="pt-PT" altLang="zh-CN" sz="2400" kern="0" dirty="0"/>
              <a:t>Router (mongos) </a:t>
            </a:r>
            <a:r>
              <a:rPr lang="pt-PT" altLang="zh-CN" sz="2400" kern="0" dirty="0" err="1"/>
              <a:t>routes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client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queries</a:t>
            </a:r>
            <a:r>
              <a:rPr lang="pt-PT" altLang="zh-CN" sz="2400" kern="0" dirty="0"/>
              <a:t> to </a:t>
            </a:r>
            <a:r>
              <a:rPr lang="pt-PT" altLang="zh-CN" sz="2400" kern="0" dirty="0" err="1"/>
              <a:t>the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appropriate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shard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based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on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the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shard</a:t>
            </a:r>
            <a:r>
              <a:rPr lang="pt-PT" altLang="zh-CN" sz="2400" kern="0" dirty="0"/>
              <a:t> </a:t>
            </a:r>
            <a:r>
              <a:rPr lang="pt-PT" altLang="zh-CN" sz="2400" kern="0" dirty="0" err="1"/>
              <a:t>key</a:t>
            </a:r>
            <a:r>
              <a:rPr lang="pt-PT" altLang="zh-CN" sz="2400" kern="0" dirty="0"/>
              <a:t>.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579640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1CE72-90A5-6289-19E8-D06EDA4A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6E6-FD5A-45CB-82ED-101F570D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zh-CN" sz="3600" dirty="0" err="1"/>
              <a:t>Initialization</a:t>
            </a:r>
            <a:endParaRPr lang="zh-CN" altLang="en-US" sz="36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A3E3-FBBC-19D2-E403-13E198B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10" y="1196975"/>
            <a:ext cx="7416790" cy="4929188"/>
          </a:xfrm>
        </p:spPr>
        <p:txBody>
          <a:bodyPr/>
          <a:lstStyle/>
          <a:p>
            <a:r>
              <a:rPr lang="pt-PT" altLang="zh-CN" sz="2800" dirty="0"/>
              <a:t>Steps:</a:t>
            </a:r>
            <a:endParaRPr lang="zh-CN" altLang="en-US" sz="2800" dirty="0" err="1"/>
          </a:p>
          <a:p>
            <a:pPr lvl="1"/>
            <a:r>
              <a:rPr lang="en-US" altLang="zh-CN" sz="2400" dirty="0"/>
              <a:t>Start Docker Containers:</a:t>
            </a:r>
          </a:p>
          <a:p>
            <a:pPr lvl="2"/>
            <a:r>
              <a:rPr lang="en-US" altLang="zh-CN" sz="2000" dirty="0"/>
              <a:t>Launch MongoDB, Hadoop, Redis, and the frontend.</a:t>
            </a:r>
          </a:p>
          <a:p>
            <a:pPr lvl="1"/>
            <a:r>
              <a:rPr lang="en-US" altLang="zh-CN" sz="2400" dirty="0"/>
              <a:t>Initialize MongoDB Replica Sets:</a:t>
            </a:r>
          </a:p>
          <a:p>
            <a:pPr lvl="2"/>
            <a:r>
              <a:rPr lang="en-US" altLang="zh-CN" sz="2000" dirty="0"/>
              <a:t>Configure config servers and shards for MongoDB.</a:t>
            </a:r>
          </a:p>
          <a:p>
            <a:pPr lvl="1"/>
            <a:r>
              <a:rPr lang="en-US" altLang="zh-CN" sz="2400" dirty="0"/>
              <a:t>Check Connectivity:</a:t>
            </a:r>
          </a:p>
          <a:p>
            <a:pPr lvl="2"/>
            <a:r>
              <a:rPr lang="en-US" altLang="zh-CN" sz="2000" dirty="0"/>
              <a:t>Ensures that all services (MongoDB, Redis, Hadoop) are up and running.</a:t>
            </a:r>
          </a:p>
          <a:p>
            <a:pPr lvl="1"/>
            <a:r>
              <a:rPr lang="en-US" altLang="zh-CN" sz="2400" dirty="0"/>
              <a:t>Set up Router:</a:t>
            </a:r>
          </a:p>
          <a:p>
            <a:pPr lvl="2"/>
            <a:r>
              <a:rPr lang="en-US" altLang="zh-CN" sz="2000" dirty="0"/>
              <a:t>Adds the shards to the MongoDB cluster.</a:t>
            </a:r>
          </a:p>
          <a:p>
            <a:pPr lvl="1"/>
            <a:r>
              <a:rPr lang="en-US" altLang="zh-CN" sz="2400" dirty="0"/>
              <a:t>Bulk Load Data:</a:t>
            </a:r>
          </a:p>
          <a:p>
            <a:pPr lvl="2"/>
            <a:r>
              <a:rPr lang="en-US" altLang="zh-CN" sz="2000" dirty="0"/>
              <a:t>Pre-split data and load into MongoDB.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7B19E-30C6-2FA5-8432-54D0C29DD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08744"/>
            <a:ext cx="3200400" cy="65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950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335D-8DE4-21DB-7951-EBB1F81B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CD33-0A1C-C3C4-45F9-6D5F4AAE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zh-CN" sz="3600" dirty="0" err="1"/>
              <a:t>Query</a:t>
            </a:r>
            <a:r>
              <a:rPr lang="pt-PT" altLang="zh-CN" sz="3600" dirty="0"/>
              <a:t> </a:t>
            </a:r>
            <a:r>
              <a:rPr lang="pt-PT" altLang="zh-CN" sz="3600" dirty="0" err="1"/>
              <a:t>Execution</a:t>
            </a:r>
            <a:endParaRPr lang="zh-CN" altLang="en-US" sz="36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C5E3-2B63-4E22-1591-8F4F89F9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zh-CN" sz="2800" dirty="0" err="1"/>
              <a:t>Execution</a:t>
            </a:r>
            <a:r>
              <a:rPr lang="pt-PT" altLang="zh-CN" sz="2800" dirty="0"/>
              <a:t> </a:t>
            </a:r>
            <a:r>
              <a:rPr lang="pt-PT" altLang="zh-CN" sz="2800" dirty="0" err="1"/>
              <a:t>Flow</a:t>
            </a:r>
            <a:r>
              <a:rPr lang="pt-PT" altLang="zh-CN" sz="2800" dirty="0"/>
              <a:t>:</a:t>
            </a:r>
            <a:endParaRPr lang="zh-CN" altLang="en-US" sz="2800" dirty="0" err="1"/>
          </a:p>
          <a:p>
            <a:pPr lvl="1"/>
            <a:r>
              <a:rPr lang="pt-PT" altLang="zh-CN" sz="2400" dirty="0" err="1"/>
              <a:t>Frontend</a:t>
            </a:r>
            <a:r>
              <a:rPr lang="pt-PT" altLang="zh-CN" sz="2400" dirty="0"/>
              <a:t> </a:t>
            </a:r>
            <a:r>
              <a:rPr lang="pt-PT" altLang="zh-CN" sz="2400" dirty="0" err="1"/>
              <a:t>queries</a:t>
            </a:r>
            <a:r>
              <a:rPr lang="pt-PT" altLang="zh-CN" sz="2400" dirty="0"/>
              <a:t> </a:t>
            </a:r>
            <a:r>
              <a:rPr lang="pt-PT" altLang="zh-CN" sz="2400" dirty="0" err="1"/>
              <a:t>MongoDB</a:t>
            </a:r>
            <a:r>
              <a:rPr lang="pt-PT" altLang="zh-CN" sz="2400" dirty="0"/>
              <a:t> </a:t>
            </a:r>
            <a:r>
              <a:rPr lang="pt-PT" altLang="zh-CN" sz="2400" dirty="0" err="1"/>
              <a:t>through</a:t>
            </a:r>
            <a:r>
              <a:rPr lang="pt-PT" altLang="zh-CN" sz="2400" dirty="0"/>
              <a:t> </a:t>
            </a:r>
            <a:r>
              <a:rPr lang="pt-PT" altLang="zh-CN" sz="2400" dirty="0" err="1"/>
              <a:t>the</a:t>
            </a:r>
            <a:r>
              <a:rPr lang="pt-PT" altLang="zh-CN" sz="2400" dirty="0"/>
              <a:t> Router (Mongos) </a:t>
            </a:r>
            <a:r>
              <a:rPr lang="pt-PT" altLang="zh-CN" sz="2400" dirty="0" err="1"/>
              <a:t>service</a:t>
            </a:r>
            <a:r>
              <a:rPr lang="pt-PT" altLang="zh-CN" sz="2400" dirty="0"/>
              <a:t>.</a:t>
            </a:r>
          </a:p>
          <a:p>
            <a:pPr lvl="1"/>
            <a:r>
              <a:rPr lang="pt-PT" altLang="zh-CN" sz="2400" dirty="0" err="1"/>
              <a:t>Cached</a:t>
            </a:r>
            <a:r>
              <a:rPr lang="pt-PT" altLang="zh-CN" sz="2400" dirty="0"/>
              <a:t> </a:t>
            </a:r>
            <a:r>
              <a:rPr lang="pt-PT" altLang="zh-CN" sz="2400" dirty="0" err="1"/>
              <a:t>queries</a:t>
            </a:r>
            <a:r>
              <a:rPr lang="pt-PT" altLang="zh-CN" sz="2400" dirty="0"/>
              <a:t> are </a:t>
            </a:r>
            <a:r>
              <a:rPr lang="pt-PT" altLang="zh-CN" sz="2400" dirty="0" err="1"/>
              <a:t>served</a:t>
            </a:r>
            <a:r>
              <a:rPr lang="pt-PT" altLang="zh-CN" sz="2400" dirty="0"/>
              <a:t> </a:t>
            </a:r>
            <a:r>
              <a:rPr lang="pt-PT" altLang="zh-CN" sz="2400" dirty="0" err="1"/>
              <a:t>from</a:t>
            </a:r>
            <a:r>
              <a:rPr lang="pt-PT" altLang="zh-CN" sz="2400" dirty="0"/>
              <a:t> Redis to improve performance.</a:t>
            </a:r>
            <a:endParaRPr lang="en-US" altLang="zh-CN" sz="2400" dirty="0"/>
          </a:p>
          <a:p>
            <a:r>
              <a:rPr lang="en-US" altLang="zh-CN" sz="2800" dirty="0"/>
              <a:t>Script Overview:</a:t>
            </a:r>
          </a:p>
          <a:p>
            <a:pPr lvl="1"/>
            <a:r>
              <a:rPr lang="en-US" altLang="zh-CN" sz="2400" dirty="0"/>
              <a:t>index.js handles the fetching of data from MongoDB and Redis:</a:t>
            </a:r>
          </a:p>
          <a:p>
            <a:pPr lvl="2"/>
            <a:r>
              <a:rPr lang="en-US" altLang="zh-CN" sz="2000" dirty="0"/>
              <a:t>If data is in Redis, it’s returned immediately (cache hit).</a:t>
            </a:r>
          </a:p>
          <a:p>
            <a:pPr lvl="2"/>
            <a:r>
              <a:rPr lang="en-US" altLang="zh-CN" sz="2000" dirty="0"/>
              <a:t>If not, the query is forwarded to MongoDB (cache miss), and the result is cached in Redis.</a:t>
            </a:r>
          </a:p>
          <a:p>
            <a:r>
              <a:rPr lang="en-US" altLang="zh-CN" sz="2800" dirty="0"/>
              <a:t>Data Flow: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MongoDB: Handles structured data storage and querying.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Redis: Caches frequently accessed data to reduce MongoDB load.</a:t>
            </a:r>
          </a:p>
        </p:txBody>
      </p:sp>
    </p:spTree>
    <p:extLst>
      <p:ext uri="{BB962C8B-B14F-4D97-AF65-F5344CB8AC3E}">
        <p14:creationId xmlns:p14="http://schemas.microsoft.com/office/powerpoint/2010/main" val="34361364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24BE-C6F3-6BF0-1D5B-C3D22A8F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EC2-FD7A-B8CD-C5FE-E130D9F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zh-CN" sz="3600" dirty="0" err="1"/>
              <a:t>Monitoring</a:t>
            </a:r>
            <a:endParaRPr lang="zh-CN" altLang="en-US" sz="36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EC19-014D-0C70-8193-22EB7BCC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10" y="1066800"/>
            <a:ext cx="7492990" cy="4929188"/>
          </a:xfrm>
        </p:spPr>
        <p:txBody>
          <a:bodyPr/>
          <a:lstStyle/>
          <a:p>
            <a:r>
              <a:rPr lang="pt-PT" altLang="zh-CN" sz="2800" dirty="0" err="1"/>
              <a:t>Content</a:t>
            </a:r>
            <a:r>
              <a:rPr lang="pt-PT" altLang="zh-CN" sz="2800" dirty="0"/>
              <a:t>:</a:t>
            </a:r>
          </a:p>
          <a:p>
            <a:pPr lvl="1"/>
            <a:r>
              <a:rPr lang="pt-PT" altLang="zh-CN" sz="2400" dirty="0" err="1"/>
              <a:t>Database</a:t>
            </a:r>
            <a:r>
              <a:rPr lang="pt-PT" altLang="zh-CN" sz="2400" dirty="0"/>
              <a:t> </a:t>
            </a:r>
            <a:r>
              <a:rPr lang="pt-PT" altLang="zh-CN" sz="2400" dirty="0" err="1"/>
              <a:t>Monitoring</a:t>
            </a:r>
            <a:r>
              <a:rPr lang="pt-PT" altLang="zh-CN" sz="2400" dirty="0"/>
              <a:t> Status:</a:t>
            </a:r>
          </a:p>
          <a:p>
            <a:pPr lvl="2"/>
            <a:r>
              <a:rPr lang="pt-PT" altLang="zh-CN" sz="2000" dirty="0" err="1"/>
              <a:t>Indicates</a:t>
            </a:r>
            <a:r>
              <a:rPr lang="pt-PT" altLang="zh-CN" sz="2000" dirty="0"/>
              <a:t> </a:t>
            </a:r>
            <a:r>
              <a:rPr lang="pt-PT" altLang="zh-CN" sz="2000" dirty="0" err="1"/>
              <a:t>if</a:t>
            </a:r>
            <a:r>
              <a:rPr lang="pt-PT" altLang="zh-CN" sz="2000" dirty="0"/>
              <a:t> </a:t>
            </a:r>
            <a:r>
              <a:rPr lang="pt-PT" altLang="zh-CN" sz="2000" dirty="0" err="1"/>
              <a:t>all</a:t>
            </a:r>
            <a:r>
              <a:rPr lang="pt-PT" altLang="zh-CN" sz="2000" dirty="0"/>
              <a:t> </a:t>
            </a:r>
            <a:r>
              <a:rPr lang="pt-PT" altLang="zh-CN" sz="2000" dirty="0" err="1"/>
              <a:t>database</a:t>
            </a:r>
            <a:r>
              <a:rPr lang="pt-PT" altLang="zh-CN" sz="2000" dirty="0"/>
              <a:t> </a:t>
            </a:r>
            <a:r>
              <a:rPr lang="pt-PT" altLang="zh-CN" sz="2000" dirty="0" err="1"/>
              <a:t>services</a:t>
            </a:r>
            <a:r>
              <a:rPr lang="pt-PT" altLang="zh-CN" sz="2000" dirty="0"/>
              <a:t> are </a:t>
            </a:r>
            <a:r>
              <a:rPr lang="pt-PT" altLang="zh-CN" sz="2000" dirty="0" err="1"/>
              <a:t>operational</a:t>
            </a:r>
            <a:r>
              <a:rPr lang="pt-PT" altLang="zh-CN" sz="2000" dirty="0"/>
              <a:t> </a:t>
            </a:r>
            <a:r>
              <a:rPr lang="pt-PT" altLang="zh-CN" sz="2000" dirty="0" err="1"/>
              <a:t>and</a:t>
            </a:r>
            <a:r>
              <a:rPr lang="pt-PT" altLang="zh-CN" sz="2000" dirty="0"/>
              <a:t> </a:t>
            </a:r>
            <a:r>
              <a:rPr lang="pt-PT" altLang="zh-CN" sz="2000" dirty="0" err="1"/>
              <a:t>how</a:t>
            </a:r>
            <a:r>
              <a:rPr lang="pt-PT" altLang="zh-CN" sz="2000" dirty="0"/>
              <a:t> </a:t>
            </a:r>
            <a:r>
              <a:rPr lang="pt-PT" altLang="zh-CN" sz="2000" dirty="0" err="1"/>
              <a:t>long</a:t>
            </a:r>
            <a:r>
              <a:rPr lang="pt-PT" altLang="zh-CN" sz="2000" dirty="0"/>
              <a:t> </a:t>
            </a:r>
            <a:r>
              <a:rPr lang="pt-PT" altLang="zh-CN" sz="2000" dirty="0" err="1"/>
              <a:t>they</a:t>
            </a:r>
            <a:r>
              <a:rPr lang="pt-PT" altLang="zh-CN" sz="2000" dirty="0"/>
              <a:t> </a:t>
            </a:r>
            <a:r>
              <a:rPr lang="pt-PT" altLang="zh-CN" sz="2000" dirty="0" err="1"/>
              <a:t>have</a:t>
            </a:r>
            <a:r>
              <a:rPr lang="pt-PT" altLang="zh-CN" sz="2000" dirty="0"/>
              <a:t> </a:t>
            </a:r>
            <a:r>
              <a:rPr lang="pt-PT" altLang="zh-CN" sz="2000" dirty="0" err="1"/>
              <a:t>been</a:t>
            </a:r>
            <a:r>
              <a:rPr lang="pt-PT" altLang="zh-CN" sz="2000" dirty="0"/>
              <a:t> </a:t>
            </a:r>
            <a:r>
              <a:rPr lang="pt-PT" altLang="zh-CN" sz="2000" dirty="0" err="1"/>
              <a:t>continuously</a:t>
            </a:r>
            <a:r>
              <a:rPr lang="pt-PT" altLang="zh-CN" sz="2000" dirty="0"/>
              <a:t> </a:t>
            </a:r>
            <a:r>
              <a:rPr lang="pt-PT" altLang="zh-CN" sz="2000" dirty="0" err="1"/>
              <a:t>running</a:t>
            </a:r>
            <a:r>
              <a:rPr lang="pt-PT" altLang="zh-CN" sz="2000" dirty="0"/>
              <a:t>.</a:t>
            </a:r>
          </a:p>
          <a:p>
            <a:pPr lvl="1"/>
            <a:r>
              <a:rPr lang="pt-PT" altLang="zh-CN" sz="2400" dirty="0" err="1"/>
              <a:t>Operations</a:t>
            </a:r>
            <a:r>
              <a:rPr lang="pt-PT" altLang="zh-CN" sz="2400" dirty="0"/>
              <a:t> </a:t>
            </a:r>
            <a:r>
              <a:rPr lang="pt-PT" altLang="zh-CN" sz="2400" dirty="0" err="1"/>
              <a:t>Overview</a:t>
            </a:r>
            <a:r>
              <a:rPr lang="pt-PT" altLang="zh-CN" sz="2400" dirty="0"/>
              <a:t>:</a:t>
            </a:r>
          </a:p>
          <a:p>
            <a:pPr lvl="2"/>
            <a:r>
              <a:rPr lang="pt-PT" altLang="zh-CN" sz="2000" dirty="0" err="1"/>
              <a:t>Query</a:t>
            </a:r>
            <a:r>
              <a:rPr lang="pt-PT" altLang="zh-CN" sz="2000" dirty="0"/>
              <a:t> – </a:t>
            </a:r>
            <a:r>
              <a:rPr lang="pt-PT" altLang="zh-CN" sz="2000" dirty="0" err="1"/>
              <a:t>number</a:t>
            </a:r>
            <a:r>
              <a:rPr lang="pt-PT" altLang="zh-CN" sz="2000" dirty="0"/>
              <a:t> </a:t>
            </a:r>
            <a:r>
              <a:rPr lang="pt-PT" altLang="zh-CN" sz="2000" dirty="0" err="1"/>
              <a:t>of</a:t>
            </a:r>
            <a:r>
              <a:rPr lang="pt-PT" altLang="zh-CN" sz="2000" dirty="0"/>
              <a:t> data </a:t>
            </a:r>
            <a:r>
              <a:rPr lang="pt-PT" altLang="zh-CN" sz="2000" dirty="0" err="1"/>
              <a:t>retrieval</a:t>
            </a:r>
            <a:r>
              <a:rPr lang="pt-PT" altLang="zh-CN" sz="2000" dirty="0"/>
              <a:t> </a:t>
            </a:r>
            <a:r>
              <a:rPr lang="pt-PT" altLang="zh-CN" sz="2000" dirty="0" err="1"/>
              <a:t>requests</a:t>
            </a:r>
            <a:r>
              <a:rPr lang="pt-PT" altLang="zh-CN" sz="2000" dirty="0"/>
              <a:t>.</a:t>
            </a:r>
          </a:p>
          <a:p>
            <a:pPr lvl="2"/>
            <a:r>
              <a:rPr lang="pt-PT" altLang="zh-CN" sz="2000" dirty="0" err="1"/>
              <a:t>Insert</a:t>
            </a:r>
            <a:r>
              <a:rPr lang="pt-PT" altLang="zh-CN" sz="2000" dirty="0"/>
              <a:t> – </a:t>
            </a:r>
            <a:r>
              <a:rPr lang="pt-PT" altLang="zh-CN" sz="2000" dirty="0" err="1"/>
              <a:t>number</a:t>
            </a:r>
            <a:r>
              <a:rPr lang="pt-PT" altLang="zh-CN" sz="2000" dirty="0"/>
              <a:t> </a:t>
            </a:r>
            <a:r>
              <a:rPr lang="pt-PT" altLang="zh-CN" sz="2000" dirty="0" err="1"/>
              <a:t>of</a:t>
            </a:r>
            <a:r>
              <a:rPr lang="pt-PT" altLang="zh-CN" sz="2000" dirty="0"/>
              <a:t> records </a:t>
            </a:r>
            <a:r>
              <a:rPr lang="pt-PT" altLang="zh-CN" sz="2000" dirty="0" err="1"/>
              <a:t>added</a:t>
            </a:r>
            <a:r>
              <a:rPr lang="pt-PT" altLang="zh-CN" sz="2000" dirty="0"/>
              <a:t> to </a:t>
            </a:r>
            <a:r>
              <a:rPr lang="pt-PT" altLang="zh-CN" sz="2000" dirty="0" err="1"/>
              <a:t>the</a:t>
            </a:r>
            <a:r>
              <a:rPr lang="pt-PT" altLang="zh-CN" sz="2000" dirty="0"/>
              <a:t> </a:t>
            </a:r>
            <a:r>
              <a:rPr lang="pt-PT" altLang="zh-CN" sz="2000" dirty="0" err="1"/>
              <a:t>database</a:t>
            </a:r>
            <a:r>
              <a:rPr lang="pt-PT" altLang="zh-CN" sz="2000" dirty="0"/>
              <a:t>.</a:t>
            </a:r>
          </a:p>
          <a:p>
            <a:pPr lvl="2"/>
            <a:r>
              <a:rPr lang="pt-PT" altLang="zh-CN" sz="2000" dirty="0" err="1"/>
              <a:t>Update</a:t>
            </a:r>
            <a:r>
              <a:rPr lang="pt-PT" altLang="zh-CN" sz="2000" dirty="0"/>
              <a:t>/Delete – </a:t>
            </a:r>
            <a:r>
              <a:rPr lang="pt-PT" altLang="zh-CN" sz="2000" dirty="0" err="1"/>
              <a:t>modifyed</a:t>
            </a:r>
            <a:r>
              <a:rPr lang="pt-PT" altLang="zh-CN" sz="2000" dirty="0"/>
              <a:t>/</a:t>
            </a:r>
            <a:r>
              <a:rPr lang="pt-PT" altLang="zh-CN" sz="2000" dirty="0" err="1"/>
              <a:t>removed</a:t>
            </a:r>
            <a:r>
              <a:rPr lang="pt-PT" altLang="zh-CN" sz="2000" dirty="0"/>
              <a:t> data.</a:t>
            </a:r>
          </a:p>
          <a:p>
            <a:pPr lvl="2"/>
            <a:r>
              <a:rPr lang="pt-PT" altLang="zh-CN" sz="2000" dirty="0" err="1"/>
              <a:t>Command</a:t>
            </a:r>
            <a:r>
              <a:rPr lang="pt-PT" altLang="zh-CN" sz="2000" dirty="0"/>
              <a:t> – </a:t>
            </a:r>
            <a:r>
              <a:rPr lang="pt-PT" altLang="zh-CN" sz="2000" dirty="0" err="1"/>
              <a:t>operational</a:t>
            </a:r>
            <a:r>
              <a:rPr lang="pt-PT" altLang="zh-CN" sz="2000" dirty="0"/>
              <a:t> </a:t>
            </a:r>
            <a:r>
              <a:rPr lang="pt-PT" altLang="zh-CN" sz="2000" dirty="0" err="1"/>
              <a:t>commands</a:t>
            </a:r>
            <a:r>
              <a:rPr lang="pt-PT" altLang="zh-CN" sz="2000" dirty="0"/>
              <a:t> </a:t>
            </a:r>
            <a:r>
              <a:rPr lang="pt-PT" altLang="zh-CN" sz="2000" dirty="0" err="1"/>
              <a:t>executed</a:t>
            </a:r>
            <a:r>
              <a:rPr lang="pt-PT" altLang="zh-CN" sz="2000" dirty="0"/>
              <a:t>.</a:t>
            </a:r>
          </a:p>
          <a:p>
            <a:pPr lvl="1"/>
            <a:r>
              <a:rPr lang="pt-PT" altLang="zh-CN" sz="2400" dirty="0" err="1"/>
              <a:t>Resource</a:t>
            </a:r>
            <a:r>
              <a:rPr lang="pt-PT" altLang="zh-CN" sz="2400" dirty="0"/>
              <a:t> </a:t>
            </a:r>
            <a:r>
              <a:rPr lang="pt-PT" altLang="zh-CN" sz="2400" dirty="0" err="1"/>
              <a:t>Memory</a:t>
            </a:r>
            <a:r>
              <a:rPr lang="pt-PT" altLang="zh-CN" sz="2400" dirty="0"/>
              <a:t> </a:t>
            </a:r>
            <a:r>
              <a:rPr lang="pt-PT" altLang="zh-CN" sz="2400" dirty="0" err="1"/>
              <a:t>Usage</a:t>
            </a:r>
            <a:r>
              <a:rPr lang="pt-PT" altLang="zh-CN" sz="2400" dirty="0"/>
              <a:t>:</a:t>
            </a:r>
          </a:p>
          <a:p>
            <a:pPr lvl="2"/>
            <a:r>
              <a:rPr lang="pt-PT" altLang="zh-CN" sz="2000" dirty="0"/>
              <a:t>Total </a:t>
            </a:r>
            <a:r>
              <a:rPr lang="pt-PT" altLang="zh-CN" sz="2000" dirty="0" err="1"/>
              <a:t>Disk</a:t>
            </a:r>
            <a:r>
              <a:rPr lang="pt-PT" altLang="zh-CN" sz="2000" dirty="0"/>
              <a:t> </a:t>
            </a:r>
            <a:r>
              <a:rPr lang="pt-PT" altLang="zh-CN" sz="2000" dirty="0" err="1"/>
              <a:t>Usage</a:t>
            </a:r>
            <a:endParaRPr lang="pt-PT" altLang="zh-CN" sz="2000" dirty="0"/>
          </a:p>
          <a:p>
            <a:pPr lvl="2"/>
            <a:r>
              <a:rPr lang="pt-PT" altLang="zh-CN" sz="2000" dirty="0"/>
              <a:t>Individual </a:t>
            </a:r>
            <a:r>
              <a:rPr lang="pt-PT" altLang="zh-CN" sz="2000" dirty="0" err="1"/>
              <a:t>Disk</a:t>
            </a:r>
            <a:r>
              <a:rPr lang="pt-PT" altLang="zh-CN" sz="2000" dirty="0"/>
              <a:t> </a:t>
            </a:r>
            <a:r>
              <a:rPr lang="pt-PT" altLang="zh-CN" sz="2000" dirty="0" err="1"/>
              <a:t>Usage</a:t>
            </a:r>
            <a:endParaRPr lang="pt-PT" altLang="zh-CN" sz="2000" dirty="0"/>
          </a:p>
          <a:p>
            <a:pPr lvl="1"/>
            <a:r>
              <a:rPr lang="pt-PT" altLang="zh-CN" sz="2400" dirty="0"/>
              <a:t>Data </a:t>
            </a:r>
            <a:r>
              <a:rPr lang="pt-PT" altLang="zh-CN" sz="2400" dirty="0" err="1"/>
              <a:t>Distribution</a:t>
            </a:r>
            <a:r>
              <a:rPr lang="pt-PT" altLang="zh-CN" sz="2400" dirty="0"/>
              <a:t>:</a:t>
            </a:r>
          </a:p>
          <a:p>
            <a:pPr lvl="2"/>
            <a:r>
              <a:rPr lang="en-US" sz="2000" dirty="0"/>
              <a:t>Demonstrates the effectiveness of pre-splitting chunks during initialization to optimize shard distribution.</a:t>
            </a:r>
            <a:endParaRPr lang="pt-PT" altLang="zh-CN" sz="2800" dirty="0"/>
          </a:p>
        </p:txBody>
      </p:sp>
      <p:pic>
        <p:nvPicPr>
          <p:cNvPr id="5" name="Imagem 4" descr="Uma imagem com texto, captura de ecrã, Tipo de letra, documento&#10;&#10;Descrição gerada automaticamente">
            <a:extLst>
              <a:ext uri="{FF2B5EF4-FFF2-40B4-BE49-F238E27FC236}">
                <a16:creationId xmlns:a16="http://schemas.microsoft.com/office/drawing/2014/main" id="{68E7214E-B395-CD92-4D1C-EE68A683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87452"/>
            <a:ext cx="3308128" cy="61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5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B7AA1-D550-1A40-1C78-1AF90D96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DA99A11-2937-0F86-E597-7D717EE7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232189"/>
            <a:ext cx="8534400" cy="1752600"/>
          </a:xfrm>
        </p:spPr>
        <p:txBody>
          <a:bodyPr/>
          <a:lstStyle/>
          <a:p>
            <a:r>
              <a:rPr lang="en-US" sz="2800" dirty="0">
                <a:cs typeface="+mn-ea"/>
              </a:rPr>
              <a:t> </a:t>
            </a:r>
            <a:r>
              <a:rPr lang="en-US" sz="2800" dirty="0">
                <a:ea typeface="黑体" panose="02010609060101010101" pitchFamily="49" charset="-122"/>
                <a:cs typeface="+mn-ea"/>
              </a:rPr>
              <a:t>Ivan </a:t>
            </a:r>
            <a:r>
              <a:rPr lang="en-US" sz="2800" dirty="0" err="1">
                <a:ea typeface="黑体" panose="02010609060101010101" pitchFamily="49" charset="-122"/>
                <a:cs typeface="+mn-ea"/>
              </a:rPr>
              <a:t>Yazykov</a:t>
            </a:r>
            <a:r>
              <a:rPr lang="en-US" sz="2800" dirty="0">
                <a:ea typeface="黑体" panose="02010609060101010101" pitchFamily="49" charset="-122"/>
                <a:cs typeface="+mn-ea"/>
              </a:rPr>
              <a:t>, Guilherme Diogo</a:t>
            </a:r>
            <a:br>
              <a:rPr lang="en-US" sz="2800" dirty="0">
                <a:ea typeface="黑体" panose="02010609060101010101" pitchFamily="49" charset="-122"/>
                <a:cs typeface="+mn-ea"/>
              </a:rPr>
            </a:br>
            <a:r>
              <a:rPr lang="en-US" sz="2800" dirty="0">
                <a:ea typeface="黑体" panose="02010609060101010101" pitchFamily="49" charset="-122"/>
                <a:cs typeface="+mn-ea"/>
              </a:rPr>
              <a:t>Department</a:t>
            </a: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en-US" altLang="zh-CN" sz="2800" dirty="0"/>
              <a:t>of Computer Science and Technology</a:t>
            </a:r>
            <a:endParaRPr lang="en-US" altLang="zh-CN" sz="4400" dirty="0">
              <a:effectLst/>
            </a:endParaRPr>
          </a:p>
          <a:p>
            <a:endParaRPr lang="en-US" sz="2800" dirty="0">
              <a:cs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D71463-03A0-C4A6-84C7-E8FE151C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65231"/>
            <a:ext cx="10363200" cy="14700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002060"/>
                </a:solidFill>
                <a:latin typeface="+mn-lt"/>
                <a:ea typeface="+mj-ea"/>
              </a:rPr>
              <a:t>Thank you!</a:t>
            </a:r>
            <a:br>
              <a:rPr lang="en-US" altLang="zh-CN" sz="4000" b="1" dirty="0">
                <a:solidFill>
                  <a:srgbClr val="002060"/>
                </a:solidFill>
                <a:latin typeface="+mn-lt"/>
                <a:ea typeface="+mj-ea"/>
              </a:rPr>
            </a:br>
            <a:r>
              <a:rPr lang="en-US" altLang="zh-CN" sz="4000" b="1" dirty="0">
                <a:solidFill>
                  <a:srgbClr val="002060"/>
                </a:solidFill>
                <a:latin typeface="+mn-lt"/>
                <a:ea typeface="+mj-ea"/>
              </a:rPr>
              <a:t>We will now show a quick demo.</a:t>
            </a:r>
            <a:r>
              <a:rPr lang="en-US" altLang="zh-CN" sz="4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8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1F6C6F-8B64-274F-6718-111F6751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019"/>
            <a:ext cx="12192001" cy="23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527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diZGUzOWE4ODIxYzk0NjFhNmIxYzFlZmE1Mjc0NWQifQ=="/>
</p:tagLst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e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TGF0ZXgiIDogIlxcYmVnaW57ZGlzcGxheW1hdGh9XG5wX24odXx2KSBcXHByb3B0byBwX2QodXx2KV5cXGFscGhhLCAwPFxcYWxwaGE8MVxuXFxlbmR7ZGlzcGxheW1hdGh9Igp9Cg=="/>
    </extobj>
  </extobjs>
</s:customData>
</file>

<file path=customXml/itemProps1.xml><?xml version="1.0" encoding="utf-8"?>
<ds:datastoreItem xmlns:ds="http://schemas.openxmlformats.org/officeDocument/2006/customXml" ds:itemID="{5AEB68A5-B821-49A0-9965-D881C12026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584</TotalTime>
  <Words>398</Words>
  <Application>Microsoft Office PowerPoint</Application>
  <PresentationFormat>Ecrã Panorâmico</PresentationFormat>
  <Paragraphs>63</Paragraphs>
  <Slides>7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黑体</vt:lpstr>
      <vt:lpstr>宋体</vt:lpstr>
      <vt:lpstr>Arial</vt:lpstr>
      <vt:lpstr>ArialMT</vt:lpstr>
      <vt:lpstr>Calibri</vt:lpstr>
      <vt:lpstr>Times New Roman</vt:lpstr>
      <vt:lpstr>jie</vt:lpstr>
      <vt:lpstr>keg</vt:lpstr>
      <vt:lpstr>Distributed Database Systems Project</vt:lpstr>
      <vt:lpstr>Project Overview</vt:lpstr>
      <vt:lpstr>Data Center Design</vt:lpstr>
      <vt:lpstr>Initialization</vt:lpstr>
      <vt:lpstr>Query Execution</vt:lpstr>
      <vt:lpstr>Monitoring</vt:lpstr>
      <vt:lpstr>Thank you! We will now show a quick demo.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Luis Guilherme de Melo Félix Diogo</cp:lastModifiedBy>
  <cp:revision>6855</cp:revision>
  <cp:lastPrinted>2024-10-23T10:25:00Z</cp:lastPrinted>
  <dcterms:created xsi:type="dcterms:W3CDTF">2022-10-07T14:41:00Z</dcterms:created>
  <dcterms:modified xsi:type="dcterms:W3CDTF">2024-12-24T04:36:33Z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2052-12.1.0.15404</vt:lpwstr>
  </property>
  <property fmtid="{D5CDD505-2E9C-101B-9397-08002B2CF9AE}" pid="4" name="ICV">
    <vt:lpwstr>8D8453DBA72A4BFF91079CAEC9760506_13</vt:lpwstr>
  </property>
</Properties>
</file>