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75" r:id="rId4"/>
    <p:sldId id="257" r:id="rId5"/>
    <p:sldId id="269" r:id="rId6"/>
    <p:sldId id="276" r:id="rId7"/>
    <p:sldId id="259" r:id="rId8"/>
    <p:sldId id="271" r:id="rId9"/>
    <p:sldId id="277" r:id="rId10"/>
    <p:sldId id="260" r:id="rId11"/>
    <p:sldId id="261" r:id="rId12"/>
    <p:sldId id="262" r:id="rId13"/>
    <p:sldId id="272" r:id="rId14"/>
    <p:sldId id="278" r:id="rId15"/>
    <p:sldId id="264" r:id="rId16"/>
    <p:sldId id="265" r:id="rId17"/>
    <p:sldId id="266" r:id="rId18"/>
    <p:sldId id="273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pub/valgrind/valgrind-3.17.0.tar.bz2" TargetMode="External"/><Relationship Id="rId2" Type="http://schemas.openxmlformats.org/officeDocument/2006/relationships/hyperlink" Target="https://www.valgrind.org/downloads/current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85825-1326-4AD6-A2F4-7CE5718EDAAC}"/>
              </a:ext>
            </a:extLst>
          </p:cNvPr>
          <p:cNvSpPr txBox="1"/>
          <p:nvPr/>
        </p:nvSpPr>
        <p:spPr>
          <a:xfrm>
            <a:off x="2454118" y="2852945"/>
            <a:ext cx="7283764" cy="57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algrind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Apache bench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iege 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使用介绍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607147-1315-4FE5-9CFE-93BA9A7483A6}"/>
              </a:ext>
            </a:extLst>
          </p:cNvPr>
          <p:cNvSpPr txBox="1"/>
          <p:nvPr/>
        </p:nvSpPr>
        <p:spPr>
          <a:xfrm>
            <a:off x="5165345" y="3665102"/>
            <a:ext cx="1861310" cy="82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25000"/>
              </a:lnSpc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2021.9.30</a:t>
            </a:r>
          </a:p>
          <a:p>
            <a:pPr algn="ctr" rtl="0"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欧梦玲</a:t>
            </a:r>
          </a:p>
        </p:txBody>
      </p:sp>
    </p:spTree>
    <p:extLst>
      <p:ext uri="{BB962C8B-B14F-4D97-AF65-F5344CB8AC3E}">
        <p14:creationId xmlns:p14="http://schemas.microsoft.com/office/powerpoint/2010/main" val="270930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66C3A40-523D-4DB7-A390-B9D888AEE409}"/>
              </a:ext>
            </a:extLst>
          </p:cNvPr>
          <p:cNvSpPr txBox="1"/>
          <p:nvPr/>
        </p:nvSpPr>
        <p:spPr>
          <a:xfrm>
            <a:off x="1132566" y="654847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V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AD1D0E-10A4-45B8-96F2-BBE0927C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6" y="1268912"/>
            <a:ext cx="6873514" cy="48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477BD7-347B-49D7-9DC1-33B723AFB1E9}"/>
              </a:ext>
            </a:extLst>
          </p:cNvPr>
          <p:cNvSpPr txBox="1"/>
          <p:nvPr/>
        </p:nvSpPr>
        <p:spPr>
          <a:xfrm>
            <a:off x="731749" y="657672"/>
            <a:ext cx="108506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Options are: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-n requests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 of requests to perform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在测试会话中所执行的请求个数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-c concurrency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 of multiple requests to make at a time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并发数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-t timelimit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Seconds to max. to spend on benchmarking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implies -n 50000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-s timeout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Seconds to max. wait for each response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 is 30 seconds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-b windowsize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 of TCP send/receive buffer, in bytes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-B address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 to bind to when making outgoing connections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-p postfile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containing data to POST. Remember also to set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-u putfile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containing data to PUT. Remember also to set -T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-T content-type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Content-type header to use for POST/PUT data, eg.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'application/x-www-form-urlencoded'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 is 'text/plain'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-v verbosity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much troubleshooting info to print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-w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 out results in HTML tables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-i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HEAD instead of GET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-x attributes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to insert as table attributes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-y attributes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to insert as tr attributes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-z attributes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to insert as td or th attributes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7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B410E-D585-4B45-892A-DDCFC283689A}"/>
              </a:ext>
            </a:extLst>
          </p:cNvPr>
          <p:cNvSpPr txBox="1"/>
          <p:nvPr/>
        </p:nvSpPr>
        <p:spPr>
          <a:xfrm>
            <a:off x="581584" y="406965"/>
            <a:ext cx="1084595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-C attribute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 cookie, eg. 'Apache=1234'. (repeatable)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-H attribute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Arbitrary header line, eg. 'Accept-Encoding: gzip'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Inserted after all normal header lines. (repeatable)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-A attribute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Basic WWW Authentication, the attributes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a colon separated username and password.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-P attribute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Basic Proxy Authentication, the attributes are a colon separated username and password.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-X proxy:port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Proxyserver and port number to use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-V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 version number and exit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-k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HTTP KeepAlive feature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	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启用</a:t>
            </a:r>
            <a:r>
              <a:rPr lang="en-US" altLang="zh-CN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</a:t>
            </a:r>
            <a:r>
              <a:rPr lang="en-US" altLang="zh-CN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KeepAlive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功能，即在一个</a:t>
            </a:r>
            <a:r>
              <a:rPr lang="en-US" altLang="zh-CN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会话中执行多个请求。默认不启用</a:t>
            </a:r>
            <a:r>
              <a:rPr lang="en-US" altLang="zh-CN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KeepAlive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-d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not show percentiles served table.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-S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not show confidence estimators and warnings.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-q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not show progress when doing more than 150 requests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-l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 variable document length (use this for dynamic pages)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-g filename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collected data to gnuplot format file.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-e filename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CSV file with percentages served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-r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Don't exit on socket receive errors.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-m method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 name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-h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 usage information (this message)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-I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Disable TLS Server Name Indication (SNI) extension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-Z ciphersuite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Specify SSL/TLS cipher suite (See openssl ciphers)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-f protocol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Specify SSL/TLS protocol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(SSL2, TLS1, TLS1.1, TLS1.2 or ALL)</a:t>
            </a:r>
          </a:p>
        </p:txBody>
      </p:sp>
    </p:spTree>
    <p:extLst>
      <p:ext uri="{BB962C8B-B14F-4D97-AF65-F5344CB8AC3E}">
        <p14:creationId xmlns:p14="http://schemas.microsoft.com/office/powerpoint/2010/main" val="380689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AD1D0E-10A4-45B8-96F2-BBE0927CE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40" r="26716" b="66307"/>
          <a:stretch/>
        </p:blipFill>
        <p:spPr>
          <a:xfrm>
            <a:off x="370690" y="589976"/>
            <a:ext cx="6276604" cy="7075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B8A385-9935-4F61-A312-693D3CFA3F3E}"/>
              </a:ext>
            </a:extLst>
          </p:cNvPr>
          <p:cNvSpPr txBox="1"/>
          <p:nvPr/>
        </p:nvSpPr>
        <p:spPr>
          <a:xfrm>
            <a:off x="279250" y="1400754"/>
            <a:ext cx="6093724" cy="51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 -n 500 -c 10 –k https://www.baidu.com/ 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29FAF9-EAB5-47B9-9842-9B6AB3523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95" b="49771"/>
          <a:stretch/>
        </p:blipFill>
        <p:spPr>
          <a:xfrm>
            <a:off x="157363" y="1994652"/>
            <a:ext cx="5784897" cy="40186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1AF275-74E3-4B8F-BCB0-D29FD09F6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71" r="3031"/>
          <a:stretch/>
        </p:blipFill>
        <p:spPr>
          <a:xfrm>
            <a:off x="5942260" y="1994652"/>
            <a:ext cx="6077133" cy="40186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24AD20-F363-4463-B46F-390B4327FEB0}"/>
              </a:ext>
            </a:extLst>
          </p:cNvPr>
          <p:cNvSpPr txBox="1"/>
          <p:nvPr/>
        </p:nvSpPr>
        <p:spPr>
          <a:xfrm>
            <a:off x="370690" y="6045079"/>
            <a:ext cx="6096000" cy="51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-n 100 -c 10 -k http://127.0.0.1: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54744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5598431" y="3026565"/>
            <a:ext cx="1157326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Siege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4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46995E-669D-4378-897F-3E91E1F9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0" y="375733"/>
            <a:ext cx="6704762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8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C7CE56-77DA-42DA-917A-BAF4E0586B41}"/>
              </a:ext>
            </a:extLst>
          </p:cNvPr>
          <p:cNvSpPr txBox="1"/>
          <p:nvPr/>
        </p:nvSpPr>
        <p:spPr>
          <a:xfrm>
            <a:off x="1281751" y="953761"/>
            <a:ext cx="84641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SIEGE 4.1.1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siege [options]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siege [options] URL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siege -g URL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-V, --version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VERSION, prints the version number.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-h, --help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HELP, prints this section.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-C, --config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CONFIGURATION, show the current config.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-v, --verbose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VERBOSE, prints notification to screen.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-q, --quiet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QUIET turns verbose off and suppresses output.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-g, --get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pull down HTTP headers and display the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transaction. Great for application debugging.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-p, --print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PRINT, like GET only it prints the entire page.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-c, --concurrent=NUM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users, default is 10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-r, --reps=NUM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REPS, number of times to run the test.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-t, --time=NUMm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testing where "m" is modifier S, M, or H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--time=1H, one hour test.</a:t>
            </a:r>
          </a:p>
        </p:txBody>
      </p:sp>
    </p:spTree>
    <p:extLst>
      <p:ext uri="{BB962C8B-B14F-4D97-AF65-F5344CB8AC3E}">
        <p14:creationId xmlns:p14="http://schemas.microsoft.com/office/powerpoint/2010/main" val="348659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0D2DBF-7A43-4A16-9D04-512976C1A01C}"/>
              </a:ext>
            </a:extLst>
          </p:cNvPr>
          <p:cNvSpPr txBox="1"/>
          <p:nvPr/>
        </p:nvSpPr>
        <p:spPr>
          <a:xfrm>
            <a:off x="1065890" y="595937"/>
            <a:ext cx="83490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-d, --delay=NUM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DELAY, random delay before each request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-b, --benchmark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BENCHMARK: no delays between requests.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-i, --internet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user simulation, hits URLs randomly.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-f, --file=FILE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select a specific URLS FILE.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-R, --rc=FILE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RC, specify an siegerc file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-l, --log[=FILE]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to FILE. If FILE is not specified, the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is used: PREFIX/var/siege.log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-m, --mark="text"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MARK, mark the log file with a string.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.001 and NUM. (NOT COUNTED IN STATS)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-H, --header="text"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header to request (can be many)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-A, --user-agent="text"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User-Agent in request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-T, --content-type="text"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Content-Type in request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-j, --json-output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OUTPUT, print final stats to stdout as JSON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--no-parser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PARSER, turn off the HTML page parser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--no-follow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FOLLOW, do not follow HTTP redirects</a:t>
            </a:r>
          </a:p>
        </p:txBody>
      </p:sp>
    </p:spTree>
    <p:extLst>
      <p:ext uri="{BB962C8B-B14F-4D97-AF65-F5344CB8AC3E}">
        <p14:creationId xmlns:p14="http://schemas.microsoft.com/office/powerpoint/2010/main" val="276828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AD8234-87A0-45E9-949F-3AB09C15CF76}"/>
              </a:ext>
            </a:extLst>
          </p:cNvPr>
          <p:cNvSpPr txBox="1"/>
          <p:nvPr/>
        </p:nvSpPr>
        <p:spPr>
          <a:xfrm>
            <a:off x="385550" y="1364354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siege -c 10 -r 1 https://www.baidu.com/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D08A1-A050-41B5-8D1B-A8D96A24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5"/>
          <a:stretch/>
        </p:blipFill>
        <p:spPr>
          <a:xfrm>
            <a:off x="385550" y="1983722"/>
            <a:ext cx="6384747" cy="31534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7A30C7-A07D-4385-AE1A-C7DE3D4A2911}"/>
              </a:ext>
            </a:extLst>
          </p:cNvPr>
          <p:cNvSpPr txBox="1"/>
          <p:nvPr/>
        </p:nvSpPr>
        <p:spPr>
          <a:xfrm>
            <a:off x="6954672" y="1826019"/>
            <a:ext cx="52373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Transactions: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访问次数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Availability: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成功次数百分比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Elapsed time: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测试用时</a:t>
            </a:r>
            <a:endParaRPr lang="en-US" altLang="zh-CN" b="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transferred: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测试传输数据量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 time: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平均响应时间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Transaction rate: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平均每秒处理请求数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Throughput: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吞吐率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Concurrency: 	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最高并发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Successful transactions: 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成功的请求数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Failed transactions: 	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失败的请求数</a:t>
            </a:r>
            <a:endParaRPr lang="en-US" altLang="zh-CN" b="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Longest transaction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最长响应时间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Shortest transaction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最短响应时间</a:t>
            </a:r>
          </a:p>
        </p:txBody>
      </p:sp>
    </p:spTree>
    <p:extLst>
      <p:ext uri="{BB962C8B-B14F-4D97-AF65-F5344CB8AC3E}">
        <p14:creationId xmlns:p14="http://schemas.microsoft.com/office/powerpoint/2010/main" val="54033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59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80A348-26E1-4744-B47D-F38E8DFDC313}"/>
              </a:ext>
            </a:extLst>
          </p:cNvPr>
          <p:cNvSpPr txBox="1"/>
          <p:nvPr/>
        </p:nvSpPr>
        <p:spPr>
          <a:xfrm>
            <a:off x="581562" y="2250311"/>
            <a:ext cx="11283517" cy="2357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 commit  id  new-image		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将容器打包成新的镜像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rtl="0">
              <a:lnSpc>
                <a:spcPct val="1250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 rm  –f  id 				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删除容器</a:t>
            </a:r>
            <a:endParaRPr lang="en-US" altLang="zh-CN" sz="2400" b="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 run  --privileged  -it  -p 8888:9999  -v D:/2.MyFile/workspace/:/home/workspace --name </a:t>
            </a:r>
            <a:r>
              <a:rPr lang="en-US" altLang="zh-CN" sz="24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Liso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new-image /bin/bash 		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用刚才打包成新的镜像，创建新的容器 </a:t>
            </a:r>
            <a:b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5644730" y="3026565"/>
            <a:ext cx="902540" cy="57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b="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8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05EC144-94FA-43CB-B3C4-854AAD046A6E}"/>
              </a:ext>
            </a:extLst>
          </p:cNvPr>
          <p:cNvSpPr txBox="1"/>
          <p:nvPr/>
        </p:nvSpPr>
        <p:spPr>
          <a:xfrm>
            <a:off x="2671142" y="1118587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  -o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exec_file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D6879E-13E0-49DE-9D15-A59202292789}"/>
              </a:ext>
            </a:extLst>
          </p:cNvPr>
          <p:cNvSpPr txBox="1"/>
          <p:nvPr/>
        </p:nvSpPr>
        <p:spPr>
          <a:xfrm>
            <a:off x="2671142" y="1712222"/>
            <a:ext cx="9012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-g</a:t>
            </a:r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选项的作用是：在可执行文件中加入源码信息</a:t>
            </a:r>
            <a:endParaRPr lang="en-US" altLang="zh-CN" sz="2000" i="0" dirty="0">
              <a:solidFill>
                <a:srgbClr val="39393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比如：可执行文件中第几条机器指令对应源代码的第几行，但并不是把整个</a:t>
            </a:r>
            <a:endParaRPr lang="en-US" altLang="zh-CN" sz="2000" i="0" dirty="0">
              <a:solidFill>
                <a:srgbClr val="39393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源文件都嵌入到可执行文件中，而是在调试时必须保证</a:t>
            </a:r>
            <a:r>
              <a:rPr lang="en-US" altLang="zh-CN" sz="2000" i="0" dirty="0" err="1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gdb</a:t>
            </a:r>
            <a:r>
              <a:rPr lang="zh-CN" altLang="en-US" sz="2000" i="0" dirty="0">
                <a:solidFill>
                  <a:srgbClr val="39393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能找到源文件。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E93A4D-5D8F-4E2C-9A8C-0EB6EB3F69CD}"/>
              </a:ext>
            </a:extLst>
          </p:cNvPr>
          <p:cNvSpPr txBox="1"/>
          <p:nvPr/>
        </p:nvSpPr>
        <p:spPr>
          <a:xfrm>
            <a:off x="2671142" y="298683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exec_file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8EA2C-32DB-496E-8472-E24078DF9FC4}"/>
              </a:ext>
            </a:extLst>
          </p:cNvPr>
          <p:cNvSpPr txBox="1"/>
          <p:nvPr/>
        </p:nvSpPr>
        <p:spPr>
          <a:xfrm>
            <a:off x="446101" y="1118587"/>
            <a:ext cx="1773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0C96D1-AB84-4E55-B650-76B6074222DE}"/>
              </a:ext>
            </a:extLst>
          </p:cNvPr>
          <p:cNvSpPr txBox="1"/>
          <p:nvPr/>
        </p:nvSpPr>
        <p:spPr>
          <a:xfrm>
            <a:off x="2671142" y="466992"/>
            <a:ext cx="2927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 install  gdb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0D9397-8814-4B51-AAFF-427D5AEF4E0E}"/>
              </a:ext>
            </a:extLst>
          </p:cNvPr>
          <p:cNvSpPr txBox="1"/>
          <p:nvPr/>
        </p:nvSpPr>
        <p:spPr>
          <a:xfrm>
            <a:off x="446101" y="466992"/>
            <a:ext cx="1773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60902-071F-4477-8C0A-C092461CD761}"/>
              </a:ext>
            </a:extLst>
          </p:cNvPr>
          <p:cNvSpPr txBox="1"/>
          <p:nvPr/>
        </p:nvSpPr>
        <p:spPr>
          <a:xfrm>
            <a:off x="446101" y="2956611"/>
            <a:ext cx="1773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FCE1CC-851B-42E0-9D1D-0433DDCA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677" y="3640697"/>
            <a:ext cx="743776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CBA48AB-491E-4996-8791-C9A2552EB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61967"/>
              </p:ext>
            </p:extLst>
          </p:nvPr>
        </p:nvGraphicFramePr>
        <p:xfrm>
          <a:off x="781235" y="20320"/>
          <a:ext cx="10450644" cy="664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82">
                  <a:extLst>
                    <a:ext uri="{9D8B030D-6E8A-4147-A177-3AD203B41FA5}">
                      <a16:colId xmlns:a16="http://schemas.microsoft.com/office/drawing/2014/main" val="3299164776"/>
                    </a:ext>
                  </a:extLst>
                </a:gridCol>
                <a:gridCol w="848515">
                  <a:extLst>
                    <a:ext uri="{9D8B030D-6E8A-4147-A177-3AD203B41FA5}">
                      <a16:colId xmlns:a16="http://schemas.microsoft.com/office/drawing/2014/main" val="2679101335"/>
                    </a:ext>
                  </a:extLst>
                </a:gridCol>
                <a:gridCol w="7249547">
                  <a:extLst>
                    <a:ext uri="{9D8B030D-6E8A-4147-A177-3AD203B41FA5}">
                      <a16:colId xmlns:a16="http://schemas.microsoft.com/office/drawing/2014/main" val="311382205"/>
                    </a:ext>
                  </a:extLst>
                </a:gridCol>
              </a:tblGrid>
              <a:tr h="348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缩写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23800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从头开始运行程序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09976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停在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函数第一行语句前面等待执行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9047"/>
                  </a:ext>
                </a:extLst>
              </a:tr>
              <a:tr h="365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退出调试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00883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执行下一行语句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13592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进入函数内部单步执行（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finish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：结束当前函数并返回到调用点）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53382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从当前位置开始运行程序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203137"/>
                  </a:ext>
                </a:extLst>
              </a:tr>
              <a:tr h="569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查看源码，接着上次的位置向下显示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 n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：查看第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行源码；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函数名：查看函数源码）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30494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84689"/>
                  </a:ext>
                </a:extLst>
              </a:tr>
              <a:tr h="569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行设置断点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break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函数名：在函数开头设置断点）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08025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 breakpoints num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号断点信息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46419"/>
                  </a:ext>
                </a:extLst>
              </a:tr>
              <a:tr h="385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breakpoints num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号断点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26251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var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跟踪查看变量，每次停下都显示其值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96073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undisplay num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取消跟踪显示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3856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var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设置变量的值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11189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watch var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设置观察点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19911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 watchpoints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查看当前设置的观察点信息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5355363" y="3014990"/>
            <a:ext cx="1693620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F43CD3-CBC5-42D2-B947-DAE91D2340D9}"/>
              </a:ext>
            </a:extLst>
          </p:cNvPr>
          <p:cNvSpPr txBox="1"/>
          <p:nvPr/>
        </p:nvSpPr>
        <p:spPr>
          <a:xfrm>
            <a:off x="446101" y="1041170"/>
            <a:ext cx="13115981" cy="595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ttps://www.valgrind.org/downloads/current</a:t>
            </a:r>
            <a:r>
              <a:rPr lang="zh-CN" altLang="en-US" sz="2200" dirty="0">
                <a:solidFill>
                  <a:srgbClr val="0563C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mkdir download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download</a:t>
            </a:r>
          </a:p>
          <a:p>
            <a:pPr>
              <a:lnSpc>
                <a:spcPct val="1250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wget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https://sourceware.org/pub/valgrind/valgrind-3.17.0.tar.bz2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从网络上自动下载</a:t>
            </a:r>
          </a:p>
          <a:p>
            <a:pPr>
              <a:lnSpc>
                <a:spcPct val="125000"/>
              </a:lnSpc>
            </a:pPr>
            <a:r>
              <a:rPr kumimoji="0" lang="zh-CN" altLang="zh-CN" sz="220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 -x</a:t>
            </a:r>
            <a:r>
              <a:rPr kumimoji="0" lang="en-US" altLang="zh-CN" sz="220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zh-CN" altLang="zh-CN" sz="220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vf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valgrind-3.17.0.tar.bz2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解压</a:t>
            </a:r>
            <a:endParaRPr kumimoji="0" lang="zh-CN" altLang="zh-CN" sz="220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valgrind-3.17.0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./configure		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是源代码安装的第一步，主要的作用是对即将安装的软件进行配置，</a:t>
            </a:r>
            <a:endParaRPr lang="en-US" altLang="zh-CN" sz="2200" i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检查当前的环境是否满足要安装软件的依赖关系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ake			     ./configure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之后就有</a:t>
            </a:r>
            <a:r>
              <a:rPr lang="en-US" altLang="zh-CN" sz="220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makefile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出现，接着就是</a:t>
            </a: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install	           	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i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</a:t>
            </a:r>
            <a:r>
              <a:rPr lang="en-US" altLang="zh-CN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--version                </a:t>
            </a:r>
            <a:r>
              <a:rPr lang="zh-CN" altLang="en-US" sz="220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查看版本，检查是否安装成功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F8A4F0-9D9F-436C-87C9-32A91F4B7ACF}"/>
              </a:ext>
            </a:extLst>
          </p:cNvPr>
          <p:cNvSpPr txBox="1"/>
          <p:nvPr/>
        </p:nvSpPr>
        <p:spPr>
          <a:xfrm>
            <a:off x="446101" y="466992"/>
            <a:ext cx="2347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valgrind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4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317934-210A-4B7F-BD80-231A9E16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24"/>
          <a:stretch/>
        </p:blipFill>
        <p:spPr>
          <a:xfrm>
            <a:off x="352148" y="929266"/>
            <a:ext cx="5743852" cy="26062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4C1B6B-6BEB-4C53-A3C1-F2CEE4BCD463}"/>
              </a:ext>
            </a:extLst>
          </p:cNvPr>
          <p:cNvSpPr txBox="1"/>
          <p:nvPr/>
        </p:nvSpPr>
        <p:spPr>
          <a:xfrm>
            <a:off x="352148" y="28808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en-US" altLang="zh-C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--leak-check=yes ./</a:t>
            </a:r>
            <a:r>
              <a:rPr lang="en-US" altLang="zh-C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exec_file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06E080-6BF8-4D95-ACD3-91EE7EE53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54"/>
          <a:stretch/>
        </p:blipFill>
        <p:spPr>
          <a:xfrm>
            <a:off x="6259013" y="929266"/>
            <a:ext cx="5675534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82CB9-520E-44FC-8818-BF329AB174CC}"/>
              </a:ext>
            </a:extLst>
          </p:cNvPr>
          <p:cNvSpPr txBox="1"/>
          <p:nvPr/>
        </p:nvSpPr>
        <p:spPr>
          <a:xfrm>
            <a:off x="4938674" y="3014990"/>
            <a:ext cx="2584871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Apache bench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1680</Words>
  <Application>Microsoft Office PowerPoint</Application>
  <PresentationFormat>宽屏</PresentationFormat>
  <Paragraphs>160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TJU NET</cp:lastModifiedBy>
  <cp:revision>58</cp:revision>
  <dcterms:created xsi:type="dcterms:W3CDTF">2021-09-26T12:55:42Z</dcterms:created>
  <dcterms:modified xsi:type="dcterms:W3CDTF">2021-09-30T00:06:17Z</dcterms:modified>
</cp:coreProperties>
</file>