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9"/>
  </p:notesMasterIdLst>
  <p:handoutMasterIdLst>
    <p:handoutMasterId r:id="rId30"/>
  </p:handoutMasterIdLst>
  <p:sldIdLst>
    <p:sldId id="293" r:id="rId2"/>
    <p:sldId id="256" r:id="rId3"/>
    <p:sldId id="284" r:id="rId4"/>
    <p:sldId id="259" r:id="rId5"/>
    <p:sldId id="329" r:id="rId6"/>
    <p:sldId id="285" r:id="rId7"/>
    <p:sldId id="262" r:id="rId8"/>
    <p:sldId id="265" r:id="rId9"/>
    <p:sldId id="258" r:id="rId10"/>
    <p:sldId id="291" r:id="rId11"/>
    <p:sldId id="286" r:id="rId12"/>
    <p:sldId id="290" r:id="rId13"/>
    <p:sldId id="288" r:id="rId14"/>
    <p:sldId id="314" r:id="rId15"/>
    <p:sldId id="317" r:id="rId16"/>
    <p:sldId id="335" r:id="rId17"/>
    <p:sldId id="333" r:id="rId18"/>
    <p:sldId id="336" r:id="rId19"/>
    <p:sldId id="308" r:id="rId20"/>
    <p:sldId id="356" r:id="rId21"/>
    <p:sldId id="355" r:id="rId22"/>
    <p:sldId id="292" r:id="rId23"/>
    <p:sldId id="330" r:id="rId24"/>
    <p:sldId id="350" r:id="rId25"/>
    <p:sldId id="294" r:id="rId26"/>
    <p:sldId id="353" r:id="rId27"/>
    <p:sldId id="354" r:id="rId28"/>
  </p:sldIdLst>
  <p:sldSz cx="9144000" cy="6858000" type="screen4x3"/>
  <p:notesSz cx="9942513" cy="67611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3" autoAdjust="0"/>
    <p:restoredTop sz="90919"/>
  </p:normalViewPr>
  <p:slideViewPr>
    <p:cSldViewPr>
      <p:cViewPr varScale="1">
        <p:scale>
          <a:sx n="61" d="100"/>
          <a:sy n="61" d="100"/>
        </p:scale>
        <p:origin x="34" y="3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9176" cy="338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defTabSz="928688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33339" y="0"/>
            <a:ext cx="4309175" cy="338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23105"/>
            <a:ext cx="4309176" cy="338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defTabSz="928688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33339" y="6423105"/>
            <a:ext cx="4309175" cy="338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ea typeface="宋体" panose="02010600030101010101" pitchFamily="2" charset="-122"/>
              </a:defRPr>
            </a:lvl1pPr>
          </a:lstStyle>
          <a:p>
            <a:fld id="{4ED33942-A5FE-40C7-824D-B3B08FCE13B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06491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9176" cy="338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defTabSz="928688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33339" y="0"/>
            <a:ext cx="4309175" cy="338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79775" y="506413"/>
            <a:ext cx="3382963" cy="2536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6424" y="3211553"/>
            <a:ext cx="7289670" cy="3042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23105"/>
            <a:ext cx="4309176" cy="338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defTabSz="928688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33339" y="6423105"/>
            <a:ext cx="4309175" cy="338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0D73A8D9-EA04-4089-8BD3-779FC1C0B0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4663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Socket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本身有“插座”的意思，在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Linux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环境下，用于表示进程间网络通信的特殊文件类型。本质为内核借助缓冲区形成的伪文件。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73A8D9-EA04-4089-8BD3-779FC1C0B0A3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1794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3A8D9-EA04-4089-8BD3-779FC1C0B0A3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9628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3A8D9-EA04-4089-8BD3-779FC1C0B0A3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0175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3A8D9-EA04-4089-8BD3-779FC1C0B0A3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4307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3A8D9-EA04-4089-8BD3-779FC1C0B0A3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8636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73A8D9-EA04-4089-8BD3-779FC1C0B0A3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52827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每个小组每周一晚</a:t>
            </a:r>
            <a:r>
              <a:rPr lang="en-US" altLang="zh-CN" dirty="0"/>
              <a:t>11:59</a:t>
            </a:r>
            <a:r>
              <a:rPr lang="zh-CN" altLang="en-US" dirty="0"/>
              <a:t>提交工作进度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73A8D9-EA04-4089-8BD3-779FC1C0B0A3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5231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底层网络协议对网络应用程序开发者而言是透明的。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3A8D9-EA04-4089-8BD3-779FC1C0B0A3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5496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3A8D9-EA04-4089-8BD3-779FC1C0B0A3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2943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3A8D9-EA04-4089-8BD3-779FC1C0B0A3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8746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73A8D9-EA04-4089-8BD3-779FC1C0B0A3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7927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3A8D9-EA04-4089-8BD3-779FC1C0B0A3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3526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3A8D9-EA04-4089-8BD3-779FC1C0B0A3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8472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3A8D9-EA04-4089-8BD3-779FC1C0B0A3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3758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3A8D9-EA04-4089-8BD3-779FC1C0B0A3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1043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1: Introduction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CDF75-62BF-4A44-B124-6E4FAE797E9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358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1: Introduction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D7760-333E-4FA3-97C5-D006428165B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8354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1: Introduction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74D3-279D-4C90-B89C-39F2B4474D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8697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1: Introduction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3404-A623-4067-AA59-817155DF906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6978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1: Introduction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206AA-CD1F-46E4-90AA-3B8A6DF80C4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423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1: Introduction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5309-8E06-43B4-A7DE-47E7A3A8F55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0765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1: Introduction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6EAB-6064-403D-8898-D1E6E6DB811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6078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1: Introduction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A6B27-BFB1-43BA-BE7B-03731F13765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6975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1: Introduction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D381-C0DD-4EAE-8574-5ED34B400CE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447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1: Introduction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42D8BA-5424-4554-9D80-25AA3AEBAB8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4015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1: Introduction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32AA-28BF-4864-AEE5-CFC8F48F267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909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1: Introduction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C1575C4-D52B-4846-A68A-89582BA9043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12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5038" y="458879"/>
            <a:ext cx="7543800" cy="3566160"/>
          </a:xfrm>
        </p:spPr>
        <p:txBody>
          <a:bodyPr>
            <a:normAutofit/>
          </a:bodyPr>
          <a:lstStyle/>
          <a:p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网络编程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CDF75-62BF-4A44-B124-6E4FAE797E9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7216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Socket API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734637" y="1916832"/>
            <a:ext cx="8153400" cy="533400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不同操作系统提供的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socket API.</a:t>
            </a:r>
          </a:p>
          <a:p>
            <a:pPr lvl="1"/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Berkeley UNIX: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	             </a:t>
            </a:r>
            <a:r>
              <a:rPr lang="en-US" altLang="zh-CN" sz="20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BSD </a:t>
            </a:r>
            <a:r>
              <a:rPr lang="en-US" altLang="zh-CN" sz="20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Socket</a:t>
            </a:r>
            <a:endParaRPr lang="en-US" altLang="zh-CN" sz="20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/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Microsoft 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Windows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:              </a:t>
            </a:r>
            <a:r>
              <a:rPr lang="en-US" altLang="ja-JP" sz="2000" dirty="0">
                <a:solidFill>
                  <a:srgbClr val="0066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WINSOCK (</a:t>
            </a:r>
            <a:r>
              <a:rPr lang="en-US" altLang="zh-CN" sz="2000" dirty="0">
                <a:solidFill>
                  <a:srgbClr val="0066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Windows Socket Interface)</a:t>
            </a:r>
            <a:endParaRPr lang="en-US" altLang="zh-CN" sz="20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/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AT&amp;T UNIX System V: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 </a:t>
            </a:r>
            <a:r>
              <a:rPr lang="en-US" altLang="ja-JP" sz="2000" dirty="0">
                <a:solidFill>
                  <a:srgbClr val="0066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TLI (Transport Layer Interface)</a:t>
            </a:r>
            <a:r>
              <a:rPr lang="zh-CN" altLang="en-US" sz="2000" dirty="0">
                <a:solidFill>
                  <a:srgbClr val="0066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</a:pP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不同编程语言提供的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socket API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高级语言的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socket API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通常是对操作系统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01168" lvl="1" indent="0">
              <a:lnSpc>
                <a:spcPct val="90000"/>
              </a:lnSpc>
              <a:buNone/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socket API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的二次封装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虽然不同操作系统、不同编程语言提供的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socket API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各有不同，但是其功能和使用方法都是类似的。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FCEF-F48A-45BB-B3B8-FA6F8A24BFD2}" type="slidenum">
              <a:rPr lang="en-US" altLang="zh-CN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3189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755576" y="2204864"/>
            <a:ext cx="7543800" cy="3566160"/>
          </a:xfrm>
        </p:spPr>
        <p:txBody>
          <a:bodyPr>
            <a:normAutofit/>
          </a:bodyPr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 API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进行网络编程</a:t>
            </a:r>
            <a:br>
              <a:rPr lang="en-US" altLang="zh-CN" dirty="0"/>
            </a:br>
            <a:br>
              <a:rPr lang="zh-CN" altLang="en-US" sz="3100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3404-A623-4067-AA59-817155DF9066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4727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805AD100-0D98-43D9-99C9-1F655528B7B6}"/>
              </a:ext>
            </a:extLst>
          </p:cNvPr>
          <p:cNvSpPr/>
          <p:nvPr/>
        </p:nvSpPr>
        <p:spPr>
          <a:xfrm>
            <a:off x="299727" y="2215134"/>
            <a:ext cx="85902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socket() 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/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设置远程主机在网络中的哪个位置 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(IP address, hostname)</a:t>
            </a:r>
          </a:p>
          <a:p>
            <a:pPr lvl="1"/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设置应该把数据传送到远程主机的哪个程序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服务 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(port)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ED3D071-99F0-4805-B9D7-52305CD21D14}"/>
              </a:ext>
            </a:extLst>
          </p:cNvPr>
          <p:cNvSpPr/>
          <p:nvPr/>
        </p:nvSpPr>
        <p:spPr>
          <a:xfrm>
            <a:off x="329855" y="3600197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和其他的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I/O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操作类似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/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send  &lt;--&gt;   write</a:t>
            </a:r>
          </a:p>
          <a:p>
            <a:pPr lvl="1"/>
            <a:r>
              <a:rPr lang="en-US" altLang="zh-CN" sz="20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recv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&lt;--&gt;   read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A9D2770-E9B5-4477-96BA-9B4A0B46FA3E}"/>
              </a:ext>
            </a:extLst>
          </p:cNvPr>
          <p:cNvSpPr/>
          <p:nvPr/>
        </p:nvSpPr>
        <p:spPr>
          <a:xfrm>
            <a:off x="329855" y="4952760"/>
            <a:ext cx="238328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close() 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/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退出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server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程序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/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解除端口占用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2E424AB-218E-4FF1-8C03-869738C7FF8E}"/>
              </a:ext>
            </a:extLst>
          </p:cNvPr>
          <p:cNvSpPr/>
          <p:nvPr/>
        </p:nvSpPr>
        <p:spPr>
          <a:xfrm>
            <a:off x="802080" y="4643041"/>
            <a:ext cx="103361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1A63E94-A2F5-4F2C-ABD8-51170EB7BA39}"/>
              </a:ext>
            </a:extLst>
          </p:cNvPr>
          <p:cNvSpPr/>
          <p:nvPr/>
        </p:nvSpPr>
        <p:spPr>
          <a:xfrm>
            <a:off x="802080" y="3284984"/>
            <a:ext cx="103361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如何使用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 API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FCEF-F48A-45BB-B3B8-FA6F8A24BFD2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C0A340AE-FE74-4201-AEAE-3ABC8D785C02}"/>
              </a:ext>
            </a:extLst>
          </p:cNvPr>
          <p:cNvSpPr/>
          <p:nvPr/>
        </p:nvSpPr>
        <p:spPr>
          <a:xfrm>
            <a:off x="467544" y="1845734"/>
            <a:ext cx="432048" cy="43915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18DD7A0-5A79-419A-B532-70DB7578DD06}"/>
              </a:ext>
            </a:extLst>
          </p:cNvPr>
          <p:cNvSpPr/>
          <p:nvPr/>
        </p:nvSpPr>
        <p:spPr>
          <a:xfrm>
            <a:off x="704568" y="1916832"/>
            <a:ext cx="1131128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9F3A3D-2E67-444A-B547-97AD35E44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080" y="1916832"/>
            <a:ext cx="7543801" cy="40233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初 始 化</a:t>
            </a:r>
            <a:endParaRPr lang="en-US" altLang="zh-CN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收发数据</a:t>
            </a:r>
            <a:endParaRPr lang="en-US" altLang="zh-CN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关  闭</a:t>
            </a:r>
            <a:endParaRPr lang="en-US" altLang="zh-CN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9664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FCEF-F48A-45BB-B3B8-FA6F8A24BFD2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724694"/>
            <a:ext cx="7543800" cy="1449387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TCP socket</a:t>
            </a:r>
          </a:p>
        </p:txBody>
      </p:sp>
      <p:pic>
        <p:nvPicPr>
          <p:cNvPr id="2" name="内容占位符 1"/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1883316" y="972801"/>
            <a:ext cx="7228243" cy="491239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7C3B46E-2351-4DD0-B18D-5C0D0B2A560A}"/>
              </a:ext>
            </a:extLst>
          </p:cNvPr>
          <p:cNvSpPr/>
          <p:nvPr/>
        </p:nvSpPr>
        <p:spPr>
          <a:xfrm>
            <a:off x="467544" y="1816147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初始化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CD55B93-A232-4722-A969-07A660D1DAC9}"/>
              </a:ext>
            </a:extLst>
          </p:cNvPr>
          <p:cNvSpPr/>
          <p:nvPr/>
        </p:nvSpPr>
        <p:spPr>
          <a:xfrm>
            <a:off x="467544" y="376824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收发数据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1C146F8-7F03-4530-AD74-195615D13598}"/>
              </a:ext>
            </a:extLst>
          </p:cNvPr>
          <p:cNvSpPr/>
          <p:nvPr/>
        </p:nvSpPr>
        <p:spPr>
          <a:xfrm>
            <a:off x="467544" y="5410970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关闭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B1113A9-ED48-407E-8175-F0F8034410CE}"/>
              </a:ext>
            </a:extLst>
          </p:cNvPr>
          <p:cNvCxnSpPr>
            <a:cxnSpLocks/>
          </p:cNvCxnSpPr>
          <p:nvPr/>
        </p:nvCxnSpPr>
        <p:spPr>
          <a:xfrm>
            <a:off x="600058" y="2996952"/>
            <a:ext cx="8511501" cy="0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C7230D5C-C46F-456B-ACFF-1CCD94F4D6D1}"/>
              </a:ext>
            </a:extLst>
          </p:cNvPr>
          <p:cNvCxnSpPr>
            <a:cxnSpLocks/>
          </p:cNvCxnSpPr>
          <p:nvPr/>
        </p:nvCxnSpPr>
        <p:spPr>
          <a:xfrm>
            <a:off x="615298" y="4869160"/>
            <a:ext cx="8511501" cy="0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444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创建、绑定与监听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819592" y="1844824"/>
            <a:ext cx="8792968" cy="5334000"/>
          </a:xfrm>
        </p:spPr>
        <p:txBody>
          <a:bodyPr>
            <a:normAutofit/>
          </a:bodyPr>
          <a:lstStyle/>
          <a:p>
            <a:pPr marL="385762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Courier New" panose="02070309020205020404" pitchFamily="49" charset="0"/>
              </a:rPr>
              <a:t>创建</a:t>
            </a:r>
            <a:endParaRPr lang="en-US" altLang="zh-CN" sz="2400" b="1" dirty="0">
              <a:latin typeface="微软雅黑 Light" panose="020B0502040204020203" pitchFamily="34" charset="-122"/>
              <a:ea typeface="微软雅黑 Light" panose="020B0502040204020203" pitchFamily="34" charset="-122"/>
              <a:cs typeface="Courier New" panose="02070309020205020404" pitchFamily="49" charset="0"/>
            </a:endParaRPr>
          </a:p>
          <a:p>
            <a:pPr marL="42862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sock = socket(</a:t>
            </a:r>
            <a:r>
              <a:rPr lang="en-US" altLang="zh-CN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addr_family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type)</a:t>
            </a:r>
          </a:p>
          <a:p>
            <a:pPr marL="42862" indent="0" eaLnBrk="0" hangingPunct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addr_family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地址类型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AF_INET		IPv4</a:t>
            </a:r>
          </a:p>
          <a:p>
            <a:pPr marL="342900" lvl="1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AF_INET6		IPv6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2862" indent="0" eaLnBrk="0" hangingPunct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type: socket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类型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2862" indent="0" eaLnBrk="0" hangingPunct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SOCK_STREAM		TCP</a:t>
            </a:r>
          </a:p>
          <a:p>
            <a:pPr marL="42862" indent="0" eaLnBrk="0" hangingPunct="0">
              <a:spcBef>
                <a:spcPts val="200"/>
              </a:spcBef>
              <a:spcAft>
                <a:spcPts val="400"/>
              </a:spcAft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	SOCK_DGRAM		UDP</a:t>
            </a:r>
            <a:endParaRPr lang="en-US" altLang="zh-CN" sz="2400" b="1" dirty="0">
              <a:latin typeface="微软雅黑 Light" panose="020B0502040204020203" pitchFamily="34" charset="-122"/>
              <a:ea typeface="微软雅黑 Light" panose="020B0502040204020203" pitchFamily="34" charset="-122"/>
              <a:cs typeface="Courier New" panose="02070309020205020404" pitchFamily="49" charset="0"/>
            </a:endParaRPr>
          </a:p>
          <a:p>
            <a:pPr marL="342900" lvl="1" indent="-342900">
              <a:spcBef>
                <a:spcPts val="400"/>
              </a:spcBef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Courier New" panose="02070309020205020404" pitchFamily="49" charset="0"/>
              </a:rPr>
              <a:t>绑定</a:t>
            </a:r>
            <a:endParaRPr lang="en-US" altLang="zh-CN" sz="2400" b="1" dirty="0">
              <a:latin typeface="微软雅黑 Light" panose="020B0502040204020203" pitchFamily="34" charset="-122"/>
              <a:ea typeface="微软雅黑 Light" panose="020B0502040204020203" pitchFamily="34" charset="-122"/>
              <a:cs typeface="Courier New" panose="02070309020205020404" pitchFamily="49" charset="0"/>
            </a:endParaRPr>
          </a:p>
          <a:p>
            <a:pPr marL="0" lvl="1" indent="0">
              <a:buNone/>
            </a:pP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bind(sock, </a:t>
            </a:r>
            <a:r>
              <a:rPr lang="en-US" altLang="zh-CN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addrlen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01168" lvl="1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sock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：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socket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函数调用返回的套接字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：地址结构体，调用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之后这个地址与参数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指定的套接字关联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addrlen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的长度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br>
              <a:rPr lang="en-US" altLang="zh-CN" dirty="0"/>
            </a:br>
            <a:endParaRPr lang="en-US" altLang="zh-CN" sz="21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FCEF-F48A-45BB-B3B8-FA6F8A24BFD2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1A3C2F-CED5-455E-A7C5-FA887F56E7A9}"/>
              </a:ext>
            </a:extLst>
          </p:cNvPr>
          <p:cNvSpPr/>
          <p:nvPr/>
        </p:nvSpPr>
        <p:spPr>
          <a:xfrm>
            <a:off x="-22096" y="0"/>
            <a:ext cx="22863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TCP Socket</a:t>
            </a:r>
            <a:endParaRPr lang="zh-CN" altLang="en-US" sz="3200" spc="-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63872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创建、绑定与监听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858828" y="1844824"/>
            <a:ext cx="8153400" cy="5334000"/>
          </a:xfrm>
        </p:spPr>
        <p:txBody>
          <a:bodyPr>
            <a:normAutofit/>
          </a:bodyPr>
          <a:lstStyle/>
          <a:p>
            <a:pPr marL="385762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u"/>
            </a:pPr>
            <a:endParaRPr lang="en-US" altLang="zh-CN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85762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Courier New" panose="02070309020205020404" pitchFamily="49" charset="0"/>
              </a:rPr>
              <a:t>监听</a:t>
            </a:r>
            <a:endParaRPr lang="en-US" altLang="zh-CN" sz="2400" b="1" dirty="0">
              <a:latin typeface="微软雅黑 Light" panose="020B0502040204020203" pitchFamily="34" charset="-122"/>
              <a:ea typeface="微软雅黑 Light" panose="020B0502040204020203" pitchFamily="34" charset="-122"/>
              <a:cs typeface="Courier New" panose="02070309020205020404" pitchFamily="49" charset="0"/>
            </a:endParaRPr>
          </a:p>
          <a:p>
            <a:pPr marL="42862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listen(sock, backlog)</a:t>
            </a:r>
          </a:p>
          <a:p>
            <a:pPr marL="0" lvl="1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scok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：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socket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函数调用返回的套接字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1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backlog: 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指定排列在队列中的最大的连接数量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不得小于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</a:p>
          <a:p>
            <a:pPr marL="0" lvl="1" indent="0">
              <a:lnSpc>
                <a:spcPct val="90000"/>
              </a:lnSpc>
              <a:buNone/>
            </a:pP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lnSpc>
                <a:spcPct val="90000"/>
              </a:lnSpc>
              <a:buNone/>
            </a:pPr>
            <a:r>
              <a:rPr lang="en-US" altLang="zh-CN" sz="24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Courier New" panose="02070309020205020404" pitchFamily="49" charset="0"/>
              </a:rPr>
              <a:t> </a:t>
            </a: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Courier New" panose="02070309020205020404" pitchFamily="49" charset="0"/>
              </a:rPr>
              <a:t>至此</a:t>
            </a:r>
            <a:r>
              <a:rPr lang="en-US" altLang="zh-CN" sz="24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Courier New" panose="02070309020205020404" pitchFamily="49" charset="0"/>
              </a:rPr>
              <a:t>,</a:t>
            </a: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Courier New" panose="02070309020205020404" pitchFamily="49" charset="0"/>
              </a:rPr>
              <a:t>服务端已经完成初始化操作</a:t>
            </a:r>
            <a:endParaRPr lang="en-US" altLang="zh-CN" sz="2400" b="1" dirty="0">
              <a:latin typeface="微软雅黑 Light" panose="020B0502040204020203" pitchFamily="34" charset="-122"/>
              <a:ea typeface="微软雅黑 Light" panose="020B0502040204020203" pitchFamily="34" charset="-122"/>
              <a:cs typeface="Courier New" panose="02070309020205020404" pitchFamily="49" charset="0"/>
            </a:endParaRPr>
          </a:p>
          <a:p>
            <a:pPr marL="0" lvl="1" indent="0">
              <a:lnSpc>
                <a:spcPct val="90000"/>
              </a:lnSpc>
              <a:buNone/>
            </a:pP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Courier New" panose="02070309020205020404" pitchFamily="49" charset="0"/>
              </a:rPr>
              <a:t> 客户端的初始化只需要调用</a:t>
            </a:r>
            <a:r>
              <a:rPr lang="en-US" altLang="zh-CN" sz="24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Courier New" panose="02070309020205020404" pitchFamily="49" charset="0"/>
              </a:rPr>
              <a:t>socket()</a:t>
            </a: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Courier New" panose="02070309020205020404" pitchFamily="49" charset="0"/>
              </a:rPr>
              <a:t>方法</a:t>
            </a:r>
            <a:endParaRPr lang="en-US" altLang="zh-CN" sz="2400" b="1" dirty="0">
              <a:latin typeface="微软雅黑 Light" panose="020B0502040204020203" pitchFamily="34" charset="-122"/>
              <a:ea typeface="微软雅黑 Light" panose="020B0502040204020203" pitchFamily="34" charset="-122"/>
              <a:cs typeface="Courier New" panose="02070309020205020404" pitchFamily="49" charset="0"/>
            </a:endParaRPr>
          </a:p>
          <a:p>
            <a:pPr marL="0" lvl="1" indent="0">
              <a:lnSpc>
                <a:spcPct val="90000"/>
              </a:lnSpc>
              <a:buNone/>
            </a:pPr>
            <a:r>
              <a:rPr lang="en-US" altLang="zh-CN" sz="24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Courier New" panose="02070309020205020404" pitchFamily="49" charset="0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Courier New" panose="02070309020205020404" pitchFamily="49" charset="0"/>
              </a:rPr>
              <a:t>不需要进行绑定和监听</a:t>
            </a:r>
            <a:endParaRPr lang="en-US" altLang="zh-CN" sz="24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br>
              <a:rPr lang="en-US" altLang="zh-CN" dirty="0"/>
            </a:br>
            <a:endParaRPr lang="en-US" altLang="zh-CN" sz="21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FCEF-F48A-45BB-B3B8-FA6F8A24BFD2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724BD56-9C41-489D-8DB9-82E56287D626}"/>
              </a:ext>
            </a:extLst>
          </p:cNvPr>
          <p:cNvSpPr/>
          <p:nvPr/>
        </p:nvSpPr>
        <p:spPr>
          <a:xfrm>
            <a:off x="-22096" y="0"/>
            <a:ext cx="22863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TCP Socket</a:t>
            </a:r>
            <a:endParaRPr lang="zh-CN" altLang="en-US" sz="3200" spc="-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93675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收发数据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建立连接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734637" y="1862417"/>
            <a:ext cx="8153400" cy="5334000"/>
          </a:xfrm>
        </p:spPr>
        <p:txBody>
          <a:bodyPr>
            <a:normAutofit/>
          </a:bodyPr>
          <a:lstStyle/>
          <a:p>
            <a:pPr marL="385762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Courier New" panose="02070309020205020404" pitchFamily="49" charset="0"/>
              </a:rPr>
              <a:t>客户端</a:t>
            </a:r>
            <a:r>
              <a:rPr lang="en-US" altLang="zh-CN" sz="24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Courier New" panose="02070309020205020404" pitchFamily="49" charset="0"/>
              </a:rPr>
              <a:t>:</a:t>
            </a: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Courier New" panose="02070309020205020404" pitchFamily="49" charset="0"/>
              </a:rPr>
              <a:t>发送连接请求</a:t>
            </a:r>
            <a:endParaRPr lang="en-US" altLang="zh-CN" sz="2400" b="1" dirty="0">
              <a:latin typeface="微软雅黑 Light" panose="020B0502040204020203" pitchFamily="34" charset="-122"/>
              <a:ea typeface="微软雅黑 Light" panose="020B0502040204020203" pitchFamily="34" charset="-122"/>
              <a:cs typeface="Courier New" panose="02070309020205020404" pitchFamily="49" charset="0"/>
            </a:endParaRPr>
          </a:p>
          <a:p>
            <a:pPr marL="42862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connect(sock, </a:t>
            </a:r>
            <a:r>
              <a:rPr lang="en-US" altLang="zh-CN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server_addr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server_ </a:t>
            </a:r>
            <a:r>
              <a:rPr lang="en-US" altLang="zh-CN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addrlen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01168" lvl="1" indent="0">
              <a:buNone/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scok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：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socket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函数调用返回的套接字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server_addr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：服务端的地址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server_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addrlen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服务端地址的长度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2862" indent="0">
              <a:spcBef>
                <a:spcPts val="400"/>
              </a:spcBef>
              <a:spcAft>
                <a:spcPts val="400"/>
              </a:spcAft>
              <a:buNone/>
            </a:pPr>
            <a:endParaRPr lang="en-US" altLang="zh-CN" sz="2200" b="1" dirty="0">
              <a:latin typeface="微软雅黑 Light" panose="020B0502040204020203" pitchFamily="34" charset="-122"/>
              <a:ea typeface="微软雅黑 Light" panose="020B0502040204020203" pitchFamily="34" charset="-122"/>
              <a:cs typeface="Courier New" panose="02070309020205020404" pitchFamily="49" charset="0"/>
            </a:endParaRPr>
          </a:p>
          <a:p>
            <a:pPr marL="385762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Courier New" panose="02070309020205020404" pitchFamily="49" charset="0"/>
              </a:rPr>
              <a:t>服务端</a:t>
            </a:r>
            <a:r>
              <a:rPr lang="en-US" altLang="zh-CN" sz="24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Courier New" panose="02070309020205020404" pitchFamily="49" charset="0"/>
              </a:rPr>
              <a:t>:</a:t>
            </a: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Courier New" panose="02070309020205020404" pitchFamily="49" charset="0"/>
              </a:rPr>
              <a:t>接受连接请求</a:t>
            </a:r>
            <a:endParaRPr lang="en-US" altLang="zh-CN" sz="2400" b="1" dirty="0">
              <a:latin typeface="微软雅黑 Light" panose="020B0502040204020203" pitchFamily="34" charset="-122"/>
              <a:ea typeface="微软雅黑 Light" panose="020B0502040204020203" pitchFamily="34" charset="-122"/>
              <a:cs typeface="Courier New" panose="02070309020205020404" pitchFamily="49" charset="0"/>
            </a:endParaRPr>
          </a:p>
          <a:p>
            <a:pPr marL="42862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conn = accept(sock, </a:t>
            </a:r>
            <a:r>
              <a:rPr lang="en-US" altLang="zh-CN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client_addr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clinet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r>
              <a:rPr lang="en-US" altLang="zh-CN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addrlen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2862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conn: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新的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对象，用来在新建的连接上发送和接收数据</a:t>
            </a:r>
          </a:p>
          <a:p>
            <a:pPr marL="201168" lvl="1" indent="0">
              <a:buNone/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client_addr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：客户端的地址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client_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addrlen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客户端地址的长度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altLang="zh-CN" dirty="0"/>
            </a:br>
            <a:endParaRPr lang="en-US" altLang="zh-CN" sz="21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FCEF-F48A-45BB-B3B8-FA6F8A24BFD2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724BD56-9C41-489D-8DB9-82E56287D626}"/>
              </a:ext>
            </a:extLst>
          </p:cNvPr>
          <p:cNvSpPr/>
          <p:nvPr/>
        </p:nvSpPr>
        <p:spPr>
          <a:xfrm>
            <a:off x="-22096" y="0"/>
            <a:ext cx="22863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TCP Socket</a:t>
            </a:r>
            <a:endParaRPr lang="zh-CN" altLang="en-US" sz="3200" spc="-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7B513A6-25F6-45C3-B1FB-033AEF791792}"/>
              </a:ext>
            </a:extLst>
          </p:cNvPr>
          <p:cNvSpPr/>
          <p:nvPr/>
        </p:nvSpPr>
        <p:spPr>
          <a:xfrm>
            <a:off x="5868144" y="2636912"/>
            <a:ext cx="480359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注意：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lvl="1"/>
            <a:r>
              <a:rPr lang="zh-CN" altLang="en-US" sz="2000" dirty="0">
                <a:solidFill>
                  <a:srgbClr val="FF0000"/>
                </a:solidFill>
              </a:rPr>
              <a:t>服务端被动等待连接</a:t>
            </a:r>
          </a:p>
          <a:p>
            <a:pPr marL="0" lvl="1"/>
            <a:r>
              <a:rPr lang="zh-CN" altLang="en-US" sz="2000" dirty="0">
                <a:solidFill>
                  <a:srgbClr val="FF0000"/>
                </a:solidFill>
              </a:rPr>
              <a:t>客户端主动发起连接</a:t>
            </a:r>
          </a:p>
          <a:p>
            <a:pPr marL="0" lvl="1" indent="0"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accept</a:t>
            </a:r>
            <a:r>
              <a:rPr lang="zh-CN" altLang="en-US" sz="2000" dirty="0">
                <a:solidFill>
                  <a:srgbClr val="FF0000"/>
                </a:solidFill>
              </a:rPr>
              <a:t>方法是阻塞的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并且可以重复调用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127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收发数据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899592" y="1844824"/>
            <a:ext cx="8153400" cy="5334000"/>
          </a:xfrm>
        </p:spPr>
        <p:txBody>
          <a:bodyPr>
            <a:normAutofit lnSpcReduction="10000"/>
          </a:bodyPr>
          <a:lstStyle/>
          <a:p>
            <a:pPr marL="385762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Courier New" panose="02070309020205020404" pitchFamily="49" charset="0"/>
              </a:rPr>
              <a:t>发送数据</a:t>
            </a:r>
            <a:endParaRPr lang="en-US" altLang="zh-CN" sz="2400" b="1" dirty="0">
              <a:latin typeface="微软雅黑 Light" panose="020B0502040204020203" pitchFamily="34" charset="-122"/>
              <a:ea typeface="微软雅黑 Light" panose="020B0502040204020203" pitchFamily="34" charset="-122"/>
              <a:cs typeface="Courier New" panose="02070309020205020404" pitchFamily="49" charset="0"/>
            </a:endParaRPr>
          </a:p>
          <a:p>
            <a:pPr marL="42862" indent="0">
              <a:spcBef>
                <a:spcPts val="0"/>
              </a:spcBef>
              <a:buNone/>
            </a:pP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count = send(sock, data, </a:t>
            </a:r>
            <a:r>
              <a:rPr lang="en-US" altLang="zh-CN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data_len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flag)</a:t>
            </a:r>
          </a:p>
          <a:p>
            <a:pPr marL="0" lvl="1" indent="0">
              <a:buNone/>
            </a:pP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sock:</a:t>
            </a:r>
            <a:r>
              <a:rPr lang="zh-CN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发送数据的套接字</a:t>
            </a: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1" indent="0">
              <a:buNone/>
            </a:pP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data</a:t>
            </a:r>
            <a:r>
              <a:rPr lang="zh-CN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：要发送的数据</a:t>
            </a:r>
            <a:endParaRPr lang="en-US" altLang="zh-CN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data_len</a:t>
            </a:r>
            <a:r>
              <a:rPr lang="zh-CN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：数据的字节数</a:t>
            </a:r>
            <a:endParaRPr lang="en-US" altLang="zh-CN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flag</a:t>
            </a:r>
            <a:r>
              <a:rPr lang="zh-CN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：一组指定调用方式的标志，一般设置为</a:t>
            </a: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385762" indent="-342900">
              <a:spcAft>
                <a:spcPts val="400"/>
              </a:spcAft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Courier New" panose="02070309020205020404" pitchFamily="49" charset="0"/>
              </a:rPr>
              <a:t>接收数据</a:t>
            </a:r>
            <a:endParaRPr lang="en-US" altLang="zh-CN" sz="2400" b="1" dirty="0">
              <a:latin typeface="微软雅黑 Light" panose="020B0502040204020203" pitchFamily="34" charset="-122"/>
              <a:ea typeface="微软雅黑 Light" panose="020B0502040204020203" pitchFamily="34" charset="-122"/>
              <a:cs typeface="Courier New" panose="02070309020205020404" pitchFamily="49" charset="0"/>
            </a:endParaRPr>
          </a:p>
          <a:p>
            <a:pPr marL="42862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count = </a:t>
            </a:r>
            <a:r>
              <a:rPr lang="en-US" altLang="zh-CN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(sock, </a:t>
            </a:r>
            <a:r>
              <a:rPr lang="en-US" altLang="zh-CN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buf_size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flag)</a:t>
            </a:r>
          </a:p>
          <a:p>
            <a:pPr marL="0" lvl="1" indent="0">
              <a:buNone/>
            </a:pP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sock: </a:t>
            </a:r>
            <a:r>
              <a:rPr lang="zh-CN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接收数据的套接字</a:t>
            </a: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1" indent="0">
              <a:buNone/>
            </a:pP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zh-CN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：接收数据的缓存</a:t>
            </a:r>
            <a:endParaRPr lang="en-US" altLang="zh-CN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buf_size</a:t>
            </a:r>
            <a:r>
              <a:rPr lang="zh-CN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：缓存大小</a:t>
            </a:r>
            <a:endParaRPr lang="en-US" altLang="zh-CN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flag</a:t>
            </a:r>
            <a:r>
              <a:rPr lang="zh-CN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：一组指定调用方式的标志，一般设置为</a:t>
            </a: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201168" lvl="1" indent="0">
              <a:buNone/>
            </a:pPr>
            <a:br>
              <a:rPr lang="en-US" altLang="zh-CN" dirty="0"/>
            </a:br>
            <a:endParaRPr lang="en-US" altLang="zh-CN" sz="21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FCEF-F48A-45BB-B3B8-FA6F8A24BFD2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724BD56-9C41-489D-8DB9-82E56287D626}"/>
              </a:ext>
            </a:extLst>
          </p:cNvPr>
          <p:cNvSpPr/>
          <p:nvPr/>
        </p:nvSpPr>
        <p:spPr>
          <a:xfrm>
            <a:off x="-22096" y="0"/>
            <a:ext cx="22863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TCP Socket</a:t>
            </a:r>
            <a:endParaRPr lang="zh-CN" altLang="en-US" sz="3200" spc="-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0246A61-9C95-4DF4-8240-42C7D5FE1DEF}"/>
              </a:ext>
            </a:extLst>
          </p:cNvPr>
          <p:cNvSpPr/>
          <p:nvPr/>
        </p:nvSpPr>
        <p:spPr>
          <a:xfrm>
            <a:off x="6099405" y="4797152"/>
            <a:ext cx="36358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注意：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r>
              <a:rPr lang="en-US" altLang="zh-CN" sz="2000" dirty="0" err="1">
                <a:solidFill>
                  <a:srgbClr val="FF0000"/>
                </a:solidFill>
              </a:rPr>
              <a:t>recv</a:t>
            </a:r>
            <a:r>
              <a:rPr lang="zh-CN" altLang="en-US" sz="2000" dirty="0">
                <a:solidFill>
                  <a:srgbClr val="FF0000"/>
                </a:solidFill>
              </a:rPr>
              <a:t>方法默认是阻塞的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但是可以配置非阻塞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339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关闭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FCEF-F48A-45BB-B3B8-FA6F8A24BFD2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724BD56-9C41-489D-8DB9-82E56287D626}"/>
              </a:ext>
            </a:extLst>
          </p:cNvPr>
          <p:cNvSpPr/>
          <p:nvPr/>
        </p:nvSpPr>
        <p:spPr>
          <a:xfrm>
            <a:off x="-22096" y="0"/>
            <a:ext cx="22863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TCP Socket</a:t>
            </a:r>
            <a:endParaRPr lang="zh-CN" altLang="en-US" sz="3200" spc="-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DFF168-E9BD-41E7-8750-725003359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close(sock)</a:t>
            </a:r>
          </a:p>
          <a:p>
            <a:r>
              <a:rPr lang="zh-CN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关闭</a:t>
            </a: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</a:p>
          <a:p>
            <a:r>
              <a:rPr lang="zh-CN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关闭之后该</a:t>
            </a: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lang="zh-CN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对象的所有操作将不可用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2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zh-CN" alt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435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FCEF-F48A-45BB-B3B8-FA6F8A24BFD2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27384" y="-691605"/>
            <a:ext cx="7543800" cy="1449387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UDP socket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2500653" y="857756"/>
            <a:ext cx="5888990" cy="4782201"/>
            <a:chOff x="2171923" y="2343979"/>
            <a:chExt cx="4661057" cy="3310735"/>
          </a:xfrm>
        </p:grpSpPr>
        <p:sp>
          <p:nvSpPr>
            <p:cNvPr id="2" name="矩形 1"/>
            <p:cNvSpPr/>
            <p:nvPr/>
          </p:nvSpPr>
          <p:spPr>
            <a:xfrm>
              <a:off x="2651596" y="2364948"/>
              <a:ext cx="10166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Client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5654452" y="2343979"/>
              <a:ext cx="117852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Server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5449296" y="2703750"/>
              <a:ext cx="1008112" cy="334429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</a:rPr>
                <a:t>socket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449296" y="3188716"/>
              <a:ext cx="1008112" cy="314034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</a:rPr>
                <a:t>bind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346290" y="4072698"/>
              <a:ext cx="1214122" cy="356052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err="1">
                  <a:solidFill>
                    <a:schemeClr val="tx1"/>
                  </a:solidFill>
                </a:rPr>
                <a:t>recvfrom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416017" y="2706212"/>
              <a:ext cx="1008112" cy="337867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</a:rPr>
                <a:t>socket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171923" y="4093171"/>
              <a:ext cx="1496298" cy="315108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err="1">
                  <a:solidFill>
                    <a:schemeClr val="tx1"/>
                  </a:solidFill>
                </a:rPr>
                <a:t>sendto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481415" y="5290984"/>
              <a:ext cx="877314" cy="3637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</a:rPr>
                <a:t>close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457714" y="5290984"/>
              <a:ext cx="1008112" cy="3637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</a:rPr>
                <a:t>close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直接箭头连接符 23"/>
            <p:cNvCxnSpPr>
              <a:cxnSpLocks/>
              <a:stCxn id="12" idx="2"/>
              <a:endCxn id="15" idx="0"/>
            </p:cNvCxnSpPr>
            <p:nvPr/>
          </p:nvCxnSpPr>
          <p:spPr>
            <a:xfrm>
              <a:off x="2920073" y="3044079"/>
              <a:ext cx="0" cy="1049092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cxnSpLocks/>
              <a:stCxn id="15" idx="2"/>
              <a:endCxn id="20" idx="0"/>
            </p:cNvCxnSpPr>
            <p:nvPr/>
          </p:nvCxnSpPr>
          <p:spPr>
            <a:xfrm flipH="1">
              <a:off x="2920072" y="4408279"/>
              <a:ext cx="1" cy="882705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cxnSpLocks/>
              <a:stCxn id="7" idx="2"/>
            </p:cNvCxnSpPr>
            <p:nvPr/>
          </p:nvCxnSpPr>
          <p:spPr>
            <a:xfrm>
              <a:off x="5953352" y="3038179"/>
              <a:ext cx="0" cy="150537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5953352" y="3502750"/>
              <a:ext cx="0" cy="569948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cxnSpLocks/>
              <a:stCxn id="10" idx="2"/>
              <a:endCxn id="22" idx="0"/>
            </p:cNvCxnSpPr>
            <p:nvPr/>
          </p:nvCxnSpPr>
          <p:spPr>
            <a:xfrm>
              <a:off x="5953352" y="4428750"/>
              <a:ext cx="8418" cy="862234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cxnSpLocks/>
              <a:stCxn id="15" idx="3"/>
              <a:endCxn id="10" idx="1"/>
            </p:cNvCxnSpPr>
            <p:nvPr/>
          </p:nvCxnSpPr>
          <p:spPr>
            <a:xfrm flipV="1">
              <a:off x="3668221" y="4250724"/>
              <a:ext cx="1678069" cy="2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F2F60311-306B-4684-88C9-A73DEC5A65F5}"/>
              </a:ext>
            </a:extLst>
          </p:cNvPr>
          <p:cNvSpPr/>
          <p:nvPr/>
        </p:nvSpPr>
        <p:spPr>
          <a:xfrm>
            <a:off x="205999" y="1476906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初始化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94FA43C-08FC-469D-8C1D-CAF7A578B84B}"/>
              </a:ext>
            </a:extLst>
          </p:cNvPr>
          <p:cNvSpPr/>
          <p:nvPr/>
        </p:nvSpPr>
        <p:spPr>
          <a:xfrm>
            <a:off x="205999" y="342900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收发数据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58454CF-1711-4984-9B65-8ABDA74AE940}"/>
              </a:ext>
            </a:extLst>
          </p:cNvPr>
          <p:cNvSpPr/>
          <p:nvPr/>
        </p:nvSpPr>
        <p:spPr>
          <a:xfrm>
            <a:off x="205999" y="5071729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关闭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80DC228C-F9A2-4A17-95A5-366BAE72A076}"/>
              </a:ext>
            </a:extLst>
          </p:cNvPr>
          <p:cNvCxnSpPr>
            <a:cxnSpLocks/>
          </p:cNvCxnSpPr>
          <p:nvPr/>
        </p:nvCxnSpPr>
        <p:spPr>
          <a:xfrm>
            <a:off x="338513" y="2657711"/>
            <a:ext cx="8511501" cy="0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1A881D0F-D610-415D-97DD-1190F1A4E295}"/>
              </a:ext>
            </a:extLst>
          </p:cNvPr>
          <p:cNvCxnSpPr>
            <a:cxnSpLocks/>
          </p:cNvCxnSpPr>
          <p:nvPr/>
        </p:nvCxnSpPr>
        <p:spPr>
          <a:xfrm>
            <a:off x="353753" y="4529919"/>
            <a:ext cx="8511501" cy="0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A4AD9B2F-D6D1-495F-816D-CD1D86BC01B1}"/>
              </a:ext>
            </a:extLst>
          </p:cNvPr>
          <p:cNvSpPr/>
          <p:nvPr/>
        </p:nvSpPr>
        <p:spPr>
          <a:xfrm>
            <a:off x="2466776" y="5819039"/>
            <a:ext cx="42104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不需要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listen connect accept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145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3419872" y="980728"/>
            <a:ext cx="5381228" cy="5257800"/>
          </a:xfr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 API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进行网络编程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 API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网络编程基础代码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编程实验作业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439B-CFB6-4972-BF48-599974AB88AA}" type="slidenum"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收发数据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734637" y="1737361"/>
            <a:ext cx="8153400" cy="5334000"/>
          </a:xfrm>
        </p:spPr>
        <p:txBody>
          <a:bodyPr>
            <a:normAutofit/>
          </a:bodyPr>
          <a:lstStyle/>
          <a:p>
            <a:pPr marL="385762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Courier New" panose="02070309020205020404" pitchFamily="49" charset="0"/>
              </a:rPr>
              <a:t>发送数据</a:t>
            </a:r>
            <a:endParaRPr lang="en-US" altLang="zh-CN" sz="2400" b="1" dirty="0">
              <a:latin typeface="微软雅黑 Light" panose="020B0502040204020203" pitchFamily="34" charset="-122"/>
              <a:ea typeface="微软雅黑 Light" panose="020B0502040204020203" pitchFamily="34" charset="-122"/>
              <a:cs typeface="Courier New" panose="02070309020205020404" pitchFamily="49" charset="0"/>
            </a:endParaRPr>
          </a:p>
          <a:p>
            <a:pPr marL="42862" indent="0">
              <a:spcBef>
                <a:spcPts val="0"/>
              </a:spcBef>
              <a:buNone/>
            </a:pPr>
            <a:r>
              <a:rPr lang="en-US" altLang="zh-CN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sendto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(sock, </a:t>
            </a:r>
            <a:r>
              <a:rPr lang="en-US" altLang="zh-CN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flag, </a:t>
            </a:r>
            <a:r>
              <a:rPr lang="en-US" altLang="zh-CN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dest_addr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addrlen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1" indent="0">
              <a:buNone/>
            </a:pP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sock:</a:t>
            </a:r>
            <a:r>
              <a:rPr lang="zh-CN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是由</a:t>
            </a: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socket()</a:t>
            </a:r>
            <a:r>
              <a:rPr lang="zh-CN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调用返回的并且未作连接的套接字描述符（套接字号）</a:t>
            </a:r>
            <a:endParaRPr lang="en-US" altLang="zh-CN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buNone/>
            </a:pP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zh-CN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：发送缓冲区，往往是使用者定义的数组，该数组装有要发送的数据</a:t>
            </a:r>
            <a:endParaRPr lang="en-US" altLang="zh-CN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buNone/>
            </a:pP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zh-CN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：发送缓冲区的大小，单位是字节 </a:t>
            </a:r>
            <a:endParaRPr lang="en-US" altLang="zh-CN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flag</a:t>
            </a:r>
            <a:r>
              <a:rPr lang="zh-CN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：一组指定调用方式的标志，一般设置为</a:t>
            </a: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dest_addr</a:t>
            </a: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zh-CN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指向接收数据的主机地址信息的结构体，也就是该参数指定数据要发送到哪个主机哪个进程</a:t>
            </a:r>
            <a:endParaRPr lang="en-US" altLang="zh-CN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br>
              <a:rPr lang="en-US" altLang="zh-CN" dirty="0"/>
            </a:br>
            <a:endParaRPr lang="en-US" altLang="zh-CN" sz="21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FCEF-F48A-45BB-B3B8-FA6F8A24BFD2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724BD56-9C41-489D-8DB9-82E56287D626}"/>
              </a:ext>
            </a:extLst>
          </p:cNvPr>
          <p:cNvSpPr/>
          <p:nvPr/>
        </p:nvSpPr>
        <p:spPr>
          <a:xfrm>
            <a:off x="-22096" y="0"/>
            <a:ext cx="24152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UDP Socket</a:t>
            </a:r>
            <a:endParaRPr lang="zh-CN" altLang="en-US" sz="3200" spc="-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77033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收发数据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734637" y="1737361"/>
            <a:ext cx="8153400" cy="5334000"/>
          </a:xfrm>
        </p:spPr>
        <p:txBody>
          <a:bodyPr>
            <a:normAutofit/>
          </a:bodyPr>
          <a:lstStyle/>
          <a:p>
            <a:pPr marL="385762" indent="-342900">
              <a:spcAft>
                <a:spcPts val="400"/>
              </a:spcAft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Courier New" panose="02070309020205020404" pitchFamily="49" charset="0"/>
              </a:rPr>
              <a:t>接收数据</a:t>
            </a:r>
            <a:endParaRPr lang="en-US" altLang="zh-CN" sz="2400" b="1" dirty="0">
              <a:latin typeface="微软雅黑 Light" panose="020B0502040204020203" pitchFamily="34" charset="-122"/>
              <a:ea typeface="微软雅黑 Light" panose="020B0502040204020203" pitchFamily="34" charset="-122"/>
              <a:cs typeface="Courier New" panose="02070309020205020404" pitchFamily="49" charset="0"/>
            </a:endParaRPr>
          </a:p>
          <a:p>
            <a:pPr marL="42862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altLang="zh-CN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recvfrom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(sock, </a:t>
            </a:r>
            <a:r>
              <a:rPr lang="en-US" altLang="zh-CN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buf_size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flag, </a:t>
            </a:r>
            <a:r>
              <a:rPr lang="en-US" altLang="zh-CN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src_addr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addrlen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1" indent="0">
              <a:buNone/>
            </a:pP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sock:</a:t>
            </a:r>
            <a:r>
              <a:rPr lang="zh-CN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是由</a:t>
            </a: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socket()</a:t>
            </a:r>
            <a:r>
              <a:rPr lang="zh-CN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调用返回的并且未作连接的套接字描述符（套接字号）</a:t>
            </a:r>
            <a:endParaRPr lang="en-US" altLang="zh-CN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buNone/>
            </a:pP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zh-CN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：接收缓冲区，往往是使用者定义的数组，该数组装有接收到的数据</a:t>
            </a:r>
            <a:endParaRPr lang="en-US" altLang="zh-CN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buNone/>
            </a:pP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zh-CN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：接收缓冲区的大小，单位是字节 </a:t>
            </a:r>
            <a:endParaRPr lang="en-US" altLang="zh-CN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flag</a:t>
            </a:r>
            <a:r>
              <a:rPr lang="zh-CN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：一组指定调用方式的标志，一般设置为</a:t>
            </a: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src_addr</a:t>
            </a: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zh-CN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指向发送数据的主机地址信息的结构体，也就是我们可以从该参数获取到数据是谁发出的</a:t>
            </a:r>
            <a:endParaRPr lang="en-US" altLang="zh-CN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br>
              <a:rPr lang="en-US" altLang="zh-CN" dirty="0"/>
            </a:br>
            <a:endParaRPr lang="en-US" altLang="zh-CN" sz="21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FCEF-F48A-45BB-B3B8-FA6F8A24BFD2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724BD56-9C41-489D-8DB9-82E56287D626}"/>
              </a:ext>
            </a:extLst>
          </p:cNvPr>
          <p:cNvSpPr/>
          <p:nvPr/>
        </p:nvSpPr>
        <p:spPr>
          <a:xfrm>
            <a:off x="-22096" y="0"/>
            <a:ext cx="24152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UDP Socket</a:t>
            </a:r>
            <a:endParaRPr lang="zh-CN" altLang="en-US" sz="3200" spc="-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0246A61-9C95-4DF4-8240-42C7D5FE1DEF}"/>
              </a:ext>
            </a:extLst>
          </p:cNvPr>
          <p:cNvSpPr/>
          <p:nvPr/>
        </p:nvSpPr>
        <p:spPr>
          <a:xfrm>
            <a:off x="6163794" y="5375662"/>
            <a:ext cx="27242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注意：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r>
              <a:rPr lang="en-US" altLang="zh-CN" sz="2000" dirty="0" err="1">
                <a:solidFill>
                  <a:srgbClr val="FF0000"/>
                </a:solidFill>
              </a:rPr>
              <a:t>recv</a:t>
            </a:r>
            <a:r>
              <a:rPr lang="zh-CN" altLang="en-US" sz="2000" dirty="0">
                <a:solidFill>
                  <a:srgbClr val="FF0000"/>
                </a:solidFill>
              </a:rPr>
              <a:t>方法默认是阻塞的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但是可以配置非阻塞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741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 API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883980"/>
            <a:ext cx="7886700" cy="468741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2200" dirty="0"/>
              <a:t>Sockets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/>
              <a:t>socket setup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/>
              <a:t>I/O</a:t>
            </a:r>
          </a:p>
          <a:p>
            <a:pPr lvl="2">
              <a:lnSpc>
                <a:spcPct val="80000"/>
              </a:lnSpc>
            </a:pPr>
            <a:r>
              <a:rPr lang="en-US" altLang="zh-CN" sz="1700" dirty="0"/>
              <a:t>send &amp; </a:t>
            </a:r>
            <a:r>
              <a:rPr lang="en-US" altLang="zh-CN" sz="1700" dirty="0" err="1"/>
              <a:t>recv</a:t>
            </a:r>
            <a:endParaRPr lang="en-US" altLang="zh-CN" sz="1700" dirty="0"/>
          </a:p>
          <a:p>
            <a:pPr lvl="2">
              <a:lnSpc>
                <a:spcPct val="80000"/>
              </a:lnSpc>
            </a:pPr>
            <a:r>
              <a:rPr lang="en-US" altLang="zh-CN" sz="1700" dirty="0" err="1"/>
              <a:t>sendto</a:t>
            </a:r>
            <a:r>
              <a:rPr lang="en-US" altLang="zh-CN" sz="1700" dirty="0"/>
              <a:t> &amp; </a:t>
            </a:r>
            <a:r>
              <a:rPr lang="en-US" altLang="zh-CN" sz="1700" dirty="0" err="1"/>
              <a:t>recvfrom</a:t>
            </a:r>
            <a:endParaRPr lang="en-US" altLang="zh-CN" sz="1700" dirty="0"/>
          </a:p>
          <a:p>
            <a:pPr lvl="1">
              <a:lnSpc>
                <a:spcPct val="80000"/>
              </a:lnSpc>
            </a:pPr>
            <a:r>
              <a:rPr lang="en-US" altLang="zh-CN" sz="2000" dirty="0"/>
              <a:t>Close</a:t>
            </a:r>
          </a:p>
          <a:p>
            <a:pPr>
              <a:lnSpc>
                <a:spcPct val="80000"/>
              </a:lnSpc>
            </a:pPr>
            <a:r>
              <a:rPr lang="en-US" altLang="zh-CN" sz="2300" dirty="0"/>
              <a:t>TCP</a:t>
            </a:r>
          </a:p>
          <a:p>
            <a:pPr lvl="1">
              <a:lnSpc>
                <a:spcPct val="80000"/>
              </a:lnSpc>
            </a:pPr>
            <a:r>
              <a:rPr lang="en-US" altLang="zh-CN" sz="1900" dirty="0"/>
              <a:t>Client:  socket()-&gt;connect()-&gt;send()/</a:t>
            </a:r>
            <a:r>
              <a:rPr lang="en-US" altLang="zh-CN" sz="1900" dirty="0" err="1"/>
              <a:t>recv</a:t>
            </a:r>
            <a:r>
              <a:rPr lang="en-US" altLang="zh-CN" sz="1900" dirty="0"/>
              <a:t>()-&gt;close()</a:t>
            </a:r>
            <a:endParaRPr lang="en-US" altLang="zh-CN" sz="1700" dirty="0"/>
          </a:p>
          <a:p>
            <a:pPr lvl="1">
              <a:lnSpc>
                <a:spcPct val="80000"/>
              </a:lnSpc>
            </a:pPr>
            <a:r>
              <a:rPr lang="en-US" altLang="zh-CN" sz="1900" dirty="0"/>
              <a:t>Server: socket()-&gt;bind()-&gt;listen()-&gt;accept()-&gt;send()/</a:t>
            </a:r>
            <a:r>
              <a:rPr lang="en-US" altLang="zh-CN" sz="1900" dirty="0" err="1"/>
              <a:t>recv</a:t>
            </a:r>
            <a:r>
              <a:rPr lang="en-US" altLang="zh-CN" sz="1900" dirty="0"/>
              <a:t>()-&gt;close()</a:t>
            </a:r>
          </a:p>
          <a:p>
            <a:pPr>
              <a:lnSpc>
                <a:spcPct val="80000"/>
              </a:lnSpc>
            </a:pPr>
            <a:r>
              <a:rPr lang="en-US" altLang="zh-CN" sz="2200" dirty="0"/>
              <a:t>UDP</a:t>
            </a:r>
          </a:p>
          <a:p>
            <a:pPr lvl="1">
              <a:lnSpc>
                <a:spcPct val="80000"/>
              </a:lnSpc>
            </a:pPr>
            <a:r>
              <a:rPr lang="en-US" altLang="zh-CN" sz="1900" dirty="0"/>
              <a:t>Client:  socket()-&gt;</a:t>
            </a:r>
            <a:r>
              <a:rPr lang="en-US" altLang="zh-CN" sz="1900" dirty="0" err="1"/>
              <a:t>sendto</a:t>
            </a:r>
            <a:r>
              <a:rPr lang="en-US" altLang="zh-CN" sz="1900" dirty="0"/>
              <a:t>-&gt;close()</a:t>
            </a:r>
          </a:p>
          <a:p>
            <a:pPr lvl="1">
              <a:lnSpc>
                <a:spcPct val="80000"/>
              </a:lnSpc>
            </a:pPr>
            <a:r>
              <a:rPr lang="en-US" altLang="zh-CN" sz="1900" dirty="0"/>
              <a:t>Server: socket()-&gt;bind()-&gt;</a:t>
            </a:r>
            <a:r>
              <a:rPr lang="en-US" altLang="zh-CN" sz="1900" dirty="0" err="1"/>
              <a:t>recvfrom</a:t>
            </a:r>
            <a:r>
              <a:rPr lang="en-US" altLang="zh-CN" sz="1900" dirty="0"/>
              <a:t>()-&gt;close()</a:t>
            </a:r>
          </a:p>
          <a:p>
            <a:pPr lvl="1">
              <a:lnSpc>
                <a:spcPct val="80000"/>
              </a:lnSpc>
            </a:pP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3404-A623-4067-AA59-817155DF9066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664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755576" y="2204864"/>
            <a:ext cx="7543800" cy="3566160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 API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网络编程基础代码</a:t>
            </a:r>
            <a:br>
              <a:rPr lang="en-US" altLang="zh-CN" dirty="0"/>
            </a:br>
            <a:br>
              <a:rPr lang="zh-CN" altLang="en-US" sz="3100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3404-A623-4067-AA59-817155DF9066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7778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93B0F-0BCA-4AAA-A125-19363A82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基础代码目录说明</a:t>
            </a:r>
            <a:endParaRPr lang="zh-CN" altLang="en-US" sz="4000" dirty="0"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84638C-B569-47ED-8DEA-1E16F1B5E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9C073404-A623-4067-AA59-817155DF9066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5506B0-B2DB-41D2-9566-885CE883E163}"/>
              </a:ext>
            </a:extLst>
          </p:cNvPr>
          <p:cNvSpPr txBox="1"/>
          <p:nvPr/>
        </p:nvSpPr>
        <p:spPr>
          <a:xfrm>
            <a:off x="-26926" y="2060848"/>
            <a:ext cx="811864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	        </a:t>
            </a:r>
            <a:r>
              <a:rPr lang="zh-CN" altLang="en-US" sz="2000" dirty="0"/>
              <a:t>.../echo_client.c       </a:t>
            </a:r>
            <a:r>
              <a:rPr lang="en-US" altLang="zh-CN" sz="2000" dirty="0"/>
              <a:t>	</a:t>
            </a:r>
            <a:r>
              <a:rPr lang="zh-CN" altLang="en-US" sz="2000" dirty="0"/>
              <a:t>- Simple echo network client</a:t>
            </a:r>
          </a:p>
          <a:p>
            <a:r>
              <a:rPr lang="zh-CN" altLang="en-US" sz="2000" dirty="0"/>
              <a:t>                .../echo_server.c       </a:t>
            </a:r>
            <a:r>
              <a:rPr lang="en-US" altLang="zh-CN" sz="2000" dirty="0"/>
              <a:t>	</a:t>
            </a:r>
            <a:r>
              <a:rPr lang="zh-CN" altLang="en-US" sz="2000" dirty="0"/>
              <a:t>- Simple echo network server</a:t>
            </a:r>
          </a:p>
          <a:p>
            <a:r>
              <a:rPr lang="zh-CN" altLang="en-US" sz="2000" dirty="0"/>
              <a:t>                .../Makefile            </a:t>
            </a:r>
            <a:r>
              <a:rPr lang="en-US" altLang="zh-CN" sz="2000" dirty="0"/>
              <a:t>	</a:t>
            </a:r>
            <a:r>
              <a:rPr lang="zh-CN" altLang="en-US" sz="2000" dirty="0"/>
              <a:t>- Contains rules for make</a:t>
            </a:r>
          </a:p>
          <a:p>
            <a:r>
              <a:rPr lang="zh-CN" altLang="en-US" sz="2000" dirty="0"/>
              <a:t>               </a:t>
            </a:r>
          </a:p>
          <a:p>
            <a:r>
              <a:rPr lang="zh-CN" altLang="en-US" sz="2000" dirty="0"/>
              <a:t>                .../example.c           </a:t>
            </a:r>
            <a:r>
              <a:rPr lang="en-US" altLang="zh-CN" sz="2000" dirty="0"/>
              <a:t>	</a:t>
            </a:r>
            <a:r>
              <a:rPr lang="zh-CN" altLang="en-US" sz="2000" dirty="0"/>
              <a:t>- Example driver for parsing</a:t>
            </a:r>
          </a:p>
          <a:p>
            <a:r>
              <a:rPr lang="zh-CN" altLang="en-US" sz="2000" dirty="0"/>
              <a:t>                .../lexer.l             </a:t>
            </a:r>
            <a:r>
              <a:rPr lang="en-US" altLang="zh-CN" sz="2000" dirty="0"/>
              <a:t>		</a:t>
            </a:r>
            <a:r>
              <a:rPr lang="zh-CN" altLang="en-US" sz="2000" dirty="0"/>
              <a:t>- Lex/Yacc related logic           </a:t>
            </a:r>
          </a:p>
          <a:p>
            <a:r>
              <a:rPr lang="zh-CN" altLang="en-US" sz="2000" dirty="0"/>
              <a:t>                .../parse.y</a:t>
            </a:r>
          </a:p>
          <a:p>
            <a:r>
              <a:rPr lang="zh-CN" altLang="en-US" sz="2000" dirty="0"/>
              <a:t>                .../parse.c</a:t>
            </a:r>
          </a:p>
          <a:p>
            <a:r>
              <a:rPr lang="zh-CN" altLang="en-US" sz="2000" dirty="0"/>
              <a:t>                .../parse.h</a:t>
            </a:r>
          </a:p>
          <a:p>
            <a:endParaRPr lang="zh-CN" altLang="en-US" sz="2000" dirty="0"/>
          </a:p>
          <a:p>
            <a:r>
              <a:rPr lang="zh-CN" altLang="en-US" sz="2000" dirty="0"/>
              <a:t>                .../sample_request_simple    - Example HTTP requests</a:t>
            </a:r>
          </a:p>
          <a:p>
            <a:r>
              <a:rPr lang="zh-CN" altLang="en-US" sz="2000" dirty="0"/>
              <a:t>                .../sample_request_realistic</a:t>
            </a:r>
          </a:p>
        </p:txBody>
      </p:sp>
    </p:spTree>
    <p:extLst>
      <p:ext uri="{BB962C8B-B14F-4D97-AF65-F5344CB8AC3E}">
        <p14:creationId xmlns:p14="http://schemas.microsoft.com/office/powerpoint/2010/main" val="1133700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404664"/>
            <a:ext cx="7886700" cy="1325562"/>
          </a:xfrm>
          <a:noFill/>
          <a:ln>
            <a:noFill/>
          </a:ln>
        </p:spPr>
        <p:txBody>
          <a:bodyPr/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编程实验作业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1916832"/>
            <a:ext cx="8568952" cy="5596731"/>
          </a:xfrm>
        </p:spPr>
        <p:txBody>
          <a:bodyPr>
            <a:normAutofit/>
          </a:bodyPr>
          <a:lstStyle/>
          <a:p>
            <a:pPr marL="0">
              <a:buNone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HTTP/1.1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的数据包解析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HTTP/1.1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的并行请求和响应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实现多个客户端的并发连接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>
              <a:buNone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人一组，每组独立完成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禁止抄袭</a:t>
            </a: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>
              <a:buNone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具体实验内容见</a:t>
            </a:r>
            <a:endParaRPr lang="zh-CN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编程实践指导书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7DD9-FF92-4A79-8ED8-2F3DAB2CF588}" type="slidenum">
              <a:rPr lang="en-US" altLang="zh-CN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4371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404664"/>
            <a:ext cx="7886700" cy="1325562"/>
          </a:xfrm>
        </p:spPr>
        <p:txBody>
          <a:bodyPr/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编程实验作业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1916832"/>
            <a:ext cx="8568952" cy="5596731"/>
          </a:xfrm>
        </p:spPr>
        <p:txBody>
          <a:bodyPr>
            <a:normAutofit/>
          </a:bodyPr>
          <a:lstStyle/>
          <a:p>
            <a:pPr marL="0">
              <a:buNone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实验安排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365760" indent="-457200"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项目开始</a:t>
            </a:r>
            <a:endParaRPr lang="en-US" altLang="zh-CN" sz="24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</a:t>
            </a:r>
            <a:r>
              <a:rPr lang="zh-CN" altLang="en-US" sz="2400" dirty="0">
                <a:solidFill>
                  <a:schemeClr val="tx1"/>
                </a:solidFill>
                <a:highlight>
                  <a:srgbClr val="FFFF00"/>
                </a:highligh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项目于</a:t>
            </a:r>
            <a:r>
              <a:rPr lang="en-US" altLang="zh-CN" sz="2400" dirty="0">
                <a:solidFill>
                  <a:schemeClr val="tx1"/>
                </a:solidFill>
                <a:highlight>
                  <a:srgbClr val="FFFF00"/>
                </a:highligh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</a:t>
            </a:r>
            <a:r>
              <a:rPr lang="zh-CN" altLang="en-US" sz="2400" dirty="0">
                <a:solidFill>
                  <a:schemeClr val="tx1"/>
                </a:solidFill>
                <a:highlight>
                  <a:srgbClr val="FFFF00"/>
                </a:highligh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月</a:t>
            </a:r>
            <a:r>
              <a:rPr lang="en-US" altLang="zh-CN" sz="2400" dirty="0">
                <a:solidFill>
                  <a:schemeClr val="tx1"/>
                </a:solidFill>
                <a:highlight>
                  <a:srgbClr val="FFFF00"/>
                </a:highligh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</a:t>
            </a:r>
            <a:r>
              <a:rPr lang="zh-CN" altLang="en-US" sz="2400" dirty="0">
                <a:solidFill>
                  <a:schemeClr val="tx1"/>
                </a:solidFill>
                <a:highlight>
                  <a:srgbClr val="FFFF00"/>
                </a:highligh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日正式开始</a:t>
            </a:r>
            <a:endParaRPr lang="en-US" altLang="zh-CN" sz="2400" dirty="0">
              <a:solidFill>
                <a:schemeClr val="tx1"/>
              </a:solidFill>
              <a:highlight>
                <a:srgbClr val="FFFF00"/>
              </a:highligh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65760" indent="-457200"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工作进度报告</a:t>
            </a:r>
            <a:endParaRPr lang="en-US" altLang="zh-CN" sz="24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</a:t>
            </a:r>
            <a:r>
              <a:rPr lang="zh-CN" altLang="en-US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项目开始后，须在</a:t>
            </a:r>
            <a:r>
              <a:rPr lang="zh-CN" altLang="en-US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规定时间</a:t>
            </a:r>
            <a:endParaRPr lang="en-US" altLang="zh-CN" sz="24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</a:t>
            </a:r>
            <a:r>
              <a:rPr lang="zh-CN" altLang="en-US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在智慧树平台提交工作进度报告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7DD9-FF92-4A79-8ED8-2F3DAB2CF588}" type="slidenum">
              <a:rPr lang="en-US" altLang="zh-CN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7913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404664"/>
            <a:ext cx="7886700" cy="1325562"/>
          </a:xfrm>
        </p:spPr>
        <p:txBody>
          <a:bodyPr/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编程实验作业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486458" y="1916832"/>
            <a:ext cx="8568952" cy="5596731"/>
          </a:xfrm>
        </p:spPr>
        <p:txBody>
          <a:bodyPr>
            <a:normAutofit/>
          </a:bodyPr>
          <a:lstStyle/>
          <a:p>
            <a:pPr marL="0">
              <a:buNone/>
            </a:pPr>
            <a:r>
              <a:rPr lang="zh-CN" altLang="en-US" sz="2200" b="1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关键时间节点：</a:t>
            </a:r>
            <a:endParaRPr lang="en-US" altLang="zh-CN" sz="2200" b="1" dirty="0"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>
              <a:buNone/>
            </a:pPr>
            <a:r>
              <a:rPr lang="en-US" altLang="zh-CN" sz="2400" dirty="0">
                <a:solidFill>
                  <a:schemeClr val="tx1"/>
                </a:solidFill>
                <a:ea typeface="微软雅黑 Light" panose="020B0502040204020203" pitchFamily="34" charset="-122"/>
              </a:rPr>
              <a:t>x</a:t>
            </a:r>
            <a:r>
              <a:rPr lang="zh-CN" altLang="en-US" sz="2400" dirty="0">
                <a:solidFill>
                  <a:schemeClr val="tx1"/>
                </a:solidFill>
                <a:ea typeface="微软雅黑 Light" panose="020B0502040204020203" pitchFamily="34" charset="-122"/>
              </a:rPr>
              <a:t>月</a:t>
            </a:r>
            <a:r>
              <a:rPr lang="en-US" altLang="zh-CN" sz="2400" dirty="0">
                <a:solidFill>
                  <a:schemeClr val="tx1"/>
                </a:solidFill>
                <a:ea typeface="微软雅黑 Light" panose="020B0502040204020203" pitchFamily="34" charset="-122"/>
              </a:rPr>
              <a:t>x</a:t>
            </a:r>
            <a:r>
              <a:rPr lang="zh-CN" altLang="en-US" sz="2400" dirty="0">
                <a:solidFill>
                  <a:schemeClr val="tx1"/>
                </a:solidFill>
                <a:ea typeface="微软雅黑 Light" panose="020B0502040204020203" pitchFamily="34" charset="-122"/>
              </a:rPr>
              <a:t>日：项目启动</a:t>
            </a:r>
            <a:endParaRPr lang="en-US" altLang="zh-CN" sz="2400" dirty="0">
              <a:solidFill>
                <a:schemeClr val="tx1"/>
              </a:solidFill>
              <a:ea typeface="微软雅黑 Light" panose="020B0502040204020203" pitchFamily="34" charset="-122"/>
            </a:endParaRPr>
          </a:p>
          <a:p>
            <a:pPr marL="0">
              <a:buNone/>
            </a:pPr>
            <a:r>
              <a:rPr lang="en-US" altLang="zh-CN" sz="2400" dirty="0">
                <a:solidFill>
                  <a:schemeClr val="tx1"/>
                </a:solidFill>
                <a:ea typeface="微软雅黑 Light" panose="020B0502040204020203" pitchFamily="34" charset="-122"/>
              </a:rPr>
              <a:t>x</a:t>
            </a:r>
            <a:r>
              <a:rPr lang="zh-CN" altLang="en-US" sz="2400" dirty="0">
                <a:solidFill>
                  <a:schemeClr val="tx1"/>
                </a:solidFill>
                <a:ea typeface="微软雅黑 Light" panose="020B0502040204020203" pitchFamily="34" charset="-122"/>
              </a:rPr>
              <a:t>月</a:t>
            </a:r>
            <a:r>
              <a:rPr lang="en-US" altLang="zh-CN" sz="2400" dirty="0">
                <a:solidFill>
                  <a:schemeClr val="tx1"/>
                </a:solidFill>
                <a:ea typeface="微软雅黑 Light" panose="020B0502040204020203" pitchFamily="34" charset="-122"/>
              </a:rPr>
              <a:t>x</a:t>
            </a:r>
            <a:r>
              <a:rPr lang="zh-CN" altLang="en-US" sz="2400" dirty="0">
                <a:solidFill>
                  <a:schemeClr val="tx1"/>
                </a:solidFill>
                <a:ea typeface="微软雅黑 Light" panose="020B0502040204020203" pitchFamily="34" charset="-122"/>
              </a:rPr>
              <a:t>日</a:t>
            </a:r>
            <a:r>
              <a:rPr lang="zh-CN" altLang="en-US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 提交第</a:t>
            </a:r>
            <a:r>
              <a:rPr lang="en-US" altLang="zh-CN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周进度报告。</a:t>
            </a:r>
            <a:endParaRPr lang="en-US" altLang="zh-CN" sz="24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>
              <a:buNone/>
            </a:pPr>
            <a:r>
              <a:rPr lang="en-US" altLang="zh-CN" sz="2400" dirty="0">
                <a:solidFill>
                  <a:schemeClr val="tx1"/>
                </a:solidFill>
                <a:ea typeface="微软雅黑 Light" panose="020B0502040204020203" pitchFamily="34" charset="-122"/>
              </a:rPr>
              <a:t>x</a:t>
            </a:r>
            <a:r>
              <a:rPr lang="zh-CN" altLang="en-US" sz="2400" dirty="0">
                <a:solidFill>
                  <a:schemeClr val="tx1"/>
                </a:solidFill>
                <a:ea typeface="微软雅黑 Light" panose="020B0502040204020203" pitchFamily="34" charset="-122"/>
              </a:rPr>
              <a:t>月</a:t>
            </a:r>
            <a:r>
              <a:rPr lang="en-US" altLang="zh-CN" sz="2400" dirty="0">
                <a:solidFill>
                  <a:schemeClr val="tx1"/>
                </a:solidFill>
                <a:ea typeface="微软雅黑 Light" panose="020B0502040204020203" pitchFamily="34" charset="-122"/>
              </a:rPr>
              <a:t>x</a:t>
            </a:r>
            <a:r>
              <a:rPr lang="zh-CN" altLang="en-US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日：提交第</a:t>
            </a:r>
            <a:r>
              <a:rPr lang="en-US" altLang="zh-CN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周进度报告。</a:t>
            </a:r>
          </a:p>
          <a:p>
            <a:pPr marL="0">
              <a:buNone/>
            </a:pPr>
            <a:r>
              <a:rPr lang="en-US" altLang="zh-CN" sz="2400" dirty="0">
                <a:solidFill>
                  <a:schemeClr val="tx1"/>
                </a:solidFill>
                <a:ea typeface="微软雅黑 Light" panose="020B0502040204020203" pitchFamily="34" charset="-122"/>
              </a:rPr>
              <a:t>x</a:t>
            </a:r>
            <a:r>
              <a:rPr lang="zh-CN" altLang="en-US" sz="2400" dirty="0">
                <a:solidFill>
                  <a:schemeClr val="tx1"/>
                </a:solidFill>
                <a:ea typeface="微软雅黑 Light" panose="020B0502040204020203" pitchFamily="34" charset="-122"/>
              </a:rPr>
              <a:t>月</a:t>
            </a:r>
            <a:r>
              <a:rPr lang="en-US" altLang="zh-CN" sz="2400" dirty="0">
                <a:solidFill>
                  <a:schemeClr val="tx1"/>
                </a:solidFill>
                <a:ea typeface="微软雅黑 Light" panose="020B0502040204020203" pitchFamily="34" charset="-122"/>
              </a:rPr>
              <a:t>x</a:t>
            </a:r>
            <a:r>
              <a:rPr lang="zh-CN" altLang="en-US" sz="2400" dirty="0">
                <a:solidFill>
                  <a:schemeClr val="tx1"/>
                </a:solidFill>
                <a:ea typeface="微软雅黑 Light" panose="020B0502040204020203" pitchFamily="34" charset="-122"/>
              </a:rPr>
              <a:t>日</a:t>
            </a:r>
            <a:r>
              <a:rPr lang="zh-CN" altLang="en-US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：提交第</a:t>
            </a:r>
            <a:r>
              <a:rPr lang="en-US" altLang="zh-CN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周进度报告。</a:t>
            </a:r>
          </a:p>
          <a:p>
            <a:pPr marL="0">
              <a:buNone/>
            </a:pPr>
            <a:r>
              <a:rPr lang="en-US" altLang="zh-CN" sz="2400" dirty="0">
                <a:solidFill>
                  <a:schemeClr val="tx1"/>
                </a:solidFill>
                <a:ea typeface="微软雅黑 Light" panose="020B0502040204020203" pitchFamily="34" charset="-122"/>
              </a:rPr>
              <a:t>x</a:t>
            </a:r>
            <a:r>
              <a:rPr lang="zh-CN" altLang="en-US" sz="2400" dirty="0">
                <a:solidFill>
                  <a:schemeClr val="tx1"/>
                </a:solidFill>
                <a:ea typeface="微软雅黑 Light" panose="020B0502040204020203" pitchFamily="34" charset="-122"/>
              </a:rPr>
              <a:t>月</a:t>
            </a:r>
            <a:r>
              <a:rPr lang="en-US" altLang="zh-CN" sz="2400" dirty="0">
                <a:solidFill>
                  <a:schemeClr val="tx1"/>
                </a:solidFill>
                <a:ea typeface="微软雅黑 Light" panose="020B0502040204020203" pitchFamily="34" charset="-122"/>
              </a:rPr>
              <a:t>x</a:t>
            </a:r>
            <a:r>
              <a:rPr lang="zh-CN" altLang="en-US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日：提交第</a:t>
            </a:r>
            <a:r>
              <a:rPr lang="en-US" altLang="zh-CN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周进度报告。</a:t>
            </a:r>
            <a:endParaRPr lang="en-US" altLang="zh-CN" sz="24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>
              <a:buNone/>
            </a:pPr>
            <a:r>
              <a:rPr lang="en-US" altLang="zh-CN" sz="2400" dirty="0">
                <a:solidFill>
                  <a:schemeClr val="tx1"/>
                </a:solidFill>
                <a:ea typeface="微软雅黑 Light" panose="020B0502040204020203" pitchFamily="34" charset="-122"/>
              </a:rPr>
              <a:t>x</a:t>
            </a:r>
            <a:r>
              <a:rPr lang="zh-CN" altLang="en-US" sz="2400" dirty="0">
                <a:solidFill>
                  <a:schemeClr val="tx1"/>
                </a:solidFill>
                <a:ea typeface="微软雅黑 Light" panose="020B0502040204020203" pitchFamily="34" charset="-122"/>
              </a:rPr>
              <a:t>月</a:t>
            </a:r>
            <a:r>
              <a:rPr lang="en-US" altLang="zh-CN" sz="2400" dirty="0">
                <a:solidFill>
                  <a:schemeClr val="tx1"/>
                </a:solidFill>
                <a:ea typeface="微软雅黑 Light" panose="020B0502040204020203" pitchFamily="34" charset="-122"/>
              </a:rPr>
              <a:t>x</a:t>
            </a:r>
            <a:r>
              <a:rPr lang="zh-CN" altLang="en-US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日：提交实验报告和最终源码。</a:t>
            </a:r>
          </a:p>
          <a:p>
            <a:pPr marL="0">
              <a:buNone/>
            </a:pPr>
            <a:endParaRPr lang="zh-CN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7DD9-FF92-4A79-8ED8-2F3DAB2CF588}" type="slidenum">
              <a:rPr lang="en-US" altLang="zh-CN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7826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3404-A623-4067-AA59-817155DF9066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0455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24">
            <a:extLst>
              <a:ext uri="{FF2B5EF4-FFF2-40B4-BE49-F238E27FC236}">
                <a16:creationId xmlns:a16="http://schemas.microsoft.com/office/drawing/2014/main" id="{95FEFFCB-9907-4AED-9A59-142EA34D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CE91D-69E8-459A-9A1D-98EA3082200D}" type="slidenum">
              <a:rPr lang="en-US" altLang="zh-CN"/>
              <a:pPr/>
              <a:t>4</a:t>
            </a:fld>
            <a:endParaRPr lang="en-US" altLang="zh-CN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A153B7B-FACF-4B74-8D56-F2EF5BD0A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619" y="1844824"/>
            <a:ext cx="1318018" cy="131383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EEC4D45-CE9B-4447-9568-FE75B65EBC63}"/>
              </a:ext>
            </a:extLst>
          </p:cNvPr>
          <p:cNvSpPr/>
          <p:nvPr/>
        </p:nvSpPr>
        <p:spPr>
          <a:xfrm>
            <a:off x="1645635" y="331653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电器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B4F152A-BA7B-49E1-A284-4F204D59FD0A}"/>
              </a:ext>
            </a:extLst>
          </p:cNvPr>
          <p:cNvSpPr/>
          <p:nvPr/>
        </p:nvSpPr>
        <p:spPr>
          <a:xfrm>
            <a:off x="4041683" y="3344631"/>
            <a:ext cx="1128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227F10-C424-40B3-8434-09C46CCE2412}"/>
              </a:ext>
            </a:extLst>
          </p:cNvPr>
          <p:cNvSpPr/>
          <p:nvPr/>
        </p:nvSpPr>
        <p:spPr>
          <a:xfrm>
            <a:off x="6689458" y="3316534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电网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0D7B720-86FF-43F8-AB49-BD59B06105F1}"/>
              </a:ext>
            </a:extLst>
          </p:cNvPr>
          <p:cNvSpPr/>
          <p:nvPr/>
        </p:nvSpPr>
        <p:spPr>
          <a:xfrm>
            <a:off x="1129601" y="415019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应用程序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B6721FC-BFAE-4991-A49F-0A28993A2ED5}"/>
              </a:ext>
            </a:extLst>
          </p:cNvPr>
          <p:cNvSpPr/>
          <p:nvPr/>
        </p:nvSpPr>
        <p:spPr>
          <a:xfrm>
            <a:off x="4056159" y="4178287"/>
            <a:ext cx="1128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endParaRPr lang="zh-CN" altLang="en-US" sz="2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DA679B1-6592-46B9-85E1-C76AB19C56AE}"/>
              </a:ext>
            </a:extLst>
          </p:cNvPr>
          <p:cNvSpPr/>
          <p:nvPr/>
        </p:nvSpPr>
        <p:spPr>
          <a:xfrm>
            <a:off x="6627902" y="4150193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计算机网络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96A0341-9773-4477-976A-7C5E78748112}"/>
              </a:ext>
            </a:extLst>
          </p:cNvPr>
          <p:cNvGrpSpPr/>
          <p:nvPr/>
        </p:nvGrpSpPr>
        <p:grpSpPr>
          <a:xfrm>
            <a:off x="3653516" y="4665435"/>
            <a:ext cx="1910223" cy="1313835"/>
            <a:chOff x="5595479" y="887939"/>
            <a:chExt cx="3048264" cy="1768077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27BF3F34-7C10-44D5-A31A-E8C47CEBA2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37172"/>
            <a:stretch/>
          </p:blipFill>
          <p:spPr>
            <a:xfrm>
              <a:off x="5618341" y="887939"/>
              <a:ext cx="3025402" cy="1407660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AD2EFD28-481C-4A1D-8B67-E3C853A2B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95479" y="2305466"/>
              <a:ext cx="3048264" cy="350550"/>
            </a:xfrm>
            <a:prstGeom prst="rect">
              <a:avLst/>
            </a:prstGeom>
          </p:spPr>
        </p:pic>
      </p:grpSp>
      <p:sp>
        <p:nvSpPr>
          <p:cNvPr id="18" name="箭头: 右 17">
            <a:extLst>
              <a:ext uri="{FF2B5EF4-FFF2-40B4-BE49-F238E27FC236}">
                <a16:creationId xmlns:a16="http://schemas.microsoft.com/office/drawing/2014/main" id="{97834702-E1D5-49B3-8604-6D86C2C4AA7E}"/>
              </a:ext>
            </a:extLst>
          </p:cNvPr>
          <p:cNvSpPr/>
          <p:nvPr/>
        </p:nvSpPr>
        <p:spPr>
          <a:xfrm>
            <a:off x="2584164" y="3423208"/>
            <a:ext cx="1415772" cy="254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FFA91946-41F9-4C57-9FBE-5C13ADBFC080}"/>
              </a:ext>
            </a:extLst>
          </p:cNvPr>
          <p:cNvSpPr/>
          <p:nvPr/>
        </p:nvSpPr>
        <p:spPr>
          <a:xfrm>
            <a:off x="5259210" y="3429033"/>
            <a:ext cx="1415772" cy="254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7308F7C9-F563-4CA7-830A-0105FD09C4FB}"/>
              </a:ext>
            </a:extLst>
          </p:cNvPr>
          <p:cNvSpPr/>
          <p:nvPr/>
        </p:nvSpPr>
        <p:spPr>
          <a:xfrm>
            <a:off x="2625911" y="4260111"/>
            <a:ext cx="1415772" cy="254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7C17865B-A734-4EEE-A625-556B9544D936}"/>
              </a:ext>
            </a:extLst>
          </p:cNvPr>
          <p:cNvSpPr/>
          <p:nvPr/>
        </p:nvSpPr>
        <p:spPr>
          <a:xfrm>
            <a:off x="5259210" y="4256867"/>
            <a:ext cx="1415772" cy="254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791245" y="2066769"/>
            <a:ext cx="7886700" cy="435133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Socket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是供应用程序访问传输层功能的一组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API</a:t>
            </a:r>
          </a:p>
          <a:p>
            <a:pPr marL="201168" lvl="1" indent="0">
              <a:lnSpc>
                <a:spcPct val="90000"/>
              </a:lnSpc>
              <a:buNone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由应用程序创建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提供了两种类型的通信接口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/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可靠的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面向连接的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Socket</a:t>
            </a:r>
          </a:p>
          <a:p>
            <a:pPr lvl="2"/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不可靠的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面向消息的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Socket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通过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socket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接口应用程序可以：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向网络上的应用</a:t>
            </a:r>
            <a:r>
              <a:rPr lang="zh-CN" altLang="en-US" sz="2400" b="1" u="sng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发送数据</a:t>
            </a:r>
            <a:endParaRPr lang="en-US" altLang="zh-CN" sz="2400" b="1" u="sng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b="1" u="sng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接收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其它应用发来的</a:t>
            </a:r>
            <a:r>
              <a:rPr lang="zh-CN" altLang="en-US" sz="2400" b="1" u="sng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</a:t>
            </a:r>
            <a:endParaRPr lang="en-US" altLang="zh-CN" sz="2400" b="1" u="sng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CE91D-69E8-459A-9A1D-98EA3082200D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9" name="标题 24">
            <a:extLst>
              <a:ext uri="{FF2B5EF4-FFF2-40B4-BE49-F238E27FC236}">
                <a16:creationId xmlns:a16="http://schemas.microsoft.com/office/drawing/2014/main" id="{83329577-4E09-49B5-9915-FE4C78D2D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</p:spPr>
        <p:txBody>
          <a:bodyPr>
            <a:normAutofit/>
          </a:bodyPr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2478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接口在网络协议栈中的位置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36871" y="1846263"/>
            <a:ext cx="5714707" cy="4022725"/>
          </a:xfrm>
          <a:prstGeom prst="rect">
            <a:avLst/>
          </a:prstGeom>
        </p:spPr>
      </p:pic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CE91D-69E8-459A-9A1D-98EA3082200D}" type="slidenum">
              <a:rPr lang="en-US" altLang="zh-CN"/>
              <a:pPr/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2785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两种类型的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SOCK_STREAM</a:t>
            </a:r>
          </a:p>
          <a:p>
            <a:pPr lvl="1"/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TCP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协议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/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可靠数据传输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/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面向连接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/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全双工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244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SOCK_DGRAM</a:t>
            </a:r>
          </a:p>
          <a:p>
            <a:pPr lvl="1"/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UDP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协议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/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不可靠数据传输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/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面向消息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没有连接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</a:p>
          <a:p>
            <a:pPr lvl="1"/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能够发送或接收数据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5B26-401E-492E-9A68-CD301C618379}" type="slidenum">
              <a:rPr lang="en-US" altLang="zh-CN"/>
              <a:pPr/>
              <a:t>7</a:t>
            </a:fld>
            <a:endParaRPr lang="en-US" altLang="zh-CN"/>
          </a:p>
        </p:txBody>
      </p:sp>
      <p:grpSp>
        <p:nvGrpSpPr>
          <p:cNvPr id="10293" name="Group 53"/>
          <p:cNvGrpSpPr>
            <a:grpSpLocks/>
          </p:cNvGrpSpPr>
          <p:nvPr/>
        </p:nvGrpSpPr>
        <p:grpSpPr bwMode="auto">
          <a:xfrm>
            <a:off x="932701" y="3873373"/>
            <a:ext cx="3410947" cy="1688306"/>
            <a:chOff x="-139" y="2352"/>
            <a:chExt cx="2923" cy="1298"/>
          </a:xfrm>
        </p:grpSpPr>
        <p:grpSp>
          <p:nvGrpSpPr>
            <p:cNvPr id="10260" name="Group 20"/>
            <p:cNvGrpSpPr>
              <a:grpSpLocks/>
            </p:cNvGrpSpPr>
            <p:nvPr/>
          </p:nvGrpSpPr>
          <p:grpSpPr bwMode="auto">
            <a:xfrm>
              <a:off x="96" y="2352"/>
              <a:ext cx="912" cy="576"/>
              <a:chOff x="360" y="3671"/>
              <a:chExt cx="912" cy="576"/>
            </a:xfrm>
          </p:grpSpPr>
          <p:sp>
            <p:nvSpPr>
              <p:cNvPr id="10259" name="Oval 19"/>
              <p:cNvSpPr>
                <a:spLocks noChangeArrowheads="1"/>
              </p:cNvSpPr>
              <p:nvPr/>
            </p:nvSpPr>
            <p:spPr bwMode="auto">
              <a:xfrm>
                <a:off x="384" y="3671"/>
                <a:ext cx="864" cy="576"/>
              </a:xfrm>
              <a:prstGeom prst="ellipse">
                <a:avLst/>
              </a:prstGeom>
              <a:solidFill>
                <a:srgbClr val="FF0000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257" name="Text Box 17"/>
              <p:cNvSpPr txBox="1">
                <a:spLocks noChangeArrowheads="1"/>
              </p:cNvSpPr>
              <p:nvPr/>
            </p:nvSpPr>
            <p:spPr bwMode="auto">
              <a:xfrm>
                <a:off x="360" y="3815"/>
                <a:ext cx="9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ea typeface="宋体" panose="02010600030101010101" pitchFamily="2" charset="-122"/>
                  </a:rPr>
                  <a:t>App</a:t>
                </a:r>
              </a:p>
            </p:txBody>
          </p:sp>
          <p:sp>
            <p:nvSpPr>
              <p:cNvPr id="10258" name="Oval 18"/>
              <p:cNvSpPr>
                <a:spLocks noChangeArrowheads="1"/>
              </p:cNvSpPr>
              <p:nvPr/>
            </p:nvSpPr>
            <p:spPr bwMode="auto">
              <a:xfrm>
                <a:off x="408" y="3743"/>
                <a:ext cx="816" cy="432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246" name="Text Box 6"/>
            <p:cNvSpPr txBox="1">
              <a:spLocks noChangeArrowheads="1"/>
            </p:cNvSpPr>
            <p:nvPr/>
          </p:nvSpPr>
          <p:spPr bwMode="auto">
            <a:xfrm>
              <a:off x="576" y="3264"/>
              <a:ext cx="9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>
                <a:latin typeface="Times New Roman" panose="02020603050405020304" pitchFamily="18" charset="0"/>
              </a:endParaRPr>
            </a:p>
          </p:txBody>
        </p:sp>
        <p:grpSp>
          <p:nvGrpSpPr>
            <p:cNvPr id="10248" name="Group 8"/>
            <p:cNvGrpSpPr>
              <a:grpSpLocks/>
            </p:cNvGrpSpPr>
            <p:nvPr/>
          </p:nvGrpSpPr>
          <p:grpSpPr bwMode="auto">
            <a:xfrm>
              <a:off x="576" y="2832"/>
              <a:ext cx="1056" cy="818"/>
              <a:chOff x="1104" y="2400"/>
              <a:chExt cx="1056" cy="818"/>
            </a:xfrm>
          </p:grpSpPr>
          <p:sp>
            <p:nvSpPr>
              <p:cNvPr id="10245" name="AutoShape 5"/>
              <p:cNvSpPr>
                <a:spLocks noChangeArrowheads="1"/>
              </p:cNvSpPr>
              <p:nvPr/>
            </p:nvSpPr>
            <p:spPr bwMode="auto">
              <a:xfrm rot="5400000">
                <a:off x="1223" y="2498"/>
                <a:ext cx="818" cy="62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CCFF"/>
              </a:solidFill>
              <a:ln w="317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7" name="Text Box 7"/>
              <p:cNvSpPr txBox="1">
                <a:spLocks noChangeArrowheads="1"/>
              </p:cNvSpPr>
              <p:nvPr/>
            </p:nvSpPr>
            <p:spPr bwMode="auto">
              <a:xfrm>
                <a:off x="1104" y="2684"/>
                <a:ext cx="10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ea typeface="宋体" panose="02010600030101010101" pitchFamily="2" charset="-122"/>
                  </a:rPr>
                  <a:t>socket</a:t>
                </a:r>
              </a:p>
            </p:txBody>
          </p:sp>
        </p:grpSp>
        <p:sp>
          <p:nvSpPr>
            <p:cNvPr id="10261" name="AutoShape 21"/>
            <p:cNvSpPr>
              <a:spLocks noChangeArrowheads="1"/>
            </p:cNvSpPr>
            <p:nvPr/>
          </p:nvSpPr>
          <p:spPr bwMode="auto">
            <a:xfrm flipV="1">
              <a:off x="192" y="2736"/>
              <a:ext cx="598" cy="740"/>
            </a:xfrm>
            <a:custGeom>
              <a:avLst/>
              <a:gdLst>
                <a:gd name="G0" fmla="+- 12427 0 0"/>
                <a:gd name="G1" fmla="+- 2302 0 0"/>
                <a:gd name="G2" fmla="+- 12158 0 2302"/>
                <a:gd name="G3" fmla="+- G2 0 2302"/>
                <a:gd name="G4" fmla="*/ G3 32768 32059"/>
                <a:gd name="G5" fmla="*/ G4 1 2"/>
                <a:gd name="G6" fmla="+- 21600 0 12427"/>
                <a:gd name="G7" fmla="*/ G6 2302 6079"/>
                <a:gd name="G8" fmla="+- G7 12427 0"/>
                <a:gd name="T0" fmla="*/ 12427 w 21600"/>
                <a:gd name="T1" fmla="*/ 0 h 21600"/>
                <a:gd name="T2" fmla="*/ 12427 w 21600"/>
                <a:gd name="T3" fmla="*/ 12158 h 21600"/>
                <a:gd name="T4" fmla="*/ 3861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2427" y="0"/>
                  </a:lnTo>
                  <a:lnTo>
                    <a:pt x="12427" y="2302"/>
                  </a:lnTo>
                  <a:cubicBezTo>
                    <a:pt x="5564" y="2302"/>
                    <a:pt x="0" y="6715"/>
                    <a:pt x="0" y="12158"/>
                  </a:cubicBezTo>
                  <a:lnTo>
                    <a:pt x="0" y="21600"/>
                  </a:lnTo>
                  <a:lnTo>
                    <a:pt x="7721" y="21600"/>
                  </a:lnTo>
                  <a:lnTo>
                    <a:pt x="7721" y="12158"/>
                  </a:lnTo>
                  <a:cubicBezTo>
                    <a:pt x="7721" y="10887"/>
                    <a:pt x="9828" y="9856"/>
                    <a:pt x="12427" y="9856"/>
                  </a:cubicBezTo>
                  <a:lnTo>
                    <a:pt x="12427" y="12158"/>
                  </a:lnTo>
                  <a:close/>
                </a:path>
              </a:pathLst>
            </a:custGeom>
            <a:solidFill>
              <a:srgbClr val="FFFF00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52" name="Text Box 12"/>
            <p:cNvSpPr txBox="1">
              <a:spLocks noChangeArrowheads="1"/>
            </p:cNvSpPr>
            <p:nvPr/>
          </p:nvSpPr>
          <p:spPr bwMode="auto">
            <a:xfrm>
              <a:off x="-139" y="2904"/>
              <a:ext cx="240" cy="232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dirty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0255" name="Text Box 15"/>
            <p:cNvSpPr txBox="1">
              <a:spLocks noChangeArrowheads="1"/>
            </p:cNvSpPr>
            <p:nvPr/>
          </p:nvSpPr>
          <p:spPr bwMode="auto">
            <a:xfrm>
              <a:off x="53" y="2952"/>
              <a:ext cx="240" cy="232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0256" name="Text Box 16"/>
            <p:cNvSpPr txBox="1">
              <a:spLocks noChangeArrowheads="1"/>
            </p:cNvSpPr>
            <p:nvPr/>
          </p:nvSpPr>
          <p:spPr bwMode="auto">
            <a:xfrm>
              <a:off x="245" y="3000"/>
              <a:ext cx="240" cy="232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0266" name="Rectangle 26"/>
            <p:cNvSpPr>
              <a:spLocks noChangeArrowheads="1"/>
            </p:cNvSpPr>
            <p:nvPr/>
          </p:nvSpPr>
          <p:spPr bwMode="auto">
            <a:xfrm>
              <a:off x="1536" y="3024"/>
              <a:ext cx="96" cy="96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67" name="Rectangle 27"/>
            <p:cNvSpPr>
              <a:spLocks noChangeArrowheads="1"/>
            </p:cNvSpPr>
            <p:nvPr/>
          </p:nvSpPr>
          <p:spPr bwMode="auto">
            <a:xfrm>
              <a:off x="1728" y="3024"/>
              <a:ext cx="96" cy="96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68" name="Rectangle 28"/>
            <p:cNvSpPr>
              <a:spLocks noChangeArrowheads="1"/>
            </p:cNvSpPr>
            <p:nvPr/>
          </p:nvSpPr>
          <p:spPr bwMode="auto">
            <a:xfrm>
              <a:off x="1920" y="3024"/>
              <a:ext cx="96" cy="96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0292" name="Group 52"/>
            <p:cNvGrpSpPr>
              <a:grpSpLocks/>
            </p:cNvGrpSpPr>
            <p:nvPr/>
          </p:nvGrpSpPr>
          <p:grpSpPr bwMode="auto">
            <a:xfrm>
              <a:off x="1440" y="3120"/>
              <a:ext cx="1344" cy="336"/>
              <a:chOff x="1440" y="3120"/>
              <a:chExt cx="1443" cy="336"/>
            </a:xfrm>
          </p:grpSpPr>
          <p:sp>
            <p:nvSpPr>
              <p:cNvPr id="10249" name="Line 9"/>
              <p:cNvSpPr>
                <a:spLocks noChangeShapeType="1"/>
              </p:cNvSpPr>
              <p:nvPr/>
            </p:nvSpPr>
            <p:spPr bwMode="auto">
              <a:xfrm>
                <a:off x="1440" y="3168"/>
                <a:ext cx="768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50" name="Text Box 10"/>
              <p:cNvSpPr txBox="1">
                <a:spLocks noChangeArrowheads="1"/>
              </p:cNvSpPr>
              <p:nvPr/>
            </p:nvSpPr>
            <p:spPr bwMode="auto">
              <a:xfrm>
                <a:off x="2208" y="3120"/>
                <a:ext cx="675" cy="308"/>
              </a:xfrm>
              <a:prstGeom prst="rect">
                <a:avLst/>
              </a:prstGeom>
              <a:solidFill>
                <a:srgbClr val="3366FF"/>
              </a:solidFill>
              <a:ln w="317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ea typeface="宋体" panose="02010600030101010101" pitchFamily="2" charset="-122"/>
                  </a:rPr>
                  <a:t>Dest.</a:t>
                </a:r>
              </a:p>
            </p:txBody>
          </p:sp>
          <p:sp>
            <p:nvSpPr>
              <p:cNvPr id="10262" name="Line 22"/>
              <p:cNvSpPr>
                <a:spLocks noChangeShapeType="1"/>
              </p:cNvSpPr>
              <p:nvPr/>
            </p:nvSpPr>
            <p:spPr bwMode="auto">
              <a:xfrm flipH="1">
                <a:off x="1440" y="3312"/>
                <a:ext cx="768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9" name="Rectangle 29"/>
              <p:cNvSpPr>
                <a:spLocks noChangeArrowheads="1"/>
              </p:cNvSpPr>
              <p:nvPr/>
            </p:nvSpPr>
            <p:spPr bwMode="auto">
              <a:xfrm>
                <a:off x="1632" y="3360"/>
                <a:ext cx="96" cy="96"/>
              </a:xfrm>
              <a:prstGeom prst="rect">
                <a:avLst/>
              </a:prstGeom>
              <a:solidFill>
                <a:schemeClr val="tx2"/>
              </a:solidFill>
              <a:ln w="317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270" name="Rectangle 30"/>
              <p:cNvSpPr>
                <a:spLocks noChangeArrowheads="1"/>
              </p:cNvSpPr>
              <p:nvPr/>
            </p:nvSpPr>
            <p:spPr bwMode="auto">
              <a:xfrm>
                <a:off x="1824" y="3360"/>
                <a:ext cx="96" cy="96"/>
              </a:xfrm>
              <a:prstGeom prst="rect">
                <a:avLst/>
              </a:prstGeom>
              <a:solidFill>
                <a:schemeClr val="tx2"/>
              </a:solidFill>
              <a:ln w="317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1229F90C-A067-4C42-B91B-76099E8C371D}"/>
              </a:ext>
            </a:extLst>
          </p:cNvPr>
          <p:cNvGrpSpPr/>
          <p:nvPr/>
        </p:nvGrpSpPr>
        <p:grpSpPr>
          <a:xfrm>
            <a:off x="4767701" y="3873373"/>
            <a:ext cx="3136205" cy="1759233"/>
            <a:chOff x="4604147" y="4218236"/>
            <a:chExt cx="3136205" cy="1759233"/>
          </a:xfrm>
        </p:grpSpPr>
        <p:grpSp>
          <p:nvGrpSpPr>
            <p:cNvPr id="10325" name="Group 85"/>
            <p:cNvGrpSpPr>
              <a:grpSpLocks/>
            </p:cNvGrpSpPr>
            <p:nvPr/>
          </p:nvGrpSpPr>
          <p:grpSpPr bwMode="auto">
            <a:xfrm>
              <a:off x="4895931" y="4218236"/>
              <a:ext cx="2844421" cy="1759233"/>
              <a:chOff x="2928" y="2784"/>
              <a:chExt cx="2496" cy="1412"/>
            </a:xfrm>
          </p:grpSpPr>
          <p:grpSp>
            <p:nvGrpSpPr>
              <p:cNvPr id="10295" name="Group 55"/>
              <p:cNvGrpSpPr>
                <a:grpSpLocks/>
              </p:cNvGrpSpPr>
              <p:nvPr/>
            </p:nvGrpSpPr>
            <p:grpSpPr bwMode="auto">
              <a:xfrm>
                <a:off x="2928" y="2784"/>
                <a:ext cx="912" cy="576"/>
                <a:chOff x="360" y="3671"/>
                <a:chExt cx="912" cy="576"/>
              </a:xfrm>
            </p:grpSpPr>
            <p:sp>
              <p:nvSpPr>
                <p:cNvPr id="10296" name="Oval 56"/>
                <p:cNvSpPr>
                  <a:spLocks noChangeArrowheads="1"/>
                </p:cNvSpPr>
                <p:nvPr/>
              </p:nvSpPr>
              <p:spPr bwMode="auto">
                <a:xfrm>
                  <a:off x="384" y="3671"/>
                  <a:ext cx="864" cy="576"/>
                </a:xfrm>
                <a:prstGeom prst="ellipse">
                  <a:avLst/>
                </a:prstGeom>
                <a:solidFill>
                  <a:srgbClr val="FF0000"/>
                </a:solidFill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97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360" y="3815"/>
                  <a:ext cx="9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Ctr="1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dirty="0">
                      <a:ea typeface="宋体" panose="02010600030101010101" pitchFamily="2" charset="-122"/>
                    </a:rPr>
                    <a:t>App</a:t>
                  </a:r>
                </a:p>
              </p:txBody>
            </p:sp>
            <p:sp>
              <p:nvSpPr>
                <p:cNvPr id="10298" name="Oval 58"/>
                <p:cNvSpPr>
                  <a:spLocks noChangeArrowheads="1"/>
                </p:cNvSpPr>
                <p:nvPr/>
              </p:nvSpPr>
              <p:spPr bwMode="auto">
                <a:xfrm>
                  <a:off x="408" y="3743"/>
                  <a:ext cx="816" cy="432"/>
                </a:xfrm>
                <a:prstGeom prst="ellips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0299" name="Text Box 59"/>
              <p:cNvSpPr txBox="1">
                <a:spLocks noChangeArrowheads="1"/>
              </p:cNvSpPr>
              <p:nvPr/>
            </p:nvSpPr>
            <p:spPr bwMode="auto">
              <a:xfrm>
                <a:off x="3408" y="3696"/>
                <a:ext cx="96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zh-CN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0300" name="Group 60"/>
              <p:cNvGrpSpPr>
                <a:grpSpLocks/>
              </p:cNvGrpSpPr>
              <p:nvPr/>
            </p:nvGrpSpPr>
            <p:grpSpPr bwMode="auto">
              <a:xfrm>
                <a:off x="3408" y="3264"/>
                <a:ext cx="1056" cy="818"/>
                <a:chOff x="1104" y="2400"/>
                <a:chExt cx="1056" cy="818"/>
              </a:xfrm>
            </p:grpSpPr>
            <p:sp>
              <p:nvSpPr>
                <p:cNvPr id="10301" name="AutoShape 61"/>
                <p:cNvSpPr>
                  <a:spLocks noChangeArrowheads="1"/>
                </p:cNvSpPr>
                <p:nvPr/>
              </p:nvSpPr>
              <p:spPr bwMode="auto">
                <a:xfrm rot="5400000">
                  <a:off x="1238" y="2498"/>
                  <a:ext cx="818" cy="622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00CCFF"/>
                </a:solidFill>
                <a:ln w="317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02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1104" y="2684"/>
                  <a:ext cx="105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000" dirty="0">
                      <a:ea typeface="宋体" panose="02010600030101010101" pitchFamily="2" charset="-122"/>
                    </a:rPr>
                    <a:t>socket</a:t>
                  </a:r>
                </a:p>
              </p:txBody>
            </p:sp>
          </p:grpSp>
          <p:sp>
            <p:nvSpPr>
              <p:cNvPr id="10303" name="AutoShape 63"/>
              <p:cNvSpPr>
                <a:spLocks noChangeArrowheads="1"/>
              </p:cNvSpPr>
              <p:nvPr/>
            </p:nvSpPr>
            <p:spPr bwMode="auto">
              <a:xfrm flipV="1">
                <a:off x="3024" y="3168"/>
                <a:ext cx="602" cy="720"/>
              </a:xfrm>
              <a:custGeom>
                <a:avLst/>
                <a:gdLst>
                  <a:gd name="G0" fmla="+- 12427 0 0"/>
                  <a:gd name="G1" fmla="+- 2302 0 0"/>
                  <a:gd name="G2" fmla="+- 12158 0 2302"/>
                  <a:gd name="G3" fmla="+- G2 0 2302"/>
                  <a:gd name="G4" fmla="*/ G3 32768 32059"/>
                  <a:gd name="G5" fmla="*/ G4 1 2"/>
                  <a:gd name="G6" fmla="+- 21600 0 12427"/>
                  <a:gd name="G7" fmla="*/ G6 2302 6079"/>
                  <a:gd name="G8" fmla="+- G7 12427 0"/>
                  <a:gd name="T0" fmla="*/ 12427 w 21600"/>
                  <a:gd name="T1" fmla="*/ 0 h 21600"/>
                  <a:gd name="T2" fmla="*/ 12427 w 21600"/>
                  <a:gd name="T3" fmla="*/ 12158 h 21600"/>
                  <a:gd name="T4" fmla="*/ 3861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2427" y="0"/>
                    </a:lnTo>
                    <a:lnTo>
                      <a:pt x="12427" y="2302"/>
                    </a:lnTo>
                    <a:cubicBezTo>
                      <a:pt x="5564" y="2302"/>
                      <a:pt x="0" y="6715"/>
                      <a:pt x="0" y="12158"/>
                    </a:cubicBezTo>
                    <a:lnTo>
                      <a:pt x="0" y="21600"/>
                    </a:lnTo>
                    <a:lnTo>
                      <a:pt x="7721" y="21600"/>
                    </a:lnTo>
                    <a:lnTo>
                      <a:pt x="7721" y="12158"/>
                    </a:lnTo>
                    <a:cubicBezTo>
                      <a:pt x="7721" y="10887"/>
                      <a:pt x="9828" y="9856"/>
                      <a:pt x="12427" y="9856"/>
                    </a:cubicBezTo>
                    <a:lnTo>
                      <a:pt x="12427" y="12158"/>
                    </a:lnTo>
                    <a:close/>
                  </a:path>
                </a:pathLst>
              </a:custGeom>
              <a:solidFill>
                <a:srgbClr val="FFFF00"/>
              </a:solidFill>
              <a:ln w="317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07" name="Rectangle 67"/>
              <p:cNvSpPr>
                <a:spLocks noChangeArrowheads="1"/>
              </p:cNvSpPr>
              <p:nvPr/>
            </p:nvSpPr>
            <p:spPr bwMode="auto">
              <a:xfrm>
                <a:off x="4272" y="2928"/>
                <a:ext cx="96" cy="96"/>
              </a:xfrm>
              <a:prstGeom prst="rect">
                <a:avLst/>
              </a:prstGeom>
              <a:solidFill>
                <a:srgbClr val="969696"/>
              </a:solidFill>
              <a:ln w="317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08" name="Rectangle 68"/>
              <p:cNvSpPr>
                <a:spLocks noChangeArrowheads="1"/>
              </p:cNvSpPr>
              <p:nvPr/>
            </p:nvSpPr>
            <p:spPr bwMode="auto">
              <a:xfrm>
                <a:off x="4416" y="3264"/>
                <a:ext cx="96" cy="96"/>
              </a:xfrm>
              <a:prstGeom prst="rect">
                <a:avLst/>
              </a:prstGeom>
              <a:solidFill>
                <a:srgbClr val="969696"/>
              </a:solidFill>
              <a:ln w="317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09" name="Rectangle 69"/>
              <p:cNvSpPr>
                <a:spLocks noChangeArrowheads="1"/>
              </p:cNvSpPr>
              <p:nvPr/>
            </p:nvSpPr>
            <p:spPr bwMode="auto">
              <a:xfrm>
                <a:off x="4560" y="3552"/>
                <a:ext cx="96" cy="96"/>
              </a:xfrm>
              <a:prstGeom prst="rect">
                <a:avLst/>
              </a:prstGeom>
              <a:solidFill>
                <a:srgbClr val="969696"/>
              </a:solidFill>
              <a:ln w="317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11" name="Line 71"/>
              <p:cNvSpPr>
                <a:spLocks noChangeShapeType="1"/>
              </p:cNvSpPr>
              <p:nvPr/>
            </p:nvSpPr>
            <p:spPr bwMode="auto">
              <a:xfrm flipV="1">
                <a:off x="4272" y="3072"/>
                <a:ext cx="576" cy="52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12" name="Text Box 72"/>
              <p:cNvSpPr txBox="1">
                <a:spLocks noChangeArrowheads="1"/>
              </p:cNvSpPr>
              <p:nvPr/>
            </p:nvSpPr>
            <p:spPr bwMode="auto">
              <a:xfrm>
                <a:off x="4848" y="2880"/>
                <a:ext cx="432" cy="308"/>
              </a:xfrm>
              <a:prstGeom prst="rect">
                <a:avLst/>
              </a:prstGeom>
              <a:solidFill>
                <a:srgbClr val="3366FF"/>
              </a:solidFill>
              <a:ln w="317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ea typeface="宋体" panose="02010600030101010101" pitchFamily="2" charset="-122"/>
                  </a:rPr>
                  <a:t>D1</a:t>
                </a:r>
              </a:p>
            </p:txBody>
          </p:sp>
          <p:sp>
            <p:nvSpPr>
              <p:cNvPr id="10316" name="Text Box 76"/>
              <p:cNvSpPr txBox="1">
                <a:spLocks noChangeArrowheads="1"/>
              </p:cNvSpPr>
              <p:nvPr/>
            </p:nvSpPr>
            <p:spPr bwMode="auto">
              <a:xfrm>
                <a:off x="4608" y="3888"/>
                <a:ext cx="432" cy="308"/>
              </a:xfrm>
              <a:prstGeom prst="rect">
                <a:avLst/>
              </a:prstGeom>
              <a:solidFill>
                <a:srgbClr val="3366FF"/>
              </a:solidFill>
              <a:ln w="317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ea typeface="宋体" panose="02010600030101010101" pitchFamily="2" charset="-122"/>
                  </a:rPr>
                  <a:t>D3</a:t>
                </a:r>
              </a:p>
            </p:txBody>
          </p:sp>
          <p:sp>
            <p:nvSpPr>
              <p:cNvPr id="10317" name="Text Box 77"/>
              <p:cNvSpPr txBox="1">
                <a:spLocks noChangeArrowheads="1"/>
              </p:cNvSpPr>
              <p:nvPr/>
            </p:nvSpPr>
            <p:spPr bwMode="auto">
              <a:xfrm>
                <a:off x="4992" y="3456"/>
                <a:ext cx="432" cy="308"/>
              </a:xfrm>
              <a:prstGeom prst="rect">
                <a:avLst/>
              </a:prstGeom>
              <a:solidFill>
                <a:srgbClr val="3366FF"/>
              </a:solidFill>
              <a:ln w="317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ea typeface="宋体" panose="02010600030101010101" pitchFamily="2" charset="-122"/>
                  </a:rPr>
                  <a:t>D2</a:t>
                </a:r>
              </a:p>
            </p:txBody>
          </p:sp>
          <p:sp>
            <p:nvSpPr>
              <p:cNvPr id="10318" name="Freeform 78"/>
              <p:cNvSpPr>
                <a:spLocks/>
              </p:cNvSpPr>
              <p:nvPr/>
            </p:nvSpPr>
            <p:spPr bwMode="auto">
              <a:xfrm>
                <a:off x="4240" y="2976"/>
                <a:ext cx="512" cy="480"/>
              </a:xfrm>
              <a:custGeom>
                <a:avLst/>
                <a:gdLst>
                  <a:gd name="T0" fmla="*/ 32 w 512"/>
                  <a:gd name="T1" fmla="*/ 480 h 480"/>
                  <a:gd name="T2" fmla="*/ 80 w 512"/>
                  <a:gd name="T3" fmla="*/ 96 h 480"/>
                  <a:gd name="T4" fmla="*/ 512 w 512"/>
                  <a:gd name="T5" fmla="*/ 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12" h="480">
                    <a:moveTo>
                      <a:pt x="32" y="480"/>
                    </a:moveTo>
                    <a:cubicBezTo>
                      <a:pt x="16" y="328"/>
                      <a:pt x="0" y="176"/>
                      <a:pt x="80" y="96"/>
                    </a:cubicBezTo>
                    <a:cubicBezTo>
                      <a:pt x="160" y="16"/>
                      <a:pt x="440" y="16"/>
                      <a:pt x="512" y="0"/>
                    </a:cubicBezTo>
                  </a:path>
                </a:pathLst>
              </a:custGeom>
              <a:noFill/>
              <a:ln w="31750" cap="flat" cmpd="sng">
                <a:solidFill>
                  <a:schemeClr val="tx1"/>
                </a:solidFill>
                <a:prstDash val="solid"/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19" name="Line 79"/>
              <p:cNvSpPr>
                <a:spLocks noChangeShapeType="1"/>
              </p:cNvSpPr>
              <p:nvPr/>
            </p:nvSpPr>
            <p:spPr bwMode="auto">
              <a:xfrm>
                <a:off x="4320" y="3696"/>
                <a:ext cx="43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10322" name="Group 82"/>
              <p:cNvGrpSpPr>
                <a:grpSpLocks/>
              </p:cNvGrpSpPr>
              <p:nvPr/>
            </p:nvGrpSpPr>
            <p:grpSpPr bwMode="auto">
              <a:xfrm>
                <a:off x="4704" y="3600"/>
                <a:ext cx="144" cy="240"/>
                <a:chOff x="4704" y="3600"/>
                <a:chExt cx="144" cy="240"/>
              </a:xfrm>
            </p:grpSpPr>
            <p:sp>
              <p:nvSpPr>
                <p:cNvPr id="10320" name="Line 80"/>
                <p:cNvSpPr>
                  <a:spLocks noChangeShapeType="1"/>
                </p:cNvSpPr>
                <p:nvPr/>
              </p:nvSpPr>
              <p:spPr bwMode="auto">
                <a:xfrm>
                  <a:off x="4704" y="3600"/>
                  <a:ext cx="144" cy="240"/>
                </a:xfrm>
                <a:prstGeom prst="line">
                  <a:avLst/>
                </a:prstGeom>
                <a:noFill/>
                <a:ln w="1270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21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4704" y="3600"/>
                  <a:ext cx="144" cy="240"/>
                </a:xfrm>
                <a:prstGeom prst="line">
                  <a:avLst/>
                </a:prstGeom>
                <a:noFill/>
                <a:ln w="1270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0323" name="Line 83"/>
              <p:cNvSpPr>
                <a:spLocks noChangeShapeType="1"/>
              </p:cNvSpPr>
              <p:nvPr/>
            </p:nvSpPr>
            <p:spPr bwMode="auto">
              <a:xfrm flipH="1" flipV="1">
                <a:off x="4272" y="3888"/>
                <a:ext cx="288" cy="19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24" name="Rectangle 84"/>
              <p:cNvSpPr>
                <a:spLocks noChangeArrowheads="1"/>
              </p:cNvSpPr>
              <p:nvPr/>
            </p:nvSpPr>
            <p:spPr bwMode="auto">
              <a:xfrm>
                <a:off x="4368" y="4032"/>
                <a:ext cx="96" cy="96"/>
              </a:xfrm>
              <a:prstGeom prst="rect">
                <a:avLst/>
              </a:prstGeom>
              <a:solidFill>
                <a:schemeClr val="tx2"/>
              </a:solidFill>
              <a:ln w="317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5" name="Text Box 12">
              <a:extLst>
                <a:ext uri="{FF2B5EF4-FFF2-40B4-BE49-F238E27FC236}">
                  <a16:creationId xmlns:a16="http://schemas.microsoft.com/office/drawing/2014/main" id="{D1BCE00E-1083-466D-8710-04D77865D4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4147" y="4951774"/>
              <a:ext cx="280064" cy="301762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dirty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7" name="Text Box 15">
              <a:extLst>
                <a:ext uri="{FF2B5EF4-FFF2-40B4-BE49-F238E27FC236}">
                  <a16:creationId xmlns:a16="http://schemas.microsoft.com/office/drawing/2014/main" id="{53FA96C2-C786-4FB6-951C-F93E2BE636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8198" y="5014208"/>
              <a:ext cx="280064" cy="301762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8" name="Text Box 16">
              <a:extLst>
                <a:ext uri="{FF2B5EF4-FFF2-40B4-BE49-F238E27FC236}">
                  <a16:creationId xmlns:a16="http://schemas.microsoft.com/office/drawing/2014/main" id="{529B9297-921E-41E7-9EC6-853F9635EC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2250" y="5076641"/>
              <a:ext cx="280064" cy="301762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dirty="0">
                  <a:ea typeface="宋体" panose="02010600030101010101" pitchFamily="2" charset="-122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如何寻找通讯对象</a:t>
            </a: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822960" y="1302067"/>
            <a:ext cx="7886700" cy="4572000"/>
          </a:xfrm>
        </p:spPr>
        <p:txBody>
          <a:bodyPr/>
          <a:lstStyle/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IP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地址（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IP Address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/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数据发送到哪个主机。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(Addressing)</a:t>
            </a: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端口号（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Port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/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数据发送到主机中的哪个进程。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(Multiplexing)</a:t>
            </a:r>
          </a:p>
          <a:p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Socket = IP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地址</a:t>
            </a: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+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端口号</a:t>
            </a:r>
            <a:endParaRPr lang="en-US" altLang="zh-CN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50BF-0C0B-403E-B2DE-A6DB5FAD3C9A}" type="slidenum">
              <a:rPr lang="en-US" altLang="zh-CN"/>
              <a:pPr/>
              <a:t>8</a:t>
            </a:fld>
            <a:endParaRPr lang="en-US" altLang="zh-CN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101DEDE-664E-4111-8F0A-224A21066A42}"/>
              </a:ext>
            </a:extLst>
          </p:cNvPr>
          <p:cNvGrpSpPr/>
          <p:nvPr/>
        </p:nvGrpSpPr>
        <p:grpSpPr>
          <a:xfrm>
            <a:off x="571297" y="3913189"/>
            <a:ext cx="7786687" cy="2461894"/>
            <a:chOff x="571297" y="3913189"/>
            <a:chExt cx="7786687" cy="2461894"/>
          </a:xfrm>
        </p:grpSpPr>
        <p:sp>
          <p:nvSpPr>
            <p:cNvPr id="15" name="Rectangle 2"/>
            <p:cNvSpPr>
              <a:spLocks noChangeArrowheads="1"/>
            </p:cNvSpPr>
            <p:nvPr/>
          </p:nvSpPr>
          <p:spPr bwMode="auto">
            <a:xfrm>
              <a:off x="6576809" y="3966845"/>
              <a:ext cx="1465263" cy="1720850"/>
            </a:xfrm>
            <a:prstGeom prst="rect">
              <a:avLst/>
            </a:prstGeom>
            <a:solidFill>
              <a:srgbClr val="FFFF99"/>
            </a:solidFill>
            <a:ln w="12600">
              <a:solidFill>
                <a:srgbClr val="000066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16" name="Rectangle 3"/>
            <p:cNvSpPr>
              <a:spLocks noChangeArrowheads="1"/>
            </p:cNvSpPr>
            <p:nvPr/>
          </p:nvSpPr>
          <p:spPr bwMode="auto">
            <a:xfrm>
              <a:off x="672897" y="4651058"/>
              <a:ext cx="1465262" cy="1035050"/>
            </a:xfrm>
            <a:prstGeom prst="rect">
              <a:avLst/>
            </a:prstGeom>
            <a:solidFill>
              <a:srgbClr val="FFFF99"/>
            </a:solidFill>
            <a:ln w="12600">
              <a:solidFill>
                <a:srgbClr val="000066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17" name="Text Box 4"/>
            <p:cNvSpPr txBox="1">
              <a:spLocks noChangeArrowheads="1"/>
            </p:cNvSpPr>
            <p:nvPr/>
          </p:nvSpPr>
          <p:spPr bwMode="auto">
            <a:xfrm>
              <a:off x="2728709" y="5130483"/>
              <a:ext cx="3381375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66"/>
                </a:buClr>
                <a:buFont typeface="Helvetica" panose="020B0604020202020204" pitchFamily="34" charset="0"/>
                <a:buNone/>
              </a:pPr>
              <a:r>
                <a:rPr lang="en-GB" altLang="zh-CN" sz="1600" b="1">
                  <a:solidFill>
                    <a:srgbClr val="000066"/>
                  </a:solidFill>
                  <a:latin typeface="Helvetica" panose="020B0604020202020204" pitchFamily="34" charset="0"/>
                </a:rPr>
                <a:t>Connection socket pair</a:t>
              </a:r>
            </a:p>
            <a:p>
              <a:pPr algn="ctr" eaLnBrk="1" hangingPunct="1">
                <a:spcBef>
                  <a:spcPct val="0"/>
                </a:spcBef>
                <a:buClr>
                  <a:srgbClr val="000066"/>
                </a:buClr>
                <a:buFont typeface="Helvetica" panose="020B0604020202020204" pitchFamily="34" charset="0"/>
                <a:buNone/>
              </a:pPr>
              <a:r>
                <a:rPr lang="en-GB" altLang="zh-CN" sz="1600" b="1">
                  <a:solidFill>
                    <a:srgbClr val="000066"/>
                  </a:solidFill>
                  <a:latin typeface="Helvetica" panose="020B0604020202020204" pitchFamily="34" charset="0"/>
                </a:rPr>
                <a:t>(</a:t>
              </a:r>
              <a:r>
                <a:rPr lang="en-GB" altLang="zh-CN" sz="1600" b="1">
                  <a:solidFill>
                    <a:srgbClr val="FF0000"/>
                  </a:solidFill>
                  <a:latin typeface="Helvetica" panose="020B0604020202020204" pitchFamily="34" charset="0"/>
                </a:rPr>
                <a:t>128.2.194.242</a:t>
              </a:r>
              <a:r>
                <a:rPr lang="en-GB" altLang="zh-CN" sz="1600" b="1">
                  <a:solidFill>
                    <a:srgbClr val="000066"/>
                  </a:solidFill>
                  <a:latin typeface="Helvetica" panose="020B0604020202020204" pitchFamily="34" charset="0"/>
                </a:rPr>
                <a:t>:</a:t>
              </a:r>
              <a:r>
                <a:rPr lang="en-GB" altLang="zh-CN" sz="1600" b="1">
                  <a:solidFill>
                    <a:srgbClr val="00FF00"/>
                  </a:solidFill>
                  <a:latin typeface="Helvetica" panose="020B0604020202020204" pitchFamily="34" charset="0"/>
                </a:rPr>
                <a:t>3479</a:t>
              </a:r>
              <a:r>
                <a:rPr lang="en-GB" altLang="zh-CN" sz="1600" b="1">
                  <a:solidFill>
                    <a:srgbClr val="000066"/>
                  </a:solidFill>
                  <a:latin typeface="Helvetica" panose="020B0604020202020204" pitchFamily="34" charset="0"/>
                </a:rPr>
                <a:t>, </a:t>
              </a:r>
              <a:r>
                <a:rPr lang="en-GB" altLang="zh-CN" sz="1600" b="1">
                  <a:solidFill>
                    <a:srgbClr val="9966FF"/>
                  </a:solidFill>
                  <a:latin typeface="Helvetica" panose="020B0604020202020204" pitchFamily="34" charset="0"/>
                </a:rPr>
                <a:t>208.216.181.15</a:t>
              </a:r>
              <a:r>
                <a:rPr lang="en-GB" altLang="zh-CN" sz="1600" b="1">
                  <a:solidFill>
                    <a:srgbClr val="000066"/>
                  </a:solidFill>
                  <a:latin typeface="Helvetica" panose="020B0604020202020204" pitchFamily="34" charset="0"/>
                </a:rPr>
                <a:t>:</a:t>
              </a:r>
              <a:r>
                <a:rPr lang="en-GB" altLang="zh-CN" sz="1600" b="1">
                  <a:solidFill>
                    <a:srgbClr val="00FFFF"/>
                  </a:solidFill>
                  <a:latin typeface="Helvetica" panose="020B0604020202020204" pitchFamily="34" charset="0"/>
                </a:rPr>
                <a:t>80</a:t>
              </a:r>
              <a:r>
                <a:rPr lang="en-GB" altLang="zh-CN" sz="1600" b="1">
                  <a:solidFill>
                    <a:srgbClr val="000066"/>
                  </a:solidFill>
                  <a:latin typeface="Helvetica" panose="020B0604020202020204" pitchFamily="34" charset="0"/>
                </a:rPr>
                <a:t>)</a:t>
              </a:r>
            </a:p>
          </p:txBody>
        </p:sp>
        <p:sp>
          <p:nvSpPr>
            <p:cNvPr id="18" name="Oval 5"/>
            <p:cNvSpPr>
              <a:spLocks noChangeArrowheads="1"/>
            </p:cNvSpPr>
            <p:nvPr/>
          </p:nvSpPr>
          <p:spPr bwMode="auto">
            <a:xfrm>
              <a:off x="6664122" y="4795520"/>
              <a:ext cx="1287462" cy="796925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66"/>
                </a:buClr>
                <a:buFont typeface="Helvetica" panose="020B0604020202020204" pitchFamily="34" charset="0"/>
                <a:buNone/>
              </a:pPr>
              <a:r>
                <a:rPr lang="en-GB" altLang="zh-CN" sz="1400" b="1">
                  <a:solidFill>
                    <a:srgbClr val="000066"/>
                  </a:solidFill>
                  <a:latin typeface="Helvetica" panose="020B0604020202020204" pitchFamily="34" charset="0"/>
                </a:rPr>
                <a:t>HTTP Server</a:t>
              </a:r>
            </a:p>
            <a:p>
              <a:pPr algn="ctr" eaLnBrk="1" hangingPunct="1">
                <a:spcBef>
                  <a:spcPct val="0"/>
                </a:spcBef>
                <a:buClr>
                  <a:srgbClr val="000066"/>
                </a:buClr>
                <a:buFont typeface="Helvetica" panose="020B0604020202020204" pitchFamily="34" charset="0"/>
                <a:buNone/>
              </a:pPr>
              <a:r>
                <a:rPr lang="en-GB" altLang="zh-CN" sz="1400" b="1">
                  <a:solidFill>
                    <a:srgbClr val="000066"/>
                  </a:solidFill>
                  <a:latin typeface="Helvetica" panose="020B0604020202020204" pitchFamily="34" charset="0"/>
                </a:rPr>
                <a:t>(port 80)</a:t>
              </a:r>
            </a:p>
          </p:txBody>
        </p:sp>
        <p:sp>
          <p:nvSpPr>
            <p:cNvPr id="19" name="Oval 6"/>
            <p:cNvSpPr>
              <a:spLocks noChangeArrowheads="1"/>
            </p:cNvSpPr>
            <p:nvPr/>
          </p:nvSpPr>
          <p:spPr bwMode="auto">
            <a:xfrm>
              <a:off x="809422" y="4759008"/>
              <a:ext cx="1287462" cy="796925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66"/>
                </a:buClr>
                <a:buFont typeface="Helvetica" panose="020B0604020202020204" pitchFamily="34" charset="0"/>
                <a:buNone/>
              </a:pPr>
              <a:r>
                <a:rPr lang="en-GB" altLang="zh-CN" sz="1600" b="1">
                  <a:solidFill>
                    <a:srgbClr val="000066"/>
                  </a:solidFill>
                  <a:latin typeface="Helvetica" panose="020B0604020202020204" pitchFamily="34" charset="0"/>
                </a:rPr>
                <a:t>Client</a:t>
              </a:r>
            </a:p>
          </p:txBody>
        </p:sp>
        <p:sp>
          <p:nvSpPr>
            <p:cNvPr id="20" name="Line 7"/>
            <p:cNvSpPr>
              <a:spLocks noChangeShapeType="1"/>
            </p:cNvSpPr>
            <p:nvPr/>
          </p:nvSpPr>
          <p:spPr bwMode="auto">
            <a:xfrm>
              <a:off x="2154034" y="5162233"/>
              <a:ext cx="4451350" cy="1587"/>
            </a:xfrm>
            <a:prstGeom prst="line">
              <a:avLst/>
            </a:prstGeom>
            <a:noFill/>
            <a:ln w="2844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Oval 8"/>
            <p:cNvSpPr>
              <a:spLocks noChangeArrowheads="1"/>
            </p:cNvSpPr>
            <p:nvPr/>
          </p:nvSpPr>
          <p:spPr bwMode="auto">
            <a:xfrm>
              <a:off x="2025447" y="5097145"/>
              <a:ext cx="128587" cy="128588"/>
            </a:xfrm>
            <a:prstGeom prst="ellipse">
              <a:avLst/>
            </a:prstGeom>
            <a:solidFill>
              <a:srgbClr val="000066"/>
            </a:solidFill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22" name="Oval 9"/>
            <p:cNvSpPr>
              <a:spLocks noChangeArrowheads="1"/>
            </p:cNvSpPr>
            <p:nvPr/>
          </p:nvSpPr>
          <p:spPr bwMode="auto">
            <a:xfrm>
              <a:off x="6605384" y="5097145"/>
              <a:ext cx="128588" cy="128588"/>
            </a:xfrm>
            <a:prstGeom prst="ellipse">
              <a:avLst/>
            </a:prstGeom>
            <a:solidFill>
              <a:srgbClr val="000066"/>
            </a:solidFill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23" name="Text Box 10"/>
            <p:cNvSpPr txBox="1">
              <a:spLocks noChangeArrowheads="1"/>
            </p:cNvSpPr>
            <p:nvPr/>
          </p:nvSpPr>
          <p:spPr bwMode="auto">
            <a:xfrm>
              <a:off x="1747633" y="3913189"/>
              <a:ext cx="1971675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66"/>
                </a:buClr>
                <a:buFont typeface="Helvetica" panose="020B0604020202020204" pitchFamily="34" charset="0"/>
                <a:buNone/>
              </a:pPr>
              <a:r>
                <a:rPr lang="en-GB" altLang="zh-CN" sz="1600" b="1" i="1" dirty="0">
                  <a:solidFill>
                    <a:srgbClr val="000066"/>
                  </a:solidFill>
                  <a:latin typeface="Helvetica" panose="020B0604020202020204" pitchFamily="34" charset="0"/>
                </a:rPr>
                <a:t>Client socket address</a:t>
              </a:r>
            </a:p>
            <a:p>
              <a:pPr algn="ctr" eaLnBrk="1" hangingPunct="1">
                <a:spcBef>
                  <a:spcPct val="0"/>
                </a:spcBef>
                <a:buClr>
                  <a:srgbClr val="FF0000"/>
                </a:buClr>
                <a:buFont typeface="Helvetica" panose="020B0604020202020204" pitchFamily="34" charset="0"/>
                <a:buNone/>
              </a:pPr>
              <a:r>
                <a:rPr lang="en-GB" altLang="zh-CN" sz="1600" b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128.2.194.242</a:t>
              </a:r>
              <a:r>
                <a:rPr lang="en-GB" altLang="zh-CN" sz="1600" b="1" dirty="0">
                  <a:solidFill>
                    <a:srgbClr val="000066"/>
                  </a:solidFill>
                  <a:latin typeface="Helvetica" panose="020B0604020202020204" pitchFamily="34" charset="0"/>
                </a:rPr>
                <a:t>:</a:t>
              </a:r>
              <a:r>
                <a:rPr lang="en-GB" altLang="zh-CN" sz="1600" b="1" dirty="0">
                  <a:solidFill>
                    <a:srgbClr val="00FF00"/>
                  </a:solidFill>
                  <a:latin typeface="Helvetica" panose="020B0604020202020204" pitchFamily="34" charset="0"/>
                </a:rPr>
                <a:t>3479</a:t>
              </a:r>
            </a:p>
          </p:txBody>
        </p:sp>
        <p:sp>
          <p:nvSpPr>
            <p:cNvPr id="24" name="Text Box 11"/>
            <p:cNvSpPr txBox="1">
              <a:spLocks noChangeArrowheads="1"/>
            </p:cNvSpPr>
            <p:nvPr/>
          </p:nvSpPr>
          <p:spPr bwMode="auto">
            <a:xfrm>
              <a:off x="3897109" y="3917951"/>
              <a:ext cx="2589212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66"/>
                </a:buClr>
                <a:buFont typeface="Helvetica" panose="020B0604020202020204" pitchFamily="34" charset="0"/>
                <a:buNone/>
              </a:pPr>
              <a:r>
                <a:rPr lang="en-GB" altLang="zh-CN" sz="1600" b="1" i="1" dirty="0">
                  <a:solidFill>
                    <a:srgbClr val="000066"/>
                  </a:solidFill>
                  <a:latin typeface="Helvetica" panose="020B0604020202020204" pitchFamily="34" charset="0"/>
                </a:rPr>
                <a:t>Server socket address</a:t>
              </a:r>
            </a:p>
            <a:p>
              <a:pPr algn="ctr" eaLnBrk="1" hangingPunct="1">
                <a:spcBef>
                  <a:spcPct val="0"/>
                </a:spcBef>
                <a:buClr>
                  <a:srgbClr val="9966FF"/>
                </a:buClr>
                <a:buFont typeface="Helvetica" panose="020B0604020202020204" pitchFamily="34" charset="0"/>
                <a:buNone/>
              </a:pPr>
              <a:r>
                <a:rPr lang="en-GB" altLang="zh-CN" sz="1600" b="1" dirty="0">
                  <a:solidFill>
                    <a:srgbClr val="9966FF"/>
                  </a:solidFill>
                  <a:latin typeface="Helvetica" panose="020B0604020202020204" pitchFamily="34" charset="0"/>
                </a:rPr>
                <a:t>208.216.181.15</a:t>
              </a:r>
              <a:r>
                <a:rPr lang="en-GB" altLang="zh-CN" sz="1600" b="1" dirty="0">
                  <a:solidFill>
                    <a:srgbClr val="000066"/>
                  </a:solidFill>
                  <a:latin typeface="Helvetica" panose="020B0604020202020204" pitchFamily="34" charset="0"/>
                </a:rPr>
                <a:t>:</a:t>
              </a:r>
              <a:r>
                <a:rPr lang="en-GB" altLang="zh-CN" sz="1600" b="1" dirty="0">
                  <a:solidFill>
                    <a:srgbClr val="00FFFF"/>
                  </a:solidFill>
                  <a:latin typeface="Helvetica" panose="020B0604020202020204" pitchFamily="34" charset="0"/>
                </a:rPr>
                <a:t>80</a:t>
              </a:r>
            </a:p>
          </p:txBody>
        </p:sp>
        <p:sp>
          <p:nvSpPr>
            <p:cNvPr id="25" name="Line 12"/>
            <p:cNvSpPr>
              <a:spLocks noChangeShapeType="1"/>
            </p:cNvSpPr>
            <p:nvPr/>
          </p:nvSpPr>
          <p:spPr bwMode="auto">
            <a:xfrm flipH="1">
              <a:off x="2138158" y="4471667"/>
              <a:ext cx="590550" cy="625477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5159173" y="4511425"/>
              <a:ext cx="1465262" cy="585719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Text Box 14"/>
            <p:cNvSpPr txBox="1">
              <a:spLocks noChangeArrowheads="1"/>
            </p:cNvSpPr>
            <p:nvPr/>
          </p:nvSpPr>
          <p:spPr bwMode="auto">
            <a:xfrm>
              <a:off x="571297" y="5794058"/>
              <a:ext cx="18669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66"/>
                </a:buClr>
                <a:buFont typeface="Helvetica" panose="020B0604020202020204" pitchFamily="34" charset="0"/>
                <a:buNone/>
              </a:pPr>
              <a:r>
                <a:rPr lang="en-GB" altLang="zh-CN" sz="1600" b="1" dirty="0">
                  <a:solidFill>
                    <a:srgbClr val="000066"/>
                  </a:solidFill>
                  <a:latin typeface="Helvetica" panose="020B0604020202020204" pitchFamily="34" charset="0"/>
                </a:rPr>
                <a:t>Client host address</a:t>
              </a:r>
            </a:p>
            <a:p>
              <a:pPr algn="ctr" eaLnBrk="1" hangingPunct="1">
                <a:spcBef>
                  <a:spcPct val="0"/>
                </a:spcBef>
                <a:buClr>
                  <a:srgbClr val="FF0000"/>
                </a:buClr>
                <a:buFont typeface="Helvetica" panose="020B0604020202020204" pitchFamily="34" charset="0"/>
                <a:buNone/>
              </a:pPr>
              <a:r>
                <a:rPr lang="en-GB" altLang="zh-CN" sz="1600" b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128.2.194.242</a:t>
              </a:r>
              <a:r>
                <a:rPr lang="en-GB" altLang="zh-CN" sz="1600" b="1" dirty="0">
                  <a:solidFill>
                    <a:srgbClr val="000066"/>
                  </a:solidFill>
                  <a:latin typeface="Helvetica" panose="020B0604020202020204" pitchFamily="34" charset="0"/>
                </a:rPr>
                <a:t> </a:t>
              </a:r>
            </a:p>
          </p:txBody>
        </p:sp>
        <p:sp>
          <p:nvSpPr>
            <p:cNvPr id="28" name="Text Box 15"/>
            <p:cNvSpPr txBox="1">
              <a:spLocks noChangeArrowheads="1"/>
            </p:cNvSpPr>
            <p:nvPr/>
          </p:nvSpPr>
          <p:spPr bwMode="auto">
            <a:xfrm>
              <a:off x="6433934" y="5794058"/>
              <a:ext cx="192405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66"/>
                </a:buClr>
                <a:buFont typeface="Helvetica" panose="020B0604020202020204" pitchFamily="34" charset="0"/>
                <a:buNone/>
              </a:pPr>
              <a:r>
                <a:rPr lang="en-GB" altLang="zh-CN" sz="1600" b="1">
                  <a:solidFill>
                    <a:srgbClr val="000066"/>
                  </a:solidFill>
                  <a:latin typeface="Helvetica" panose="020B0604020202020204" pitchFamily="34" charset="0"/>
                </a:rPr>
                <a:t>Server host address</a:t>
              </a:r>
            </a:p>
            <a:p>
              <a:pPr algn="ctr" eaLnBrk="1" hangingPunct="1">
                <a:spcBef>
                  <a:spcPct val="0"/>
                </a:spcBef>
                <a:buClr>
                  <a:srgbClr val="9966FF"/>
                </a:buClr>
                <a:buFont typeface="Helvetica" panose="020B0604020202020204" pitchFamily="34" charset="0"/>
                <a:buNone/>
              </a:pPr>
              <a:r>
                <a:rPr lang="en-GB" altLang="zh-CN" sz="1600" b="1">
                  <a:solidFill>
                    <a:srgbClr val="9966FF"/>
                  </a:solidFill>
                  <a:latin typeface="Helvetica" panose="020B0604020202020204" pitchFamily="34" charset="0"/>
                </a:rPr>
                <a:t>208.216.181.15</a:t>
              </a:r>
            </a:p>
          </p:txBody>
        </p:sp>
        <p:sp>
          <p:nvSpPr>
            <p:cNvPr id="29" name="Oval 16"/>
            <p:cNvSpPr>
              <a:spLocks noChangeArrowheads="1"/>
            </p:cNvSpPr>
            <p:nvPr/>
          </p:nvSpPr>
          <p:spPr bwMode="auto">
            <a:xfrm>
              <a:off x="6664122" y="3966845"/>
              <a:ext cx="1287462" cy="796925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66"/>
                </a:buClr>
                <a:buFont typeface="Helvetica" panose="020B0604020202020204" pitchFamily="34" charset="0"/>
                <a:buNone/>
              </a:pPr>
              <a:r>
                <a:rPr lang="en-GB" altLang="zh-CN" sz="1400" b="1" dirty="0">
                  <a:solidFill>
                    <a:srgbClr val="000066"/>
                  </a:solidFill>
                  <a:latin typeface="Helvetica" panose="020B0604020202020204" pitchFamily="34" charset="0"/>
                </a:rPr>
                <a:t>FTP Server</a:t>
              </a:r>
            </a:p>
            <a:p>
              <a:pPr algn="ctr" eaLnBrk="1" hangingPunct="1">
                <a:spcBef>
                  <a:spcPct val="0"/>
                </a:spcBef>
                <a:buClr>
                  <a:srgbClr val="000066"/>
                </a:buClr>
                <a:buFont typeface="Helvetica" panose="020B0604020202020204" pitchFamily="34" charset="0"/>
                <a:buNone/>
              </a:pPr>
              <a:r>
                <a:rPr lang="en-GB" altLang="zh-CN" sz="1400" b="1" dirty="0">
                  <a:solidFill>
                    <a:srgbClr val="000066"/>
                  </a:solidFill>
                  <a:latin typeface="Helvetica" panose="020B0604020202020204" pitchFamily="34" charset="0"/>
                </a:rPr>
                <a:t>(port 21)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关于端口号</a:t>
            </a: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6" name="Rectangle 16"/>
          <p:cNvSpPr>
            <a:spLocks noGrp="1" noChangeArrowheads="1"/>
          </p:cNvSpPr>
          <p:nvPr>
            <p:ph idx="1"/>
          </p:nvPr>
        </p:nvSpPr>
        <p:spPr>
          <a:xfrm>
            <a:off x="749219" y="1916832"/>
            <a:ext cx="4809547" cy="4800600"/>
          </a:xfrm>
        </p:spPr>
        <p:txBody>
          <a:bodyPr/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每个主机有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65536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个端口号（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2^16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其中一些端口号被</a:t>
            </a:r>
            <a:r>
              <a:rPr lang="zh-CN" altLang="en-US" b="1" u="sng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保留给常用的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程序和服务，被称为“熟知端口号</a:t>
            </a:r>
            <a:endParaRPr lang="en-US" altLang="zh-CN" i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/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 21: FTP</a:t>
            </a:r>
          </a:p>
          <a:p>
            <a:pPr lvl="1"/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23: Telnet</a:t>
            </a:r>
          </a:p>
          <a:p>
            <a:pPr lvl="1"/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80: HTTP</a:t>
            </a:r>
          </a:p>
          <a:p>
            <a:pPr lvl="1"/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443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HTTPs</a:t>
            </a:r>
          </a:p>
        </p:txBody>
      </p:sp>
      <p:sp>
        <p:nvSpPr>
          <p:cNvPr id="2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C46B-5FC9-445B-8E1C-315EB0BF198C}" type="slidenum">
              <a:rPr lang="en-US" altLang="zh-CN"/>
              <a:pPr/>
              <a:t>9</a:t>
            </a:fld>
            <a:endParaRPr lang="en-US" altLang="zh-CN"/>
          </a:p>
        </p:txBody>
      </p:sp>
      <p:graphicFrame>
        <p:nvGraphicFramePr>
          <p:cNvPr id="5124" name="Object 4"/>
          <p:cNvGraphicFramePr>
            <a:graphicFrameLocks noGrp="1" noChangeAspect="1"/>
          </p:cNvGraphicFramePr>
          <p:nvPr>
            <p:ph type="body" idx="4294967295"/>
            <p:extLst>
              <p:ext uri="{D42A27DB-BD31-4B8C-83A1-F6EECF244321}">
                <p14:modId xmlns:p14="http://schemas.microsoft.com/office/powerpoint/2010/main" val="2842461136"/>
              </p:ext>
            </p:extLst>
          </p:nvPr>
        </p:nvGraphicFramePr>
        <p:xfrm>
          <a:off x="6949314" y="2572205"/>
          <a:ext cx="2003448" cy="1667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305000" imgH="1085760" progId="MS_ClipArt_Gallery.5">
                  <p:embed/>
                </p:oleObj>
              </mc:Choice>
              <mc:Fallback>
                <p:oleObj name="Clip" r:id="rId3" imgW="1305000" imgH="1085760" progId="MS_ClipArt_Gallery.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9314" y="2572205"/>
                        <a:ext cx="2003448" cy="16678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5307964" y="2717143"/>
            <a:ext cx="1641350" cy="1374346"/>
            <a:chOff x="3886200" y="1752600"/>
            <a:chExt cx="2362200" cy="1767398"/>
          </a:xfrm>
        </p:grpSpPr>
        <p:sp>
          <p:nvSpPr>
            <p:cNvPr id="5127" name="Text Box 7"/>
            <p:cNvSpPr txBox="1">
              <a:spLocks noChangeArrowheads="1"/>
            </p:cNvSpPr>
            <p:nvPr/>
          </p:nvSpPr>
          <p:spPr bwMode="auto">
            <a:xfrm>
              <a:off x="4648200" y="1752600"/>
              <a:ext cx="1600200" cy="401638"/>
            </a:xfrm>
            <a:prstGeom prst="rect">
              <a:avLst/>
            </a:prstGeom>
            <a:solidFill>
              <a:srgbClr val="FFFFFF"/>
            </a:solidFill>
            <a:ln w="349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Port 0</a:t>
              </a:r>
            </a:p>
          </p:txBody>
        </p:sp>
        <p:sp>
          <p:nvSpPr>
            <p:cNvPr id="5128" name="Text Box 8"/>
            <p:cNvSpPr txBox="1">
              <a:spLocks noChangeArrowheads="1"/>
            </p:cNvSpPr>
            <p:nvPr/>
          </p:nvSpPr>
          <p:spPr bwMode="auto">
            <a:xfrm>
              <a:off x="4648200" y="2209800"/>
              <a:ext cx="1600200" cy="401638"/>
            </a:xfrm>
            <a:prstGeom prst="rect">
              <a:avLst/>
            </a:prstGeom>
            <a:solidFill>
              <a:srgbClr val="FFFFFF"/>
            </a:solidFill>
            <a:ln w="349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ea typeface="宋体" panose="02010600030101010101" pitchFamily="2" charset="-122"/>
                </a:rPr>
                <a:t>Port 1</a:t>
              </a:r>
            </a:p>
          </p:txBody>
        </p:sp>
        <p:sp>
          <p:nvSpPr>
            <p:cNvPr id="5129" name="Text Box 9"/>
            <p:cNvSpPr txBox="1">
              <a:spLocks noChangeArrowheads="1"/>
            </p:cNvSpPr>
            <p:nvPr/>
          </p:nvSpPr>
          <p:spPr bwMode="auto">
            <a:xfrm>
              <a:off x="4648200" y="3124199"/>
              <a:ext cx="1523999" cy="395799"/>
            </a:xfrm>
            <a:prstGeom prst="rect">
              <a:avLst/>
            </a:prstGeom>
            <a:solidFill>
              <a:srgbClr val="FFFFFF"/>
            </a:solidFill>
            <a:ln w="349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dirty="0"/>
                <a:t>Port 65535</a:t>
              </a:r>
              <a:endParaRPr lang="en-US" altLang="zh-CN" sz="1400" dirty="0">
                <a:ea typeface="宋体" panose="02010600030101010101" pitchFamily="2" charset="-122"/>
              </a:endParaRPr>
            </a:p>
          </p:txBody>
        </p:sp>
        <p:grpSp>
          <p:nvGrpSpPr>
            <p:cNvPr id="5137" name="Group 17"/>
            <p:cNvGrpSpPr>
              <a:grpSpLocks noChangeAspect="1"/>
            </p:cNvGrpSpPr>
            <p:nvPr/>
          </p:nvGrpSpPr>
          <p:grpSpPr bwMode="auto">
            <a:xfrm>
              <a:off x="5486400" y="2667000"/>
              <a:ext cx="92075" cy="369888"/>
              <a:chOff x="4656" y="1776"/>
              <a:chExt cx="96" cy="384"/>
            </a:xfrm>
          </p:grpSpPr>
          <p:sp>
            <p:nvSpPr>
              <p:cNvPr id="5130" name="Oval 10"/>
              <p:cNvSpPr>
                <a:spLocks noChangeAspect="1" noChangeArrowheads="1"/>
              </p:cNvSpPr>
              <p:nvPr/>
            </p:nvSpPr>
            <p:spPr bwMode="auto">
              <a:xfrm>
                <a:off x="4656" y="1776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31" name="Oval 11"/>
              <p:cNvSpPr>
                <a:spLocks noChangeAspect="1" noChangeArrowheads="1"/>
              </p:cNvSpPr>
              <p:nvPr/>
            </p:nvSpPr>
            <p:spPr bwMode="auto">
              <a:xfrm>
                <a:off x="4656" y="1920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32" name="Oval 12"/>
              <p:cNvSpPr>
                <a:spLocks noChangeAspect="1" noChangeArrowheads="1"/>
              </p:cNvSpPr>
              <p:nvPr/>
            </p:nvSpPr>
            <p:spPr bwMode="auto">
              <a:xfrm>
                <a:off x="4656" y="2064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38" name="Line 18"/>
            <p:cNvSpPr>
              <a:spLocks noChangeShapeType="1"/>
            </p:cNvSpPr>
            <p:nvPr/>
          </p:nvSpPr>
          <p:spPr bwMode="auto">
            <a:xfrm>
              <a:off x="4267200" y="1981200"/>
              <a:ext cx="0" cy="4111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5141" name="AutoShape 21"/>
            <p:cNvCxnSpPr>
              <a:cxnSpLocks noChangeShapeType="1"/>
              <a:stCxn id="5128" idx="1"/>
              <a:endCxn id="5138" idx="1"/>
            </p:cNvCxnSpPr>
            <p:nvPr/>
          </p:nvCxnSpPr>
          <p:spPr bwMode="auto">
            <a:xfrm flipH="1">
              <a:off x="4267200" y="2411413"/>
              <a:ext cx="363538" cy="0"/>
            </a:xfrm>
            <a:prstGeom prst="straightConnector1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46" name="Line 26"/>
            <p:cNvSpPr>
              <a:spLocks noChangeShapeType="1"/>
            </p:cNvSpPr>
            <p:nvPr/>
          </p:nvSpPr>
          <p:spPr bwMode="auto">
            <a:xfrm flipH="1">
              <a:off x="3886200" y="2413000"/>
              <a:ext cx="381000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7" name="Line 27"/>
            <p:cNvSpPr>
              <a:spLocks noChangeShapeType="1"/>
            </p:cNvSpPr>
            <p:nvPr/>
          </p:nvSpPr>
          <p:spPr bwMode="auto">
            <a:xfrm>
              <a:off x="4267200" y="2286000"/>
              <a:ext cx="0" cy="10048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9" name="Line 29"/>
            <p:cNvSpPr>
              <a:spLocks noChangeShapeType="1"/>
            </p:cNvSpPr>
            <p:nvPr/>
          </p:nvSpPr>
          <p:spPr bwMode="auto">
            <a:xfrm flipH="1">
              <a:off x="4267200" y="1981200"/>
              <a:ext cx="381000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0" name="Line 30"/>
            <p:cNvSpPr>
              <a:spLocks noChangeShapeType="1"/>
            </p:cNvSpPr>
            <p:nvPr/>
          </p:nvSpPr>
          <p:spPr bwMode="auto">
            <a:xfrm flipH="1">
              <a:off x="4267200" y="3276600"/>
              <a:ext cx="381000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52" name="Rectangle 32"/>
          <p:cNvSpPr>
            <a:spLocks noChangeArrowheads="1"/>
          </p:cNvSpPr>
          <p:nvPr/>
        </p:nvSpPr>
        <p:spPr bwMode="auto">
          <a:xfrm>
            <a:off x="3505200" y="3810000"/>
            <a:ext cx="52578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zh-CN" altLang="zh-CN" sz="2800">
              <a:latin typeface="Comic Sans MS" panose="030F0702030302020204" pitchFamily="66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26438" y="5381313"/>
            <a:ext cx="39645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http://www.tju.edu.cn:80/</a:t>
            </a:r>
          </a:p>
        </p:txBody>
      </p:sp>
      <p:sp>
        <p:nvSpPr>
          <p:cNvPr id="5" name="矩形 4"/>
          <p:cNvSpPr/>
          <p:nvPr/>
        </p:nvSpPr>
        <p:spPr>
          <a:xfrm>
            <a:off x="822960" y="4483021"/>
            <a:ext cx="3589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http://www.tju.edu.cn/ </a:t>
            </a:r>
            <a:endParaRPr lang="zh-CN" altLang="en-US" dirty="0"/>
          </a:p>
        </p:txBody>
      </p:sp>
      <p:sp>
        <p:nvSpPr>
          <p:cNvPr id="8" name="下箭头 7"/>
          <p:cNvSpPr/>
          <p:nvPr/>
        </p:nvSpPr>
        <p:spPr>
          <a:xfrm>
            <a:off x="1988234" y="4927179"/>
            <a:ext cx="277952" cy="4138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97277" y="5797352"/>
            <a:ext cx="71150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在写其它的服务程序时应该避开这些端口，通常从</a:t>
            </a:r>
            <a:r>
              <a:rPr lang="en-US" altLang="zh-CN" sz="20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1024</a:t>
            </a:r>
            <a:r>
              <a:rPr lang="zh-CN" altLang="en-US" sz="20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345D7B-228E-4444-A3CC-A84E0D428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6615" y="4501400"/>
            <a:ext cx="3291770" cy="376835"/>
          </a:xfrm>
          <a:prstGeom prst="rect">
            <a:avLst/>
          </a:prstGeom>
        </p:spPr>
      </p:pic>
      <p:sp>
        <p:nvSpPr>
          <p:cNvPr id="28" name="下箭头 7">
            <a:extLst>
              <a:ext uri="{FF2B5EF4-FFF2-40B4-BE49-F238E27FC236}">
                <a16:creationId xmlns:a16="http://schemas.microsoft.com/office/drawing/2014/main" id="{1E51E5BA-B16A-4436-A004-3C4C44F86D03}"/>
              </a:ext>
            </a:extLst>
          </p:cNvPr>
          <p:cNvSpPr/>
          <p:nvPr/>
        </p:nvSpPr>
        <p:spPr>
          <a:xfrm>
            <a:off x="5383524" y="4971523"/>
            <a:ext cx="277952" cy="4097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0692D7E-28A3-40C8-A0CE-ADB6028C68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6615" y="5383488"/>
            <a:ext cx="3186121" cy="3741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14999</TotalTime>
  <Words>1689</Words>
  <Application>Microsoft Office PowerPoint</Application>
  <PresentationFormat>全屏显示(4:3)</PresentationFormat>
  <Paragraphs>331</Paragraphs>
  <Slides>27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1" baseType="lpstr">
      <vt:lpstr>ZapfDingbats</vt:lpstr>
      <vt:lpstr>等线</vt:lpstr>
      <vt:lpstr>微软雅黑</vt:lpstr>
      <vt:lpstr>微软雅黑 Light</vt:lpstr>
      <vt:lpstr>Arial</vt:lpstr>
      <vt:lpstr>Calibri</vt:lpstr>
      <vt:lpstr>Calibri Light</vt:lpstr>
      <vt:lpstr>Comic Sans MS</vt:lpstr>
      <vt:lpstr>Courier New</vt:lpstr>
      <vt:lpstr>Helvetica</vt:lpstr>
      <vt:lpstr>Times New Roman</vt:lpstr>
      <vt:lpstr>Wingdings</vt:lpstr>
      <vt:lpstr>回顾</vt:lpstr>
      <vt:lpstr>Clip</vt:lpstr>
      <vt:lpstr>Socket网络编程</vt:lpstr>
      <vt:lpstr>目录</vt:lpstr>
      <vt:lpstr>Socket简介</vt:lpstr>
      <vt:lpstr>什么是socket</vt:lpstr>
      <vt:lpstr>什么是socket</vt:lpstr>
      <vt:lpstr>Socket接口在网络协议栈中的位置</vt:lpstr>
      <vt:lpstr>两种类型的socket</vt:lpstr>
      <vt:lpstr>Socket如何寻找通讯对象</vt:lpstr>
      <vt:lpstr>关于端口号</vt:lpstr>
      <vt:lpstr>Socket API</vt:lpstr>
      <vt:lpstr>使用Socket API进行网络编程  </vt:lpstr>
      <vt:lpstr>如何使用socket API</vt:lpstr>
      <vt:lpstr>TCP socket</vt:lpstr>
      <vt:lpstr>初始化(创建、绑定与监听)</vt:lpstr>
      <vt:lpstr>初始化(创建、绑定与监听)</vt:lpstr>
      <vt:lpstr>收发数据(建立连接)</vt:lpstr>
      <vt:lpstr>收发数据</vt:lpstr>
      <vt:lpstr>关闭</vt:lpstr>
      <vt:lpstr>UDP socket</vt:lpstr>
      <vt:lpstr>收发数据</vt:lpstr>
      <vt:lpstr>收发数据</vt:lpstr>
      <vt:lpstr>Socket API总结</vt:lpstr>
      <vt:lpstr>Socket API 网络编程基础代码  </vt:lpstr>
      <vt:lpstr>基础代码目录说明</vt:lpstr>
      <vt:lpstr>Socket编程实验作业</vt:lpstr>
      <vt:lpstr>Socket编程实验作业</vt:lpstr>
      <vt:lpstr>Socket编程实验作业</vt:lpstr>
    </vt:vector>
  </TitlesOfParts>
  <Company>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 Programming</dc:title>
  <dc:creator>Dan Rubenstein</dc:creator>
  <cp:lastModifiedBy>Neverending 师父父</cp:lastModifiedBy>
  <cp:revision>460</cp:revision>
  <cp:lastPrinted>2019-03-31T14:55:58Z</cp:lastPrinted>
  <dcterms:created xsi:type="dcterms:W3CDTF">2000-09-01T22:12:12Z</dcterms:created>
  <dcterms:modified xsi:type="dcterms:W3CDTF">2023-06-27T08:06:57Z</dcterms:modified>
</cp:coreProperties>
</file>