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5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00" autoAdjust="0"/>
  </p:normalViewPr>
  <p:slideViewPr>
    <p:cSldViewPr snapToGrid="0" showGuides="1">
      <p:cViewPr varScale="1">
        <p:scale>
          <a:sx n="61" d="100"/>
          <a:sy n="61" d="100"/>
        </p:scale>
        <p:origin x="860" y="96"/>
      </p:cViewPr>
      <p:guideLst>
        <p:guide orient="horz" pos="2137"/>
        <p:guide pos="35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A4303A7-07AC-429E-88EC-3216F4299C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967F09-818F-469C-89C8-B6E623442F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9B56A-408D-46F9-8976-22791EDBF1C6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6613B5-DC0E-46A9-A0E8-14EAC7EF3D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51C6BA-446B-4F0D-997A-76BD151A82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10ADF-99C8-4295-AAF0-895DEFB5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92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AFF76-CC18-4789-B185-8D19346FA9CD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8EE67-F95F-4CA1-92A1-A78E73F5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5547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8EE67-F95F-4CA1-92A1-A78E73F547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6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8EE67-F95F-4CA1-92A1-A78E73F547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6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9747-D4EB-4869-ABEA-DEDCAFE8C13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37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2540-1187-4BAD-9C26-1D5F97A9CC51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60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A580-51FA-432D-B540-F72DA7D073CF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0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4F20-D754-4B4D-A89B-9A73BFD1DE5E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6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353-BCA6-409F-B243-A9FA4BA9E14C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6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260E-94AE-4058-857A-8B54076AD2C0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6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A2AD-E0A1-4CB9-941A-EC45C0536FCF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3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83E1-C73C-43BA-9368-73475E74448D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54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945C-7E1C-429F-94A7-8CC050DF8935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3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F841DC-2EF3-4F41-AAD0-5BDB461DCE85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75DC87-EDA9-4A41-B731-E8F73AC4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7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E408-8537-4C31-B0D3-81D4311080BE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7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6CB2DF-871C-4EA2-A310-39876BEC7B98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75DC87-EDA9-4A41-B731-E8F73AC4D09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E296B-7626-4D41-A317-74D203BF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198451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b="1" dirty="0"/>
              <a:t>可靠数据传输协议实验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A328F-190F-4335-8033-D5DA4D14F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童跃凡</a:t>
            </a:r>
            <a:endParaRPr lang="en-US" altLang="zh-CN" dirty="0"/>
          </a:p>
          <a:p>
            <a:pPr algn="ctr"/>
            <a:r>
              <a:rPr lang="en-US" altLang="zh-CN" dirty="0"/>
              <a:t>2022-04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F5DF1B-01AB-4033-878D-C74C22CB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47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E52B7-6E8A-4EBF-BC46-386511D6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A9B7363-ACB0-43D4-ABF6-7AF9BF9D239D}"/>
              </a:ext>
            </a:extLst>
          </p:cNvPr>
          <p:cNvSpPr txBox="1">
            <a:spLocks/>
          </p:cNvSpPr>
          <p:nvPr/>
        </p:nvSpPr>
        <p:spPr>
          <a:xfrm>
            <a:off x="299803" y="33091"/>
            <a:ext cx="10855877" cy="536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基础仿真环境 </a:t>
            </a:r>
            <a:r>
              <a:rPr lang="en-US" altLang="zh-CN" sz="4000" dirty="0"/>
              <a:t>– </a:t>
            </a:r>
            <a:r>
              <a:rPr lang="zh-CN" altLang="en-US" sz="4000" dirty="0"/>
              <a:t>提供的可调用函数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0485AF-8F5E-46CE-A9D9-D94F960DF026}"/>
              </a:ext>
            </a:extLst>
          </p:cNvPr>
          <p:cNvCxnSpPr>
            <a:cxnSpLocks/>
          </p:cNvCxnSpPr>
          <p:nvPr/>
        </p:nvCxnSpPr>
        <p:spPr>
          <a:xfrm>
            <a:off x="299803" y="659078"/>
            <a:ext cx="1157745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CFF218A-B100-4B13-95B5-F443A7529D36}"/>
              </a:ext>
            </a:extLst>
          </p:cNvPr>
          <p:cNvSpPr txBox="1">
            <a:spLocks/>
          </p:cNvSpPr>
          <p:nvPr/>
        </p:nvSpPr>
        <p:spPr>
          <a:xfrm>
            <a:off x="299803" y="748531"/>
            <a:ext cx="11577458" cy="19347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tolayer3(</a:t>
            </a:r>
            <a:r>
              <a:rPr lang="en-US" altLang="zh-CN" sz="28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calling_entity,packet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)</a:t>
            </a:r>
          </a:p>
          <a:p>
            <a:pPr lvl="1">
              <a:buClrTx/>
            </a:pP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calling_entity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int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，取值为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端发送）或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端发送）。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packet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pkt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类型的结构。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调用此例程将数据包发送到网络中，目的地为另一个实体。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endParaRPr lang="zh-CN" altLang="en-US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1C5267A-4988-4B7D-A6A8-EF1F83D7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90" y="2893102"/>
            <a:ext cx="6953032" cy="343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8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E52B7-6E8A-4EBF-BC46-386511D6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A9B7363-ACB0-43D4-ABF6-7AF9BF9D239D}"/>
              </a:ext>
            </a:extLst>
          </p:cNvPr>
          <p:cNvSpPr txBox="1">
            <a:spLocks/>
          </p:cNvSpPr>
          <p:nvPr/>
        </p:nvSpPr>
        <p:spPr>
          <a:xfrm>
            <a:off x="299803" y="33091"/>
            <a:ext cx="10855877" cy="536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基础仿真环境 </a:t>
            </a:r>
            <a:r>
              <a:rPr lang="en-US" altLang="zh-CN" sz="4000" dirty="0"/>
              <a:t>– </a:t>
            </a:r>
            <a:r>
              <a:rPr lang="zh-CN" altLang="en-US" sz="4000" dirty="0"/>
              <a:t>提供的可调用函数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0485AF-8F5E-46CE-A9D9-D94F960DF026}"/>
              </a:ext>
            </a:extLst>
          </p:cNvPr>
          <p:cNvCxnSpPr>
            <a:cxnSpLocks/>
          </p:cNvCxnSpPr>
          <p:nvPr/>
        </p:nvCxnSpPr>
        <p:spPr>
          <a:xfrm>
            <a:off x="299803" y="659078"/>
            <a:ext cx="1157745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CFF218A-B100-4B13-95B5-F443A7529D36}"/>
              </a:ext>
            </a:extLst>
          </p:cNvPr>
          <p:cNvSpPr txBox="1">
            <a:spLocks/>
          </p:cNvSpPr>
          <p:nvPr/>
        </p:nvSpPr>
        <p:spPr>
          <a:xfrm>
            <a:off x="299803" y="748531"/>
            <a:ext cx="11577458" cy="19347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tolayer5(</a:t>
            </a:r>
            <a:r>
              <a:rPr lang="en-US" altLang="zh-CN" sz="28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calling_entity,message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)</a:t>
            </a:r>
          </a:p>
          <a:p>
            <a:pPr lvl="1">
              <a:buClrTx/>
            </a:pP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calling_entity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int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，取值为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端传递到第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5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层）或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端传递到第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5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层）。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message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msg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类型的结构。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调用此例程将数据向上传递到第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5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层。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endParaRPr lang="zh-CN" altLang="en-US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1C5267A-4988-4B7D-A6A8-EF1F83D7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90" y="2893102"/>
            <a:ext cx="6953032" cy="343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6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E52B7-6E8A-4EBF-BC46-386511D6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A9B7363-ACB0-43D4-ABF6-7AF9BF9D239D}"/>
              </a:ext>
            </a:extLst>
          </p:cNvPr>
          <p:cNvSpPr txBox="1">
            <a:spLocks/>
          </p:cNvSpPr>
          <p:nvPr/>
        </p:nvSpPr>
        <p:spPr>
          <a:xfrm>
            <a:off x="299803" y="33091"/>
            <a:ext cx="10855877" cy="536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基础仿真环境 </a:t>
            </a:r>
            <a:r>
              <a:rPr lang="en-US" altLang="zh-CN" sz="4000" dirty="0"/>
              <a:t>– </a:t>
            </a:r>
            <a:r>
              <a:rPr lang="zh-CN" altLang="en-US" sz="4000" dirty="0"/>
              <a:t>运行时输入参数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0485AF-8F5E-46CE-A9D9-D94F960DF026}"/>
              </a:ext>
            </a:extLst>
          </p:cNvPr>
          <p:cNvCxnSpPr>
            <a:cxnSpLocks/>
          </p:cNvCxnSpPr>
          <p:nvPr/>
        </p:nvCxnSpPr>
        <p:spPr>
          <a:xfrm>
            <a:off x="299803" y="659078"/>
            <a:ext cx="1157745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CFF218A-B100-4B13-95B5-F443A7529D36}"/>
              </a:ext>
            </a:extLst>
          </p:cNvPr>
          <p:cNvSpPr txBox="1">
            <a:spLocks/>
          </p:cNvSpPr>
          <p:nvPr/>
        </p:nvSpPr>
        <p:spPr>
          <a:xfrm>
            <a:off x="299803" y="748531"/>
            <a:ext cx="11577458" cy="545039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Number of messages to simulate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（仿真产生的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message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数量）</a:t>
            </a: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一旦此数量的消息从发送方第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5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层向下传递，程序将立即停止，无论是否所有消息都已正确传递。因此，该值应始终大于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Loss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（丢包率）</a:t>
            </a: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Corruption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（损坏率）</a:t>
            </a: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可能损坏的内容有：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payload, sequence, ack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Average time between messages from sender's layer5</a:t>
            </a:r>
          </a:p>
          <a:p>
            <a:pPr lvl="1">
              <a:buClrTx/>
              <a:buSzPct val="100000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发送方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layer5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发送消息的平均间隔时间。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Tracing</a:t>
            </a:r>
          </a:p>
          <a:p>
            <a:pPr lvl="1">
              <a:buClrTx/>
              <a:buSzPct val="100000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调试代码一般将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tracing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值设置为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即可。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l"/>
            </a:pP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l"/>
            </a:pP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endParaRPr lang="zh-CN" altLang="en-US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72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E52B7-6E8A-4EBF-BC46-386511D6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A9B7363-ACB0-43D4-ABF6-7AF9BF9D239D}"/>
              </a:ext>
            </a:extLst>
          </p:cNvPr>
          <p:cNvSpPr txBox="1">
            <a:spLocks/>
          </p:cNvSpPr>
          <p:nvPr/>
        </p:nvSpPr>
        <p:spPr>
          <a:xfrm>
            <a:off x="299803" y="33091"/>
            <a:ext cx="10855877" cy="536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提示 </a:t>
            </a:r>
            <a:r>
              <a:rPr lang="en-US" altLang="zh-CN" sz="4000" dirty="0"/>
              <a:t>– Stop-and-Wait</a:t>
            </a:r>
            <a:endParaRPr lang="zh-CN" altLang="en-US" sz="40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0485AF-8F5E-46CE-A9D9-D94F960DF026}"/>
              </a:ext>
            </a:extLst>
          </p:cNvPr>
          <p:cNvCxnSpPr>
            <a:cxnSpLocks/>
          </p:cNvCxnSpPr>
          <p:nvPr/>
        </p:nvCxnSpPr>
        <p:spPr>
          <a:xfrm>
            <a:off x="299803" y="659078"/>
            <a:ext cx="1157745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CFF218A-B100-4B13-95B5-F443A7529D36}"/>
              </a:ext>
            </a:extLst>
          </p:cNvPr>
          <p:cNvSpPr txBox="1">
            <a:spLocks/>
          </p:cNvSpPr>
          <p:nvPr/>
        </p:nvSpPr>
        <p:spPr>
          <a:xfrm>
            <a:off x="299803" y="748531"/>
            <a:ext cx="11577458" cy="545039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使用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rdt3.0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同学们实现的协议中应只使用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ACK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消息，不使用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NAK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。</a:t>
            </a: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A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端的 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layer5 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向 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layer4 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发送一个消息时会调用 </a:t>
            </a:r>
            <a:r>
              <a:rPr lang="en-US" altLang="zh-CN" sz="28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A_output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()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，同学们在实现 </a:t>
            </a:r>
            <a:r>
              <a:rPr lang="en-US" altLang="zh-CN" sz="28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A_output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() 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时，可以先检查此时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端是否有消息正在传输，如果有，可以忽略本次传递给 </a:t>
            </a:r>
            <a:r>
              <a:rPr lang="en-US" altLang="zh-CN" sz="28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A_output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() 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的 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msg 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。</a:t>
            </a: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因此，建议同学们将“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Average time between messages from sender‘s layer5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”的值设置为一个非常大的数，以确保发送端有足够的时间把当前数据包正确发送出去。</a:t>
            </a: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l"/>
            </a:pP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endParaRPr lang="zh-CN" altLang="en-US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64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E52B7-6E8A-4EBF-BC46-386511D6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A9B7363-ACB0-43D4-ABF6-7AF9BF9D239D}"/>
              </a:ext>
            </a:extLst>
          </p:cNvPr>
          <p:cNvSpPr txBox="1">
            <a:spLocks/>
          </p:cNvSpPr>
          <p:nvPr/>
        </p:nvSpPr>
        <p:spPr>
          <a:xfrm>
            <a:off x="299803" y="33091"/>
            <a:ext cx="10855877" cy="536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提示 </a:t>
            </a:r>
            <a:r>
              <a:rPr lang="en-US" altLang="zh-CN" sz="4000" dirty="0"/>
              <a:t>– Go-Back-N</a:t>
            </a:r>
            <a:endParaRPr lang="zh-CN" altLang="en-US" sz="40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0485AF-8F5E-46CE-A9D9-D94F960DF026}"/>
              </a:ext>
            </a:extLst>
          </p:cNvPr>
          <p:cNvCxnSpPr>
            <a:cxnSpLocks/>
          </p:cNvCxnSpPr>
          <p:nvPr/>
        </p:nvCxnSpPr>
        <p:spPr>
          <a:xfrm>
            <a:off x="299803" y="659078"/>
            <a:ext cx="1157745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CFF218A-B100-4B13-95B5-F443A7529D36}"/>
              </a:ext>
            </a:extLst>
          </p:cNvPr>
          <p:cNvSpPr txBox="1">
            <a:spLocks/>
          </p:cNvSpPr>
          <p:nvPr/>
        </p:nvSpPr>
        <p:spPr>
          <a:xfrm>
            <a:off x="299803" y="748531"/>
            <a:ext cx="11577458" cy="545039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 </a:t>
            </a:r>
            <a:r>
              <a:rPr lang="en-US" altLang="zh-CN" sz="28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A_output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()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A_output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()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可能会在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端还有未被确认的消息时被调用。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因此，同学们需要设置缓冲区，让发送方能缓冲多条消息。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建议缓冲区的大小设置一个较大的值。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 </a:t>
            </a:r>
            <a:r>
              <a:rPr lang="en-US" altLang="zh-CN" sz="2800" dirty="0" err="1">
                <a:effectLst/>
                <a:latin typeface="Arial" panose="020B0604020202020204" pitchFamily="34" charset="0"/>
              </a:rPr>
              <a:t>A_timerinterrupt</a:t>
            </a:r>
            <a:r>
              <a:rPr lang="en-US" altLang="zh-CN" sz="2800" dirty="0">
                <a:effectLst/>
                <a:latin typeface="Arial" panose="020B0604020202020204" pitchFamily="34" charset="0"/>
              </a:rPr>
              <a:t>()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将在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的计时器到期时被调用。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注意只有一个计时器，但是可能有许多尚未确认的数据包，因此需要考虑如何合理地使用计时器。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l"/>
            </a:pP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endParaRPr lang="zh-CN" altLang="en-US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17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E52B7-6E8A-4EBF-BC46-386511D6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A9B7363-ACB0-43D4-ABF6-7AF9BF9D239D}"/>
              </a:ext>
            </a:extLst>
          </p:cNvPr>
          <p:cNvSpPr txBox="1">
            <a:spLocks/>
          </p:cNvSpPr>
          <p:nvPr/>
        </p:nvSpPr>
        <p:spPr>
          <a:xfrm>
            <a:off x="299803" y="33091"/>
            <a:ext cx="10855877" cy="536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提示 </a:t>
            </a:r>
            <a:r>
              <a:rPr lang="en-US" altLang="zh-CN" sz="4000" dirty="0"/>
              <a:t>– checksum</a:t>
            </a:r>
            <a:endParaRPr lang="zh-CN" altLang="en-US" sz="40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0485AF-8F5E-46CE-A9D9-D94F960DF026}"/>
              </a:ext>
            </a:extLst>
          </p:cNvPr>
          <p:cNvCxnSpPr>
            <a:cxnSpLocks/>
          </p:cNvCxnSpPr>
          <p:nvPr/>
        </p:nvCxnSpPr>
        <p:spPr>
          <a:xfrm>
            <a:off x="299803" y="659078"/>
            <a:ext cx="1157745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CFF218A-B100-4B13-95B5-F443A7529D36}"/>
              </a:ext>
            </a:extLst>
          </p:cNvPr>
          <p:cNvSpPr txBox="1">
            <a:spLocks/>
          </p:cNvSpPr>
          <p:nvPr/>
        </p:nvSpPr>
        <p:spPr>
          <a:xfrm>
            <a:off x="299803" y="748531"/>
            <a:ext cx="11577458" cy="545039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 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注意：当有出错情况时，序列号和确认字段也有可能被破坏。</a:t>
            </a: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 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建议使用类似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TCP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的校验和</a:t>
            </a: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seqnum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+ 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acknum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+ payload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中的每个字符。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ClrTx/>
              <a:buSzPct val="100000"/>
              <a:buNone/>
            </a:pP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endParaRPr lang="zh-CN" altLang="en-US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512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E52B7-6E8A-4EBF-BC46-386511D6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A9B7363-ACB0-43D4-ABF6-7AF9BF9D239D}"/>
              </a:ext>
            </a:extLst>
          </p:cNvPr>
          <p:cNvSpPr txBox="1">
            <a:spLocks/>
          </p:cNvSpPr>
          <p:nvPr/>
        </p:nvSpPr>
        <p:spPr>
          <a:xfrm>
            <a:off x="299803" y="33091"/>
            <a:ext cx="10855877" cy="536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提示 </a:t>
            </a:r>
            <a:r>
              <a:rPr lang="en-US" altLang="zh-CN" sz="4000" dirty="0"/>
              <a:t>– Random Numbers</a:t>
            </a:r>
            <a:endParaRPr lang="zh-CN" altLang="en-US" sz="40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0485AF-8F5E-46CE-A9D9-D94F960DF026}"/>
              </a:ext>
            </a:extLst>
          </p:cNvPr>
          <p:cNvCxnSpPr>
            <a:cxnSpLocks/>
          </p:cNvCxnSpPr>
          <p:nvPr/>
        </p:nvCxnSpPr>
        <p:spPr>
          <a:xfrm>
            <a:off x="299803" y="659078"/>
            <a:ext cx="1157745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CFF218A-B100-4B13-95B5-F443A7529D36}"/>
              </a:ext>
            </a:extLst>
          </p:cNvPr>
          <p:cNvSpPr txBox="1">
            <a:spLocks/>
          </p:cNvSpPr>
          <p:nvPr/>
        </p:nvSpPr>
        <p:spPr>
          <a:xfrm>
            <a:off x="299803" y="748531"/>
            <a:ext cx="11577458" cy="545039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 </a:t>
            </a:r>
            <a:r>
              <a:rPr lang="en-US" altLang="zh-CN" sz="28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jimsrand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()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函数中机器最大值可能需要改。</a:t>
            </a: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 32767 or 2147483647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ClrTx/>
              <a:buSzPct val="100000"/>
              <a:buNone/>
            </a:pP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endParaRPr lang="zh-CN" altLang="en-US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25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B815B-6284-47DF-8B10-9F3C0192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实验题目</a:t>
            </a:r>
            <a:r>
              <a:rPr lang="en-US" altLang="zh-CN" dirty="0"/>
              <a:t>:</a:t>
            </a:r>
            <a:r>
              <a:rPr lang="zh-CN" altLang="en-US" dirty="0"/>
              <a:t>实现传输层的可靠数据传输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18B9D-323D-445F-8B10-FD5DB2686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0155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题目来源</a:t>
            </a:r>
            <a:endParaRPr lang="en-US" altLang="zh-CN" sz="2800" b="1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Computer Networking A Top-Down Approach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Chapter Transport Layer</a:t>
            </a:r>
          </a:p>
          <a:p>
            <a:pPr lvl="1">
              <a:buClrTx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Programming Assignment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题目描述</a:t>
            </a:r>
            <a:endParaRPr lang="en-US" altLang="zh-CN" sz="2800" b="1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编写传输层的发送和接收代码以实现简单的可靠数据传输协议。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需实现：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Stop-and-Wait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和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Go-Back-N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两种协议。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实验已提供模拟仿真的基础框架，同学们只需要补充和实现关键的几处代码即可。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本次实验仅需考虑单向传输这一种情况。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endParaRPr lang="en-US" altLang="zh-CN" sz="26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>
              <a:buClrTx/>
              <a:buFont typeface="Wingdings" panose="05000000000000000000" pitchFamily="2" charset="2"/>
              <a:buChar char="l"/>
            </a:pP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0AE5F6-5F1F-4465-9293-97469A05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74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E52B7-6E8A-4EBF-BC46-386511D6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A9B7363-ACB0-43D4-ABF6-7AF9BF9D239D}"/>
              </a:ext>
            </a:extLst>
          </p:cNvPr>
          <p:cNvSpPr txBox="1">
            <a:spLocks/>
          </p:cNvSpPr>
          <p:nvPr/>
        </p:nvSpPr>
        <p:spPr>
          <a:xfrm>
            <a:off x="299803" y="33091"/>
            <a:ext cx="10855877" cy="536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基础仿真环境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0485AF-8F5E-46CE-A9D9-D94F960DF026}"/>
              </a:ext>
            </a:extLst>
          </p:cNvPr>
          <p:cNvCxnSpPr>
            <a:cxnSpLocks/>
          </p:cNvCxnSpPr>
          <p:nvPr/>
        </p:nvCxnSpPr>
        <p:spPr>
          <a:xfrm>
            <a:off x="299803" y="659078"/>
            <a:ext cx="1157745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CFF218A-B100-4B13-95B5-F443A7529D36}"/>
              </a:ext>
            </a:extLst>
          </p:cNvPr>
          <p:cNvSpPr txBox="1">
            <a:spLocks/>
          </p:cNvSpPr>
          <p:nvPr/>
        </p:nvSpPr>
        <p:spPr>
          <a:xfrm>
            <a:off x="299803" y="748531"/>
            <a:ext cx="11577458" cy="214457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本实验提供了一套完整的网络仿真环境</a:t>
            </a: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发送方数据的产生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除传输层外网络各层的功能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网络传输过程出现的丢包、延迟、数据损坏的模拟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0" indent="0">
              <a:buClrTx/>
              <a:buNone/>
            </a:pP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1C5267A-4988-4B7D-A6A8-EF1F83D7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59" y="2893102"/>
            <a:ext cx="6953032" cy="343545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DA3A4BA-32AA-4784-B73B-EE3AFA662A4E}"/>
              </a:ext>
            </a:extLst>
          </p:cNvPr>
          <p:cNvSpPr/>
          <p:nvPr/>
        </p:nvSpPr>
        <p:spPr>
          <a:xfrm>
            <a:off x="2010908" y="2854103"/>
            <a:ext cx="6953032" cy="122413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93C5E9-6795-41C4-8FCB-CCCD2CFFA92B}"/>
              </a:ext>
            </a:extLst>
          </p:cNvPr>
          <p:cNvSpPr/>
          <p:nvPr/>
        </p:nvSpPr>
        <p:spPr>
          <a:xfrm>
            <a:off x="2010908" y="5612064"/>
            <a:ext cx="6953032" cy="71649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7EF582D-2BE2-4DDA-8A2F-5BE1BAF85516}"/>
              </a:ext>
            </a:extLst>
          </p:cNvPr>
          <p:cNvCxnSpPr>
            <a:stCxn id="13" idx="3"/>
          </p:cNvCxnSpPr>
          <p:nvPr/>
        </p:nvCxnSpPr>
        <p:spPr>
          <a:xfrm>
            <a:off x="8963940" y="3466171"/>
            <a:ext cx="535799" cy="849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4C7E22A-7A49-46B1-B2A0-9DF9DCA9D63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8963940" y="4315920"/>
            <a:ext cx="535799" cy="1654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DEFA427-7FF0-475F-9062-83FD89C743F4}"/>
              </a:ext>
            </a:extLst>
          </p:cNvPr>
          <p:cNvSpPr txBox="1"/>
          <p:nvPr/>
        </p:nvSpPr>
        <p:spPr>
          <a:xfrm>
            <a:off x="9457538" y="3907854"/>
            <a:ext cx="9840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69183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E52B7-6E8A-4EBF-BC46-386511D6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A9B7363-ACB0-43D4-ABF6-7AF9BF9D239D}"/>
              </a:ext>
            </a:extLst>
          </p:cNvPr>
          <p:cNvSpPr txBox="1">
            <a:spLocks/>
          </p:cNvSpPr>
          <p:nvPr/>
        </p:nvSpPr>
        <p:spPr>
          <a:xfrm>
            <a:off x="299803" y="33091"/>
            <a:ext cx="10855877" cy="536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基础仿真环境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0485AF-8F5E-46CE-A9D9-D94F960DF026}"/>
              </a:ext>
            </a:extLst>
          </p:cNvPr>
          <p:cNvCxnSpPr>
            <a:cxnSpLocks/>
          </p:cNvCxnSpPr>
          <p:nvPr/>
        </p:nvCxnSpPr>
        <p:spPr>
          <a:xfrm>
            <a:off x="299803" y="659078"/>
            <a:ext cx="1157745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CFF218A-B100-4B13-95B5-F443A7529D36}"/>
              </a:ext>
            </a:extLst>
          </p:cNvPr>
          <p:cNvSpPr txBox="1">
            <a:spLocks/>
          </p:cNvSpPr>
          <p:nvPr/>
        </p:nvSpPr>
        <p:spPr>
          <a:xfrm>
            <a:off x="299803" y="748532"/>
            <a:ext cx="11577458" cy="141005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数据结构</a:t>
            </a: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msg: layer5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与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layer4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之间传递的消息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pkt: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layer4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与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layer3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之间传递的数据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0" indent="0">
              <a:buClrTx/>
              <a:buNone/>
            </a:pP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1C5267A-4988-4B7D-A6A8-EF1F83D7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901" y="2158584"/>
            <a:ext cx="8258582" cy="40805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0D71F9-2D17-4739-8883-EF4136C02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39" y="2588714"/>
            <a:ext cx="1914525" cy="9239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81AD7A-125A-4E1A-8F94-D5CA5D262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24" y="3942769"/>
            <a:ext cx="2190750" cy="1905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1D0FBBE-4655-4E30-9C13-CF2D9A806A21}"/>
              </a:ext>
            </a:extLst>
          </p:cNvPr>
          <p:cNvSpPr txBox="1"/>
          <p:nvPr/>
        </p:nvSpPr>
        <p:spPr>
          <a:xfrm>
            <a:off x="3468414" y="332797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j-lt"/>
              </a:rPr>
              <a:t>msg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27C993-9830-414F-8400-742C9614664B}"/>
              </a:ext>
            </a:extLst>
          </p:cNvPr>
          <p:cNvSpPr txBox="1"/>
          <p:nvPr/>
        </p:nvSpPr>
        <p:spPr>
          <a:xfrm>
            <a:off x="4089097" y="529866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j-lt"/>
              </a:rPr>
              <a:t>pkt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526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E52B7-6E8A-4EBF-BC46-386511D6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A9B7363-ACB0-43D4-ABF6-7AF9BF9D239D}"/>
              </a:ext>
            </a:extLst>
          </p:cNvPr>
          <p:cNvSpPr txBox="1">
            <a:spLocks/>
          </p:cNvSpPr>
          <p:nvPr/>
        </p:nvSpPr>
        <p:spPr>
          <a:xfrm>
            <a:off x="299803" y="33091"/>
            <a:ext cx="10855877" cy="536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基础仿真环境 </a:t>
            </a:r>
            <a:r>
              <a:rPr lang="en-US" altLang="zh-CN" sz="4000" dirty="0"/>
              <a:t>- </a:t>
            </a:r>
            <a:r>
              <a:rPr lang="zh-CN" altLang="en-US" sz="4000" dirty="0"/>
              <a:t>留空函数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0485AF-8F5E-46CE-A9D9-D94F960DF026}"/>
              </a:ext>
            </a:extLst>
          </p:cNvPr>
          <p:cNvCxnSpPr>
            <a:cxnSpLocks/>
          </p:cNvCxnSpPr>
          <p:nvPr/>
        </p:nvCxnSpPr>
        <p:spPr>
          <a:xfrm>
            <a:off x="299803" y="659078"/>
            <a:ext cx="1157745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CFF218A-B100-4B13-95B5-F443A7529D36}"/>
              </a:ext>
            </a:extLst>
          </p:cNvPr>
          <p:cNvSpPr txBox="1">
            <a:spLocks/>
          </p:cNvSpPr>
          <p:nvPr/>
        </p:nvSpPr>
        <p:spPr>
          <a:xfrm>
            <a:off x="299803" y="748531"/>
            <a:ext cx="11577458" cy="214457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A_init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(), </a:t>
            </a:r>
            <a:r>
              <a:rPr lang="en-US" altLang="zh-CN" sz="28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B_init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()</a:t>
            </a: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初始化协议需要用到的数据和结构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在程序最初会执行一次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0" indent="0">
              <a:buClrTx/>
              <a:buNone/>
            </a:pP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1C5267A-4988-4B7D-A6A8-EF1F83D7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90" y="2893102"/>
            <a:ext cx="6953032" cy="343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7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E52B7-6E8A-4EBF-BC46-386511D6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A9B7363-ACB0-43D4-ABF6-7AF9BF9D239D}"/>
              </a:ext>
            </a:extLst>
          </p:cNvPr>
          <p:cNvSpPr txBox="1">
            <a:spLocks/>
          </p:cNvSpPr>
          <p:nvPr/>
        </p:nvSpPr>
        <p:spPr>
          <a:xfrm>
            <a:off x="299803" y="33091"/>
            <a:ext cx="10855877" cy="536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基础仿真环境 </a:t>
            </a:r>
            <a:r>
              <a:rPr lang="en-US" altLang="zh-CN" sz="4000" dirty="0"/>
              <a:t>- </a:t>
            </a:r>
            <a:r>
              <a:rPr lang="zh-CN" altLang="en-US" sz="4000" dirty="0"/>
              <a:t>留空函数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0485AF-8F5E-46CE-A9D9-D94F960DF026}"/>
              </a:ext>
            </a:extLst>
          </p:cNvPr>
          <p:cNvCxnSpPr>
            <a:cxnSpLocks/>
          </p:cNvCxnSpPr>
          <p:nvPr/>
        </p:nvCxnSpPr>
        <p:spPr>
          <a:xfrm>
            <a:off x="299803" y="659078"/>
            <a:ext cx="1157745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CFF218A-B100-4B13-95B5-F443A7529D36}"/>
              </a:ext>
            </a:extLst>
          </p:cNvPr>
          <p:cNvSpPr txBox="1">
            <a:spLocks/>
          </p:cNvSpPr>
          <p:nvPr/>
        </p:nvSpPr>
        <p:spPr>
          <a:xfrm>
            <a:off x="299803" y="748531"/>
            <a:ext cx="11577458" cy="214457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A_output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(message)</a:t>
            </a: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其中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message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是一个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msg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类型的结构体，包含要发送到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端的数据。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每当发送方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(A) 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的上层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(layer5)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有消息要发送时，都会调用此方法。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协议的工作是确保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message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中的数据按顺序正确地传递到接收方上层。</a:t>
            </a:r>
            <a:endParaRPr lang="en-US" altLang="zh-CN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1C5267A-4988-4B7D-A6A8-EF1F83D7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90" y="2893102"/>
            <a:ext cx="6953032" cy="343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4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E52B7-6E8A-4EBF-BC46-386511D6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A9B7363-ACB0-43D4-ABF6-7AF9BF9D239D}"/>
              </a:ext>
            </a:extLst>
          </p:cNvPr>
          <p:cNvSpPr txBox="1">
            <a:spLocks/>
          </p:cNvSpPr>
          <p:nvPr/>
        </p:nvSpPr>
        <p:spPr>
          <a:xfrm>
            <a:off x="299803" y="33091"/>
            <a:ext cx="10855877" cy="536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基础仿真环境 </a:t>
            </a:r>
            <a:r>
              <a:rPr lang="en-US" altLang="zh-CN" sz="4000" dirty="0"/>
              <a:t>- </a:t>
            </a:r>
            <a:r>
              <a:rPr lang="zh-CN" altLang="en-US" sz="4000" dirty="0"/>
              <a:t>留空函数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0485AF-8F5E-46CE-A9D9-D94F960DF026}"/>
              </a:ext>
            </a:extLst>
          </p:cNvPr>
          <p:cNvCxnSpPr>
            <a:cxnSpLocks/>
          </p:cNvCxnSpPr>
          <p:nvPr/>
        </p:nvCxnSpPr>
        <p:spPr>
          <a:xfrm>
            <a:off x="299803" y="659078"/>
            <a:ext cx="1157745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CFF218A-B100-4B13-95B5-F443A7529D36}"/>
              </a:ext>
            </a:extLst>
          </p:cNvPr>
          <p:cNvSpPr txBox="1">
            <a:spLocks/>
          </p:cNvSpPr>
          <p:nvPr/>
        </p:nvSpPr>
        <p:spPr>
          <a:xfrm>
            <a:off x="299803" y="748531"/>
            <a:ext cx="11577458" cy="268046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B_input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(packet)</a:t>
            </a: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其中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packet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是一个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pkt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类型的结构体。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每当从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端发送的数据包（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端执行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tolayer3()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的结果）到达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B 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端时，都会调用此方法。（注意：数据包可能有损坏）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A_input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(packet)</a:t>
            </a: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由于我们只考虑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到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的单向数据传输，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A_Input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接收到的应该是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回传的确认包等内容，具体根据协议不同而改变。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1C5267A-4988-4B7D-A6A8-EF1F83D7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35" y="3429000"/>
            <a:ext cx="5805714" cy="28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2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E52B7-6E8A-4EBF-BC46-386511D6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A9B7363-ACB0-43D4-ABF6-7AF9BF9D239D}"/>
              </a:ext>
            </a:extLst>
          </p:cNvPr>
          <p:cNvSpPr txBox="1">
            <a:spLocks/>
          </p:cNvSpPr>
          <p:nvPr/>
        </p:nvSpPr>
        <p:spPr>
          <a:xfrm>
            <a:off x="299803" y="33091"/>
            <a:ext cx="10855877" cy="536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基础仿真环境 </a:t>
            </a:r>
            <a:r>
              <a:rPr lang="en-US" altLang="zh-CN" sz="4000" dirty="0"/>
              <a:t>- </a:t>
            </a:r>
            <a:r>
              <a:rPr lang="zh-CN" altLang="en-US" sz="4000" dirty="0"/>
              <a:t>留空函数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0485AF-8F5E-46CE-A9D9-D94F960DF026}"/>
              </a:ext>
            </a:extLst>
          </p:cNvPr>
          <p:cNvCxnSpPr>
            <a:cxnSpLocks/>
          </p:cNvCxnSpPr>
          <p:nvPr/>
        </p:nvCxnSpPr>
        <p:spPr>
          <a:xfrm>
            <a:off x="299803" y="659078"/>
            <a:ext cx="1157745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CFF218A-B100-4B13-95B5-F443A7529D36}"/>
              </a:ext>
            </a:extLst>
          </p:cNvPr>
          <p:cNvSpPr txBox="1">
            <a:spLocks/>
          </p:cNvSpPr>
          <p:nvPr/>
        </p:nvSpPr>
        <p:spPr>
          <a:xfrm>
            <a:off x="299803" y="748531"/>
            <a:ext cx="11577458" cy="19347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8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A_timerinterrupt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(),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B_timerinterrupt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()</a:t>
            </a: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每当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或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的计时器到期时，框架将调用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timerinterrupt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函数</a:t>
            </a: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我们需要使用此函数来控制数据包的重传等操作。</a:t>
            </a: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我们可以使用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starttimer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()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和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stoptimer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()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设置计时器</a:t>
            </a:r>
            <a:r>
              <a:rPr lang="zh-CN" altLang="en-US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1C5267A-4988-4B7D-A6A8-EF1F83D7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90" y="2893102"/>
            <a:ext cx="6953032" cy="343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0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E52B7-6E8A-4EBF-BC46-386511D6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DC87-EDA9-4A41-B731-E8F73AC4D09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A9B7363-ACB0-43D4-ABF6-7AF9BF9D239D}"/>
              </a:ext>
            </a:extLst>
          </p:cNvPr>
          <p:cNvSpPr txBox="1">
            <a:spLocks/>
          </p:cNvSpPr>
          <p:nvPr/>
        </p:nvSpPr>
        <p:spPr>
          <a:xfrm>
            <a:off x="299803" y="33091"/>
            <a:ext cx="10855877" cy="536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基础仿真环境 </a:t>
            </a:r>
            <a:r>
              <a:rPr lang="en-US" altLang="zh-CN" sz="4000" dirty="0"/>
              <a:t>– </a:t>
            </a:r>
            <a:r>
              <a:rPr lang="zh-CN" altLang="en-US" sz="4000" dirty="0"/>
              <a:t>提供的可调用函数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0485AF-8F5E-46CE-A9D9-D94F960DF026}"/>
              </a:ext>
            </a:extLst>
          </p:cNvPr>
          <p:cNvCxnSpPr>
            <a:cxnSpLocks/>
          </p:cNvCxnSpPr>
          <p:nvPr/>
        </p:nvCxnSpPr>
        <p:spPr>
          <a:xfrm>
            <a:off x="299803" y="659078"/>
            <a:ext cx="1157745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CFF218A-B100-4B13-95B5-F443A7529D36}"/>
              </a:ext>
            </a:extLst>
          </p:cNvPr>
          <p:cNvSpPr txBox="1">
            <a:spLocks/>
          </p:cNvSpPr>
          <p:nvPr/>
        </p:nvSpPr>
        <p:spPr>
          <a:xfrm>
            <a:off x="299803" y="748531"/>
            <a:ext cx="11577458" cy="545039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starttimer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(</a:t>
            </a:r>
            <a:r>
              <a:rPr lang="en-US" altLang="zh-CN" sz="28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calling_entity,increment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)</a:t>
            </a:r>
          </a:p>
          <a:p>
            <a:pPr lvl="1">
              <a:buClrTx/>
            </a:pP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calling_entity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int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，取值为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（启动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端定时器）或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（启动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端定时器）。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increment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float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，指在定时器中断之前将经过的时间量。。</a:t>
            </a:r>
          </a:p>
          <a:p>
            <a:pPr lvl="1">
              <a:buClrTx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的计时器只能由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侧例程启动（或停止），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B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侧计时器也一样。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当介质中没有其他消息时，发送到网络的数据包平均需要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5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个时间单位到达另一端。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stoptimer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(</a:t>
            </a:r>
            <a:r>
              <a:rPr lang="en-US" altLang="zh-CN" sz="28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calling_entity</a:t>
            </a:r>
            <a:r>
              <a:rPr lang="en-US" altLang="zh-CN" sz="2800" dirty="0">
                <a:latin typeface="Arial" panose="020B0604020202020204" pitchFamily="34" charset="0"/>
                <a:ea typeface="微软雅黑 Light" panose="020B0502040204020203" pitchFamily="34" charset="-122"/>
              </a:rPr>
              <a:t>)</a:t>
            </a:r>
          </a:p>
          <a:p>
            <a:pPr lvl="1">
              <a:buClrTx/>
            </a:pP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calling_entity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int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，取值为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（停止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端定时器）或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（停止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端定时器）。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lvl="1">
              <a:buClrTx/>
            </a:pPr>
            <a:endParaRPr lang="zh-CN" altLang="en-US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066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</TotalTime>
  <Words>1077</Words>
  <Application>Microsoft Office PowerPoint</Application>
  <PresentationFormat>宽屏</PresentationFormat>
  <Paragraphs>120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微软雅黑 Light</vt:lpstr>
      <vt:lpstr>Arial</vt:lpstr>
      <vt:lpstr>Calibri</vt:lpstr>
      <vt:lpstr>Times New Roman</vt:lpstr>
      <vt:lpstr>Wingdings</vt:lpstr>
      <vt:lpstr>回顾</vt:lpstr>
      <vt:lpstr>可靠数据传输协议实验</vt:lpstr>
      <vt:lpstr>实验题目:实现传输层的可靠数据传输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可靠数据传输协议实验</dc:title>
  <dc:creator>童 跃凡</dc:creator>
  <cp:lastModifiedBy>童 跃凡</cp:lastModifiedBy>
  <cp:revision>30</cp:revision>
  <dcterms:created xsi:type="dcterms:W3CDTF">2022-04-18T16:33:55Z</dcterms:created>
  <dcterms:modified xsi:type="dcterms:W3CDTF">2022-04-19T04:03:29Z</dcterms:modified>
</cp:coreProperties>
</file>