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9"/>
  </p:notesMasterIdLst>
  <p:handoutMasterIdLst>
    <p:handoutMasterId r:id="rId20"/>
  </p:handoutMasterIdLst>
  <p:sldIdLst>
    <p:sldId id="293" r:id="rId2"/>
    <p:sldId id="256" r:id="rId3"/>
    <p:sldId id="284" r:id="rId4"/>
    <p:sldId id="360" r:id="rId5"/>
    <p:sldId id="363" r:id="rId6"/>
    <p:sldId id="362" r:id="rId7"/>
    <p:sldId id="364" r:id="rId8"/>
    <p:sldId id="356" r:id="rId9"/>
    <p:sldId id="365" r:id="rId10"/>
    <p:sldId id="366" r:id="rId11"/>
    <p:sldId id="367" r:id="rId12"/>
    <p:sldId id="368" r:id="rId13"/>
    <p:sldId id="370" r:id="rId14"/>
    <p:sldId id="259" r:id="rId15"/>
    <p:sldId id="358" r:id="rId16"/>
    <p:sldId id="371" r:id="rId17"/>
    <p:sldId id="372" r:id="rId18"/>
  </p:sldIdLst>
  <p:sldSz cx="9144000" cy="6858000" type="screen4x3"/>
  <p:notesSz cx="9942513" cy="6761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0919"/>
  </p:normalViewPr>
  <p:slideViewPr>
    <p:cSldViewPr>
      <p:cViewPr varScale="1">
        <p:scale>
          <a:sx n="104" d="100"/>
          <a:sy n="104" d="100"/>
        </p:scale>
        <p:origin x="161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浩天 徐" userId="bb24b56a-0c32-4775-8272-ebfc28a49297" providerId="ADAL" clId="{C55FEC1C-C6A2-4975-BAA7-BFB132727502}"/>
    <pc:docChg chg="modSld">
      <pc:chgData name="浩天 徐" userId="bb24b56a-0c32-4775-8272-ebfc28a49297" providerId="ADAL" clId="{C55FEC1C-C6A2-4975-BAA7-BFB132727502}" dt="2021-05-16T02:11:09.767" v="1" actId="20577"/>
      <pc:docMkLst>
        <pc:docMk/>
      </pc:docMkLst>
      <pc:sldChg chg="modSp mod">
        <pc:chgData name="浩天 徐" userId="bb24b56a-0c32-4775-8272-ebfc28a49297" providerId="ADAL" clId="{C55FEC1C-C6A2-4975-BAA7-BFB132727502}" dt="2021-05-16T02:11:09.767" v="1" actId="20577"/>
        <pc:sldMkLst>
          <pc:docMk/>
          <pc:sldMk cId="272332922" sldId="377"/>
        </pc:sldMkLst>
        <pc:spChg chg="mod">
          <ac:chgData name="浩天 徐" userId="bb24b56a-0c32-4775-8272-ebfc28a49297" providerId="ADAL" clId="{C55FEC1C-C6A2-4975-BAA7-BFB132727502}" dt="2021-05-16T02:11:09.767" v="1" actId="20577"/>
          <ac:spMkLst>
            <pc:docMk/>
            <pc:sldMk cId="272332922" sldId="377"/>
            <ac:spMk id="38915" creationId="{00000000-0000-0000-0000-000000000000}"/>
          </ac:spMkLst>
        </pc:spChg>
      </pc:sldChg>
    </pc:docChg>
  </pc:docChgLst>
  <pc:docChgLst>
    <pc:chgData name="崔 佳洋" userId="1642e5e84d8b9a32" providerId="LiveId" clId="{FF62E412-5C75-421D-8321-9626DD57AE3E}"/>
    <pc:docChg chg="undo custSel modSld">
      <pc:chgData name="崔 佳洋" userId="1642e5e84d8b9a32" providerId="LiveId" clId="{FF62E412-5C75-421D-8321-9626DD57AE3E}" dt="2021-04-18T13:27:25.250" v="42" actId="1076"/>
      <pc:docMkLst>
        <pc:docMk/>
      </pc:docMkLst>
      <pc:sldChg chg="modSp mod">
        <pc:chgData name="崔 佳洋" userId="1642e5e84d8b9a32" providerId="LiveId" clId="{FF62E412-5C75-421D-8321-9626DD57AE3E}" dt="2021-04-18T13:07:38.458" v="30" actId="20577"/>
        <pc:sldMkLst>
          <pc:docMk/>
          <pc:sldMk cId="0" sldId="259"/>
        </pc:sldMkLst>
        <pc:spChg chg="mod">
          <ac:chgData name="崔 佳洋" userId="1642e5e84d8b9a32" providerId="LiveId" clId="{FF62E412-5C75-421D-8321-9626DD57AE3E}" dt="2021-04-18T13:07:38.458" v="30" actId="20577"/>
          <ac:spMkLst>
            <pc:docMk/>
            <pc:sldMk cId="0" sldId="259"/>
            <ac:spMk id="2" creationId="{28E3CE66-3A0B-4BB3-8196-719CAD263D10}"/>
          </ac:spMkLst>
        </pc:spChg>
      </pc:sldChg>
      <pc:sldChg chg="modSp mod">
        <pc:chgData name="崔 佳洋" userId="1642e5e84d8b9a32" providerId="LiveId" clId="{FF62E412-5C75-421D-8321-9626DD57AE3E}" dt="2021-04-18T13:27:25.250" v="42" actId="1076"/>
        <pc:sldMkLst>
          <pc:docMk/>
          <pc:sldMk cId="2436136116" sldId="358"/>
        </pc:sldMkLst>
        <pc:spChg chg="mod">
          <ac:chgData name="崔 佳洋" userId="1642e5e84d8b9a32" providerId="LiveId" clId="{FF62E412-5C75-421D-8321-9626DD57AE3E}" dt="2021-04-18T13:07:49.566" v="36" actId="20577"/>
          <ac:spMkLst>
            <pc:docMk/>
            <pc:sldMk cId="2436136116" sldId="358"/>
            <ac:spMk id="6" creationId="{2AE47F0D-DC95-4EE8-8B96-755599CFFCFF}"/>
          </ac:spMkLst>
        </pc:spChg>
        <pc:picChg chg="mod">
          <ac:chgData name="崔 佳洋" userId="1642e5e84d8b9a32" providerId="LiveId" clId="{FF62E412-5C75-421D-8321-9626DD57AE3E}" dt="2021-04-18T13:27:25.250" v="42" actId="1076"/>
          <ac:picMkLst>
            <pc:docMk/>
            <pc:sldMk cId="2436136116" sldId="358"/>
            <ac:picMk id="2" creationId="{D50E637D-C3DC-4CB8-9413-BBE007CAF61D}"/>
          </ac:picMkLst>
        </pc:picChg>
      </pc:sldChg>
      <pc:sldChg chg="modSp mod">
        <pc:chgData name="崔 佳洋" userId="1642e5e84d8b9a32" providerId="LiveId" clId="{FF62E412-5C75-421D-8321-9626DD57AE3E}" dt="2021-04-18T13:06:29.427" v="12" actId="14100"/>
        <pc:sldMkLst>
          <pc:docMk/>
          <pc:sldMk cId="3955126152" sldId="366"/>
        </pc:sldMkLst>
        <pc:spChg chg="mod">
          <ac:chgData name="崔 佳洋" userId="1642e5e84d8b9a32" providerId="LiveId" clId="{FF62E412-5C75-421D-8321-9626DD57AE3E}" dt="2021-04-18T13:06:27.167" v="11" actId="1076"/>
          <ac:spMkLst>
            <pc:docMk/>
            <pc:sldMk cId="3955126152" sldId="366"/>
            <ac:spMk id="3" creationId="{7CFA5146-7088-4637-AFEE-BB44570438E7}"/>
          </ac:spMkLst>
        </pc:spChg>
        <pc:picChg chg="mod">
          <ac:chgData name="崔 佳洋" userId="1642e5e84d8b9a32" providerId="LiveId" clId="{FF62E412-5C75-421D-8321-9626DD57AE3E}" dt="2021-04-18T13:06:29.427" v="12" actId="14100"/>
          <ac:picMkLst>
            <pc:docMk/>
            <pc:sldMk cId="3955126152" sldId="366"/>
            <ac:picMk id="2" creationId="{E0A670AC-E6CF-49FB-A915-898D9E20262E}"/>
          </ac:picMkLst>
        </pc:picChg>
      </pc:sldChg>
      <pc:sldChg chg="modSp mod">
        <pc:chgData name="崔 佳洋" userId="1642e5e84d8b9a32" providerId="LiveId" clId="{FF62E412-5C75-421D-8321-9626DD57AE3E}" dt="2021-04-18T13:10:07.980" v="40" actId="20577"/>
        <pc:sldMkLst>
          <pc:docMk/>
          <pc:sldMk cId="272332922" sldId="377"/>
        </pc:sldMkLst>
        <pc:spChg chg="mod">
          <ac:chgData name="崔 佳洋" userId="1642e5e84d8b9a32" providerId="LiveId" clId="{FF62E412-5C75-421D-8321-9626DD57AE3E}" dt="2021-04-18T13:10:07.980" v="40" actId="20577"/>
          <ac:spMkLst>
            <pc:docMk/>
            <pc:sldMk cId="272332922" sldId="377"/>
            <ac:spMk id="3891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ea typeface="宋体" panose="02010600030101010101" pitchFamily="2" charset="-122"/>
              </a:defRPr>
            </a:lvl1pPr>
          </a:lstStyle>
          <a:p>
            <a:endParaRPr lang="en-US" altLang="zh-CN"/>
          </a:p>
        </p:txBody>
      </p:sp>
      <p:sp>
        <p:nvSpPr>
          <p:cNvPr id="17411" name="Rectangle 3"/>
          <p:cNvSpPr>
            <a:spLocks noGrp="1" noChangeArrowheads="1"/>
          </p:cNvSpPr>
          <p:nvPr>
            <p:ph type="dt" sz="quarter" idx="1"/>
          </p:nvPr>
        </p:nvSpPr>
        <p:spPr bwMode="auto">
          <a:xfrm>
            <a:off x="5633339" y="0"/>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ea typeface="宋体" panose="02010600030101010101" pitchFamily="2" charset="-122"/>
              </a:defRPr>
            </a:lvl1pPr>
          </a:lstStyle>
          <a:p>
            <a:endParaRPr lang="en-US" altLang="zh-CN"/>
          </a:p>
        </p:txBody>
      </p:sp>
      <p:sp>
        <p:nvSpPr>
          <p:cNvPr id="17412" name="Rectangle 4"/>
          <p:cNvSpPr>
            <a:spLocks noGrp="1" noChangeArrowheads="1"/>
          </p:cNvSpPr>
          <p:nvPr>
            <p:ph type="ftr" sz="quarter" idx="2"/>
          </p:nvPr>
        </p:nvSpPr>
        <p:spPr bwMode="auto">
          <a:xfrm>
            <a:off x="1" y="6423105"/>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ea typeface="宋体" panose="02010600030101010101" pitchFamily="2" charset="-122"/>
              </a:defRPr>
            </a:lvl1pPr>
          </a:lstStyle>
          <a:p>
            <a:endParaRPr lang="en-US" altLang="zh-CN"/>
          </a:p>
        </p:txBody>
      </p:sp>
      <p:sp>
        <p:nvSpPr>
          <p:cNvPr id="17413" name="Rectangle 5"/>
          <p:cNvSpPr>
            <a:spLocks noGrp="1" noChangeArrowheads="1"/>
          </p:cNvSpPr>
          <p:nvPr>
            <p:ph type="sldNum" sz="quarter" idx="3"/>
          </p:nvPr>
        </p:nvSpPr>
        <p:spPr bwMode="auto">
          <a:xfrm>
            <a:off x="5633339" y="6423105"/>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ea typeface="宋体" panose="02010600030101010101" pitchFamily="2" charset="-122"/>
              </a:defRPr>
            </a:lvl1pPr>
          </a:lstStyle>
          <a:p>
            <a:fld id="{4ED33942-A5FE-40C7-824D-B3B08FCE13BA}" type="slidenum">
              <a:rPr lang="en-US" altLang="zh-CN"/>
              <a:pPr/>
              <a:t>‹#›</a:t>
            </a:fld>
            <a:endParaRPr lang="en-US" altLang="zh-CN"/>
          </a:p>
        </p:txBody>
      </p:sp>
    </p:spTree>
    <p:extLst>
      <p:ext uri="{BB962C8B-B14F-4D97-AF65-F5344CB8AC3E}">
        <p14:creationId xmlns:p14="http://schemas.microsoft.com/office/powerpoint/2010/main" val="1580649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0"/>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1" name="Rectangle 3"/>
          <p:cNvSpPr>
            <a:spLocks noGrp="1" noChangeArrowheads="1"/>
          </p:cNvSpPr>
          <p:nvPr>
            <p:ph type="dt" idx="1"/>
          </p:nvPr>
        </p:nvSpPr>
        <p:spPr bwMode="auto">
          <a:xfrm>
            <a:off x="5633339" y="0"/>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lvl1pPr algn="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2" name="Rectangle 4"/>
          <p:cNvSpPr>
            <a:spLocks noGrp="1" noRot="1" noChangeAspect="1" noChangeArrowheads="1" noTextEdit="1"/>
          </p:cNvSpPr>
          <p:nvPr>
            <p:ph type="sldImg" idx="2"/>
          </p:nvPr>
        </p:nvSpPr>
        <p:spPr bwMode="auto">
          <a:xfrm>
            <a:off x="3279775" y="506413"/>
            <a:ext cx="3382963" cy="25368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1326424" y="3211553"/>
            <a:ext cx="7289670" cy="304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7174" name="Rectangle 6"/>
          <p:cNvSpPr>
            <a:spLocks noGrp="1" noChangeArrowheads="1"/>
          </p:cNvSpPr>
          <p:nvPr>
            <p:ph type="ftr" sz="quarter" idx="4"/>
          </p:nvPr>
        </p:nvSpPr>
        <p:spPr bwMode="auto">
          <a:xfrm>
            <a:off x="1" y="6423105"/>
            <a:ext cx="4309176"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defTabSz="928688">
              <a:defRPr sz="1200">
                <a:latin typeface="Times New Roman" panose="02020603050405020304" pitchFamily="18" charset="0"/>
                <a:ea typeface="宋体" panose="02010600030101010101" pitchFamily="2" charset="-122"/>
              </a:defRPr>
            </a:lvl1pPr>
          </a:lstStyle>
          <a:p>
            <a:endParaRPr lang="en-US" altLang="zh-CN"/>
          </a:p>
        </p:txBody>
      </p:sp>
      <p:sp>
        <p:nvSpPr>
          <p:cNvPr id="7175" name="Rectangle 7"/>
          <p:cNvSpPr>
            <a:spLocks noGrp="1" noChangeArrowheads="1"/>
          </p:cNvSpPr>
          <p:nvPr>
            <p:ph type="sldNum" sz="quarter" idx="5"/>
          </p:nvPr>
        </p:nvSpPr>
        <p:spPr bwMode="auto">
          <a:xfrm>
            <a:off x="5633339" y="6423105"/>
            <a:ext cx="4309175" cy="33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5" tIns="46442" rIns="92885" bIns="46442" numCol="1" anchor="b" anchorCtr="0" compatLnSpc="1">
            <a:prstTxWarp prst="textNoShape">
              <a:avLst/>
            </a:prstTxWarp>
          </a:bodyPr>
          <a:lstStyle>
            <a:lvl1pPr algn="r" defTabSz="928688">
              <a:defRPr sz="1200">
                <a:latin typeface="Times New Roman" panose="02020603050405020304" pitchFamily="18" charset="0"/>
                <a:ea typeface="宋体" panose="02010600030101010101" pitchFamily="2" charset="-122"/>
              </a:defRPr>
            </a:lvl1pPr>
          </a:lstStyle>
          <a:p>
            <a:fld id="{0D73A8D9-EA04-4089-8BD3-779FC1C0B0A3}" type="slidenum">
              <a:rPr lang="en-US" altLang="zh-CN"/>
              <a:pPr/>
              <a:t>‹#›</a:t>
            </a:fld>
            <a:endParaRPr lang="en-US" altLang="zh-CN"/>
          </a:p>
        </p:txBody>
      </p:sp>
    </p:spTree>
    <p:extLst>
      <p:ext uri="{BB962C8B-B14F-4D97-AF65-F5344CB8AC3E}">
        <p14:creationId xmlns:p14="http://schemas.microsoft.com/office/powerpoint/2010/main" val="294466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7</a:t>
            </a:fld>
            <a:endParaRPr lang="en-US" altLang="zh-CN"/>
          </a:p>
        </p:txBody>
      </p:sp>
    </p:spTree>
    <p:extLst>
      <p:ext uri="{BB962C8B-B14F-4D97-AF65-F5344CB8AC3E}">
        <p14:creationId xmlns:p14="http://schemas.microsoft.com/office/powerpoint/2010/main" val="108723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mn-ea"/>
                <a:cs typeface="+mn-cs"/>
              </a:rPr>
              <a:t>Dev-</a:t>
            </a:r>
            <a:r>
              <a:rPr lang="en-US" altLang="zh-CN" sz="1200" b="0" i="0" kern="1200" dirty="0" err="1">
                <a:solidFill>
                  <a:schemeClr val="tx1"/>
                </a:solidFill>
                <a:effectLst/>
                <a:latin typeface="Times New Roman" panose="02020603050405020304" pitchFamily="18" charset="0"/>
                <a:ea typeface="+mn-ea"/>
                <a:cs typeface="+mn-cs"/>
              </a:rPr>
              <a:t>c++</a:t>
            </a: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14</a:t>
            </a:fld>
            <a:endParaRPr lang="en-US" altLang="zh-CN"/>
          </a:p>
        </p:txBody>
      </p:sp>
    </p:spTree>
    <p:extLst>
      <p:ext uri="{BB962C8B-B14F-4D97-AF65-F5344CB8AC3E}">
        <p14:creationId xmlns:p14="http://schemas.microsoft.com/office/powerpoint/2010/main" val="52179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mn-ea"/>
                <a:cs typeface="+mn-cs"/>
              </a:rPr>
              <a:t>Dev-</a:t>
            </a:r>
            <a:r>
              <a:rPr lang="en-US" altLang="zh-CN" sz="1200" b="0" i="0" kern="1200" dirty="0" err="1">
                <a:solidFill>
                  <a:schemeClr val="tx1"/>
                </a:solidFill>
                <a:effectLst/>
                <a:latin typeface="Times New Roman" panose="02020603050405020304" pitchFamily="18" charset="0"/>
                <a:ea typeface="+mn-ea"/>
                <a:cs typeface="+mn-cs"/>
              </a:rPr>
              <a:t>c++</a:t>
            </a: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15</a:t>
            </a:fld>
            <a:endParaRPr lang="en-US" altLang="zh-CN"/>
          </a:p>
        </p:txBody>
      </p:sp>
    </p:spTree>
    <p:extLst>
      <p:ext uri="{BB962C8B-B14F-4D97-AF65-F5344CB8AC3E}">
        <p14:creationId xmlns:p14="http://schemas.microsoft.com/office/powerpoint/2010/main" val="338973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anose="02020603050405020304" pitchFamily="18" charset="0"/>
                <a:ea typeface="+mn-ea"/>
                <a:cs typeface="+mn-cs"/>
              </a:rPr>
              <a:t>Dev-</a:t>
            </a:r>
            <a:r>
              <a:rPr lang="en-US" altLang="zh-CN" sz="1200" b="0" i="0" kern="1200" dirty="0" err="1">
                <a:solidFill>
                  <a:schemeClr val="tx1"/>
                </a:solidFill>
                <a:effectLst/>
                <a:latin typeface="Times New Roman" panose="02020603050405020304" pitchFamily="18" charset="0"/>
                <a:ea typeface="+mn-ea"/>
                <a:cs typeface="+mn-cs"/>
              </a:rPr>
              <a:t>c++</a:t>
            </a:r>
            <a:endParaRPr lang="zh-CN" altLang="en-US" dirty="0"/>
          </a:p>
        </p:txBody>
      </p:sp>
      <p:sp>
        <p:nvSpPr>
          <p:cNvPr id="4" name="灯片编号占位符 3"/>
          <p:cNvSpPr>
            <a:spLocks noGrp="1"/>
          </p:cNvSpPr>
          <p:nvPr>
            <p:ph type="sldNum" sz="quarter" idx="5"/>
          </p:nvPr>
        </p:nvSpPr>
        <p:spPr/>
        <p:txBody>
          <a:bodyPr/>
          <a:lstStyle/>
          <a:p>
            <a:fld id="{0D73A8D9-EA04-4089-8BD3-779FC1C0B0A3}" type="slidenum">
              <a:rPr lang="en-US" altLang="zh-CN" smtClean="0"/>
              <a:pPr/>
              <a:t>16</a:t>
            </a:fld>
            <a:endParaRPr lang="en-US" altLang="zh-CN"/>
          </a:p>
        </p:txBody>
      </p:sp>
    </p:spTree>
    <p:extLst>
      <p:ext uri="{BB962C8B-B14F-4D97-AF65-F5344CB8AC3E}">
        <p14:creationId xmlns:p14="http://schemas.microsoft.com/office/powerpoint/2010/main" val="124314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03CDF75-62BF-4A44-B124-6E4FAE797E9E}"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35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8DD7760-333E-4FA3-97C5-D006428165BF}" type="slidenum">
              <a:rPr lang="en-US" altLang="zh-CN" smtClean="0"/>
              <a:pPr/>
              <a:t>‹#›</a:t>
            </a:fld>
            <a:endParaRPr lang="en-US" altLang="zh-CN"/>
          </a:p>
        </p:txBody>
      </p:sp>
    </p:spTree>
    <p:extLst>
      <p:ext uri="{BB962C8B-B14F-4D97-AF65-F5344CB8AC3E}">
        <p14:creationId xmlns:p14="http://schemas.microsoft.com/office/powerpoint/2010/main" val="427835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2F474D3-279D-4C90-B89C-39F2B4474D2F}" type="slidenum">
              <a:rPr lang="en-US" altLang="zh-CN" smtClean="0"/>
              <a:pPr/>
              <a:t>‹#›</a:t>
            </a:fld>
            <a:endParaRPr lang="en-US" altLang="zh-CN"/>
          </a:p>
        </p:txBody>
      </p:sp>
    </p:spTree>
    <p:extLst>
      <p:ext uri="{BB962C8B-B14F-4D97-AF65-F5344CB8AC3E}">
        <p14:creationId xmlns:p14="http://schemas.microsoft.com/office/powerpoint/2010/main" val="350869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C073404-A623-4067-AA59-817155DF9066}" type="slidenum">
              <a:rPr lang="en-US" altLang="zh-CN" smtClean="0"/>
              <a:pPr/>
              <a:t>‹#›</a:t>
            </a:fld>
            <a:endParaRPr lang="en-US" altLang="zh-CN"/>
          </a:p>
        </p:txBody>
      </p:sp>
    </p:spTree>
    <p:extLst>
      <p:ext uri="{BB962C8B-B14F-4D97-AF65-F5344CB8AC3E}">
        <p14:creationId xmlns:p14="http://schemas.microsoft.com/office/powerpoint/2010/main" val="425697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00206AA-CD1F-46E4-90AA-3B8A6DF80C40}"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42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2CA5309-8E06-43B4-A7DE-47E7A3A8F559}" type="slidenum">
              <a:rPr lang="en-US" altLang="zh-CN" smtClean="0"/>
              <a:pPr/>
              <a:t>‹#›</a:t>
            </a:fld>
            <a:endParaRPr lang="en-US" altLang="zh-CN"/>
          </a:p>
        </p:txBody>
      </p:sp>
    </p:spTree>
    <p:extLst>
      <p:ext uri="{BB962C8B-B14F-4D97-AF65-F5344CB8AC3E}">
        <p14:creationId xmlns:p14="http://schemas.microsoft.com/office/powerpoint/2010/main" val="352076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E97E6EAB-6064-403D-8898-D1E6E6DB8110}" type="slidenum">
              <a:rPr lang="en-US" altLang="zh-CN" smtClean="0"/>
              <a:pPr/>
              <a:t>‹#›</a:t>
            </a:fld>
            <a:endParaRPr lang="en-US" altLang="zh-CN"/>
          </a:p>
        </p:txBody>
      </p:sp>
    </p:spTree>
    <p:extLst>
      <p:ext uri="{BB962C8B-B14F-4D97-AF65-F5344CB8AC3E}">
        <p14:creationId xmlns:p14="http://schemas.microsoft.com/office/powerpoint/2010/main" val="207607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78A6B27-BFB1-43BA-BE7B-03731F137657}" type="slidenum">
              <a:rPr lang="en-US" altLang="zh-CN" smtClean="0"/>
              <a:pPr/>
              <a:t>‹#›</a:t>
            </a:fld>
            <a:endParaRPr lang="en-US" altLang="zh-CN"/>
          </a:p>
        </p:txBody>
      </p:sp>
    </p:spTree>
    <p:extLst>
      <p:ext uri="{BB962C8B-B14F-4D97-AF65-F5344CB8AC3E}">
        <p14:creationId xmlns:p14="http://schemas.microsoft.com/office/powerpoint/2010/main" val="320697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1: Introduction</a:t>
            </a:r>
            <a:endParaRPr lang="en-US" altLang="zh-CN">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9A64D381-C0DD-4EAE-8574-5ED34B400CEB}" type="slidenum">
              <a:rPr lang="en-US" altLang="zh-CN" smtClean="0"/>
              <a:pPr/>
              <a:t>‹#›</a:t>
            </a:fld>
            <a:endParaRPr lang="en-US" altLang="zh-CN"/>
          </a:p>
        </p:txBody>
      </p:sp>
    </p:spTree>
    <p:extLst>
      <p:ext uri="{BB962C8B-B14F-4D97-AF65-F5344CB8AC3E}">
        <p14:creationId xmlns:p14="http://schemas.microsoft.com/office/powerpoint/2010/main" val="377447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42D8BA-5424-4554-9D80-25AA3AEBAB87}" type="slidenum">
              <a:rPr lang="en-US" altLang="zh-CN" smtClean="0"/>
              <a:pPr/>
              <a:t>‹#›</a:t>
            </a:fld>
            <a:endParaRPr lang="en-US" altLang="zh-CN"/>
          </a:p>
        </p:txBody>
      </p:sp>
    </p:spTree>
    <p:extLst>
      <p:ext uri="{BB962C8B-B14F-4D97-AF65-F5344CB8AC3E}">
        <p14:creationId xmlns:p14="http://schemas.microsoft.com/office/powerpoint/2010/main" val="396401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r>
              <a:rPr lang="en-US" altLang="zh-CN"/>
              <a:t>1: Introduction</a:t>
            </a:r>
            <a:endParaRPr lang="en-US" altLang="zh-CN">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C22332AA-28BF-4864-AEE5-CFC8F48F2675}" type="slidenum">
              <a:rPr lang="en-US" altLang="zh-CN" smtClean="0"/>
              <a:pPr/>
              <a:t>‹#›</a:t>
            </a:fld>
            <a:endParaRPr lang="en-US" altLang="zh-CN"/>
          </a:p>
        </p:txBody>
      </p:sp>
    </p:spTree>
    <p:extLst>
      <p:ext uri="{BB962C8B-B14F-4D97-AF65-F5344CB8AC3E}">
        <p14:creationId xmlns:p14="http://schemas.microsoft.com/office/powerpoint/2010/main" val="402909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1: Introduction</a:t>
            </a:r>
            <a:endParaRPr lang="en-US" altLang="zh-CN">
              <a:latin typeface="Times New Roman" panose="02020603050405020304" pitchFamily="18" charset="0"/>
            </a:endParaRP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C1575C4-D52B-4846-A68A-89582BA90437}" type="slidenum">
              <a:rPr lang="en-US" altLang="zh-CN" smtClean="0"/>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2559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zh.wikipedia.org/wiki/%E8%AE%A1%E7%AE%97%E6%9C%BA%E7%A8%8B%E5%BA%8F%E8%AE%BE%E8%AE%A1%E8%89%BA%E6%9C%AF" TargetMode="External"/><Relationship Id="rId2" Type="http://schemas.openxmlformats.org/officeDocument/2006/relationships/hyperlink" Target="https://zh.wikipedia.org/wiki/%E9%AB%98%E5%BE%B7%E7%BA%B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5038" y="458879"/>
            <a:ext cx="7543800" cy="3566160"/>
          </a:xfrm>
        </p:spPr>
        <p:txBody>
          <a:bodyPr>
            <a:normAutofit/>
          </a:bodyPr>
          <a:lstStyle/>
          <a:p>
            <a:r>
              <a:rPr lang="zh-CN" altLang="en-US" sz="6000" b="1" dirty="0">
                <a:latin typeface="微软雅黑" panose="020B0503020204020204" pitchFamily="34" charset="-122"/>
                <a:ea typeface="微软雅黑" panose="020B0503020204020204" pitchFamily="34" charset="-122"/>
              </a:rPr>
              <a:t>路由协议算法实验</a:t>
            </a:r>
          </a:p>
        </p:txBody>
      </p:sp>
      <p:sp>
        <p:nvSpPr>
          <p:cNvPr id="4" name="灯片编号占位符 3"/>
          <p:cNvSpPr>
            <a:spLocks noGrp="1"/>
          </p:cNvSpPr>
          <p:nvPr>
            <p:ph type="sldNum" sz="quarter" idx="12"/>
          </p:nvPr>
        </p:nvSpPr>
        <p:spPr/>
        <p:txBody>
          <a:bodyPr/>
          <a:lstStyle/>
          <a:p>
            <a:fld id="{503CDF75-62BF-4A44-B124-6E4FAE797E9E}" type="slidenum">
              <a:rPr lang="en-US" altLang="zh-CN" smtClean="0">
                <a:latin typeface="微软雅黑" panose="020B0503020204020204" pitchFamily="34" charset="-122"/>
                <a:ea typeface="微软雅黑" panose="020B0503020204020204" pitchFamily="34" charset="-122"/>
              </a:rPr>
              <a:pPr/>
              <a:t>1</a:t>
            </a:fld>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721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10</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实验题目</a:t>
            </a:r>
            <a:r>
              <a:rPr lang="en-US" altLang="zh-CN" sz="4400" dirty="0">
                <a:latin typeface="微软雅黑" panose="020B0503020204020204" pitchFamily="34" charset="-122"/>
                <a:ea typeface="微软雅黑" panose="020B0503020204020204" pitchFamily="34" charset="-122"/>
              </a:rPr>
              <a:t>--DV</a:t>
            </a:r>
            <a:r>
              <a:rPr lang="zh-CN" altLang="en-US" sz="4400" dirty="0">
                <a:latin typeface="微软雅黑" panose="020B0503020204020204" pitchFamily="34" charset="-122"/>
                <a:ea typeface="微软雅黑" panose="020B0503020204020204" pitchFamily="34" charset="-122"/>
              </a:rPr>
              <a:t>算法的实践</a:t>
            </a:r>
          </a:p>
        </p:txBody>
      </p:sp>
      <p:pic>
        <p:nvPicPr>
          <p:cNvPr id="2" name="图片 1">
            <a:extLst>
              <a:ext uri="{FF2B5EF4-FFF2-40B4-BE49-F238E27FC236}">
                <a16:creationId xmlns:a16="http://schemas.microsoft.com/office/drawing/2014/main" id="{E0A670AC-E6CF-49FB-A915-898D9E20262E}"/>
              </a:ext>
            </a:extLst>
          </p:cNvPr>
          <p:cNvPicPr>
            <a:picLocks noChangeAspect="1"/>
          </p:cNvPicPr>
          <p:nvPr/>
        </p:nvPicPr>
        <p:blipFill>
          <a:blip r:embed="rId2"/>
          <a:stretch>
            <a:fillRect/>
          </a:stretch>
        </p:blipFill>
        <p:spPr>
          <a:xfrm>
            <a:off x="3311860" y="4497061"/>
            <a:ext cx="2340260" cy="1861323"/>
          </a:xfrm>
          <a:prstGeom prst="rect">
            <a:avLst/>
          </a:prstGeom>
        </p:spPr>
      </p:pic>
      <p:sp>
        <p:nvSpPr>
          <p:cNvPr id="3" name="矩形 2">
            <a:extLst>
              <a:ext uri="{FF2B5EF4-FFF2-40B4-BE49-F238E27FC236}">
                <a16:creationId xmlns:a16="http://schemas.microsoft.com/office/drawing/2014/main" id="{7CFA5146-7088-4637-AFEE-BB44570438E7}"/>
              </a:ext>
            </a:extLst>
          </p:cNvPr>
          <p:cNvSpPr/>
          <p:nvPr/>
        </p:nvSpPr>
        <p:spPr>
          <a:xfrm>
            <a:off x="822325" y="1702843"/>
            <a:ext cx="8520123" cy="3908762"/>
          </a:xfrm>
          <a:prstGeom prst="rect">
            <a:avLst/>
          </a:prstGeom>
        </p:spPr>
        <p:txBody>
          <a:bodyPr wrap="square">
            <a:spAutoFit/>
          </a:bodyPr>
          <a:lstStyle/>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 题目来源</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r>
              <a:rPr lang="zh-CN" altLang="en-US" sz="2400" i="1" dirty="0">
                <a:solidFill>
                  <a:schemeClr val="tx1">
                    <a:lumMod val="75000"/>
                    <a:lumOff val="25000"/>
                  </a:schemeClr>
                </a:solidFill>
                <a:latin typeface="微软雅黑 Light" panose="020B0502040204020203" pitchFamily="34" charset="-122"/>
                <a:ea typeface="微软雅黑 Light" panose="020B0502040204020203" pitchFamily="34" charset="-122"/>
              </a:rPr>
              <a:t>Computer Networking A Top-Down Approach</a:t>
            </a:r>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The Network Layer: Control Plane</a:t>
            </a:r>
          </a:p>
          <a:p>
            <a:r>
              <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Programming Assignment</a:t>
            </a: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题目描述</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a:t>
            </a:r>
          </a:p>
          <a:p>
            <a:r>
              <a:rPr lang="zh-CN"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在此编程任务中，您将编写一组“分布式”过程</a:t>
            </a:r>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rPr>
              <a:t>这些过程为如下所示的网络实现异步距离矢量路由。</a:t>
            </a: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 name="Rectangle 1">
            <a:extLst>
              <a:ext uri="{FF2B5EF4-FFF2-40B4-BE49-F238E27FC236}">
                <a16:creationId xmlns:a16="http://schemas.microsoft.com/office/drawing/2014/main" id="{F4FF5947-98D9-4524-87F8-F291C09F44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512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r>
              <a:rPr lang="en-US" altLang="zh-CN" sz="2800" b="1" dirty="0">
                <a:latin typeface="微软雅黑 Light" panose="020B0502040204020203" pitchFamily="34" charset="-122"/>
                <a:ea typeface="微软雅黑 Light" panose="020B0502040204020203" pitchFamily="34" charset="-122"/>
              </a:rPr>
              <a:t> - </a:t>
            </a:r>
            <a:r>
              <a:rPr lang="zh-CN" altLang="en-US" sz="2800" b="1" dirty="0">
                <a:latin typeface="微软雅黑 Light" panose="020B0502040204020203" pitchFamily="34" charset="-122"/>
                <a:ea typeface="微软雅黑 Light" panose="020B0502040204020203" pitchFamily="34" charset="-122"/>
              </a:rPr>
              <a:t>需要各位同学针对每个节点完成</a:t>
            </a:r>
            <a:endParaRPr lang="en-US" altLang="zh-CN" sz="2800" b="1" dirty="0">
              <a:latin typeface="微软雅黑 Light" panose="020B0502040204020203" pitchFamily="34" charset="-122"/>
              <a:ea typeface="微软雅黑 Light" panose="020B0502040204020203" pitchFamily="34" charset="-122"/>
            </a:endParaRPr>
          </a:p>
          <a:p>
            <a:pPr marL="384048" lvl="2" indent="0">
              <a:buNone/>
            </a:pPr>
            <a:r>
              <a:rPr lang="zh-CN" altLang="en-US" sz="2800" dirty="0">
                <a:latin typeface="微软雅黑 Light" panose="020B0502040204020203" pitchFamily="34" charset="-122"/>
                <a:ea typeface="微软雅黑 Light" panose="020B0502040204020203" pitchFamily="34" charset="-122"/>
              </a:rPr>
              <a:t>  节点的初始化操作</a:t>
            </a:r>
            <a:endParaRPr lang="en-US" altLang="zh-CN" sz="2800" dirty="0">
              <a:latin typeface="微软雅黑 Light" panose="020B0502040204020203" pitchFamily="34" charset="-122"/>
              <a:ea typeface="微软雅黑 Light" panose="020B0502040204020203" pitchFamily="34" charset="-122"/>
            </a:endParaRPr>
          </a:p>
          <a:p>
            <a:pPr marL="384048" lvl="2" indent="0">
              <a:buNone/>
            </a:pPr>
            <a:r>
              <a:rPr lang="zh-CN" altLang="en-US" sz="2800" dirty="0">
                <a:latin typeface="微软雅黑 Light" panose="020B0502040204020203" pitchFamily="34" charset="-122"/>
                <a:ea typeface="微软雅黑 Light" panose="020B0502040204020203" pitchFamily="34" charset="-122"/>
              </a:rPr>
              <a:t>  节点距离路由表的维护方法</a:t>
            </a:r>
            <a:endParaRPr lang="en-US" altLang="zh-CN" sz="2800" dirty="0">
              <a:latin typeface="微软雅黑 Light" panose="020B0502040204020203" pitchFamily="34" charset="-122"/>
              <a:ea typeface="微软雅黑 Light" panose="020B0502040204020203" pitchFamily="34" charset="-122"/>
            </a:endParaRPr>
          </a:p>
          <a:p>
            <a:pPr marL="384048" lvl="2" indent="0">
              <a:buNone/>
            </a:pPr>
            <a:r>
              <a:rPr lang="zh-CN" altLang="en-US" sz="2800" dirty="0">
                <a:latin typeface="微软雅黑 Light" panose="020B0502040204020203" pitchFamily="34" charset="-122"/>
                <a:ea typeface="微软雅黑 Light" panose="020B0502040204020203" pitchFamily="34" charset="-122"/>
              </a:rPr>
              <a:t>  节点接收到路由更新信息的响应过程</a:t>
            </a:r>
            <a:endParaRPr lang="en-US" altLang="zh-CN" sz="2800"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11</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实验题目</a:t>
            </a:r>
            <a:r>
              <a:rPr lang="en-US" altLang="zh-CN" sz="4400" dirty="0">
                <a:latin typeface="微软雅黑" panose="020B0503020204020204" pitchFamily="34" charset="-122"/>
                <a:ea typeface="微软雅黑" panose="020B0503020204020204" pitchFamily="34" charset="-122"/>
              </a:rPr>
              <a:t>--DV</a:t>
            </a:r>
            <a:r>
              <a:rPr lang="zh-CN" altLang="en-US" sz="4400" dirty="0">
                <a:latin typeface="微软雅黑" panose="020B0503020204020204" pitchFamily="34" charset="-122"/>
                <a:ea typeface="微软雅黑" panose="020B0503020204020204" pitchFamily="34" charset="-122"/>
              </a:rPr>
              <a:t>算法的实践</a:t>
            </a:r>
          </a:p>
        </p:txBody>
      </p:sp>
      <p:sp>
        <p:nvSpPr>
          <p:cNvPr id="4" name="Rectangle 1">
            <a:extLst>
              <a:ext uri="{FF2B5EF4-FFF2-40B4-BE49-F238E27FC236}">
                <a16:creationId xmlns:a16="http://schemas.microsoft.com/office/drawing/2014/main" id="{F4FF5947-98D9-4524-87F8-F291C09F44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A8D32DAD-5D67-4822-985A-0061AAD64FA9}"/>
              </a:ext>
            </a:extLst>
          </p:cNvPr>
          <p:cNvSpPr/>
          <p:nvPr/>
        </p:nvSpPr>
        <p:spPr>
          <a:xfrm>
            <a:off x="822325" y="1881622"/>
            <a:ext cx="8520123" cy="1200329"/>
          </a:xfrm>
          <a:prstGeom prst="rect">
            <a:avLst/>
          </a:prstGeom>
        </p:spPr>
        <p:txBody>
          <a:bodyPr wrap="square">
            <a:spAutoFit/>
          </a:bodyPr>
          <a:lstStyle/>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A452A471-21F4-449E-BF48-94909146EDAD}"/>
              </a:ext>
            </a:extLst>
          </p:cNvPr>
          <p:cNvSpPr/>
          <p:nvPr/>
        </p:nvSpPr>
        <p:spPr>
          <a:xfrm>
            <a:off x="822325" y="1905646"/>
            <a:ext cx="7499350" cy="1815882"/>
          </a:xfrm>
          <a:prstGeom prst="rect">
            <a:avLst/>
          </a:prstGeom>
        </p:spPr>
        <p:txBody>
          <a:bodyPr wrap="square">
            <a:spAutoFit/>
          </a:bodyPr>
          <a:lstStyle/>
          <a:p>
            <a:r>
              <a:rPr lang="en-US" altLang="zh-CN" sz="2800" b="1"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实验提供已经写好的基础结构，包括</a:t>
            </a:r>
            <a:endParaRPr lang="en-US" altLang="zh-CN" sz="28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网络仿真的环境基础框架</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网络收发数据包的格式</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节点的定义和除</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DV</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算法外的其余功能实现</a:t>
            </a:r>
          </a:p>
        </p:txBody>
      </p:sp>
    </p:spTree>
    <p:extLst>
      <p:ext uri="{BB962C8B-B14F-4D97-AF65-F5344CB8AC3E}">
        <p14:creationId xmlns:p14="http://schemas.microsoft.com/office/powerpoint/2010/main" val="210238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7ECE91D-69E8-459A-9A1D-98EA3082200D}" type="slidenum">
              <a:rPr lang="en-US" altLang="zh-CN"/>
              <a:pPr/>
              <a:t>12</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实验题目</a:t>
            </a:r>
            <a:r>
              <a:rPr lang="en-US" altLang="zh-CN" sz="4400" dirty="0">
                <a:latin typeface="微软雅黑" panose="020B0503020204020204" pitchFamily="34" charset="-122"/>
                <a:ea typeface="微软雅黑" panose="020B0503020204020204" pitchFamily="34" charset="-122"/>
              </a:rPr>
              <a:t>--DV</a:t>
            </a:r>
            <a:r>
              <a:rPr lang="zh-CN" altLang="en-US" sz="4400" dirty="0">
                <a:latin typeface="微软雅黑" panose="020B0503020204020204" pitchFamily="34" charset="-122"/>
                <a:ea typeface="微软雅黑" panose="020B0503020204020204" pitchFamily="34" charset="-122"/>
              </a:rPr>
              <a:t>算法的实践</a:t>
            </a:r>
          </a:p>
        </p:txBody>
      </p:sp>
      <p:pic>
        <p:nvPicPr>
          <p:cNvPr id="2" name="图片 1">
            <a:extLst>
              <a:ext uri="{FF2B5EF4-FFF2-40B4-BE49-F238E27FC236}">
                <a16:creationId xmlns:a16="http://schemas.microsoft.com/office/drawing/2014/main" id="{E0A670AC-E6CF-49FB-A915-898D9E20262E}"/>
              </a:ext>
            </a:extLst>
          </p:cNvPr>
          <p:cNvPicPr>
            <a:picLocks noChangeAspect="1"/>
          </p:cNvPicPr>
          <p:nvPr/>
        </p:nvPicPr>
        <p:blipFill>
          <a:blip r:embed="rId2"/>
          <a:stretch>
            <a:fillRect/>
          </a:stretch>
        </p:blipFill>
        <p:spPr>
          <a:xfrm>
            <a:off x="1258560" y="2869987"/>
            <a:ext cx="2771024" cy="2370766"/>
          </a:xfrm>
          <a:prstGeom prst="rect">
            <a:avLst/>
          </a:prstGeom>
        </p:spPr>
      </p:pic>
      <p:sp>
        <p:nvSpPr>
          <p:cNvPr id="4" name="Rectangle 1">
            <a:extLst>
              <a:ext uri="{FF2B5EF4-FFF2-40B4-BE49-F238E27FC236}">
                <a16:creationId xmlns:a16="http://schemas.microsoft.com/office/drawing/2014/main" id="{F4FF5947-98D9-4524-87F8-F291C09F44B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A8D32DAD-5D67-4822-985A-0061AAD64FA9}"/>
              </a:ext>
            </a:extLst>
          </p:cNvPr>
          <p:cNvSpPr/>
          <p:nvPr/>
        </p:nvSpPr>
        <p:spPr>
          <a:xfrm>
            <a:off x="822325" y="1881622"/>
            <a:ext cx="8520123" cy="1200329"/>
          </a:xfrm>
          <a:prstGeom prst="rect">
            <a:avLst/>
          </a:prstGeom>
        </p:spPr>
        <p:txBody>
          <a:bodyPr wrap="square">
            <a:spAutoFit/>
          </a:bodyPr>
          <a:lstStyle/>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i="1"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endParaRPr lang="en-US" altLang="zh-CN" sz="24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10" name="图片 9">
            <a:extLst>
              <a:ext uri="{FF2B5EF4-FFF2-40B4-BE49-F238E27FC236}">
                <a16:creationId xmlns:a16="http://schemas.microsoft.com/office/drawing/2014/main" id="{9CE9A0DA-2BE6-484E-B008-61EA15555926}"/>
              </a:ext>
            </a:extLst>
          </p:cNvPr>
          <p:cNvPicPr>
            <a:picLocks noChangeAspect="1"/>
          </p:cNvPicPr>
          <p:nvPr/>
        </p:nvPicPr>
        <p:blipFill>
          <a:blip r:embed="rId3"/>
          <a:stretch>
            <a:fillRect/>
          </a:stretch>
        </p:blipFill>
        <p:spPr>
          <a:xfrm>
            <a:off x="4514126" y="2835729"/>
            <a:ext cx="3708248" cy="2607998"/>
          </a:xfrm>
          <a:prstGeom prst="rect">
            <a:avLst/>
          </a:prstGeom>
        </p:spPr>
      </p:pic>
      <p:sp>
        <p:nvSpPr>
          <p:cNvPr id="11" name="矩形 10">
            <a:extLst>
              <a:ext uri="{FF2B5EF4-FFF2-40B4-BE49-F238E27FC236}">
                <a16:creationId xmlns:a16="http://schemas.microsoft.com/office/drawing/2014/main" id="{0ADC145F-2C71-4C14-B022-ADD8F3A1E539}"/>
              </a:ext>
            </a:extLst>
          </p:cNvPr>
          <p:cNvSpPr/>
          <p:nvPr/>
        </p:nvSpPr>
        <p:spPr>
          <a:xfrm>
            <a:off x="899591" y="1881622"/>
            <a:ext cx="7776865" cy="954107"/>
          </a:xfrm>
          <a:prstGeom prst="rect">
            <a:avLst/>
          </a:prstGeom>
        </p:spPr>
        <p:txBody>
          <a:bodyPr wrap="square">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具体而言，需要针对下图所示网络拓扑结构</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分别对每个节点实现实验源码中留空的两个函数</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2BEAB128-3E1C-4DF9-8D4B-1C1A6FC49BA9}"/>
              </a:ext>
            </a:extLst>
          </p:cNvPr>
          <p:cNvSpPr/>
          <p:nvPr/>
        </p:nvSpPr>
        <p:spPr>
          <a:xfrm>
            <a:off x="899591" y="5373216"/>
            <a:ext cx="7776865" cy="954107"/>
          </a:xfrm>
          <a:prstGeom prst="rect">
            <a:avLst/>
          </a:prstGeom>
        </p:spPr>
        <p:txBody>
          <a:bodyPr wrap="square">
            <a:spAutoFit/>
          </a:bodyPr>
          <a:lstStyle/>
          <a:p>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最后，需要编译并运行</a:t>
            </a:r>
            <a:r>
              <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sz="2800" dirty="0">
                <a:solidFill>
                  <a:schemeClr val="tx1">
                    <a:lumMod val="75000"/>
                    <a:lumOff val="25000"/>
                  </a:schemeClr>
                </a:solidFill>
                <a:latin typeface="微软雅黑 Light" panose="020B0502040204020203" pitchFamily="34" charset="-122"/>
                <a:ea typeface="微软雅黑 Light" panose="020B0502040204020203" pitchFamily="34" charset="-122"/>
              </a:rPr>
              <a:t>个节点以及仿真框架的源码，给出仿真结果</a:t>
            </a:r>
            <a:endParaRPr lang="en-US" altLang="zh-CN" sz="28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933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实验环境</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13</a:t>
            </a:fld>
            <a:endParaRPr lang="en-US" altLang="zh-CN"/>
          </a:p>
        </p:txBody>
      </p:sp>
    </p:spTree>
    <p:extLst>
      <p:ext uri="{BB962C8B-B14F-4D97-AF65-F5344CB8AC3E}">
        <p14:creationId xmlns:p14="http://schemas.microsoft.com/office/powerpoint/2010/main" val="194604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95FEFFCB-9907-4AED-9A59-142EA34DED62}"/>
              </a:ext>
            </a:extLst>
          </p:cNvPr>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实验环境</a:t>
            </a:r>
          </a:p>
        </p:txBody>
      </p:sp>
      <p:sp>
        <p:nvSpPr>
          <p:cNvPr id="5" name="灯片编号占位符 5"/>
          <p:cNvSpPr>
            <a:spLocks noGrp="1"/>
          </p:cNvSpPr>
          <p:nvPr>
            <p:ph type="sldNum" sz="quarter" idx="12"/>
          </p:nvPr>
        </p:nvSpPr>
        <p:spPr/>
        <p:txBody>
          <a:bodyPr/>
          <a:lstStyle/>
          <a:p>
            <a:fld id="{97ECE91D-69E8-459A-9A1D-98EA3082200D}" type="slidenum">
              <a:rPr lang="en-US" altLang="zh-CN"/>
              <a:pPr/>
              <a:t>14</a:t>
            </a:fld>
            <a:endParaRPr lang="en-US" altLang="zh-CN"/>
          </a:p>
        </p:txBody>
      </p:sp>
      <p:sp>
        <p:nvSpPr>
          <p:cNvPr id="8" name="矩形 7">
            <a:extLst>
              <a:ext uri="{FF2B5EF4-FFF2-40B4-BE49-F238E27FC236}">
                <a16:creationId xmlns:a16="http://schemas.microsoft.com/office/drawing/2014/main" id="{54E692D2-5AF0-4473-986B-342E11E23BB7}"/>
              </a:ext>
            </a:extLst>
          </p:cNvPr>
          <p:cNvSpPr/>
          <p:nvPr/>
        </p:nvSpPr>
        <p:spPr>
          <a:xfrm>
            <a:off x="822960" y="1916832"/>
            <a:ext cx="2667718" cy="6370975"/>
          </a:xfrm>
          <a:prstGeom prst="rect">
            <a:avLst/>
          </a:prstGeom>
        </p:spPr>
        <p:txBody>
          <a:bodyPr wrap="none">
            <a:spAutoFit/>
          </a:bodyPr>
          <a:lstStyle/>
          <a:p>
            <a:pPr marL="457200" indent="-457200">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rPr>
              <a:t>编码</a:t>
            </a:r>
            <a:r>
              <a:rPr lang="en-US" altLang="zh-CN" sz="2400" b="1" dirty="0">
                <a:latin typeface="微软雅黑" panose="020B0503020204020204" pitchFamily="34" charset="-122"/>
                <a:ea typeface="微软雅黑" panose="020B0503020204020204" pitchFamily="34" charset="-122"/>
              </a:rPr>
              <a:t>IDE:</a:t>
            </a:r>
          </a:p>
          <a:p>
            <a:r>
              <a:rPr lang="en-US" altLang="zh-CN" sz="2400" dirty="0">
                <a:latin typeface="微软雅黑" panose="020B0503020204020204" pitchFamily="34" charset="-122"/>
                <a:ea typeface="微软雅黑" panose="020B0503020204020204" pitchFamily="34" charset="-122"/>
              </a:rPr>
              <a:t>	Dev-</a:t>
            </a:r>
            <a:r>
              <a:rPr lang="en-US" altLang="zh-CN" sz="2400" dirty="0" err="1">
                <a:latin typeface="微软雅黑" panose="020B0503020204020204" pitchFamily="34" charset="-122"/>
                <a:ea typeface="微软雅黑" panose="020B0503020204020204" pitchFamily="34" charset="-122"/>
              </a:rPr>
              <a:t>c++</a:t>
            </a:r>
            <a:r>
              <a:rPr lang="en-US" altLang="zh-CN" sz="2400" dirty="0">
                <a:latin typeface="微软雅黑" panose="020B0503020204020204" pitchFamily="34" charset="-122"/>
                <a:ea typeface="微软雅黑" panose="020B0503020204020204" pitchFamily="34" charset="-122"/>
              </a:rPr>
              <a:t> 5.11</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rPr>
              <a:t> 实验基础源码</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node0.c</a:t>
            </a:r>
          </a:p>
          <a:p>
            <a:r>
              <a:rPr lang="en-US" altLang="zh-CN" sz="2400" dirty="0">
                <a:latin typeface="微软雅黑" panose="020B0503020204020204" pitchFamily="34" charset="-122"/>
                <a:ea typeface="微软雅黑" panose="020B0503020204020204" pitchFamily="34" charset="-122"/>
              </a:rPr>
              <a:t>	node1.c</a:t>
            </a:r>
          </a:p>
          <a:p>
            <a:r>
              <a:rPr lang="en-US" altLang="zh-CN" sz="2400" dirty="0">
                <a:latin typeface="微软雅黑" panose="020B0503020204020204" pitchFamily="34" charset="-122"/>
                <a:ea typeface="微软雅黑" panose="020B0503020204020204" pitchFamily="34" charset="-122"/>
              </a:rPr>
              <a:t>	node2.c</a:t>
            </a:r>
          </a:p>
          <a:p>
            <a:r>
              <a:rPr lang="en-US" altLang="zh-CN" sz="2400" dirty="0">
                <a:latin typeface="微软雅黑" panose="020B0503020204020204" pitchFamily="34" charset="-122"/>
                <a:ea typeface="微软雅黑" panose="020B0503020204020204" pitchFamily="34" charset="-122"/>
              </a:rPr>
              <a:t>	node3.c</a:t>
            </a: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rPr>
              <a:t> 仿真控制器</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prog3.c</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8E3CE66-3A0B-4BB3-8196-719CAD263D10}"/>
              </a:ext>
            </a:extLst>
          </p:cNvPr>
          <p:cNvSpPr/>
          <p:nvPr/>
        </p:nvSpPr>
        <p:spPr>
          <a:xfrm>
            <a:off x="4211960" y="3212976"/>
            <a:ext cx="5256584"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实验源码将上传智慧树平台</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Routing</a:t>
            </a:r>
            <a:r>
              <a:rPr lang="zh-CN" altLang="en-US" sz="2400" dirty="0">
                <a:latin typeface="微软雅黑" panose="020B0503020204020204" pitchFamily="34" charset="-122"/>
                <a:ea typeface="微软雅黑" panose="020B0503020204020204" pitchFamily="34" charset="-122"/>
              </a:rPr>
              <a:t>目录下</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95FEFFCB-9907-4AED-9A59-142EA34DED62}"/>
              </a:ext>
            </a:extLst>
          </p:cNvPr>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环境配置</a:t>
            </a:r>
            <a:r>
              <a:rPr lang="en-US" altLang="zh-CN" sz="4400" dirty="0">
                <a:latin typeface="微软雅黑" panose="020B0503020204020204" pitchFamily="34" charset="-122"/>
                <a:ea typeface="微软雅黑" panose="020B0503020204020204" pitchFamily="34" charset="-122"/>
              </a:rPr>
              <a:t>-dev </a:t>
            </a:r>
            <a:r>
              <a:rPr lang="en-US" altLang="zh-CN" sz="4400" dirty="0" err="1">
                <a:latin typeface="微软雅黑" panose="020B0503020204020204" pitchFamily="34" charset="-122"/>
                <a:ea typeface="微软雅黑" panose="020B0503020204020204" pitchFamily="34" charset="-122"/>
              </a:rPr>
              <a:t>c++</a:t>
            </a:r>
            <a:endParaRPr lang="zh-CN" altLang="en-US" sz="4400"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15</a:t>
            </a:fld>
            <a:endParaRPr lang="en-US" altLang="zh-CN"/>
          </a:p>
        </p:txBody>
      </p:sp>
      <p:sp>
        <p:nvSpPr>
          <p:cNvPr id="6" name="矩形 5">
            <a:extLst>
              <a:ext uri="{FF2B5EF4-FFF2-40B4-BE49-F238E27FC236}">
                <a16:creationId xmlns:a16="http://schemas.microsoft.com/office/drawing/2014/main" id="{2AE47F0D-DC95-4EE8-8B96-755599CFFCFF}"/>
              </a:ext>
            </a:extLst>
          </p:cNvPr>
          <p:cNvSpPr/>
          <p:nvPr/>
        </p:nvSpPr>
        <p:spPr>
          <a:xfrm>
            <a:off x="822960" y="1916832"/>
            <a:ext cx="6287299" cy="6370975"/>
          </a:xfrm>
          <a:prstGeom prst="rect">
            <a:avLst/>
          </a:prstGeom>
        </p:spPr>
        <p:txBody>
          <a:bodyPr wrap="none">
            <a:spAutoFit/>
          </a:bodyPr>
          <a:lstStyle/>
          <a:p>
            <a:pPr marL="457200" indent="-4572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下载与安装</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Dev </a:t>
            </a:r>
            <a:r>
              <a:rPr lang="en-US" altLang="zh-CN" sz="2400" dirty="0" err="1">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的安装包将上传智慧树平台</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 Routing</a:t>
            </a:r>
            <a:r>
              <a:rPr lang="zh-CN" altLang="en-US" sz="2400">
                <a:latin typeface="微软雅黑" panose="020B0503020204020204" pitchFamily="34" charset="-122"/>
                <a:ea typeface="微软雅黑" panose="020B0503020204020204" pitchFamily="34" charset="-122"/>
              </a:rPr>
              <a:t>目录</a:t>
            </a:r>
            <a:r>
              <a:rPr lang="zh-CN" altLang="en-US" sz="2400" dirty="0">
                <a:latin typeface="微软雅黑" panose="020B0503020204020204" pitchFamily="34" charset="-122"/>
                <a:ea typeface="微软雅黑" panose="020B0503020204020204" pitchFamily="34" charset="-122"/>
              </a:rPr>
              <a:t>下</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新建项目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安装完毕打开后，选择文件</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新建</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项目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按如图所示选择 </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Console Application</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项目”</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输入项目名</a:t>
            </a: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D50E637D-C3DC-4CB8-9413-BBE007CAF61D}"/>
              </a:ext>
            </a:extLst>
          </p:cNvPr>
          <p:cNvPicPr>
            <a:picLocks noChangeAspect="1"/>
          </p:cNvPicPr>
          <p:nvPr/>
        </p:nvPicPr>
        <p:blipFill>
          <a:blip r:embed="rId3"/>
          <a:stretch>
            <a:fillRect/>
          </a:stretch>
        </p:blipFill>
        <p:spPr>
          <a:xfrm>
            <a:off x="3707904" y="2492896"/>
            <a:ext cx="5121084" cy="3116850"/>
          </a:xfrm>
          <a:prstGeom prst="rect">
            <a:avLst/>
          </a:prstGeom>
        </p:spPr>
      </p:pic>
    </p:spTree>
    <p:extLst>
      <p:ext uri="{BB962C8B-B14F-4D97-AF65-F5344CB8AC3E}">
        <p14:creationId xmlns:p14="http://schemas.microsoft.com/office/powerpoint/2010/main" val="24361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24">
            <a:extLst>
              <a:ext uri="{FF2B5EF4-FFF2-40B4-BE49-F238E27FC236}">
                <a16:creationId xmlns:a16="http://schemas.microsoft.com/office/drawing/2014/main" id="{95FEFFCB-9907-4AED-9A59-142EA34DED62}"/>
              </a:ext>
            </a:extLst>
          </p:cNvPr>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环境配置</a:t>
            </a:r>
            <a:r>
              <a:rPr lang="en-US" altLang="zh-CN" sz="4400" dirty="0">
                <a:latin typeface="微软雅黑" panose="020B0503020204020204" pitchFamily="34" charset="-122"/>
                <a:ea typeface="微软雅黑" panose="020B0503020204020204" pitchFamily="34" charset="-122"/>
              </a:rPr>
              <a:t>-dev </a:t>
            </a:r>
            <a:r>
              <a:rPr lang="en-US" altLang="zh-CN" sz="4400" dirty="0" err="1">
                <a:latin typeface="微软雅黑" panose="020B0503020204020204" pitchFamily="34" charset="-122"/>
                <a:ea typeface="微软雅黑" panose="020B0503020204020204" pitchFamily="34" charset="-122"/>
              </a:rPr>
              <a:t>c++</a:t>
            </a:r>
            <a:endParaRPr lang="zh-CN" altLang="en-US" sz="4400"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16</a:t>
            </a:fld>
            <a:endParaRPr lang="en-US" altLang="zh-CN"/>
          </a:p>
        </p:txBody>
      </p:sp>
      <p:sp>
        <p:nvSpPr>
          <p:cNvPr id="6" name="矩形 5">
            <a:extLst>
              <a:ext uri="{FF2B5EF4-FFF2-40B4-BE49-F238E27FC236}">
                <a16:creationId xmlns:a16="http://schemas.microsoft.com/office/drawing/2014/main" id="{2AE47F0D-DC95-4EE8-8B96-755599CFFCFF}"/>
              </a:ext>
            </a:extLst>
          </p:cNvPr>
          <p:cNvSpPr/>
          <p:nvPr/>
        </p:nvSpPr>
        <p:spPr>
          <a:xfrm>
            <a:off x="822959" y="1916832"/>
            <a:ext cx="7586403" cy="5632311"/>
          </a:xfrm>
          <a:prstGeom prst="rect">
            <a:avLst/>
          </a:prstGeom>
        </p:spPr>
        <p:txBody>
          <a:bodyPr wrap="square">
            <a:spAutoFit/>
          </a:bodyPr>
          <a:lstStyle/>
          <a:p>
            <a:pPr marL="457200" indent="-4572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导入实验源码</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右击项目中，选择添加，将上述</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各</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文件添加至项目</a:t>
            </a:r>
            <a:endParaRPr lang="en-US" altLang="zh-CN" sz="24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u"/>
            </a:pP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u"/>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删除自带的</a:t>
            </a:r>
            <a:r>
              <a:rPr lang="en-US" altLang="zh-CN" sz="2400" dirty="0" err="1">
                <a:latin typeface="微软雅黑" panose="020B0503020204020204" pitchFamily="34" charset="-122"/>
                <a:ea typeface="微软雅黑" panose="020B0503020204020204" pitchFamily="34" charset="-122"/>
              </a:rPr>
              <a:t>main.c</a:t>
            </a:r>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A6902EC-DE05-476D-81A8-36B98399AC1A}"/>
              </a:ext>
            </a:extLst>
          </p:cNvPr>
          <p:cNvPicPr>
            <a:picLocks noChangeAspect="1"/>
          </p:cNvPicPr>
          <p:nvPr/>
        </p:nvPicPr>
        <p:blipFill>
          <a:blip r:embed="rId3"/>
          <a:stretch>
            <a:fillRect/>
          </a:stretch>
        </p:blipFill>
        <p:spPr>
          <a:xfrm>
            <a:off x="852783" y="2780928"/>
            <a:ext cx="3628173" cy="2764879"/>
          </a:xfrm>
          <a:prstGeom prst="rect">
            <a:avLst/>
          </a:prstGeom>
        </p:spPr>
      </p:pic>
    </p:spTree>
    <p:extLst>
      <p:ext uri="{BB962C8B-B14F-4D97-AF65-F5344CB8AC3E}">
        <p14:creationId xmlns:p14="http://schemas.microsoft.com/office/powerpoint/2010/main" val="329730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a:latin typeface="微软雅黑" panose="020B0503020204020204" pitchFamily="34" charset="-122"/>
                <a:ea typeface="微软雅黑" panose="020B0503020204020204" pitchFamily="34" charset="-122"/>
              </a:rPr>
              <a:t>实验要求</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17</a:t>
            </a:fld>
            <a:endParaRPr lang="en-US" altLang="zh-CN"/>
          </a:p>
        </p:txBody>
      </p:sp>
    </p:spTree>
    <p:extLst>
      <p:ext uri="{BB962C8B-B14F-4D97-AF65-F5344CB8AC3E}">
        <p14:creationId xmlns:p14="http://schemas.microsoft.com/office/powerpoint/2010/main" val="416535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zh-CN" altLang="en-US" dirty="0">
                <a:latin typeface="微软雅黑" panose="020B0503020204020204" pitchFamily="34" charset="-122"/>
                <a:ea typeface="微软雅黑" panose="020B0503020204020204" pitchFamily="34" charset="-122"/>
              </a:rPr>
              <a:t>目录</a:t>
            </a:r>
            <a:endParaRPr lang="en-US" altLang="zh-CN" dirty="0">
              <a:latin typeface="微软雅黑" panose="020B0503020204020204" pitchFamily="34" charset="-122"/>
              <a:ea typeface="微软雅黑" panose="020B0503020204020204" pitchFamily="34" charset="-122"/>
            </a:endParaRPr>
          </a:p>
        </p:txBody>
      </p:sp>
      <p:sp>
        <p:nvSpPr>
          <p:cNvPr id="2051" name="Rectangle 3"/>
          <p:cNvSpPr>
            <a:spLocks noGrp="1" noChangeArrowheads="1"/>
          </p:cNvSpPr>
          <p:nvPr>
            <p:ph idx="1"/>
          </p:nvPr>
        </p:nvSpPr>
        <p:spPr>
          <a:xfrm>
            <a:off x="3419872" y="1607534"/>
            <a:ext cx="5381228" cy="5257800"/>
          </a:xfrm>
        </p:spPr>
        <p:txBody>
          <a:bodyPr/>
          <a:lstStyle/>
          <a:p>
            <a:r>
              <a:rPr lang="zh-CN" altLang="en-US" sz="2800" dirty="0">
                <a:latin typeface="微软雅黑" panose="020B0503020204020204" pitchFamily="34" charset="-122"/>
                <a:ea typeface="微软雅黑" panose="020B0503020204020204" pitchFamily="34" charset="-122"/>
              </a:rPr>
              <a:t>协议与算法</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实验内容</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实验环境</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实验要求</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pPr marL="342900" lvl="1" indent="0">
              <a:buNone/>
            </a:pPr>
            <a:endParaRPr lang="en-US" altLang="zh-CN" dirty="0">
              <a:latin typeface="微软雅黑" panose="020B0503020204020204" pitchFamily="34" charset="-122"/>
              <a:ea typeface="微软雅黑" panose="020B0503020204020204" pitchFamily="34" charset="-122"/>
            </a:endParaRPr>
          </a:p>
          <a:p>
            <a:pPr lvl="2"/>
            <a:endParaRPr lang="en-US" altLang="zh-CN" dirty="0">
              <a:latin typeface="微软雅黑" panose="020B0503020204020204" pitchFamily="34" charset="-122"/>
              <a:ea typeface="微软雅黑" panose="020B0503020204020204" pitchFamily="34" charset="-122"/>
            </a:endParaRPr>
          </a:p>
        </p:txBody>
      </p:sp>
      <p:sp>
        <p:nvSpPr>
          <p:cNvPr id="5" name="灯片编号占位符 5"/>
          <p:cNvSpPr>
            <a:spLocks noGrp="1"/>
          </p:cNvSpPr>
          <p:nvPr>
            <p:ph type="sldNum" sz="quarter" idx="12"/>
          </p:nvPr>
        </p:nvSpPr>
        <p:spPr/>
        <p:txBody>
          <a:bodyPr/>
          <a:lstStyle/>
          <a:p>
            <a:fld id="{DE30439B-CFB6-4972-BF48-599974AB88AA}" type="slidenum">
              <a:rPr lang="en-US" altLang="zh-CN">
                <a:latin typeface="微软雅黑" panose="020B0503020204020204" pitchFamily="34" charset="-122"/>
                <a:ea typeface="微软雅黑" panose="020B0503020204020204" pitchFamily="34" charset="-122"/>
              </a:rPr>
              <a:pPr/>
              <a:t>2</a:t>
            </a:fld>
            <a:endParaRPr lang="en-US" altLang="zh-CN">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3</a:t>
            </a:fld>
            <a:endParaRPr lang="en-US" altLang="zh-CN"/>
          </a:p>
        </p:txBody>
      </p:sp>
    </p:spTree>
    <p:extLst>
      <p:ext uri="{BB962C8B-B14F-4D97-AF65-F5344CB8AC3E}">
        <p14:creationId xmlns:p14="http://schemas.microsoft.com/office/powerpoint/2010/main" val="63045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算法的特征</a:t>
            </a:r>
            <a:endParaRPr lang="en-US" altLang="zh-CN" sz="2800" dirty="0">
              <a:latin typeface="微软雅黑 Light" panose="020B0502040204020203" pitchFamily="34" charset="-122"/>
              <a:ea typeface="微软雅黑 Light" panose="020B0502040204020203" pitchFamily="34" charset="-122"/>
            </a:endParaRPr>
          </a:p>
          <a:p>
            <a:pPr marL="0" indent="0">
              <a:buNone/>
            </a:pPr>
            <a:r>
              <a:rPr lang="zh-CN" altLang="en-US" sz="2400" b="1" dirty="0">
                <a:latin typeface="微软雅黑 Light" panose="020B0502040204020203" pitchFamily="34" charset="-122"/>
                <a:ea typeface="微软雅黑 Light" panose="020B0502040204020203" pitchFamily="34" charset="-122"/>
              </a:rPr>
              <a:t>输入</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一个算法必须有零个或以上输入量</a:t>
            </a:r>
          </a:p>
          <a:p>
            <a:pPr marL="0" indent="0">
              <a:buNone/>
            </a:pPr>
            <a:r>
              <a:rPr lang="zh-CN" altLang="en-US" sz="2400" b="1" dirty="0">
                <a:latin typeface="微软雅黑 Light" panose="020B0502040204020203" pitchFamily="34" charset="-122"/>
                <a:ea typeface="微软雅黑 Light" panose="020B0502040204020203" pitchFamily="34" charset="-122"/>
              </a:rPr>
              <a:t>输出</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一个算法应有一个或以上输出量作为结果</a:t>
            </a:r>
          </a:p>
          <a:p>
            <a:pPr marL="0" indent="0">
              <a:buNone/>
            </a:pPr>
            <a:r>
              <a:rPr lang="zh-CN" altLang="en-US" sz="2400" b="1" dirty="0">
                <a:latin typeface="微软雅黑 Light" panose="020B0502040204020203" pitchFamily="34" charset="-122"/>
                <a:ea typeface="微软雅黑 Light" panose="020B0502040204020203" pitchFamily="34" charset="-122"/>
              </a:rPr>
              <a:t>明确性</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算法的描述必须无歧义，算法的实际执行结果要</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精确地符合要求或期望</a:t>
            </a:r>
          </a:p>
          <a:p>
            <a:pPr marL="0" indent="0">
              <a:buNone/>
            </a:pPr>
            <a:r>
              <a:rPr lang="zh-CN" altLang="en-US" sz="2400" b="1" dirty="0">
                <a:latin typeface="微软雅黑 Light" panose="020B0502040204020203" pitchFamily="34" charset="-122"/>
                <a:ea typeface="微软雅黑 Light" panose="020B0502040204020203" pitchFamily="34" charset="-122"/>
              </a:rPr>
              <a:t>有限性</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依据图灵的定义，一个演算法是能够被任何图灵</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完备系统模拟的一串有限运算</a:t>
            </a:r>
            <a:r>
              <a:rPr lang="en-US" altLang="zh-CN" sz="2400" dirty="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a:p>
            <a:pPr marL="0" indent="0">
              <a:buNone/>
            </a:pPr>
            <a:r>
              <a:rPr lang="zh-CN" altLang="en-US" sz="2400" b="1" dirty="0">
                <a:latin typeface="微软雅黑 Light" panose="020B0502040204020203" pitchFamily="34" charset="-122"/>
                <a:ea typeface="微软雅黑 Light" panose="020B0502040204020203" pitchFamily="34" charset="-122"/>
              </a:rPr>
              <a:t>有效性</a:t>
            </a:r>
            <a:r>
              <a:rPr lang="en-US" altLang="zh-CN" sz="2400" b="1"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算法中描述的操作都是可以通过已经实现的基本</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运算执行有限次来实现</a:t>
            </a:r>
            <a:endParaRPr lang="en-US" altLang="zh-CN" sz="2400"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4</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sp>
        <p:nvSpPr>
          <p:cNvPr id="3" name="矩形 2">
            <a:extLst>
              <a:ext uri="{FF2B5EF4-FFF2-40B4-BE49-F238E27FC236}">
                <a16:creationId xmlns:a16="http://schemas.microsoft.com/office/drawing/2014/main" id="{08043D84-1F18-41EE-8A7C-55478C19C43B}"/>
              </a:ext>
            </a:extLst>
          </p:cNvPr>
          <p:cNvSpPr/>
          <p:nvPr/>
        </p:nvSpPr>
        <p:spPr>
          <a:xfrm>
            <a:off x="5364088" y="5989053"/>
            <a:ext cx="3938899" cy="369332"/>
          </a:xfrm>
          <a:prstGeom prst="rect">
            <a:avLst/>
          </a:prstGeom>
        </p:spPr>
        <p:txBody>
          <a:bodyPr wrap="none">
            <a:spAutoFit/>
          </a:bodyPr>
          <a:lstStyle/>
          <a:p>
            <a:r>
              <a:rPr lang="en-US" altLang="zh-CN" dirty="0">
                <a:hlinkClick r:id="rId2">
                  <a:extLst>
                    <a:ext uri="{A12FA001-AC4F-418D-AE19-62706E023703}">
                      <ahyp:hlinkClr xmlns:ahyp="http://schemas.microsoft.com/office/drawing/2018/hyperlinkcolor" val="tx"/>
                    </a:ext>
                  </a:extLst>
                </a:hlinkClick>
              </a:rPr>
              <a:t>——</a:t>
            </a:r>
            <a:r>
              <a:rPr lang="zh-CN" altLang="en-US" dirty="0">
                <a:hlinkClick r:id="rId2">
                  <a:extLst>
                    <a:ext uri="{A12FA001-AC4F-418D-AE19-62706E023703}">
                      <ahyp:hlinkClr xmlns:ahyp="http://schemas.microsoft.com/office/drawing/2018/hyperlinkcolor" val="tx"/>
                    </a:ext>
                  </a:extLst>
                </a:hlinkClick>
              </a:rPr>
              <a:t>高德纳</a:t>
            </a:r>
            <a:r>
              <a:rPr lang="zh-CN" altLang="en-US" dirty="0"/>
              <a:t>  </a:t>
            </a:r>
            <a:r>
              <a:rPr lang="en-US" altLang="zh-CN" dirty="0">
                <a:latin typeface="Arial" panose="020B0604020202020204" pitchFamily="34" charset="0"/>
              </a:rPr>
              <a:t>《</a:t>
            </a:r>
            <a:r>
              <a:rPr lang="zh-CN" altLang="en-US" dirty="0">
                <a:latin typeface="Arial" panose="020B0604020202020204" pitchFamily="34" charset="0"/>
                <a:hlinkClick r:id="rId3" tooltip="计算机程序设计艺术">
                  <a:extLst>
                    <a:ext uri="{A12FA001-AC4F-418D-AE19-62706E023703}">
                      <ahyp:hlinkClr xmlns:ahyp="http://schemas.microsoft.com/office/drawing/2018/hyperlinkcolor" val="tx"/>
                    </a:ext>
                  </a:extLst>
                </a:hlinkClick>
              </a:rPr>
              <a:t>计算机程序设计艺术</a:t>
            </a:r>
            <a:r>
              <a:rPr lang="en-US" altLang="zh-CN" dirty="0">
                <a:latin typeface="Arial" panose="020B0604020202020204" pitchFamily="34" charset="0"/>
              </a:rPr>
              <a:t>》</a:t>
            </a:r>
            <a:endParaRPr lang="zh-CN" altLang="en-US" dirty="0"/>
          </a:p>
        </p:txBody>
      </p:sp>
    </p:spTree>
    <p:extLst>
      <p:ext uri="{BB962C8B-B14F-4D97-AF65-F5344CB8AC3E}">
        <p14:creationId xmlns:p14="http://schemas.microsoft.com/office/powerpoint/2010/main" val="398589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lnSpcReduction="10000"/>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算法一般限定在一个主体的范围内</a:t>
            </a:r>
            <a:endParaRPr lang="en-US" altLang="zh-CN" sz="2800" dirty="0">
              <a:latin typeface="微软雅黑 Light" panose="020B0502040204020203" pitchFamily="34" charset="-122"/>
              <a:ea typeface="微软雅黑 Light" panose="020B0502040204020203" pitchFamily="34" charset="-122"/>
            </a:endParaRPr>
          </a:p>
          <a:p>
            <a:pPr marL="749808" lvl="1" indent="-457200">
              <a:buFont typeface="Wingdings" panose="05000000000000000000" pitchFamily="2" charset="2"/>
              <a:buChar char="l"/>
            </a:pPr>
            <a:r>
              <a:rPr lang="zh-CN" altLang="en-US" sz="2600" dirty="0">
                <a:latin typeface="微软雅黑 Light" panose="020B0502040204020203" pitchFamily="34" charset="-122"/>
                <a:ea typeface="微软雅黑 Light" panose="020B0502040204020203" pitchFamily="34" charset="-122"/>
              </a:rPr>
              <a:t> 快速排序、矩阵分解算法自然不涉及其他主体</a:t>
            </a:r>
            <a:endParaRPr lang="en-US" altLang="zh-CN" sz="2600" dirty="0">
              <a:latin typeface="微软雅黑 Light" panose="020B0502040204020203" pitchFamily="34" charset="-122"/>
              <a:ea typeface="微软雅黑 Light" panose="020B0502040204020203" pitchFamily="34" charset="-122"/>
            </a:endParaRPr>
          </a:p>
          <a:p>
            <a:pPr marL="806958" lvl="1" indent="-514350">
              <a:buFont typeface="Wingdings" panose="05000000000000000000" pitchFamily="2" charset="2"/>
              <a:buChar char="l"/>
            </a:pPr>
            <a:r>
              <a:rPr lang="en-US" altLang="zh-CN" sz="2600" dirty="0">
                <a:latin typeface="微软雅黑 Light" panose="020B0502040204020203" pitchFamily="34" charset="-122"/>
                <a:ea typeface="微软雅黑 Light" panose="020B0502040204020203" pitchFamily="34" charset="-122"/>
              </a:rPr>
              <a:t>DV</a:t>
            </a:r>
            <a:r>
              <a:rPr lang="zh-CN" altLang="en-US" sz="2600" dirty="0">
                <a:latin typeface="微软雅黑 Light" panose="020B0502040204020203" pitchFamily="34" charset="-122"/>
                <a:ea typeface="微软雅黑 Light" panose="020B0502040204020203" pitchFamily="34" charset="-122"/>
              </a:rPr>
              <a:t>路由算法关注重点也在于某个节点面对各种输入情况的应对和响应过程</a:t>
            </a:r>
            <a:endParaRPr lang="en-US" altLang="zh-CN" sz="2600" dirty="0">
              <a:latin typeface="微软雅黑 Light" panose="020B0502040204020203" pitchFamily="34" charset="-122"/>
              <a:ea typeface="微软雅黑 Light" panose="020B0502040204020203" pitchFamily="34" charset="-122"/>
            </a:endParaRPr>
          </a:p>
          <a:p>
            <a:pPr marL="0" indent="0">
              <a:buNone/>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算法可以脱离实际，研究纯理论问题</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DV</a:t>
            </a:r>
            <a:r>
              <a:rPr lang="zh-CN" altLang="en-US" sz="2600" dirty="0">
                <a:latin typeface="微软雅黑 Light" panose="020B0502040204020203" pitchFamily="34" charset="-122"/>
                <a:ea typeface="微软雅黑 Light" panose="020B0502040204020203" pitchFamily="34" charset="-122"/>
              </a:rPr>
              <a:t>路由算法</a:t>
            </a:r>
            <a:endParaRPr lang="en-US" altLang="zh-CN" sz="26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无需关心</a:t>
            </a:r>
            <a:r>
              <a:rPr lang="en-US" altLang="zh-CN" sz="2600" dirty="0">
                <a:latin typeface="微软雅黑 Light" panose="020B0502040204020203" pitchFamily="34" charset="-122"/>
                <a:ea typeface="微软雅黑 Light" panose="020B0502040204020203" pitchFamily="34" charset="-122"/>
              </a:rPr>
              <a:t>cost</a:t>
            </a:r>
            <a:r>
              <a:rPr lang="zh-CN" altLang="en-US" sz="2600" dirty="0">
                <a:latin typeface="微软雅黑 Light" panose="020B0502040204020203" pitchFamily="34" charset="-122"/>
                <a:ea typeface="微软雅黑 Light" panose="020B0502040204020203" pitchFamily="34" charset="-122"/>
              </a:rPr>
              <a:t>的实际物理意义和由来</a:t>
            </a:r>
            <a:endParaRPr lang="en-US" altLang="zh-CN" sz="26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不考虑消息包传播的过程中出现的延迟或丢失</a:t>
            </a:r>
            <a:endParaRPr lang="en-US" altLang="zh-CN" sz="26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无需设计节点间交互信息的结构、方式</a:t>
            </a:r>
            <a:endParaRPr lang="en-US" altLang="zh-CN" sz="2600"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5</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spTree>
    <p:extLst>
      <p:ext uri="{BB962C8B-B14F-4D97-AF65-F5344CB8AC3E}">
        <p14:creationId xmlns:p14="http://schemas.microsoft.com/office/powerpoint/2010/main" val="298807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lnSpcReduction="10000"/>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 协议一般涉及多方的沟通</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600"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需要给出通讯的</a:t>
            </a:r>
            <a:r>
              <a:rPr lang="zh-CN" altLang="en-US" sz="2600" b="1" dirty="0">
                <a:latin typeface="微软雅黑 Light" panose="020B0502040204020203" pitchFamily="34" charset="-122"/>
                <a:ea typeface="微软雅黑 Light" panose="020B0502040204020203" pitchFamily="34" charset="-122"/>
              </a:rPr>
              <a:t>方式、手段</a:t>
            </a:r>
            <a:r>
              <a:rPr lang="zh-CN" altLang="en-US" sz="2600" dirty="0">
                <a:latin typeface="微软雅黑 Light" panose="020B0502040204020203" pitchFamily="34" charset="-122"/>
                <a:ea typeface="微软雅黑 Light" panose="020B0502040204020203" pitchFamily="34" charset="-122"/>
              </a:rPr>
              <a:t>和通讯的</a:t>
            </a:r>
            <a:r>
              <a:rPr lang="zh-CN" altLang="en-US" sz="2600" b="1" dirty="0">
                <a:latin typeface="微软雅黑 Light" panose="020B0502040204020203" pitchFamily="34" charset="-122"/>
                <a:ea typeface="微软雅黑 Light" panose="020B0502040204020203" pitchFamily="34" charset="-122"/>
              </a:rPr>
              <a:t>数据格式</a:t>
            </a:r>
            <a:endParaRPr lang="en-US" altLang="zh-CN" sz="2600" b="1" dirty="0">
              <a:latin typeface="微软雅黑 Light" panose="020B0502040204020203" pitchFamily="34" charset="-122"/>
              <a:ea typeface="微软雅黑 Light" panose="020B0502040204020203" pitchFamily="34" charset="-122"/>
            </a:endParaRPr>
          </a:p>
          <a:p>
            <a:pPr marL="292608" lvl="1" indent="0">
              <a:buNone/>
            </a:pPr>
            <a:r>
              <a:rPr lang="en-US" altLang="zh-CN" sz="2600" b="1" dirty="0">
                <a:latin typeface="微软雅黑 Light" panose="020B0502040204020203" pitchFamily="34" charset="-122"/>
                <a:ea typeface="微软雅黑 Light" panose="020B0502040204020203" pitchFamily="34" charset="-122"/>
              </a:rPr>
              <a:t>  </a:t>
            </a:r>
            <a:r>
              <a:rPr lang="zh-CN" altLang="en-US" sz="2600" dirty="0">
                <a:latin typeface="微软雅黑 Light" panose="020B0502040204020203" pitchFamily="34" charset="-122"/>
                <a:ea typeface="微软雅黑 Light" panose="020B0502040204020203" pitchFamily="34" charset="-122"/>
              </a:rPr>
              <a:t>并规定通讯双方的</a:t>
            </a:r>
            <a:r>
              <a:rPr lang="zh-CN" altLang="en-US" sz="2600" b="1" dirty="0">
                <a:latin typeface="微软雅黑 Light" panose="020B0502040204020203" pitchFamily="34" charset="-122"/>
                <a:ea typeface="微软雅黑 Light" panose="020B0502040204020203" pitchFamily="34" charset="-122"/>
              </a:rPr>
              <a:t>行为和响应</a:t>
            </a:r>
          </a:p>
          <a:p>
            <a:pPr marL="749808" lvl="1" indent="-457200">
              <a:buFont typeface="Wingdings" panose="05000000000000000000" pitchFamily="2" charset="2"/>
              <a:buChar char="l"/>
            </a:pPr>
            <a:r>
              <a:rPr lang="en-US" altLang="zh-CN" sz="2800" dirty="0">
                <a:latin typeface="微软雅黑 Light" panose="020B0502040204020203" pitchFamily="34" charset="-122"/>
                <a:ea typeface="微软雅黑 Light" panose="020B0502040204020203" pitchFamily="34" charset="-122"/>
              </a:rPr>
              <a:t>USB</a:t>
            </a:r>
            <a:r>
              <a:rPr lang="zh-CN" altLang="en-US" sz="2800" dirty="0">
                <a:latin typeface="微软雅黑 Light" panose="020B0502040204020203" pitchFamily="34" charset="-122"/>
                <a:ea typeface="微软雅黑 Light" panose="020B0502040204020203" pitchFamily="34" charset="-122"/>
              </a:rPr>
              <a:t>协议</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外设 </a:t>
            </a:r>
            <a:r>
              <a:rPr lang="en-US" altLang="zh-CN" sz="3600" dirty="0">
                <a:latin typeface="微软雅黑 Light" panose="020B0502040204020203" pitchFamily="34" charset="-122"/>
                <a:ea typeface="微软雅黑 Light" panose="020B0502040204020203" pitchFamily="34" charset="-122"/>
                <a:sym typeface="Wingdings" panose="05000000000000000000" pitchFamily="2" charset="2"/>
              </a:rPr>
              <a:t>⇔ </a:t>
            </a:r>
            <a:r>
              <a:rPr lang="en-US" altLang="zh-CN" sz="2800" dirty="0">
                <a:latin typeface="微软雅黑 Light" panose="020B0502040204020203" pitchFamily="34" charset="-122"/>
                <a:ea typeface="微软雅黑 Light" panose="020B0502040204020203" pitchFamily="34" charset="-122"/>
              </a:rPr>
              <a:t>PC</a:t>
            </a:r>
            <a:r>
              <a:rPr lang="zh-CN" altLang="en-US" sz="2800" dirty="0">
                <a:latin typeface="微软雅黑 Light" panose="020B0502040204020203" pitchFamily="34" charset="-122"/>
                <a:ea typeface="微软雅黑 Light" panose="020B0502040204020203" pitchFamily="34" charset="-122"/>
              </a:rPr>
              <a:t>主机</a:t>
            </a:r>
            <a:endParaRPr lang="en-US" altLang="zh-CN" sz="2800" dirty="0">
              <a:latin typeface="微软雅黑 Light" panose="020B0502040204020203" pitchFamily="34" charset="-122"/>
              <a:ea typeface="微软雅黑 Light" panose="020B0502040204020203" pitchFamily="34" charset="-122"/>
            </a:endParaRPr>
          </a:p>
          <a:p>
            <a:pPr marL="749808" lvl="1" indent="-457200">
              <a:buFont typeface="Wingdings" panose="05000000000000000000" pitchFamily="2" charset="2"/>
              <a:buChar char="l"/>
            </a:pPr>
            <a:r>
              <a:rPr lang="en-US" altLang="zh-CN" sz="2800" dirty="0">
                <a:latin typeface="微软雅黑 Light" panose="020B0502040204020203" pitchFamily="34" charset="-122"/>
                <a:ea typeface="微软雅黑 Light" panose="020B0502040204020203" pitchFamily="34" charset="-122"/>
              </a:rPr>
              <a:t>PD</a:t>
            </a:r>
            <a:r>
              <a:rPr lang="zh-CN" altLang="en-US" sz="2800" dirty="0">
                <a:latin typeface="微软雅黑 Light" panose="020B0502040204020203" pitchFamily="34" charset="-122"/>
                <a:ea typeface="微软雅黑 Light" panose="020B0502040204020203" pitchFamily="34" charset="-122"/>
              </a:rPr>
              <a:t>充电协议</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zh-CN" altLang="en-US" sz="2800" dirty="0">
                <a:latin typeface="微软雅黑 Light" panose="020B0502040204020203" pitchFamily="34" charset="-122"/>
                <a:ea typeface="微软雅黑 Light" panose="020B0502040204020203" pitchFamily="34" charset="-122"/>
              </a:rPr>
              <a:t>      设备 </a:t>
            </a:r>
            <a:r>
              <a:rPr lang="zh-CN" altLang="en-US" sz="36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充电器</a:t>
            </a:r>
            <a:endParaRPr lang="en-US" altLang="zh-CN" sz="2400" dirty="0">
              <a:latin typeface="微软雅黑 Light" panose="020B0502040204020203" pitchFamily="34" charset="-122"/>
              <a:ea typeface="微软雅黑 Light" panose="020B0502040204020203" pitchFamily="34" charset="-122"/>
            </a:endParaRPr>
          </a:p>
          <a:p>
            <a:pPr marL="749808" lvl="1" indent="-457200">
              <a:buFont typeface="Wingdings" panose="05000000000000000000" pitchFamily="2" charset="2"/>
              <a:buChar char="l"/>
            </a:pPr>
            <a:r>
              <a:rPr lang="en-US" altLang="zh-CN" sz="2800" dirty="0">
                <a:latin typeface="微软雅黑 Light" panose="020B0502040204020203" pitchFamily="34" charset="-122"/>
                <a:ea typeface="微软雅黑 Light" panose="020B0502040204020203" pitchFamily="34" charset="-122"/>
              </a:rPr>
              <a:t>HTTP</a:t>
            </a:r>
            <a:r>
              <a:rPr lang="zh-CN" altLang="en-US" sz="2800" dirty="0">
                <a:latin typeface="微软雅黑 Light" panose="020B0502040204020203" pitchFamily="34" charset="-122"/>
                <a:ea typeface="微软雅黑 Light" panose="020B0502040204020203" pitchFamily="34" charset="-122"/>
              </a:rPr>
              <a:t>协议</a:t>
            </a:r>
            <a:endParaRPr lang="en-US" altLang="zh-CN" sz="2800" dirty="0">
              <a:latin typeface="微软雅黑 Light" panose="020B0502040204020203" pitchFamily="34" charset="-122"/>
              <a:ea typeface="微软雅黑 Light" panose="020B0502040204020203" pitchFamily="34" charset="-122"/>
            </a:endParaRPr>
          </a:p>
          <a:p>
            <a:pPr marL="292608" lvl="1" indent="0">
              <a:buNone/>
            </a:pP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网络主机 </a:t>
            </a:r>
            <a:r>
              <a:rPr lang="en-US" altLang="zh-CN" sz="3600" dirty="0">
                <a:latin typeface="微软雅黑 Light" panose="020B0502040204020203" pitchFamily="34" charset="-122"/>
                <a:ea typeface="微软雅黑 Light" panose="020B0502040204020203" pitchFamily="34" charset="-122"/>
                <a:sym typeface="Wingdings" panose="05000000000000000000" pitchFamily="2" charset="2"/>
              </a:rPr>
              <a:t>⇔ </a:t>
            </a:r>
            <a:r>
              <a:rPr lang="zh-CN" altLang="en-US" sz="2800" dirty="0">
                <a:latin typeface="微软雅黑 Light" panose="020B0502040204020203" pitchFamily="34" charset="-122"/>
                <a:ea typeface="微软雅黑 Light" panose="020B0502040204020203" pitchFamily="34" charset="-122"/>
                <a:sym typeface="Wingdings" panose="05000000000000000000" pitchFamily="2" charset="2"/>
              </a:rPr>
              <a:t>网络主机 </a:t>
            </a: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6</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pic>
        <p:nvPicPr>
          <p:cNvPr id="3" name="图片 2">
            <a:extLst>
              <a:ext uri="{FF2B5EF4-FFF2-40B4-BE49-F238E27FC236}">
                <a16:creationId xmlns:a16="http://schemas.microsoft.com/office/drawing/2014/main" id="{2F422D7A-FBC1-40FF-9463-709EDCEBBF08}"/>
              </a:ext>
            </a:extLst>
          </p:cNvPr>
          <p:cNvPicPr>
            <a:picLocks noChangeAspect="1"/>
          </p:cNvPicPr>
          <p:nvPr/>
        </p:nvPicPr>
        <p:blipFill>
          <a:blip r:embed="rId2"/>
          <a:stretch>
            <a:fillRect/>
          </a:stretch>
        </p:blipFill>
        <p:spPr>
          <a:xfrm>
            <a:off x="1399739" y="1842149"/>
            <a:ext cx="5904656" cy="4105581"/>
          </a:xfrm>
          <a:prstGeom prst="rect">
            <a:avLst/>
          </a:prstGeom>
        </p:spPr>
      </p:pic>
      <p:pic>
        <p:nvPicPr>
          <p:cNvPr id="4" name="图片 3">
            <a:extLst>
              <a:ext uri="{FF2B5EF4-FFF2-40B4-BE49-F238E27FC236}">
                <a16:creationId xmlns:a16="http://schemas.microsoft.com/office/drawing/2014/main" id="{F2E6E204-4587-4336-9D31-733EF19A64FC}"/>
              </a:ext>
            </a:extLst>
          </p:cNvPr>
          <p:cNvPicPr>
            <a:picLocks noChangeAspect="1"/>
          </p:cNvPicPr>
          <p:nvPr/>
        </p:nvPicPr>
        <p:blipFill>
          <a:blip r:embed="rId3"/>
          <a:stretch>
            <a:fillRect/>
          </a:stretch>
        </p:blipFill>
        <p:spPr>
          <a:xfrm>
            <a:off x="1103569" y="2263401"/>
            <a:ext cx="6813784" cy="3263078"/>
          </a:xfrm>
          <a:prstGeom prst="rect">
            <a:avLst/>
          </a:prstGeom>
        </p:spPr>
      </p:pic>
      <p:pic>
        <p:nvPicPr>
          <p:cNvPr id="6" name="图片 5">
            <a:extLst>
              <a:ext uri="{FF2B5EF4-FFF2-40B4-BE49-F238E27FC236}">
                <a16:creationId xmlns:a16="http://schemas.microsoft.com/office/drawing/2014/main" id="{C7BCF8ED-6D56-4F61-989F-865D7B15976F}"/>
              </a:ext>
            </a:extLst>
          </p:cNvPr>
          <p:cNvPicPr>
            <a:picLocks noChangeAspect="1"/>
          </p:cNvPicPr>
          <p:nvPr/>
        </p:nvPicPr>
        <p:blipFill>
          <a:blip r:embed="rId4"/>
          <a:stretch>
            <a:fillRect/>
          </a:stretch>
        </p:blipFill>
        <p:spPr>
          <a:xfrm>
            <a:off x="1563185" y="2055017"/>
            <a:ext cx="6017630" cy="2990797"/>
          </a:xfrm>
          <a:prstGeom prst="rect">
            <a:avLst/>
          </a:prstGeom>
        </p:spPr>
      </p:pic>
      <p:pic>
        <p:nvPicPr>
          <p:cNvPr id="8" name="图片 7">
            <a:extLst>
              <a:ext uri="{FF2B5EF4-FFF2-40B4-BE49-F238E27FC236}">
                <a16:creationId xmlns:a16="http://schemas.microsoft.com/office/drawing/2014/main" id="{B7210447-5B89-4B16-B426-56DEFD32DEB9}"/>
              </a:ext>
            </a:extLst>
          </p:cNvPr>
          <p:cNvPicPr>
            <a:picLocks noChangeAspect="1"/>
          </p:cNvPicPr>
          <p:nvPr/>
        </p:nvPicPr>
        <p:blipFill>
          <a:blip r:embed="rId5"/>
          <a:stretch>
            <a:fillRect/>
          </a:stretch>
        </p:blipFill>
        <p:spPr>
          <a:xfrm>
            <a:off x="1736802" y="2102763"/>
            <a:ext cx="5230530" cy="3658856"/>
          </a:xfrm>
          <a:prstGeom prst="rect">
            <a:avLst/>
          </a:prstGeom>
        </p:spPr>
      </p:pic>
      <p:pic>
        <p:nvPicPr>
          <p:cNvPr id="7" name="图片 6">
            <a:extLst>
              <a:ext uri="{FF2B5EF4-FFF2-40B4-BE49-F238E27FC236}">
                <a16:creationId xmlns:a16="http://schemas.microsoft.com/office/drawing/2014/main" id="{8B88F948-943D-4F14-9B86-BDBCB4837D3B}"/>
              </a:ext>
            </a:extLst>
          </p:cNvPr>
          <p:cNvPicPr>
            <a:picLocks noChangeAspect="1"/>
          </p:cNvPicPr>
          <p:nvPr/>
        </p:nvPicPr>
        <p:blipFill>
          <a:blip r:embed="rId6"/>
          <a:stretch>
            <a:fillRect/>
          </a:stretch>
        </p:blipFill>
        <p:spPr>
          <a:xfrm>
            <a:off x="1678060" y="2416633"/>
            <a:ext cx="5358035" cy="3320472"/>
          </a:xfrm>
          <a:prstGeom prst="rect">
            <a:avLst/>
          </a:prstGeom>
        </p:spPr>
      </p:pic>
    </p:spTree>
    <p:extLst>
      <p:ext uri="{BB962C8B-B14F-4D97-AF65-F5344CB8AC3E}">
        <p14:creationId xmlns:p14="http://schemas.microsoft.com/office/powerpoint/2010/main" val="41542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协议需要考虑各种实际情况</a:t>
            </a:r>
          </a:p>
          <a:p>
            <a:pPr marL="0" indent="0">
              <a:buNone/>
            </a:pPr>
            <a:r>
              <a:rPr lang="zh-CN" altLang="en-US" sz="2400" dirty="0">
                <a:latin typeface="微软雅黑 Light" panose="020B0502040204020203" pitchFamily="34" charset="-122"/>
                <a:ea typeface="微软雅黑 Light" panose="020B0502040204020203" pitchFamily="34" charset="-122"/>
              </a:rPr>
              <a:t>路由信息协议（</a:t>
            </a:r>
            <a:r>
              <a:rPr lang="en-US" altLang="zh-CN" sz="2400" dirty="0">
                <a:latin typeface="微软雅黑 Light" panose="020B0502040204020203" pitchFamily="34" charset="-122"/>
                <a:ea typeface="微软雅黑 Light" panose="020B0502040204020203" pitchFamily="34" charset="-122"/>
              </a:rPr>
              <a:t>Routing Information Protocol, RIP</a:t>
            </a:r>
            <a:r>
              <a:rPr lang="zh-CN" altLang="en-US" sz="2400" dirty="0">
                <a:latin typeface="微软雅黑 Light" panose="020B0502040204020203" pitchFamily="34" charset="-122"/>
                <a:ea typeface="微软雅黑 Light" panose="020B0502040204020203" pitchFamily="34" charset="-122"/>
              </a:rPr>
              <a:t>）</a:t>
            </a:r>
            <a:endParaRPr lang="en-US" altLang="zh-CN" sz="2400" dirty="0">
              <a:latin typeface="微软雅黑 Light" panose="020B0502040204020203" pitchFamily="34" charset="-122"/>
              <a:ea typeface="微软雅黑 Light" panose="020B0502040204020203" pitchFamily="34" charset="-122"/>
            </a:endParaRPr>
          </a:p>
          <a:p>
            <a:pPr marL="0" indent="0">
              <a:buNone/>
            </a:pPr>
            <a:r>
              <a:rPr lang="zh-CN" altLang="en-US" sz="2400" dirty="0">
                <a:latin typeface="微软雅黑 Light" panose="020B0502040204020203" pitchFamily="34" charset="-122"/>
                <a:ea typeface="微软雅黑 Light" panose="020B0502040204020203" pitchFamily="34" charset="-122"/>
              </a:rPr>
              <a:t>是最早出现的基于</a:t>
            </a:r>
            <a:r>
              <a:rPr lang="en-US" altLang="zh-CN" sz="2400" dirty="0">
                <a:latin typeface="微软雅黑 Light" panose="020B0502040204020203" pitchFamily="34" charset="-122"/>
                <a:ea typeface="微软雅黑 Light" panose="020B0502040204020203" pitchFamily="34" charset="-122"/>
              </a:rPr>
              <a:t>DV</a:t>
            </a:r>
            <a:r>
              <a:rPr lang="zh-CN" altLang="en-US" sz="2400" dirty="0">
                <a:latin typeface="微软雅黑 Light" panose="020B0502040204020203" pitchFamily="34" charset="-122"/>
                <a:ea typeface="微软雅黑 Light" panose="020B0502040204020203" pitchFamily="34" charset="-122"/>
              </a:rPr>
              <a:t>路由算法的路由协议，其中</a:t>
            </a:r>
            <a:endParaRPr lang="en-US" altLang="zh-CN" sz="2400"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 每隔</a:t>
            </a:r>
            <a:r>
              <a:rPr lang="en-US" altLang="zh-CN" dirty="0">
                <a:latin typeface="微软雅黑 Light" panose="020B0502040204020203" pitchFamily="34" charset="-122"/>
                <a:ea typeface="微软雅黑 Light" panose="020B0502040204020203" pitchFamily="34" charset="-122"/>
              </a:rPr>
              <a:t>30</a:t>
            </a:r>
            <a:r>
              <a:rPr lang="zh-CN" altLang="en-US" dirty="0">
                <a:latin typeface="微软雅黑 Light" panose="020B0502040204020203" pitchFamily="34" charset="-122"/>
                <a:ea typeface="微软雅黑 Light" panose="020B0502040204020203" pitchFamily="34" charset="-122"/>
              </a:rPr>
              <a:t>秒路由器与相邻的路由器交换消息</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 规定大于或等于</a:t>
            </a:r>
            <a:r>
              <a:rPr lang="en-US" altLang="zh-CN" dirty="0">
                <a:latin typeface="微软雅黑 Light" panose="020B0502040204020203" pitchFamily="34" charset="-122"/>
                <a:ea typeface="微软雅黑 Light" panose="020B0502040204020203" pitchFamily="34" charset="-122"/>
              </a:rPr>
              <a:t>16</a:t>
            </a:r>
            <a:r>
              <a:rPr lang="zh-CN" altLang="en-US" dirty="0">
                <a:latin typeface="微软雅黑 Light" panose="020B0502040204020203" pitchFamily="34" charset="-122"/>
                <a:ea typeface="微软雅黑 Light" panose="020B0502040204020203" pitchFamily="34" charset="-122"/>
              </a:rPr>
              <a:t>的跳数被定义为无穷大</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zh-CN" altLang="en-US" dirty="0">
                <a:latin typeface="微软雅黑 Light" panose="020B0502040204020203" pitchFamily="34" charset="-122"/>
                <a:ea typeface="微软雅黑 Light" panose="020B0502040204020203" pitchFamily="34" charset="-122"/>
              </a:rPr>
              <a:t> 给出了具体的消息格式及其各字段含义</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给出了对各种意外情境的处理机制</a:t>
            </a:r>
            <a:endParaRPr lang="en-US" altLang="zh-CN" dirty="0">
              <a:latin typeface="微软雅黑 Light" panose="020B0502040204020203" pitchFamily="34" charset="-122"/>
              <a:ea typeface="微软雅黑 Light" panose="020B0502040204020203" pitchFamily="34" charset="-122"/>
            </a:endParaRPr>
          </a:p>
          <a:p>
            <a:pPr>
              <a:buFont typeface="Arial" panose="020B0604020202020204" pitchFamily="34" charset="0"/>
              <a:buChar char="•"/>
            </a:pPr>
            <a:endParaRPr lang="en-US" altLang="zh-CN" dirty="0">
              <a:latin typeface="微软雅黑 Light" panose="020B0502040204020203" pitchFamily="34" charset="-122"/>
              <a:ea typeface="微软雅黑 Light" panose="020B0502040204020203" pitchFamily="34" charset="-122"/>
            </a:endParaRPr>
          </a:p>
          <a:p>
            <a:pPr marL="0" indent="0">
              <a:buNone/>
            </a:pPr>
            <a:endParaRPr lang="en-US" altLang="zh-CN" sz="2400"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7</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协议与算法</a:t>
            </a:r>
          </a:p>
        </p:txBody>
      </p:sp>
      <p:pic>
        <p:nvPicPr>
          <p:cNvPr id="2" name="图片 1">
            <a:extLst>
              <a:ext uri="{FF2B5EF4-FFF2-40B4-BE49-F238E27FC236}">
                <a16:creationId xmlns:a16="http://schemas.microsoft.com/office/drawing/2014/main" id="{473679B5-ACC2-461E-8288-74A820A58E96}"/>
              </a:ext>
            </a:extLst>
          </p:cNvPr>
          <p:cNvPicPr>
            <a:picLocks noChangeAspect="1"/>
          </p:cNvPicPr>
          <p:nvPr/>
        </p:nvPicPr>
        <p:blipFill>
          <a:blip r:embed="rId3"/>
          <a:stretch>
            <a:fillRect/>
          </a:stretch>
        </p:blipFill>
        <p:spPr>
          <a:xfrm>
            <a:off x="1340944" y="2060848"/>
            <a:ext cx="6073666" cy="3566469"/>
          </a:xfrm>
          <a:prstGeom prst="rect">
            <a:avLst/>
          </a:prstGeom>
        </p:spPr>
      </p:pic>
      <p:pic>
        <p:nvPicPr>
          <p:cNvPr id="3" name="图片 2">
            <a:extLst>
              <a:ext uri="{FF2B5EF4-FFF2-40B4-BE49-F238E27FC236}">
                <a16:creationId xmlns:a16="http://schemas.microsoft.com/office/drawing/2014/main" id="{66397F9D-E5F9-43B0-93F6-6AA2A6F8E173}"/>
              </a:ext>
            </a:extLst>
          </p:cNvPr>
          <p:cNvPicPr>
            <a:picLocks noChangeAspect="1"/>
          </p:cNvPicPr>
          <p:nvPr/>
        </p:nvPicPr>
        <p:blipFill>
          <a:blip r:embed="rId4"/>
          <a:stretch>
            <a:fillRect/>
          </a:stretch>
        </p:blipFill>
        <p:spPr>
          <a:xfrm>
            <a:off x="16438" y="2470200"/>
            <a:ext cx="9144000" cy="1593686"/>
          </a:xfrm>
          <a:prstGeom prst="rect">
            <a:avLst/>
          </a:prstGeom>
        </p:spPr>
      </p:pic>
      <p:pic>
        <p:nvPicPr>
          <p:cNvPr id="4" name="图片 3">
            <a:extLst>
              <a:ext uri="{FF2B5EF4-FFF2-40B4-BE49-F238E27FC236}">
                <a16:creationId xmlns:a16="http://schemas.microsoft.com/office/drawing/2014/main" id="{7054AC01-26BC-4648-9DA1-4D16CB9D4659}"/>
              </a:ext>
            </a:extLst>
          </p:cNvPr>
          <p:cNvPicPr>
            <a:picLocks noChangeAspect="1"/>
          </p:cNvPicPr>
          <p:nvPr/>
        </p:nvPicPr>
        <p:blipFill>
          <a:blip r:embed="rId5"/>
          <a:stretch>
            <a:fillRect/>
          </a:stretch>
        </p:blipFill>
        <p:spPr>
          <a:xfrm>
            <a:off x="6320" y="4189490"/>
            <a:ext cx="9144000" cy="1312223"/>
          </a:xfrm>
          <a:prstGeom prst="rect">
            <a:avLst/>
          </a:prstGeom>
        </p:spPr>
      </p:pic>
    </p:spTree>
    <p:extLst>
      <p:ext uri="{BB962C8B-B14F-4D97-AF65-F5344CB8AC3E}">
        <p14:creationId xmlns:p14="http://schemas.microsoft.com/office/powerpoint/2010/main" val="35974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实验内容</a:t>
            </a:r>
            <a:endParaRPr lang="en-US" altLang="zh-CN" sz="4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C073404-A623-4067-AA59-817155DF9066}" type="slidenum">
              <a:rPr lang="en-US" altLang="zh-CN" smtClean="0"/>
              <a:pPr/>
              <a:t>8</a:t>
            </a:fld>
            <a:endParaRPr lang="en-US" altLang="zh-CN"/>
          </a:p>
        </p:txBody>
      </p:sp>
    </p:spTree>
    <p:extLst>
      <p:ext uri="{BB962C8B-B14F-4D97-AF65-F5344CB8AC3E}">
        <p14:creationId xmlns:p14="http://schemas.microsoft.com/office/powerpoint/2010/main" val="1519587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822325" y="1905646"/>
            <a:ext cx="7886700" cy="4351337"/>
          </a:xfrm>
        </p:spPr>
        <p:txBody>
          <a:bodyPr>
            <a:normAutofit/>
          </a:bodyPr>
          <a:lstStyle/>
          <a:p>
            <a:pPr>
              <a:buFont typeface="Wingdings" panose="05000000000000000000" pitchFamily="2" charset="2"/>
              <a:buChar char="u"/>
            </a:pPr>
            <a:r>
              <a:rPr lang="zh-CN" altLang="en-US" sz="2800" b="1"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深入体会路由协议和路由算法的差异</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r>
              <a:rPr lang="zh-CN" altLang="en-US" sz="2800" dirty="0">
                <a:latin typeface="微软雅黑 Light" panose="020B0502040204020203" pitchFamily="34" charset="-122"/>
                <a:ea typeface="微软雅黑 Light" panose="020B0502040204020203" pitchFamily="34" charset="-122"/>
              </a:rPr>
              <a:t> 加深对</a:t>
            </a:r>
            <a:r>
              <a:rPr lang="en-US" altLang="zh-CN" sz="2800" dirty="0">
                <a:latin typeface="微软雅黑 Light" panose="020B0502040204020203" pitchFamily="34" charset="-122"/>
                <a:ea typeface="微软雅黑 Light" panose="020B0502040204020203" pitchFamily="34" charset="-122"/>
              </a:rPr>
              <a:t>DV</a:t>
            </a:r>
            <a:r>
              <a:rPr lang="zh-CN" altLang="en-US" sz="2800" dirty="0">
                <a:latin typeface="微软雅黑 Light" panose="020B0502040204020203" pitchFamily="34" charset="-122"/>
                <a:ea typeface="微软雅黑 Light" panose="020B0502040204020203" pitchFamily="34" charset="-122"/>
              </a:rPr>
              <a:t>算法的理解</a:t>
            </a: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endParaRPr lang="en-US" altLang="zh-CN" sz="2800"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u"/>
            </a:pP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掌握</a:t>
            </a:r>
            <a:r>
              <a:rPr lang="en-US" altLang="zh-CN" sz="2800" dirty="0">
                <a:latin typeface="微软雅黑 Light" panose="020B0502040204020203" pitchFamily="34" charset="-122"/>
                <a:ea typeface="微软雅黑 Light" panose="020B0502040204020203" pitchFamily="34" charset="-122"/>
              </a:rPr>
              <a:t>DV</a:t>
            </a:r>
            <a:r>
              <a:rPr lang="zh-CN" altLang="en-US" sz="2800" dirty="0">
                <a:latin typeface="微软雅黑 Light" panose="020B0502040204020203" pitchFamily="34" charset="-122"/>
                <a:ea typeface="微软雅黑 Light" panose="020B0502040204020203" pitchFamily="34" charset="-122"/>
              </a:rPr>
              <a:t>算法的具体实现方式和细节</a:t>
            </a:r>
            <a:endParaRPr lang="en-US" altLang="zh-CN" sz="2800"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a:p>
            <a:pPr marL="0" indent="0">
              <a:buNone/>
            </a:pPr>
            <a:endParaRPr lang="en-US" altLang="zh-CN" sz="2800" b="1" dirty="0">
              <a:latin typeface="微软雅黑 Light" panose="020B0502040204020203" pitchFamily="34" charset="-122"/>
              <a:ea typeface="微软雅黑 Light" panose="020B0502040204020203" pitchFamily="34" charset="-122"/>
            </a:endParaRPr>
          </a:p>
        </p:txBody>
      </p:sp>
      <p:sp>
        <p:nvSpPr>
          <p:cNvPr id="5" name="灯片编号占位符 5"/>
          <p:cNvSpPr>
            <a:spLocks noGrp="1"/>
          </p:cNvSpPr>
          <p:nvPr>
            <p:ph type="sldNum" sz="quarter" idx="12"/>
          </p:nvPr>
        </p:nvSpPr>
        <p:spPr/>
        <p:txBody>
          <a:bodyPr/>
          <a:lstStyle/>
          <a:p>
            <a:fld id="{97ECE91D-69E8-459A-9A1D-98EA3082200D}" type="slidenum">
              <a:rPr lang="en-US" altLang="zh-CN"/>
              <a:pPr/>
              <a:t>9</a:t>
            </a:fld>
            <a:endParaRPr lang="en-US" altLang="zh-CN"/>
          </a:p>
        </p:txBody>
      </p:sp>
      <p:sp>
        <p:nvSpPr>
          <p:cNvPr id="9" name="标题 24">
            <a:extLst>
              <a:ext uri="{FF2B5EF4-FFF2-40B4-BE49-F238E27FC236}">
                <a16:creationId xmlns:a16="http://schemas.microsoft.com/office/drawing/2014/main" id="{83329577-4E09-49B5-9915-FE4C78D2DB93}"/>
              </a:ext>
            </a:extLst>
          </p:cNvPr>
          <p:cNvSpPr>
            <a:spLocks noGrp="1"/>
          </p:cNvSpPr>
          <p:nvPr>
            <p:ph type="title"/>
          </p:nvPr>
        </p:nvSpPr>
        <p:spPr>
          <a:xfrm>
            <a:off x="822325" y="287338"/>
            <a:ext cx="7543800" cy="1449387"/>
          </a:xfrm>
        </p:spPr>
        <p:txBody>
          <a:bodyPr>
            <a:normAutofit/>
          </a:bodyPr>
          <a:lstStyle/>
          <a:p>
            <a:r>
              <a:rPr lang="zh-CN" altLang="en-US" sz="4400" dirty="0">
                <a:latin typeface="微软雅黑" panose="020B0503020204020204" pitchFamily="34" charset="-122"/>
                <a:ea typeface="微软雅黑" panose="020B0503020204020204" pitchFamily="34" charset="-122"/>
              </a:rPr>
              <a:t>实验目的</a:t>
            </a:r>
          </a:p>
        </p:txBody>
      </p:sp>
    </p:spTree>
    <p:extLst>
      <p:ext uri="{BB962C8B-B14F-4D97-AF65-F5344CB8AC3E}">
        <p14:creationId xmlns:p14="http://schemas.microsoft.com/office/powerpoint/2010/main" val="2645978146"/>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7609</TotalTime>
  <Words>735</Words>
  <Application>Microsoft Office PowerPoint</Application>
  <PresentationFormat>全屏显示(4:3)</PresentationFormat>
  <Paragraphs>168</Paragraphs>
  <Slides>17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微软雅黑</vt:lpstr>
      <vt:lpstr>微软雅黑 Light</vt:lpstr>
      <vt:lpstr>Arial</vt:lpstr>
      <vt:lpstr>Calibri</vt:lpstr>
      <vt:lpstr>Calibri Light</vt:lpstr>
      <vt:lpstr>Times New Roman</vt:lpstr>
      <vt:lpstr>Wingdings</vt:lpstr>
      <vt:lpstr>回顾</vt:lpstr>
      <vt:lpstr>路由协议算法实验</vt:lpstr>
      <vt:lpstr>目录</vt:lpstr>
      <vt:lpstr>协议与算法</vt:lpstr>
      <vt:lpstr>协议与算法</vt:lpstr>
      <vt:lpstr>协议与算法</vt:lpstr>
      <vt:lpstr>协议与算法</vt:lpstr>
      <vt:lpstr>协议与算法</vt:lpstr>
      <vt:lpstr>实验内容</vt:lpstr>
      <vt:lpstr>实验目的</vt:lpstr>
      <vt:lpstr>实验题目--DV算法的实践</vt:lpstr>
      <vt:lpstr>实验题目--DV算法的实践</vt:lpstr>
      <vt:lpstr>实验题目--DV算法的实践</vt:lpstr>
      <vt:lpstr>实验环境</vt:lpstr>
      <vt:lpstr>实验环境</vt:lpstr>
      <vt:lpstr>环境配置-dev c++</vt:lpstr>
      <vt:lpstr>环境配置-dev c++</vt:lpstr>
      <vt:lpstr>实验要求</vt:lpstr>
    </vt:vector>
  </TitlesOfParts>
  <Company>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Dan Rubenstein</dc:creator>
  <cp:lastModifiedBy>TJU NET</cp:lastModifiedBy>
  <cp:revision>496</cp:revision>
  <cp:lastPrinted>2019-03-31T14:55:58Z</cp:lastPrinted>
  <dcterms:created xsi:type="dcterms:W3CDTF">2000-09-01T22:12:12Z</dcterms:created>
  <dcterms:modified xsi:type="dcterms:W3CDTF">2022-05-06T08:22:44Z</dcterms:modified>
</cp:coreProperties>
</file>