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19" indent="-274319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19" indent="-274319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685800" indent="-228600">
              <a:buFontTx/>
              <a:defRPr b="1" sz="2400"/>
            </a:lvl2pPr>
            <a:lvl3pPr marL="1188719" indent="-274319">
              <a:buFontTx/>
              <a:defRPr b="1" sz="2400"/>
            </a:lvl3pPr>
            <a:lvl4pPr marL="1676400" indent="-304800">
              <a:buFontTx/>
              <a:defRPr b="1" sz="2400"/>
            </a:lvl4pPr>
            <a:lvl5pPr marL="2133600" indent="-304800"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77" indent="-182877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46"/>
          <p:cNvSpPr/>
          <p:nvPr/>
        </p:nvSpPr>
        <p:spPr>
          <a:xfrm>
            <a:off x="3321560" y="3679018"/>
            <a:ext cx="5488624" cy="139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450" y="0"/>
                </a:lnTo>
                <a:lnTo>
                  <a:pt x="1815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Shape 147"/>
          <p:cNvSpPr/>
          <p:nvPr/>
        </p:nvSpPr>
        <p:spPr>
          <a:xfrm>
            <a:off x="5199318" y="789421"/>
            <a:ext cx="1786275" cy="139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8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4" name="Shape 148"/>
          <p:cNvSpPr/>
          <p:nvPr/>
        </p:nvSpPr>
        <p:spPr>
          <a:xfrm>
            <a:off x="2393435" y="5140976"/>
            <a:ext cx="7379001" cy="139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629" y="0"/>
                </a:lnTo>
                <a:lnTo>
                  <a:pt x="1897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cxnSp>
        <p:nvCxnSpPr>
          <p:cNvPr id="115" name="Connector 149"/>
          <p:cNvCxnSpPr>
            <a:stCxn id="112" idx="0"/>
            <a:endCxn id="114" idx="0"/>
          </p:cNvCxnSpPr>
          <p:nvPr/>
        </p:nvCxnSpPr>
        <p:spPr>
          <a:xfrm>
            <a:off x="6065872" y="4375971"/>
            <a:ext cx="17064" cy="1461959"/>
          </a:xfrm>
          <a:prstGeom prst="straightConnector1">
            <a:avLst/>
          </a:prstGeom>
          <a:ln w="57150">
            <a:solidFill>
              <a:srgbClr val="FFFFFF"/>
            </a:solidFill>
            <a:miter/>
          </a:ln>
        </p:spPr>
      </p:cxnSp>
      <p:sp>
        <p:nvSpPr>
          <p:cNvPr id="116" name="Shape 150"/>
          <p:cNvSpPr txBox="1"/>
          <p:nvPr/>
        </p:nvSpPr>
        <p:spPr>
          <a:xfrm>
            <a:off x="3847191" y="5481092"/>
            <a:ext cx="1645252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University </a:t>
            </a:r>
            <a:br/>
            <a:r>
              <a:t>courses</a:t>
            </a:r>
          </a:p>
        </p:txBody>
      </p:sp>
      <p:sp>
        <p:nvSpPr>
          <p:cNvPr id="117" name="Shape 151"/>
          <p:cNvSpPr txBox="1"/>
          <p:nvPr/>
        </p:nvSpPr>
        <p:spPr>
          <a:xfrm>
            <a:off x="6347110" y="5293397"/>
            <a:ext cx="2382696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Carpentries</a:t>
            </a:r>
            <a:br/>
            <a:r>
              <a:t>workshops</a:t>
            </a:r>
            <a:br/>
            <a:r>
              <a:t>tailored for HEP</a:t>
            </a:r>
          </a:p>
        </p:txBody>
      </p:sp>
      <p:sp>
        <p:nvSpPr>
          <p:cNvPr id="118" name="Shape 152"/>
          <p:cNvSpPr txBox="1"/>
          <p:nvPr/>
        </p:nvSpPr>
        <p:spPr>
          <a:xfrm>
            <a:off x="6223882" y="3863099"/>
            <a:ext cx="184944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Experiment</a:t>
            </a:r>
          </a:p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software </a:t>
            </a:r>
            <a:br/>
            <a:r>
              <a:t>training</a:t>
            </a:r>
          </a:p>
        </p:txBody>
      </p:sp>
      <p:sp>
        <p:nvSpPr>
          <p:cNvPr id="119" name="Shape 153"/>
          <p:cNvSpPr/>
          <p:nvPr/>
        </p:nvSpPr>
        <p:spPr>
          <a:xfrm>
            <a:off x="4284917" y="2229821"/>
            <a:ext cx="3615076" cy="139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5175" y="0"/>
                </a:lnTo>
                <a:lnTo>
                  <a:pt x="1642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4C7E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0" name="Shape 154"/>
          <p:cNvSpPr txBox="1"/>
          <p:nvPr/>
        </p:nvSpPr>
        <p:spPr>
          <a:xfrm>
            <a:off x="5287671" y="2514399"/>
            <a:ext cx="155640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Developer</a:t>
            </a:r>
            <a:br/>
            <a:r>
              <a:t>training</a:t>
            </a:r>
          </a:p>
        </p:txBody>
      </p:sp>
      <p:sp>
        <p:nvSpPr>
          <p:cNvPr id="121" name="Shape 155"/>
          <p:cNvSpPr txBox="1"/>
          <p:nvPr/>
        </p:nvSpPr>
        <p:spPr>
          <a:xfrm>
            <a:off x="4463479" y="177918"/>
            <a:ext cx="32389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HEP Software Training</a:t>
            </a:r>
          </a:p>
        </p:txBody>
      </p:sp>
      <p:sp>
        <p:nvSpPr>
          <p:cNvPr id="122" name="Shape 156"/>
          <p:cNvSpPr/>
          <p:nvPr/>
        </p:nvSpPr>
        <p:spPr>
          <a:xfrm flipH="1">
            <a:off x="7562783" y="2031706"/>
            <a:ext cx="1265279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3" name="Shape 157"/>
          <p:cNvSpPr/>
          <p:nvPr/>
        </p:nvSpPr>
        <p:spPr>
          <a:xfrm flipH="1">
            <a:off x="8454066" y="3522281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4" name="Shape 158"/>
          <p:cNvSpPr/>
          <p:nvPr/>
        </p:nvSpPr>
        <p:spPr>
          <a:xfrm flipV="1" rot="10800000">
            <a:off x="8757022" y="4140063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5" name="Shape 159"/>
          <p:cNvSpPr txBox="1"/>
          <p:nvPr/>
        </p:nvSpPr>
        <p:spPr>
          <a:xfrm>
            <a:off x="9747032" y="3336914"/>
            <a:ext cx="8979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CMSDAS</a:t>
            </a:r>
          </a:p>
        </p:txBody>
      </p:sp>
      <p:sp>
        <p:nvSpPr>
          <p:cNvPr id="126" name="Shape 160"/>
          <p:cNvSpPr txBox="1"/>
          <p:nvPr/>
        </p:nvSpPr>
        <p:spPr>
          <a:xfrm>
            <a:off x="10072364" y="3955398"/>
            <a:ext cx="173871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LHCb starter kit</a:t>
            </a:r>
          </a:p>
        </p:txBody>
      </p:sp>
      <p:sp>
        <p:nvSpPr>
          <p:cNvPr id="127" name="Shape 161"/>
          <p:cNvSpPr txBox="1"/>
          <p:nvPr/>
        </p:nvSpPr>
        <p:spPr>
          <a:xfrm>
            <a:off x="376629" y="2097633"/>
            <a:ext cx="27727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CERN school of computing</a:t>
            </a:r>
          </a:p>
        </p:txBody>
      </p:sp>
      <p:sp>
        <p:nvSpPr>
          <p:cNvPr id="128" name="Shape 162"/>
          <p:cNvSpPr/>
          <p:nvPr/>
        </p:nvSpPr>
        <p:spPr>
          <a:xfrm flipH="1">
            <a:off x="7832307" y="2624090"/>
            <a:ext cx="1265279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9" name="Shape 163"/>
          <p:cNvSpPr txBox="1"/>
          <p:nvPr/>
        </p:nvSpPr>
        <p:spPr>
          <a:xfrm>
            <a:off x="9173780" y="2439944"/>
            <a:ext cx="216287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INFN ESC school (IT)</a:t>
            </a:r>
          </a:p>
        </p:txBody>
      </p:sp>
      <p:sp>
        <p:nvSpPr>
          <p:cNvPr id="130" name="Shape 164"/>
          <p:cNvSpPr txBox="1"/>
          <p:nvPr/>
        </p:nvSpPr>
        <p:spPr>
          <a:xfrm>
            <a:off x="8927207" y="1840688"/>
            <a:ext cx="170802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CoDaS-HEP (US)</a:t>
            </a:r>
          </a:p>
        </p:txBody>
      </p:sp>
      <p:sp>
        <p:nvSpPr>
          <p:cNvPr id="131" name="Shape 165"/>
          <p:cNvSpPr/>
          <p:nvPr/>
        </p:nvSpPr>
        <p:spPr>
          <a:xfrm flipH="1">
            <a:off x="9426391" y="5188482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2" name="Shape 166"/>
          <p:cNvSpPr txBox="1"/>
          <p:nvPr/>
        </p:nvSpPr>
        <p:spPr>
          <a:xfrm>
            <a:off x="10714573" y="4991532"/>
            <a:ext cx="80746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133" name="Shape 167"/>
          <p:cNvSpPr/>
          <p:nvPr/>
        </p:nvSpPr>
        <p:spPr>
          <a:xfrm flipH="1">
            <a:off x="9571776" y="5474901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4" name="Shape 168"/>
          <p:cNvSpPr/>
          <p:nvPr/>
        </p:nvSpPr>
        <p:spPr>
          <a:xfrm flipH="1">
            <a:off x="9793195" y="5736878"/>
            <a:ext cx="1265280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Shape 169"/>
          <p:cNvSpPr txBox="1"/>
          <p:nvPr/>
        </p:nvSpPr>
        <p:spPr>
          <a:xfrm>
            <a:off x="10911027" y="5260933"/>
            <a:ext cx="41455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136" name="Shape 170"/>
          <p:cNvSpPr txBox="1"/>
          <p:nvPr/>
        </p:nvSpPr>
        <p:spPr>
          <a:xfrm>
            <a:off x="11074968" y="5539959"/>
            <a:ext cx="55698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Unix</a:t>
            </a:r>
          </a:p>
        </p:txBody>
      </p:sp>
      <p:sp>
        <p:nvSpPr>
          <p:cNvPr id="137" name="Shape 171"/>
          <p:cNvSpPr txBox="1"/>
          <p:nvPr/>
        </p:nvSpPr>
        <p:spPr>
          <a:xfrm>
            <a:off x="4114617" y="4040042"/>
            <a:ext cx="188754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HEP domain </a:t>
            </a:r>
            <a:br/>
            <a:r>
              <a:t>training</a:t>
            </a:r>
          </a:p>
        </p:txBody>
      </p:sp>
      <p:sp>
        <p:nvSpPr>
          <p:cNvPr id="138" name="Shape 172"/>
          <p:cNvSpPr/>
          <p:nvPr/>
        </p:nvSpPr>
        <p:spPr>
          <a:xfrm>
            <a:off x="2217484" y="3698275"/>
            <a:ext cx="1365467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9" name="Shape 173"/>
          <p:cNvSpPr txBox="1"/>
          <p:nvPr/>
        </p:nvSpPr>
        <p:spPr>
          <a:xfrm>
            <a:off x="492778" y="3494682"/>
            <a:ext cx="17312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Advanced ROOT</a:t>
            </a:r>
          </a:p>
        </p:txBody>
      </p:sp>
      <p:sp>
        <p:nvSpPr>
          <p:cNvPr id="140" name="Shape 174"/>
          <p:cNvSpPr/>
          <p:nvPr/>
        </p:nvSpPr>
        <p:spPr>
          <a:xfrm>
            <a:off x="2083315" y="4212940"/>
            <a:ext cx="1365467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1" name="Shape 175"/>
          <p:cNvSpPr txBox="1"/>
          <p:nvPr/>
        </p:nvSpPr>
        <p:spPr>
          <a:xfrm>
            <a:off x="1237432" y="4006636"/>
            <a:ext cx="83893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Geant4</a:t>
            </a:r>
          </a:p>
        </p:txBody>
      </p:sp>
      <p:sp>
        <p:nvSpPr>
          <p:cNvPr id="142" name="Shape 176"/>
          <p:cNvSpPr/>
          <p:nvPr/>
        </p:nvSpPr>
        <p:spPr>
          <a:xfrm>
            <a:off x="2984242" y="2649914"/>
            <a:ext cx="1365466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3" name="Shape 177"/>
          <p:cNvSpPr txBox="1"/>
          <p:nvPr/>
        </p:nvSpPr>
        <p:spPr>
          <a:xfrm>
            <a:off x="931716" y="2457200"/>
            <a:ext cx="199712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MLHEP school (EU)</a:t>
            </a:r>
          </a:p>
        </p:txBody>
      </p:sp>
      <p:sp>
        <p:nvSpPr>
          <p:cNvPr id="144" name="Shape 178"/>
          <p:cNvSpPr/>
          <p:nvPr/>
        </p:nvSpPr>
        <p:spPr>
          <a:xfrm>
            <a:off x="1096348" y="5837442"/>
            <a:ext cx="1365467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Shape 179"/>
          <p:cNvSpPr txBox="1"/>
          <p:nvPr/>
        </p:nvSpPr>
        <p:spPr>
          <a:xfrm>
            <a:off x="546926" y="5658113"/>
            <a:ext cx="48063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C++</a:t>
            </a:r>
          </a:p>
        </p:txBody>
      </p:sp>
      <p:sp>
        <p:nvSpPr>
          <p:cNvPr id="146" name="Shape 180"/>
          <p:cNvSpPr/>
          <p:nvPr/>
        </p:nvSpPr>
        <p:spPr>
          <a:xfrm>
            <a:off x="1392228" y="5448120"/>
            <a:ext cx="1365467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" name="Shape 181"/>
          <p:cNvSpPr txBox="1"/>
          <p:nvPr/>
        </p:nvSpPr>
        <p:spPr>
          <a:xfrm>
            <a:off x="16879" y="5258232"/>
            <a:ext cx="140240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Data science</a:t>
            </a:r>
          </a:p>
        </p:txBody>
      </p:sp>
      <p:sp>
        <p:nvSpPr>
          <p:cNvPr id="148" name="Shape 182"/>
          <p:cNvSpPr/>
          <p:nvPr/>
        </p:nvSpPr>
        <p:spPr>
          <a:xfrm>
            <a:off x="1659893" y="5032611"/>
            <a:ext cx="1365469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hape 183"/>
          <p:cNvSpPr txBox="1"/>
          <p:nvPr/>
        </p:nvSpPr>
        <p:spPr>
          <a:xfrm>
            <a:off x="209432" y="4778126"/>
            <a:ext cx="144046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Programming</a:t>
            </a:r>
          </a:p>
        </p:txBody>
      </p:sp>
      <p:sp>
        <p:nvSpPr>
          <p:cNvPr id="150" name="Shape 184"/>
          <p:cNvSpPr/>
          <p:nvPr/>
        </p:nvSpPr>
        <p:spPr>
          <a:xfrm>
            <a:off x="3220938" y="2303289"/>
            <a:ext cx="1365467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1" name="Shape 185"/>
          <p:cNvSpPr/>
          <p:nvPr/>
        </p:nvSpPr>
        <p:spPr>
          <a:xfrm flipH="1">
            <a:off x="9273991" y="4909082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2" name="Shape 186"/>
          <p:cNvSpPr txBox="1"/>
          <p:nvPr/>
        </p:nvSpPr>
        <p:spPr>
          <a:xfrm>
            <a:off x="10625673" y="4699432"/>
            <a:ext cx="121376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ROOT Data</a:t>
            </a:r>
          </a:p>
        </p:txBody>
      </p:sp>
      <p:sp>
        <p:nvSpPr>
          <p:cNvPr id="153" name="Shape 187"/>
          <p:cNvSpPr txBox="1"/>
          <p:nvPr/>
        </p:nvSpPr>
        <p:spPr>
          <a:xfrm>
            <a:off x="2659189" y="6243044"/>
            <a:ext cx="14938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Early Ph.D. Students</a:t>
            </a:r>
          </a:p>
        </p:txBody>
      </p:sp>
      <p:sp>
        <p:nvSpPr>
          <p:cNvPr id="154" name="Shape 188"/>
          <p:cNvSpPr txBox="1"/>
          <p:nvPr/>
        </p:nvSpPr>
        <p:spPr>
          <a:xfrm>
            <a:off x="4432858" y="3370579"/>
            <a:ext cx="302258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Advanced Ph.D. Students, Postdocs, Senior</a:t>
            </a:r>
          </a:p>
        </p:txBody>
      </p:sp>
      <p:sp>
        <p:nvSpPr>
          <p:cNvPr id="155" name="Shape 189"/>
          <p:cNvSpPr txBox="1"/>
          <p:nvPr/>
        </p:nvSpPr>
        <p:spPr>
          <a:xfrm>
            <a:off x="3459291" y="4833344"/>
            <a:ext cx="27479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Early Ph.D. Students, New Researchers</a:t>
            </a:r>
          </a:p>
        </p:txBody>
      </p:sp>
      <p:sp>
        <p:nvSpPr>
          <p:cNvPr id="156" name="Shape 190"/>
          <p:cNvSpPr/>
          <p:nvPr/>
        </p:nvSpPr>
        <p:spPr>
          <a:xfrm flipH="1">
            <a:off x="7689783" y="2323806"/>
            <a:ext cx="1265279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" name="Shape 191"/>
          <p:cNvSpPr txBox="1"/>
          <p:nvPr/>
        </p:nvSpPr>
        <p:spPr>
          <a:xfrm>
            <a:off x="9054207" y="2132788"/>
            <a:ext cx="20034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GridKa school (DE)</a:t>
            </a:r>
          </a:p>
        </p:txBody>
      </p:sp>
      <p:sp>
        <p:nvSpPr>
          <p:cNvPr id="158" name="Shape 192"/>
          <p:cNvSpPr txBox="1"/>
          <p:nvPr/>
        </p:nvSpPr>
        <p:spPr>
          <a:xfrm>
            <a:off x="5107128" y="2250619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3</a:t>
            </a:r>
          </a:p>
        </p:txBody>
      </p:sp>
      <p:sp>
        <p:nvSpPr>
          <p:cNvPr id="159" name="Shape 193"/>
          <p:cNvSpPr txBox="1"/>
          <p:nvPr/>
        </p:nvSpPr>
        <p:spPr>
          <a:xfrm>
            <a:off x="4167328" y="3689448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2</a:t>
            </a:r>
          </a:p>
        </p:txBody>
      </p:sp>
      <p:sp>
        <p:nvSpPr>
          <p:cNvPr id="160" name="Shape 194"/>
          <p:cNvSpPr txBox="1"/>
          <p:nvPr/>
        </p:nvSpPr>
        <p:spPr>
          <a:xfrm>
            <a:off x="3278668" y="5144003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1</a:t>
            </a:r>
          </a:p>
        </p:txBody>
      </p:sp>
      <p:sp>
        <p:nvSpPr>
          <p:cNvPr id="161" name="Shape 195"/>
          <p:cNvSpPr/>
          <p:nvPr/>
        </p:nvSpPr>
        <p:spPr>
          <a:xfrm flipH="1">
            <a:off x="8579222" y="3828755"/>
            <a:ext cx="1265279" cy="58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2" name="Shape 196"/>
          <p:cNvSpPr txBox="1"/>
          <p:nvPr/>
        </p:nvSpPr>
        <p:spPr>
          <a:xfrm>
            <a:off x="9883153" y="3650581"/>
            <a:ext cx="220663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ATLAS tutorial series</a:t>
            </a:r>
          </a:p>
        </p:txBody>
      </p:sp>
      <p:sp>
        <p:nvSpPr>
          <p:cNvPr id="163" name="Shape 197"/>
          <p:cNvSpPr/>
          <p:nvPr/>
        </p:nvSpPr>
        <p:spPr>
          <a:xfrm>
            <a:off x="2806442" y="3018214"/>
            <a:ext cx="1365466" cy="39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" name="Shape 198"/>
          <p:cNvSpPr txBox="1"/>
          <p:nvPr/>
        </p:nvSpPr>
        <p:spPr>
          <a:xfrm>
            <a:off x="626917" y="2825500"/>
            <a:ext cx="21695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Industry (NVIDIA, …)</a:t>
            </a:r>
          </a:p>
        </p:txBody>
      </p:sp>
      <p:sp>
        <p:nvSpPr>
          <p:cNvPr id="165" name="Shape 154"/>
          <p:cNvSpPr txBox="1"/>
          <p:nvPr/>
        </p:nvSpPr>
        <p:spPr>
          <a:xfrm>
            <a:off x="5466512" y="1671311"/>
            <a:ext cx="1241184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Mentors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