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81" r:id="rId1"/>
    <p:sldMasterId id="2147483682" r:id="rId2"/>
    <p:sldMasterId id="2147483683" r:id="rId3"/>
  </p:sldMasterIdLst>
  <p:notesMasterIdLst>
    <p:notesMasterId r:id="rId25"/>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8288000" cy="10287000"/>
  <p:notesSz cx="6858000" cy="9144000"/>
  <p:embeddedFontLst>
    <p:embeddedFont>
      <p:font typeface="Google Sans" panose="020B0503030502040204" pitchFamily="34" charset="0"/>
      <p:regular r:id="rId26"/>
      <p:bold r:id="rId27"/>
      <p:italic r:id="rId28"/>
      <p:boldItalic r:id="rId29"/>
    </p:embeddedFont>
    <p:embeddedFont>
      <p:font typeface="Open Sans" panose="020B0606030504020204" pitchFamily="34" charset="0"/>
      <p:regular r:id="rId30"/>
      <p:bold r:id="rId31"/>
      <p:italic r:id="rId32"/>
      <p:boldItalic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DDFDFCE-D4E6-46F9-B119-9639C4D0A242}">
  <a:tblStyle styleId="{3DDFDFCE-D4E6-46F9-B119-9639C4D0A24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11"/>
  </p:normalViewPr>
  <p:slideViewPr>
    <p:cSldViewPr snapToGrid="0" snapToObjects="1">
      <p:cViewPr varScale="1">
        <p:scale>
          <a:sx n="92" d="100"/>
          <a:sy n="92" d="100"/>
        </p:scale>
        <p:origin x="36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1.fntdata"/><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font" Target="fonts/font9.fntdata"/><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6.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701058448e_0_78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701058448e_0_7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in-person training, cover instructor and student introductions if appropriate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701058448e_0_87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701058448e_0_8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701058448e_0_87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701058448e_0_8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701058448e_0_90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701058448e_0_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701058448e_0_91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701058448e_0_9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701058448e_0_93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701058448e_0_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701058448e_0_97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701058448e_0_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701058448e_0_102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701058448e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701058448e_0_104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701058448e_0_10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701058448e_0_105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701058448e_0_10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701058448e_0_106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701058448e_0_1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701058448e_0_79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701058448e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701058448e_0_108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701058448e_0_1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701058448e_0_10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701058448e_0_10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01058448e_0_79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01058448e_0_7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01058448e_0_80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01058448e_0_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01058448e_0_80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01058448e_0_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01058448e_0_81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701058448e_0_8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701058448e_0_81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701058448e_0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701058448e_0_82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701058448e_0_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701058448e_0_86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701058448e_0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ue Video Info">
  <p:cSld name="Blank_1_1">
    <p:bg>
      <p:bgPr>
        <a:noFill/>
        <a:effectLst/>
      </p:bgPr>
    </p:bg>
    <p:spTree>
      <p:nvGrpSpPr>
        <p:cNvPr id="1" name="Shape 7"/>
        <p:cNvGrpSpPr/>
        <p:nvPr/>
      </p:nvGrpSpPr>
      <p:grpSpPr>
        <a:xfrm>
          <a:off x="0" y="0"/>
          <a:ext cx="0" cy="0"/>
          <a:chOff x="0" y="0"/>
          <a:chExt cx="0" cy="0"/>
        </a:xfrm>
      </p:grpSpPr>
      <p:sp>
        <p:nvSpPr>
          <p:cNvPr id="8" name="Google Shape;8;p2"/>
          <p:cNvSpPr/>
          <p:nvPr/>
        </p:nvSpPr>
        <p:spPr>
          <a:xfrm>
            <a:off x="-18300" y="-95250"/>
            <a:ext cx="18400800" cy="10496400"/>
          </a:xfrm>
          <a:prstGeom prst="rect">
            <a:avLst/>
          </a:prstGeom>
          <a:solidFill>
            <a:schemeClr val="accent5"/>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9" name="Google Shape;9;p2"/>
          <p:cNvSpPr txBox="1">
            <a:spLocks noGrp="1"/>
          </p:cNvSpPr>
          <p:nvPr>
            <p:ph type="title"/>
          </p:nvPr>
        </p:nvSpPr>
        <p:spPr>
          <a:xfrm>
            <a:off x="958500" y="2729700"/>
            <a:ext cx="16447200" cy="4827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4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White Background">
  <p:cSld name="CUSTOM_1">
    <p:spTree>
      <p:nvGrpSpPr>
        <p:cNvPr id="1" name="Shape 36"/>
        <p:cNvGrpSpPr/>
        <p:nvPr/>
      </p:nvGrpSpPr>
      <p:grpSpPr>
        <a:xfrm>
          <a:off x="0" y="0"/>
          <a:ext cx="0" cy="0"/>
          <a:chOff x="0" y="0"/>
          <a:chExt cx="0" cy="0"/>
        </a:xfrm>
      </p:grpSpPr>
      <p:sp>
        <p:nvSpPr>
          <p:cNvPr id="37" name="Google Shape;37;p11"/>
          <p:cNvSpPr/>
          <p:nvPr/>
        </p:nvSpPr>
        <p:spPr>
          <a:xfrm>
            <a:off x="125" y="-125"/>
            <a:ext cx="18288000" cy="10287000"/>
          </a:xfrm>
          <a:prstGeom prst="rect">
            <a:avLst/>
          </a:prstGeom>
          <a:solidFill>
            <a:srgbClr val="FFFFFF"/>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38" name="Google Shape;38;p11"/>
          <p:cNvSpPr txBox="1">
            <a:spLocks noGrp="1"/>
          </p:cNvSpPr>
          <p:nvPr>
            <p:ph type="title"/>
          </p:nvPr>
        </p:nvSpPr>
        <p:spPr>
          <a:xfrm>
            <a:off x="1847500" y="1075775"/>
            <a:ext cx="14616300" cy="1075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White Background 1">
  <p:cSld name="CUSTOM_1_1">
    <p:spTree>
      <p:nvGrpSpPr>
        <p:cNvPr id="1" name="Shape 39"/>
        <p:cNvGrpSpPr/>
        <p:nvPr/>
      </p:nvGrpSpPr>
      <p:grpSpPr>
        <a:xfrm>
          <a:off x="0" y="0"/>
          <a:ext cx="0" cy="0"/>
          <a:chOff x="0" y="0"/>
          <a:chExt cx="0" cy="0"/>
        </a:xfrm>
      </p:grpSpPr>
      <p:sp>
        <p:nvSpPr>
          <p:cNvPr id="40" name="Google Shape;40;p12"/>
          <p:cNvSpPr/>
          <p:nvPr/>
        </p:nvSpPr>
        <p:spPr>
          <a:xfrm>
            <a:off x="-18300" y="0"/>
            <a:ext cx="18400800" cy="10496400"/>
          </a:xfrm>
          <a:prstGeom prst="rect">
            <a:avLst/>
          </a:prstGeom>
          <a:solidFill>
            <a:srgbClr val="FFFFFF"/>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Blue Video Info">
  <p:cSld name="Blank_1_1">
    <p:bg>
      <p:bgPr>
        <a:noFill/>
        <a:effectLst/>
      </p:bgPr>
    </p:bg>
    <p:spTree>
      <p:nvGrpSpPr>
        <p:cNvPr id="1" name="Shape 43"/>
        <p:cNvGrpSpPr/>
        <p:nvPr/>
      </p:nvGrpSpPr>
      <p:grpSpPr>
        <a:xfrm>
          <a:off x="0" y="0"/>
          <a:ext cx="0" cy="0"/>
          <a:chOff x="0" y="0"/>
          <a:chExt cx="0" cy="0"/>
        </a:xfrm>
      </p:grpSpPr>
      <p:sp>
        <p:nvSpPr>
          <p:cNvPr id="44" name="Google Shape;44;p14"/>
          <p:cNvSpPr/>
          <p:nvPr/>
        </p:nvSpPr>
        <p:spPr>
          <a:xfrm>
            <a:off x="-18300" y="-95250"/>
            <a:ext cx="18400800" cy="10496400"/>
          </a:xfrm>
          <a:prstGeom prst="rect">
            <a:avLst/>
          </a:prstGeom>
          <a:solidFill>
            <a:schemeClr val="accent5"/>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45" name="Google Shape;45;p14"/>
          <p:cNvSpPr txBox="1">
            <a:spLocks noGrp="1"/>
          </p:cNvSpPr>
          <p:nvPr>
            <p:ph type="title"/>
          </p:nvPr>
        </p:nvSpPr>
        <p:spPr>
          <a:xfrm>
            <a:off x="958500" y="2729700"/>
            <a:ext cx="16447200" cy="4827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4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afe Zone Blank">
  <p:cSld name="Image Slide">
    <p:spTree>
      <p:nvGrpSpPr>
        <p:cNvPr id="1" name="Shape 46"/>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afe Zone with title">
  <p:cSld name="Image Slide_4">
    <p:spTree>
      <p:nvGrpSpPr>
        <p:cNvPr id="1" name="Shape 47"/>
        <p:cNvGrpSpPr/>
        <p:nvPr/>
      </p:nvGrpSpPr>
      <p:grpSpPr>
        <a:xfrm>
          <a:off x="0" y="0"/>
          <a:ext cx="0" cy="0"/>
          <a:chOff x="0" y="0"/>
          <a:chExt cx="0" cy="0"/>
        </a:xfrm>
      </p:grpSpPr>
      <p:sp>
        <p:nvSpPr>
          <p:cNvPr id="48" name="Google Shape;48;p16"/>
          <p:cNvSpPr txBox="1">
            <a:spLocks noGrp="1"/>
          </p:cNvSpPr>
          <p:nvPr>
            <p:ph type="title"/>
          </p:nvPr>
        </p:nvSpPr>
        <p:spPr>
          <a:xfrm>
            <a:off x="1847500" y="1075775"/>
            <a:ext cx="14616300" cy="1075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de snippet">
  <p:cSld name="Image Slide_4_2">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1847500" y="1075775"/>
            <a:ext cx="14616300" cy="1075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a:endParaRPr/>
          </a:p>
        </p:txBody>
      </p:sp>
      <p:sp>
        <p:nvSpPr>
          <p:cNvPr id="51" name="Google Shape;51;p17"/>
          <p:cNvSpPr txBox="1">
            <a:spLocks noGrp="1"/>
          </p:cNvSpPr>
          <p:nvPr>
            <p:ph type="subTitle" idx="1"/>
          </p:nvPr>
        </p:nvSpPr>
        <p:spPr>
          <a:xfrm>
            <a:off x="1969575" y="2332725"/>
            <a:ext cx="7073400" cy="6689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None/>
              <a:defRPr>
                <a:latin typeface="Consolas"/>
                <a:ea typeface="Consolas"/>
                <a:cs typeface="Consolas"/>
                <a:sym typeface="Consola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2" name="Google Shape;52;p17"/>
          <p:cNvSpPr txBox="1">
            <a:spLocks noGrp="1"/>
          </p:cNvSpPr>
          <p:nvPr>
            <p:ph type="subTitle" idx="2"/>
          </p:nvPr>
        </p:nvSpPr>
        <p:spPr>
          <a:xfrm>
            <a:off x="9690325" y="2739250"/>
            <a:ext cx="6381300" cy="28071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b="1">
                <a:latin typeface="Consolas"/>
                <a:ea typeface="Consolas"/>
                <a:cs typeface="Consolas"/>
                <a:sym typeface="Consola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afe Zone with title &amp; bullets">
  <p:cSld name="Image Slide_4_1">
    <p:spTree>
      <p:nvGrpSpPr>
        <p:cNvPr id="1" name="Shape 53"/>
        <p:cNvGrpSpPr/>
        <p:nvPr/>
      </p:nvGrpSpPr>
      <p:grpSpPr>
        <a:xfrm>
          <a:off x="0" y="0"/>
          <a:ext cx="0" cy="0"/>
          <a:chOff x="0" y="0"/>
          <a:chExt cx="0" cy="0"/>
        </a:xfrm>
      </p:grpSpPr>
      <p:sp>
        <p:nvSpPr>
          <p:cNvPr id="54" name="Google Shape;54;p18"/>
          <p:cNvSpPr txBox="1">
            <a:spLocks noGrp="1"/>
          </p:cNvSpPr>
          <p:nvPr>
            <p:ph type="title"/>
          </p:nvPr>
        </p:nvSpPr>
        <p:spPr>
          <a:xfrm>
            <a:off x="1847500" y="1075775"/>
            <a:ext cx="14616300" cy="1075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a:endParaRPr/>
          </a:p>
        </p:txBody>
      </p:sp>
      <p:sp>
        <p:nvSpPr>
          <p:cNvPr id="55" name="Google Shape;55;p18"/>
          <p:cNvSpPr txBox="1">
            <a:spLocks noGrp="1"/>
          </p:cNvSpPr>
          <p:nvPr>
            <p:ph type="body" idx="1"/>
          </p:nvPr>
        </p:nvSpPr>
        <p:spPr>
          <a:xfrm>
            <a:off x="1847500" y="2267675"/>
            <a:ext cx="11950200" cy="5706300"/>
          </a:xfrm>
          <a:prstGeom prst="rect">
            <a:avLst/>
          </a:prstGeom>
          <a:noFill/>
          <a:ln>
            <a:noFill/>
          </a:ln>
        </p:spPr>
        <p:txBody>
          <a:bodyPr spcFirstLastPara="1" wrap="square" lIns="91425" tIns="91425" rIns="91425" bIns="91425" anchor="t" anchorCtr="0">
            <a:noAutofit/>
          </a:bodyPr>
          <a:lstStyle>
            <a:lvl1pPr marL="457200" lvl="0" indent="-457200" rtl="0">
              <a:lnSpc>
                <a:spcPct val="100000"/>
              </a:lnSpc>
              <a:spcBef>
                <a:spcPts val="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1pPr>
            <a:lvl2pPr marL="914400" lvl="1" indent="-4572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2pPr>
            <a:lvl3pPr marL="1371600" lvl="2" indent="-4572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3pPr>
            <a:lvl4pPr marL="1828800" lvl="3" indent="-4572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4pPr>
            <a:lvl5pPr marL="2286000" lvl="4" indent="-4572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5pPr>
            <a:lvl6pPr marL="2743200" lvl="5" indent="-4572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6pPr>
            <a:lvl7pPr marL="3200400" lvl="6" indent="-4572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7pPr>
            <a:lvl8pPr marL="3657600" lvl="7" indent="-4572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8pPr>
            <a:lvl9pPr marL="4114800" lvl="8" indent="-457200" rtl="0">
              <a:lnSpc>
                <a:spcPct val="100000"/>
              </a:lnSpc>
              <a:spcBef>
                <a:spcPts val="1000"/>
              </a:spcBef>
              <a:spcAft>
                <a:spcPts val="1000"/>
              </a:spcAft>
              <a:buClr>
                <a:srgbClr val="434343"/>
              </a:buClr>
              <a:buSzPts val="3600"/>
              <a:buFont typeface="Google Sans"/>
              <a:buChar char="■"/>
              <a:defRPr sz="3600">
                <a:solidFill>
                  <a:srgbClr val="434343"/>
                </a:solidFill>
                <a:latin typeface="Google Sans"/>
                <a:ea typeface="Google Sans"/>
                <a:cs typeface="Google Sans"/>
                <a:sym typeface="Google Sans"/>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Agenda">
  <p:cSld name="Image Slide_3">
    <p:spTree>
      <p:nvGrpSpPr>
        <p:cNvPr id="1" name="Shape 56"/>
        <p:cNvGrpSpPr/>
        <p:nvPr/>
      </p:nvGrpSpPr>
      <p:grpSpPr>
        <a:xfrm>
          <a:off x="0" y="0"/>
          <a:ext cx="0" cy="0"/>
          <a:chOff x="0" y="0"/>
          <a:chExt cx="0" cy="0"/>
        </a:xfrm>
      </p:grpSpPr>
      <p:sp>
        <p:nvSpPr>
          <p:cNvPr id="57" name="Google Shape;57;p19"/>
          <p:cNvSpPr txBox="1">
            <a:spLocks noGrp="1"/>
          </p:cNvSpPr>
          <p:nvPr>
            <p:ph type="title"/>
          </p:nvPr>
        </p:nvSpPr>
        <p:spPr>
          <a:xfrm>
            <a:off x="1847500" y="1075775"/>
            <a:ext cx="14639700" cy="1075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70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58" name="Google Shape;58;p19"/>
          <p:cNvCxnSpPr/>
          <p:nvPr/>
        </p:nvCxnSpPr>
        <p:spPr>
          <a:xfrm>
            <a:off x="1901952" y="2369960"/>
            <a:ext cx="7091400" cy="0"/>
          </a:xfrm>
          <a:prstGeom prst="straightConnector1">
            <a:avLst/>
          </a:prstGeom>
          <a:noFill/>
          <a:ln w="28575" cap="flat" cmpd="sng">
            <a:solidFill>
              <a:srgbClr val="3C4043"/>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p:cSld name="Image Slide_2">
    <p:spTree>
      <p:nvGrpSpPr>
        <p:cNvPr id="1" name="Shape 59"/>
        <p:cNvGrpSpPr/>
        <p:nvPr/>
      </p:nvGrpSpPr>
      <p:grpSpPr>
        <a:xfrm>
          <a:off x="0" y="0"/>
          <a:ext cx="0" cy="0"/>
          <a:chOff x="0" y="0"/>
          <a:chExt cx="0" cy="0"/>
        </a:xfrm>
      </p:grpSpPr>
      <p:pic>
        <p:nvPicPr>
          <p:cNvPr id="60" name="Google Shape;60;p20"/>
          <p:cNvPicPr preferRelativeResize="0"/>
          <p:nvPr/>
        </p:nvPicPr>
        <p:blipFill>
          <a:blip r:embed="rId2">
            <a:alphaModFix/>
          </a:blip>
          <a:stretch>
            <a:fillRect/>
          </a:stretch>
        </p:blipFill>
        <p:spPr>
          <a:xfrm>
            <a:off x="991050" y="1828800"/>
            <a:ext cx="8680651" cy="2215375"/>
          </a:xfrm>
          <a:prstGeom prst="rect">
            <a:avLst/>
          </a:prstGeom>
          <a:noFill/>
          <a:ln>
            <a:noFill/>
          </a:ln>
        </p:spPr>
      </p:pic>
      <p:cxnSp>
        <p:nvCxnSpPr>
          <p:cNvPr id="61" name="Google Shape;61;p20"/>
          <p:cNvCxnSpPr/>
          <p:nvPr/>
        </p:nvCxnSpPr>
        <p:spPr>
          <a:xfrm>
            <a:off x="1901952" y="3657600"/>
            <a:ext cx="7156200" cy="0"/>
          </a:xfrm>
          <a:prstGeom prst="straightConnector1">
            <a:avLst/>
          </a:prstGeom>
          <a:noFill/>
          <a:ln w="28575" cap="flat" cmpd="sng">
            <a:solidFill>
              <a:srgbClr val="666666"/>
            </a:solidFill>
            <a:prstDash val="solid"/>
            <a:round/>
            <a:headEnd type="none" w="med" len="med"/>
            <a:tailEnd type="none" w="med" len="med"/>
          </a:ln>
        </p:spPr>
      </p:cxnSp>
      <p:sp>
        <p:nvSpPr>
          <p:cNvPr id="62" name="Google Shape;62;p20"/>
          <p:cNvSpPr txBox="1">
            <a:spLocks noGrp="1"/>
          </p:cNvSpPr>
          <p:nvPr>
            <p:ph type="subTitle" idx="1"/>
          </p:nvPr>
        </p:nvSpPr>
        <p:spPr>
          <a:xfrm>
            <a:off x="1901950" y="3735575"/>
            <a:ext cx="7156200" cy="121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3" name="Google Shape;63;p20"/>
          <p:cNvSpPr/>
          <p:nvPr/>
        </p:nvSpPr>
        <p:spPr>
          <a:xfrm>
            <a:off x="887500" y="9265025"/>
            <a:ext cx="2918100" cy="5379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Lab intro">
  <p:cSld name="Image Slide_2_1">
    <p:spTree>
      <p:nvGrpSpPr>
        <p:cNvPr id="1" name="Shape 64"/>
        <p:cNvGrpSpPr/>
        <p:nvPr/>
      </p:nvGrpSpPr>
      <p:grpSpPr>
        <a:xfrm>
          <a:off x="0" y="0"/>
          <a:ext cx="0" cy="0"/>
          <a:chOff x="0" y="0"/>
          <a:chExt cx="0" cy="0"/>
        </a:xfrm>
      </p:grpSpPr>
      <p:cxnSp>
        <p:nvCxnSpPr>
          <p:cNvPr id="65" name="Google Shape;65;p21"/>
          <p:cNvCxnSpPr/>
          <p:nvPr/>
        </p:nvCxnSpPr>
        <p:spPr>
          <a:xfrm>
            <a:off x="1901952" y="3657600"/>
            <a:ext cx="7156200" cy="0"/>
          </a:xfrm>
          <a:prstGeom prst="straightConnector1">
            <a:avLst/>
          </a:prstGeom>
          <a:noFill/>
          <a:ln w="28575" cap="flat" cmpd="sng">
            <a:solidFill>
              <a:srgbClr val="666666"/>
            </a:solidFill>
            <a:prstDash val="solid"/>
            <a:round/>
            <a:headEnd type="none" w="med" len="med"/>
            <a:tailEnd type="none" w="med" len="med"/>
          </a:ln>
        </p:spPr>
      </p:cxnSp>
      <p:sp>
        <p:nvSpPr>
          <p:cNvPr id="66" name="Google Shape;66;p21"/>
          <p:cNvSpPr txBox="1">
            <a:spLocks noGrp="1"/>
          </p:cNvSpPr>
          <p:nvPr>
            <p:ph type="subTitle" idx="1"/>
          </p:nvPr>
        </p:nvSpPr>
        <p:spPr>
          <a:xfrm>
            <a:off x="1901950" y="3735575"/>
            <a:ext cx="7156200" cy="121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7" name="Google Shape;67;p21"/>
          <p:cNvSpPr txBox="1">
            <a:spLocks noGrp="1"/>
          </p:cNvSpPr>
          <p:nvPr>
            <p:ph type="title"/>
          </p:nvPr>
        </p:nvSpPr>
        <p:spPr>
          <a:xfrm>
            <a:off x="1859250" y="2198300"/>
            <a:ext cx="14569500" cy="1432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9600">
                <a:solidFill>
                  <a:srgbClr val="3C40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8" name="Google Shape;68;p21"/>
          <p:cNvSpPr/>
          <p:nvPr/>
        </p:nvSpPr>
        <p:spPr>
          <a:xfrm>
            <a:off x="887500" y="9265025"/>
            <a:ext cx="2918100" cy="5379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afe Zone Blank">
  <p:cSld name="Image Slide">
    <p:spTree>
      <p:nvGrpSpPr>
        <p:cNvPr id="1" name="Shape 10"/>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nstructions Only - Green ILT-only slide">
  <p:cSld name="CUSTOM">
    <p:spTree>
      <p:nvGrpSpPr>
        <p:cNvPr id="1" name="Shape 69"/>
        <p:cNvGrpSpPr/>
        <p:nvPr/>
      </p:nvGrpSpPr>
      <p:grpSpPr>
        <a:xfrm>
          <a:off x="0" y="0"/>
          <a:ext cx="0" cy="0"/>
          <a:chOff x="0" y="0"/>
          <a:chExt cx="0" cy="0"/>
        </a:xfrm>
      </p:grpSpPr>
      <p:sp>
        <p:nvSpPr>
          <p:cNvPr id="70" name="Google Shape;70;p22"/>
          <p:cNvSpPr/>
          <p:nvPr/>
        </p:nvSpPr>
        <p:spPr>
          <a:xfrm>
            <a:off x="-18300" y="-95250"/>
            <a:ext cx="18400800" cy="10496400"/>
          </a:xfrm>
          <a:prstGeom prst="rect">
            <a:avLst/>
          </a:prstGeom>
          <a:solidFill>
            <a:schemeClr val="dk2"/>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71" name="Google Shape;71;p22"/>
          <p:cNvSpPr txBox="1">
            <a:spLocks noGrp="1"/>
          </p:cNvSpPr>
          <p:nvPr>
            <p:ph type="title"/>
          </p:nvPr>
        </p:nvSpPr>
        <p:spPr>
          <a:xfrm>
            <a:off x="1607700" y="4199550"/>
            <a:ext cx="15148800" cy="18879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8000">
                <a:solidFill>
                  <a:schemeClr val="accent1"/>
                </a:solidFill>
                <a:latin typeface="Google Sans"/>
                <a:ea typeface="Google Sans"/>
                <a:cs typeface="Google Sans"/>
                <a:sym typeface="Google Sans"/>
              </a:defRPr>
            </a:lvl1pPr>
            <a:lvl2pPr lvl="1" algn="ctr" rtl="0">
              <a:spcBef>
                <a:spcPts val="0"/>
              </a:spcBef>
              <a:spcAft>
                <a:spcPts val="0"/>
              </a:spcAft>
              <a:buNone/>
              <a:defRPr>
                <a:solidFill>
                  <a:schemeClr val="accent1"/>
                </a:solidFill>
              </a:defRPr>
            </a:lvl2pPr>
            <a:lvl3pPr lvl="2" algn="ctr" rtl="0">
              <a:spcBef>
                <a:spcPts val="0"/>
              </a:spcBef>
              <a:spcAft>
                <a:spcPts val="0"/>
              </a:spcAft>
              <a:buNone/>
              <a:defRPr>
                <a:solidFill>
                  <a:schemeClr val="accent1"/>
                </a:solidFill>
              </a:defRPr>
            </a:lvl3pPr>
            <a:lvl4pPr lvl="3" algn="ctr" rtl="0">
              <a:spcBef>
                <a:spcPts val="0"/>
              </a:spcBef>
              <a:spcAft>
                <a:spcPts val="0"/>
              </a:spcAft>
              <a:buNone/>
              <a:defRPr>
                <a:solidFill>
                  <a:schemeClr val="accent1"/>
                </a:solidFill>
              </a:defRPr>
            </a:lvl4pPr>
            <a:lvl5pPr lvl="4" algn="ctr" rtl="0">
              <a:spcBef>
                <a:spcPts val="0"/>
              </a:spcBef>
              <a:spcAft>
                <a:spcPts val="0"/>
              </a:spcAft>
              <a:buNone/>
              <a:defRPr>
                <a:solidFill>
                  <a:schemeClr val="accent1"/>
                </a:solidFill>
              </a:defRPr>
            </a:lvl5pPr>
            <a:lvl6pPr lvl="5" algn="ctr" rtl="0">
              <a:spcBef>
                <a:spcPts val="0"/>
              </a:spcBef>
              <a:spcAft>
                <a:spcPts val="0"/>
              </a:spcAft>
              <a:buNone/>
              <a:defRPr>
                <a:solidFill>
                  <a:schemeClr val="accent1"/>
                </a:solidFill>
              </a:defRPr>
            </a:lvl6pPr>
            <a:lvl7pPr lvl="6" algn="ctr" rtl="0">
              <a:spcBef>
                <a:spcPts val="0"/>
              </a:spcBef>
              <a:spcAft>
                <a:spcPts val="0"/>
              </a:spcAft>
              <a:buNone/>
              <a:defRPr>
                <a:solidFill>
                  <a:schemeClr val="accent1"/>
                </a:solidFill>
              </a:defRPr>
            </a:lvl7pPr>
            <a:lvl8pPr lvl="7" algn="ctr" rtl="0">
              <a:spcBef>
                <a:spcPts val="0"/>
              </a:spcBef>
              <a:spcAft>
                <a:spcPts val="0"/>
              </a:spcAft>
              <a:buNone/>
              <a:defRPr>
                <a:solidFill>
                  <a:schemeClr val="accent1"/>
                </a:solidFill>
              </a:defRPr>
            </a:lvl8pPr>
            <a:lvl9pPr lvl="8" algn="ctr" rtl="0">
              <a:spcBef>
                <a:spcPts val="0"/>
              </a:spcBef>
              <a:spcAft>
                <a:spcPts val="0"/>
              </a:spcAft>
              <a:buNone/>
              <a:defRPr>
                <a:solidFill>
                  <a:schemeClr val="accent1"/>
                </a:solidFil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White Background">
  <p:cSld name="CUSTOM_1">
    <p:spTree>
      <p:nvGrpSpPr>
        <p:cNvPr id="1" name="Shape 72"/>
        <p:cNvGrpSpPr/>
        <p:nvPr/>
      </p:nvGrpSpPr>
      <p:grpSpPr>
        <a:xfrm>
          <a:off x="0" y="0"/>
          <a:ext cx="0" cy="0"/>
          <a:chOff x="0" y="0"/>
          <a:chExt cx="0" cy="0"/>
        </a:xfrm>
      </p:grpSpPr>
      <p:sp>
        <p:nvSpPr>
          <p:cNvPr id="73" name="Google Shape;73;p23"/>
          <p:cNvSpPr/>
          <p:nvPr/>
        </p:nvSpPr>
        <p:spPr>
          <a:xfrm>
            <a:off x="125" y="-125"/>
            <a:ext cx="18288000" cy="10287000"/>
          </a:xfrm>
          <a:prstGeom prst="rect">
            <a:avLst/>
          </a:prstGeom>
          <a:solidFill>
            <a:srgbClr val="FFFFFF"/>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74" name="Google Shape;74;p23"/>
          <p:cNvSpPr txBox="1">
            <a:spLocks noGrp="1"/>
          </p:cNvSpPr>
          <p:nvPr>
            <p:ph type="title"/>
          </p:nvPr>
        </p:nvSpPr>
        <p:spPr>
          <a:xfrm>
            <a:off x="1847500" y="1075775"/>
            <a:ext cx="14616300" cy="1075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a:endParaRPr/>
          </a:p>
        </p:txBody>
      </p:sp>
      <p:pic>
        <p:nvPicPr>
          <p:cNvPr id="75" name="Google Shape;75;p23"/>
          <p:cNvPicPr preferRelativeResize="0"/>
          <p:nvPr/>
        </p:nvPicPr>
        <p:blipFill rotWithShape="1">
          <a:blip r:embed="rId2">
            <a:alphaModFix/>
          </a:blip>
          <a:srcRect r="-21669"/>
          <a:stretch/>
        </p:blipFill>
        <p:spPr>
          <a:xfrm>
            <a:off x="1010600" y="9256050"/>
            <a:ext cx="3223152" cy="507026"/>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Blue Video Info">
  <p:cSld name="Blank_1_1">
    <p:bg>
      <p:bgPr>
        <a:noFill/>
        <a:effectLst/>
      </p:bgPr>
    </p:bg>
    <p:spTree>
      <p:nvGrpSpPr>
        <p:cNvPr id="1" name="Shape 82"/>
        <p:cNvGrpSpPr/>
        <p:nvPr/>
      </p:nvGrpSpPr>
      <p:grpSpPr>
        <a:xfrm>
          <a:off x="0" y="0"/>
          <a:ext cx="0" cy="0"/>
          <a:chOff x="0" y="0"/>
          <a:chExt cx="0" cy="0"/>
        </a:xfrm>
      </p:grpSpPr>
      <p:sp>
        <p:nvSpPr>
          <p:cNvPr id="83" name="Google Shape;83;p25"/>
          <p:cNvSpPr/>
          <p:nvPr/>
        </p:nvSpPr>
        <p:spPr>
          <a:xfrm>
            <a:off x="-18300" y="-95250"/>
            <a:ext cx="18400800" cy="10496400"/>
          </a:xfrm>
          <a:prstGeom prst="rect">
            <a:avLst/>
          </a:prstGeom>
          <a:solidFill>
            <a:schemeClr val="accent5"/>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84" name="Google Shape;84;p25"/>
          <p:cNvSpPr txBox="1">
            <a:spLocks noGrp="1"/>
          </p:cNvSpPr>
          <p:nvPr>
            <p:ph type="title"/>
          </p:nvPr>
        </p:nvSpPr>
        <p:spPr>
          <a:xfrm>
            <a:off x="958500" y="2729700"/>
            <a:ext cx="16447200" cy="4827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4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afe Zone Blank">
  <p:cSld name="Image Slide">
    <p:spTree>
      <p:nvGrpSpPr>
        <p:cNvPr id="1" name="Shape 85"/>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afe Zone with title">
  <p:cSld name="Image Slide_4">
    <p:spTree>
      <p:nvGrpSpPr>
        <p:cNvPr id="1" name="Shape 86"/>
        <p:cNvGrpSpPr/>
        <p:nvPr/>
      </p:nvGrpSpPr>
      <p:grpSpPr>
        <a:xfrm>
          <a:off x="0" y="0"/>
          <a:ext cx="0" cy="0"/>
          <a:chOff x="0" y="0"/>
          <a:chExt cx="0" cy="0"/>
        </a:xfrm>
      </p:grpSpPr>
      <p:sp>
        <p:nvSpPr>
          <p:cNvPr id="87" name="Google Shape;87;p27"/>
          <p:cNvSpPr txBox="1">
            <a:spLocks noGrp="1"/>
          </p:cNvSpPr>
          <p:nvPr>
            <p:ph type="title"/>
          </p:nvPr>
        </p:nvSpPr>
        <p:spPr>
          <a:xfrm>
            <a:off x="1847500" y="1075775"/>
            <a:ext cx="14616300" cy="1075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ode snippet">
  <p:cSld name="Image Slide_4_2">
    <p:spTree>
      <p:nvGrpSpPr>
        <p:cNvPr id="1" name="Shape 88"/>
        <p:cNvGrpSpPr/>
        <p:nvPr/>
      </p:nvGrpSpPr>
      <p:grpSpPr>
        <a:xfrm>
          <a:off x="0" y="0"/>
          <a:ext cx="0" cy="0"/>
          <a:chOff x="0" y="0"/>
          <a:chExt cx="0" cy="0"/>
        </a:xfrm>
      </p:grpSpPr>
      <p:sp>
        <p:nvSpPr>
          <p:cNvPr id="89" name="Google Shape;89;p28"/>
          <p:cNvSpPr txBox="1">
            <a:spLocks noGrp="1"/>
          </p:cNvSpPr>
          <p:nvPr>
            <p:ph type="title"/>
          </p:nvPr>
        </p:nvSpPr>
        <p:spPr>
          <a:xfrm>
            <a:off x="1847500" y="1075775"/>
            <a:ext cx="14616300" cy="1075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a:endParaRPr/>
          </a:p>
        </p:txBody>
      </p:sp>
      <p:sp>
        <p:nvSpPr>
          <p:cNvPr id="90" name="Google Shape;90;p28"/>
          <p:cNvSpPr txBox="1">
            <a:spLocks noGrp="1"/>
          </p:cNvSpPr>
          <p:nvPr>
            <p:ph type="subTitle" idx="1"/>
          </p:nvPr>
        </p:nvSpPr>
        <p:spPr>
          <a:xfrm>
            <a:off x="1969575" y="2332725"/>
            <a:ext cx="7073400" cy="6689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None/>
              <a:defRPr>
                <a:latin typeface="Consolas"/>
                <a:ea typeface="Consolas"/>
                <a:cs typeface="Consolas"/>
                <a:sym typeface="Consola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1" name="Google Shape;91;p28"/>
          <p:cNvSpPr txBox="1">
            <a:spLocks noGrp="1"/>
          </p:cNvSpPr>
          <p:nvPr>
            <p:ph type="subTitle" idx="2"/>
          </p:nvPr>
        </p:nvSpPr>
        <p:spPr>
          <a:xfrm>
            <a:off x="9690325" y="2739250"/>
            <a:ext cx="6381300" cy="28071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b="1">
                <a:latin typeface="Consolas"/>
                <a:ea typeface="Consolas"/>
                <a:cs typeface="Consolas"/>
                <a:sym typeface="Consola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afe Zone with title &amp; bullets">
  <p:cSld name="Image Slide_4_1">
    <p:spTree>
      <p:nvGrpSpPr>
        <p:cNvPr id="1" name="Shape 92"/>
        <p:cNvGrpSpPr/>
        <p:nvPr/>
      </p:nvGrpSpPr>
      <p:grpSpPr>
        <a:xfrm>
          <a:off x="0" y="0"/>
          <a:ext cx="0" cy="0"/>
          <a:chOff x="0" y="0"/>
          <a:chExt cx="0" cy="0"/>
        </a:xfrm>
      </p:grpSpPr>
      <p:sp>
        <p:nvSpPr>
          <p:cNvPr id="93" name="Google Shape;93;p29"/>
          <p:cNvSpPr txBox="1">
            <a:spLocks noGrp="1"/>
          </p:cNvSpPr>
          <p:nvPr>
            <p:ph type="title"/>
          </p:nvPr>
        </p:nvSpPr>
        <p:spPr>
          <a:xfrm>
            <a:off x="1847500" y="1075775"/>
            <a:ext cx="14616300" cy="1075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a:endParaRPr/>
          </a:p>
        </p:txBody>
      </p:sp>
      <p:sp>
        <p:nvSpPr>
          <p:cNvPr id="94" name="Google Shape;94;p29"/>
          <p:cNvSpPr txBox="1">
            <a:spLocks noGrp="1"/>
          </p:cNvSpPr>
          <p:nvPr>
            <p:ph type="body" idx="1"/>
          </p:nvPr>
        </p:nvSpPr>
        <p:spPr>
          <a:xfrm>
            <a:off x="1847500" y="2267675"/>
            <a:ext cx="11950200" cy="5706300"/>
          </a:xfrm>
          <a:prstGeom prst="rect">
            <a:avLst/>
          </a:prstGeom>
          <a:noFill/>
          <a:ln>
            <a:noFill/>
          </a:ln>
        </p:spPr>
        <p:txBody>
          <a:bodyPr spcFirstLastPara="1" wrap="square" lIns="91425" tIns="91425" rIns="91425" bIns="91425" anchor="t" anchorCtr="0">
            <a:noAutofit/>
          </a:bodyPr>
          <a:lstStyle>
            <a:lvl1pPr marL="457200" lvl="0" indent="-457200" rtl="0">
              <a:lnSpc>
                <a:spcPct val="100000"/>
              </a:lnSpc>
              <a:spcBef>
                <a:spcPts val="0"/>
              </a:spcBef>
              <a:spcAft>
                <a:spcPts val="0"/>
              </a:spcAft>
              <a:buClr>
                <a:srgbClr val="434343"/>
              </a:buClr>
              <a:buSzPts val="3600"/>
              <a:buChar char="●"/>
              <a:defRPr sz="3600">
                <a:solidFill>
                  <a:srgbClr val="434343"/>
                </a:solidFill>
              </a:defRPr>
            </a:lvl1pPr>
            <a:lvl2pPr marL="914400" lvl="1" indent="-457200" rtl="0">
              <a:lnSpc>
                <a:spcPct val="100000"/>
              </a:lnSpc>
              <a:spcBef>
                <a:spcPts val="1000"/>
              </a:spcBef>
              <a:spcAft>
                <a:spcPts val="0"/>
              </a:spcAft>
              <a:buClr>
                <a:srgbClr val="434343"/>
              </a:buClr>
              <a:buSzPts val="3600"/>
              <a:buChar char="○"/>
              <a:defRPr sz="3600">
                <a:solidFill>
                  <a:srgbClr val="434343"/>
                </a:solidFill>
              </a:defRPr>
            </a:lvl2pPr>
            <a:lvl3pPr marL="1371600" lvl="2" indent="-457200" rtl="0">
              <a:lnSpc>
                <a:spcPct val="100000"/>
              </a:lnSpc>
              <a:spcBef>
                <a:spcPts val="1000"/>
              </a:spcBef>
              <a:spcAft>
                <a:spcPts val="0"/>
              </a:spcAft>
              <a:buClr>
                <a:srgbClr val="434343"/>
              </a:buClr>
              <a:buSzPts val="3600"/>
              <a:buChar char="■"/>
              <a:defRPr sz="3600">
                <a:solidFill>
                  <a:srgbClr val="434343"/>
                </a:solidFill>
              </a:defRPr>
            </a:lvl3pPr>
            <a:lvl4pPr marL="1828800" lvl="3" indent="-457200" rtl="0">
              <a:lnSpc>
                <a:spcPct val="100000"/>
              </a:lnSpc>
              <a:spcBef>
                <a:spcPts val="1000"/>
              </a:spcBef>
              <a:spcAft>
                <a:spcPts val="0"/>
              </a:spcAft>
              <a:buClr>
                <a:srgbClr val="434343"/>
              </a:buClr>
              <a:buSzPts val="3600"/>
              <a:buChar char="●"/>
              <a:defRPr sz="3600">
                <a:solidFill>
                  <a:srgbClr val="434343"/>
                </a:solidFill>
              </a:defRPr>
            </a:lvl4pPr>
            <a:lvl5pPr marL="2286000" lvl="4" indent="-457200" rtl="0">
              <a:lnSpc>
                <a:spcPct val="100000"/>
              </a:lnSpc>
              <a:spcBef>
                <a:spcPts val="1000"/>
              </a:spcBef>
              <a:spcAft>
                <a:spcPts val="0"/>
              </a:spcAft>
              <a:buClr>
                <a:srgbClr val="434343"/>
              </a:buClr>
              <a:buSzPts val="3600"/>
              <a:buChar char="○"/>
              <a:defRPr sz="3600">
                <a:solidFill>
                  <a:srgbClr val="434343"/>
                </a:solidFill>
              </a:defRPr>
            </a:lvl5pPr>
            <a:lvl6pPr marL="2743200" lvl="5" indent="-457200" rtl="0">
              <a:lnSpc>
                <a:spcPct val="100000"/>
              </a:lnSpc>
              <a:spcBef>
                <a:spcPts val="1000"/>
              </a:spcBef>
              <a:spcAft>
                <a:spcPts val="0"/>
              </a:spcAft>
              <a:buClr>
                <a:srgbClr val="434343"/>
              </a:buClr>
              <a:buSzPts val="3600"/>
              <a:buChar char="■"/>
              <a:defRPr sz="3600">
                <a:solidFill>
                  <a:srgbClr val="434343"/>
                </a:solidFill>
              </a:defRPr>
            </a:lvl6pPr>
            <a:lvl7pPr marL="3200400" lvl="6" indent="-457200" rtl="0">
              <a:lnSpc>
                <a:spcPct val="100000"/>
              </a:lnSpc>
              <a:spcBef>
                <a:spcPts val="1000"/>
              </a:spcBef>
              <a:spcAft>
                <a:spcPts val="0"/>
              </a:spcAft>
              <a:buClr>
                <a:srgbClr val="434343"/>
              </a:buClr>
              <a:buSzPts val="3600"/>
              <a:buChar char="●"/>
              <a:defRPr sz="3600">
                <a:solidFill>
                  <a:srgbClr val="434343"/>
                </a:solidFill>
              </a:defRPr>
            </a:lvl7pPr>
            <a:lvl8pPr marL="3657600" lvl="7" indent="-457200" rtl="0">
              <a:lnSpc>
                <a:spcPct val="100000"/>
              </a:lnSpc>
              <a:spcBef>
                <a:spcPts val="1000"/>
              </a:spcBef>
              <a:spcAft>
                <a:spcPts val="0"/>
              </a:spcAft>
              <a:buClr>
                <a:srgbClr val="434343"/>
              </a:buClr>
              <a:buSzPts val="3600"/>
              <a:buChar char="○"/>
              <a:defRPr sz="3600">
                <a:solidFill>
                  <a:srgbClr val="434343"/>
                </a:solidFill>
              </a:defRPr>
            </a:lvl8pPr>
            <a:lvl9pPr marL="4114800" lvl="8" indent="-457200" rtl="0">
              <a:lnSpc>
                <a:spcPct val="100000"/>
              </a:lnSpc>
              <a:spcBef>
                <a:spcPts val="1000"/>
              </a:spcBef>
              <a:spcAft>
                <a:spcPts val="1000"/>
              </a:spcAft>
              <a:buClr>
                <a:srgbClr val="434343"/>
              </a:buClr>
              <a:buSzPts val="3600"/>
              <a:buChar char="■"/>
              <a:defRPr sz="3600">
                <a:solidFill>
                  <a:srgbClr val="434343"/>
                </a:solidFil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Agenda">
  <p:cSld name="Image Slide_3">
    <p:spTree>
      <p:nvGrpSpPr>
        <p:cNvPr id="1" name="Shape 95"/>
        <p:cNvGrpSpPr/>
        <p:nvPr/>
      </p:nvGrpSpPr>
      <p:grpSpPr>
        <a:xfrm>
          <a:off x="0" y="0"/>
          <a:ext cx="0" cy="0"/>
          <a:chOff x="0" y="0"/>
          <a:chExt cx="0" cy="0"/>
        </a:xfrm>
      </p:grpSpPr>
      <p:sp>
        <p:nvSpPr>
          <p:cNvPr id="96" name="Google Shape;96;p30"/>
          <p:cNvSpPr txBox="1">
            <a:spLocks noGrp="1"/>
          </p:cNvSpPr>
          <p:nvPr>
            <p:ph type="title"/>
          </p:nvPr>
        </p:nvSpPr>
        <p:spPr>
          <a:xfrm>
            <a:off x="1847500" y="1075775"/>
            <a:ext cx="14639700" cy="1075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70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97" name="Google Shape;97;p30"/>
          <p:cNvCxnSpPr/>
          <p:nvPr/>
        </p:nvCxnSpPr>
        <p:spPr>
          <a:xfrm>
            <a:off x="1901952" y="2369960"/>
            <a:ext cx="7091400" cy="0"/>
          </a:xfrm>
          <a:prstGeom prst="straightConnector1">
            <a:avLst/>
          </a:prstGeom>
          <a:noFill/>
          <a:ln w="28575" cap="flat" cmpd="sng">
            <a:solidFill>
              <a:srgbClr val="3C4043"/>
            </a:solidFill>
            <a:prstDash val="solid"/>
            <a:round/>
            <a:headEnd type="none" w="med" len="med"/>
            <a:tailEnd type="none" w="med" len="med"/>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Slide">
  <p:cSld name="Image Slide_2">
    <p:spTree>
      <p:nvGrpSpPr>
        <p:cNvPr id="1" name="Shape 98"/>
        <p:cNvGrpSpPr/>
        <p:nvPr/>
      </p:nvGrpSpPr>
      <p:grpSpPr>
        <a:xfrm>
          <a:off x="0" y="0"/>
          <a:ext cx="0" cy="0"/>
          <a:chOff x="0" y="0"/>
          <a:chExt cx="0" cy="0"/>
        </a:xfrm>
      </p:grpSpPr>
      <p:pic>
        <p:nvPicPr>
          <p:cNvPr id="99" name="Google Shape;99;p31"/>
          <p:cNvPicPr preferRelativeResize="0"/>
          <p:nvPr/>
        </p:nvPicPr>
        <p:blipFill>
          <a:blip r:embed="rId2">
            <a:alphaModFix/>
          </a:blip>
          <a:stretch>
            <a:fillRect/>
          </a:stretch>
        </p:blipFill>
        <p:spPr>
          <a:xfrm>
            <a:off x="991050" y="1828800"/>
            <a:ext cx="8680651" cy="2215375"/>
          </a:xfrm>
          <a:prstGeom prst="rect">
            <a:avLst/>
          </a:prstGeom>
          <a:noFill/>
          <a:ln>
            <a:noFill/>
          </a:ln>
        </p:spPr>
      </p:pic>
      <p:cxnSp>
        <p:nvCxnSpPr>
          <p:cNvPr id="100" name="Google Shape;100;p31"/>
          <p:cNvCxnSpPr/>
          <p:nvPr/>
        </p:nvCxnSpPr>
        <p:spPr>
          <a:xfrm>
            <a:off x="1901952" y="3657600"/>
            <a:ext cx="7156200" cy="0"/>
          </a:xfrm>
          <a:prstGeom prst="straightConnector1">
            <a:avLst/>
          </a:prstGeom>
          <a:noFill/>
          <a:ln w="28575" cap="flat" cmpd="sng">
            <a:solidFill>
              <a:srgbClr val="666666"/>
            </a:solidFill>
            <a:prstDash val="solid"/>
            <a:round/>
            <a:headEnd type="none" w="med" len="med"/>
            <a:tailEnd type="none" w="med" len="med"/>
          </a:ln>
        </p:spPr>
      </p:cxnSp>
      <p:sp>
        <p:nvSpPr>
          <p:cNvPr id="101" name="Google Shape;101;p31"/>
          <p:cNvSpPr txBox="1">
            <a:spLocks noGrp="1"/>
          </p:cNvSpPr>
          <p:nvPr>
            <p:ph type="subTitle" idx="1"/>
          </p:nvPr>
        </p:nvSpPr>
        <p:spPr>
          <a:xfrm>
            <a:off x="1901950" y="3735575"/>
            <a:ext cx="7156200" cy="121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2" name="Google Shape;102;p31"/>
          <p:cNvSpPr/>
          <p:nvPr/>
        </p:nvSpPr>
        <p:spPr>
          <a:xfrm>
            <a:off x="887500" y="9265025"/>
            <a:ext cx="2918100" cy="5379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Lab intro">
  <p:cSld name="Image Slide_2_1">
    <p:spTree>
      <p:nvGrpSpPr>
        <p:cNvPr id="1" name="Shape 103"/>
        <p:cNvGrpSpPr/>
        <p:nvPr/>
      </p:nvGrpSpPr>
      <p:grpSpPr>
        <a:xfrm>
          <a:off x="0" y="0"/>
          <a:ext cx="0" cy="0"/>
          <a:chOff x="0" y="0"/>
          <a:chExt cx="0" cy="0"/>
        </a:xfrm>
      </p:grpSpPr>
      <p:pic>
        <p:nvPicPr>
          <p:cNvPr id="104" name="Google Shape;104;p32"/>
          <p:cNvPicPr preferRelativeResize="0"/>
          <p:nvPr/>
        </p:nvPicPr>
        <p:blipFill rotWithShape="1">
          <a:blip r:embed="rId2">
            <a:alphaModFix/>
          </a:blip>
          <a:srcRect r="72622"/>
          <a:stretch/>
        </p:blipFill>
        <p:spPr>
          <a:xfrm>
            <a:off x="991050" y="1828800"/>
            <a:ext cx="2376552" cy="2215375"/>
          </a:xfrm>
          <a:prstGeom prst="rect">
            <a:avLst/>
          </a:prstGeom>
          <a:noFill/>
          <a:ln>
            <a:noFill/>
          </a:ln>
        </p:spPr>
      </p:pic>
      <p:cxnSp>
        <p:nvCxnSpPr>
          <p:cNvPr id="105" name="Google Shape;105;p32"/>
          <p:cNvCxnSpPr/>
          <p:nvPr/>
        </p:nvCxnSpPr>
        <p:spPr>
          <a:xfrm>
            <a:off x="1901952" y="3657600"/>
            <a:ext cx="7156200" cy="0"/>
          </a:xfrm>
          <a:prstGeom prst="straightConnector1">
            <a:avLst/>
          </a:prstGeom>
          <a:noFill/>
          <a:ln w="28575" cap="flat" cmpd="sng">
            <a:solidFill>
              <a:srgbClr val="666666"/>
            </a:solidFill>
            <a:prstDash val="solid"/>
            <a:round/>
            <a:headEnd type="none" w="med" len="med"/>
            <a:tailEnd type="none" w="med" len="med"/>
          </a:ln>
        </p:spPr>
      </p:cxnSp>
      <p:sp>
        <p:nvSpPr>
          <p:cNvPr id="106" name="Google Shape;106;p32"/>
          <p:cNvSpPr txBox="1">
            <a:spLocks noGrp="1"/>
          </p:cNvSpPr>
          <p:nvPr>
            <p:ph type="subTitle" idx="1"/>
          </p:nvPr>
        </p:nvSpPr>
        <p:spPr>
          <a:xfrm>
            <a:off x="1901950" y="3735575"/>
            <a:ext cx="7156200" cy="121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7" name="Google Shape;107;p32"/>
          <p:cNvSpPr txBox="1">
            <a:spLocks noGrp="1"/>
          </p:cNvSpPr>
          <p:nvPr>
            <p:ph type="title"/>
          </p:nvPr>
        </p:nvSpPr>
        <p:spPr>
          <a:xfrm>
            <a:off x="3297450" y="2198300"/>
            <a:ext cx="14569500" cy="1432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9600">
                <a:solidFill>
                  <a:srgbClr val="3C40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8" name="Google Shape;108;p32"/>
          <p:cNvSpPr/>
          <p:nvPr/>
        </p:nvSpPr>
        <p:spPr>
          <a:xfrm>
            <a:off x="887500" y="9265025"/>
            <a:ext cx="2918100" cy="5379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afe Zone with title">
  <p:cSld name="Image Slide_4">
    <p:spTree>
      <p:nvGrpSpPr>
        <p:cNvPr id="1" name="Shape 11"/>
        <p:cNvGrpSpPr/>
        <p:nvPr/>
      </p:nvGrpSpPr>
      <p:grpSpPr>
        <a:xfrm>
          <a:off x="0" y="0"/>
          <a:ext cx="0" cy="0"/>
          <a:chOff x="0" y="0"/>
          <a:chExt cx="0" cy="0"/>
        </a:xfrm>
      </p:grpSpPr>
      <p:sp>
        <p:nvSpPr>
          <p:cNvPr id="12" name="Google Shape;12;p4"/>
          <p:cNvSpPr txBox="1">
            <a:spLocks noGrp="1"/>
          </p:cNvSpPr>
          <p:nvPr>
            <p:ph type="title"/>
          </p:nvPr>
        </p:nvSpPr>
        <p:spPr>
          <a:xfrm>
            <a:off x="1847500" y="1075775"/>
            <a:ext cx="14616300" cy="1075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nstructions Only - Green ILT-only slide">
  <p:cSld name="CUSTOM">
    <p:spTree>
      <p:nvGrpSpPr>
        <p:cNvPr id="1" name="Shape 109"/>
        <p:cNvGrpSpPr/>
        <p:nvPr/>
      </p:nvGrpSpPr>
      <p:grpSpPr>
        <a:xfrm>
          <a:off x="0" y="0"/>
          <a:ext cx="0" cy="0"/>
          <a:chOff x="0" y="0"/>
          <a:chExt cx="0" cy="0"/>
        </a:xfrm>
      </p:grpSpPr>
      <p:sp>
        <p:nvSpPr>
          <p:cNvPr id="110" name="Google Shape;110;p33"/>
          <p:cNvSpPr/>
          <p:nvPr/>
        </p:nvSpPr>
        <p:spPr>
          <a:xfrm>
            <a:off x="-18300" y="-95250"/>
            <a:ext cx="18400800" cy="10496400"/>
          </a:xfrm>
          <a:prstGeom prst="rect">
            <a:avLst/>
          </a:prstGeom>
          <a:solidFill>
            <a:schemeClr val="dk2"/>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111" name="Google Shape;111;p33"/>
          <p:cNvSpPr txBox="1">
            <a:spLocks noGrp="1"/>
          </p:cNvSpPr>
          <p:nvPr>
            <p:ph type="title"/>
          </p:nvPr>
        </p:nvSpPr>
        <p:spPr>
          <a:xfrm>
            <a:off x="1607700" y="4199550"/>
            <a:ext cx="15148800" cy="18879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8000">
                <a:solidFill>
                  <a:schemeClr val="accent1"/>
                </a:solidFill>
                <a:latin typeface="Google Sans"/>
                <a:ea typeface="Google Sans"/>
                <a:cs typeface="Google Sans"/>
                <a:sym typeface="Google Sans"/>
              </a:defRPr>
            </a:lvl1pPr>
            <a:lvl2pPr lvl="1" algn="ctr" rtl="0">
              <a:spcBef>
                <a:spcPts val="0"/>
              </a:spcBef>
              <a:spcAft>
                <a:spcPts val="0"/>
              </a:spcAft>
              <a:buNone/>
              <a:defRPr>
                <a:solidFill>
                  <a:schemeClr val="accent1"/>
                </a:solidFill>
              </a:defRPr>
            </a:lvl2pPr>
            <a:lvl3pPr lvl="2" algn="ctr" rtl="0">
              <a:spcBef>
                <a:spcPts val="0"/>
              </a:spcBef>
              <a:spcAft>
                <a:spcPts val="0"/>
              </a:spcAft>
              <a:buNone/>
              <a:defRPr>
                <a:solidFill>
                  <a:schemeClr val="accent1"/>
                </a:solidFill>
              </a:defRPr>
            </a:lvl3pPr>
            <a:lvl4pPr lvl="3" algn="ctr" rtl="0">
              <a:spcBef>
                <a:spcPts val="0"/>
              </a:spcBef>
              <a:spcAft>
                <a:spcPts val="0"/>
              </a:spcAft>
              <a:buNone/>
              <a:defRPr>
                <a:solidFill>
                  <a:schemeClr val="accent1"/>
                </a:solidFill>
              </a:defRPr>
            </a:lvl4pPr>
            <a:lvl5pPr lvl="4" algn="ctr" rtl="0">
              <a:spcBef>
                <a:spcPts val="0"/>
              </a:spcBef>
              <a:spcAft>
                <a:spcPts val="0"/>
              </a:spcAft>
              <a:buNone/>
              <a:defRPr>
                <a:solidFill>
                  <a:schemeClr val="accent1"/>
                </a:solidFill>
              </a:defRPr>
            </a:lvl5pPr>
            <a:lvl6pPr lvl="5" algn="ctr" rtl="0">
              <a:spcBef>
                <a:spcPts val="0"/>
              </a:spcBef>
              <a:spcAft>
                <a:spcPts val="0"/>
              </a:spcAft>
              <a:buNone/>
              <a:defRPr>
                <a:solidFill>
                  <a:schemeClr val="accent1"/>
                </a:solidFill>
              </a:defRPr>
            </a:lvl6pPr>
            <a:lvl7pPr lvl="6" algn="ctr" rtl="0">
              <a:spcBef>
                <a:spcPts val="0"/>
              </a:spcBef>
              <a:spcAft>
                <a:spcPts val="0"/>
              </a:spcAft>
              <a:buNone/>
              <a:defRPr>
                <a:solidFill>
                  <a:schemeClr val="accent1"/>
                </a:solidFill>
              </a:defRPr>
            </a:lvl7pPr>
            <a:lvl8pPr lvl="7" algn="ctr" rtl="0">
              <a:spcBef>
                <a:spcPts val="0"/>
              </a:spcBef>
              <a:spcAft>
                <a:spcPts val="0"/>
              </a:spcAft>
              <a:buNone/>
              <a:defRPr>
                <a:solidFill>
                  <a:schemeClr val="accent1"/>
                </a:solidFill>
              </a:defRPr>
            </a:lvl8pPr>
            <a:lvl9pPr lvl="8" algn="ctr" rtl="0">
              <a:spcBef>
                <a:spcPts val="0"/>
              </a:spcBef>
              <a:spcAft>
                <a:spcPts val="0"/>
              </a:spcAft>
              <a:buNone/>
              <a:defRPr>
                <a:solidFill>
                  <a:schemeClr val="accent1"/>
                </a:solidFil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lank White Background">
  <p:cSld name="CUSTOM_1">
    <p:spTree>
      <p:nvGrpSpPr>
        <p:cNvPr id="1" name="Shape 112"/>
        <p:cNvGrpSpPr/>
        <p:nvPr/>
      </p:nvGrpSpPr>
      <p:grpSpPr>
        <a:xfrm>
          <a:off x="0" y="0"/>
          <a:ext cx="0" cy="0"/>
          <a:chOff x="0" y="0"/>
          <a:chExt cx="0" cy="0"/>
        </a:xfrm>
      </p:grpSpPr>
      <p:sp>
        <p:nvSpPr>
          <p:cNvPr id="113" name="Google Shape;113;p34"/>
          <p:cNvSpPr/>
          <p:nvPr/>
        </p:nvSpPr>
        <p:spPr>
          <a:xfrm>
            <a:off x="-18300" y="0"/>
            <a:ext cx="18400800" cy="10496400"/>
          </a:xfrm>
          <a:prstGeom prst="rect">
            <a:avLst/>
          </a:prstGeom>
          <a:solidFill>
            <a:srgbClr val="FFFFFF"/>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 Title ">
  <p:cSld name="OBJECT_2_2">
    <p:spTree>
      <p:nvGrpSpPr>
        <p:cNvPr id="1" name="Shape 114"/>
        <p:cNvGrpSpPr/>
        <p:nvPr/>
      </p:nvGrpSpPr>
      <p:grpSpPr>
        <a:xfrm>
          <a:off x="0" y="0"/>
          <a:ext cx="0" cy="0"/>
          <a:chOff x="0" y="0"/>
          <a:chExt cx="0" cy="0"/>
        </a:xfrm>
      </p:grpSpPr>
      <p:sp>
        <p:nvSpPr>
          <p:cNvPr id="115" name="Google Shape;115;p35"/>
          <p:cNvSpPr txBox="1">
            <a:spLocks noGrp="1"/>
          </p:cNvSpPr>
          <p:nvPr>
            <p:ph type="title"/>
          </p:nvPr>
        </p:nvSpPr>
        <p:spPr>
          <a:xfrm>
            <a:off x="782150" y="326200"/>
            <a:ext cx="15926400" cy="1158600"/>
          </a:xfrm>
          <a:prstGeom prst="rect">
            <a:avLst/>
          </a:prstGeom>
          <a:noFill/>
          <a:ln>
            <a:noFill/>
          </a:ln>
        </p:spPr>
        <p:txBody>
          <a:bodyPr spcFirstLastPara="1" wrap="square" lIns="91425" tIns="91425" rIns="91425" bIns="91425" anchor="t" anchorCtr="0">
            <a:noAutofit/>
          </a:bodyPr>
          <a:lstStyle>
            <a:lvl1pPr marL="0" marR="0" lvl="0" indent="0" algn="l" rtl="0">
              <a:lnSpc>
                <a:spcPct val="115000"/>
              </a:lnSpc>
              <a:spcBef>
                <a:spcPts val="0"/>
              </a:spcBef>
              <a:spcAft>
                <a:spcPts val="0"/>
              </a:spcAft>
              <a:buClr>
                <a:srgbClr val="545454"/>
              </a:buClr>
              <a:buSzPts val="1400"/>
              <a:buFont typeface="Roboto"/>
              <a:buNone/>
              <a:defRPr b="0" i="0" u="none" strike="noStrike" cap="none">
                <a:solidFill>
                  <a:srgbClr val="545454"/>
                </a:solidFill>
                <a:latin typeface="Roboto"/>
                <a:ea typeface="Roboto"/>
                <a:cs typeface="Roboto"/>
                <a:sym typeface="Roboto"/>
              </a:defRPr>
            </a:lvl1pPr>
            <a:lvl2pPr lvl="1" indent="0" rtl="0">
              <a:lnSpc>
                <a:spcPct val="115000"/>
              </a:lnSpc>
              <a:spcBef>
                <a:spcPts val="0"/>
              </a:spcBef>
              <a:spcAft>
                <a:spcPts val="0"/>
              </a:spcAft>
              <a:buSzPts val="1400"/>
              <a:buNone/>
              <a:defRPr/>
            </a:lvl2pPr>
            <a:lvl3pPr lvl="2" indent="0" rtl="0">
              <a:lnSpc>
                <a:spcPct val="115000"/>
              </a:lnSpc>
              <a:spcBef>
                <a:spcPts val="0"/>
              </a:spcBef>
              <a:spcAft>
                <a:spcPts val="0"/>
              </a:spcAft>
              <a:buSzPts val="1400"/>
              <a:buNone/>
              <a:defRPr/>
            </a:lvl3pPr>
            <a:lvl4pPr lvl="3" indent="0" rtl="0">
              <a:lnSpc>
                <a:spcPct val="115000"/>
              </a:lnSpc>
              <a:spcBef>
                <a:spcPts val="0"/>
              </a:spcBef>
              <a:spcAft>
                <a:spcPts val="0"/>
              </a:spcAft>
              <a:buSzPts val="1400"/>
              <a:buNone/>
              <a:defRPr/>
            </a:lvl4pPr>
            <a:lvl5pPr lvl="4" indent="0" rtl="0">
              <a:lnSpc>
                <a:spcPct val="115000"/>
              </a:lnSpc>
              <a:spcBef>
                <a:spcPts val="0"/>
              </a:spcBef>
              <a:spcAft>
                <a:spcPts val="0"/>
              </a:spcAft>
              <a:buSzPts val="1400"/>
              <a:buNone/>
              <a:defRPr/>
            </a:lvl5pPr>
            <a:lvl6pPr lvl="5" indent="0" rtl="0">
              <a:lnSpc>
                <a:spcPct val="115000"/>
              </a:lnSpc>
              <a:spcBef>
                <a:spcPts val="0"/>
              </a:spcBef>
              <a:spcAft>
                <a:spcPts val="0"/>
              </a:spcAft>
              <a:buSzPts val="1400"/>
              <a:buNone/>
              <a:defRPr/>
            </a:lvl6pPr>
            <a:lvl7pPr lvl="6" indent="0" rtl="0">
              <a:lnSpc>
                <a:spcPct val="115000"/>
              </a:lnSpc>
              <a:spcBef>
                <a:spcPts val="0"/>
              </a:spcBef>
              <a:spcAft>
                <a:spcPts val="0"/>
              </a:spcAft>
              <a:buSzPts val="1400"/>
              <a:buNone/>
              <a:defRPr/>
            </a:lvl7pPr>
            <a:lvl8pPr lvl="7" indent="0" rtl="0">
              <a:lnSpc>
                <a:spcPct val="115000"/>
              </a:lnSpc>
              <a:spcBef>
                <a:spcPts val="0"/>
              </a:spcBef>
              <a:spcAft>
                <a:spcPts val="0"/>
              </a:spcAft>
              <a:buSzPts val="1400"/>
              <a:buNone/>
              <a:defRPr/>
            </a:lvl8pPr>
            <a:lvl9pPr lvl="8" indent="0" rtl="0">
              <a:lnSpc>
                <a:spcPct val="115000"/>
              </a:lnSpc>
              <a:spcBef>
                <a:spcPts val="0"/>
              </a:spcBef>
              <a:spcAft>
                <a:spcPts val="0"/>
              </a:spcAft>
              <a:buSzPts val="1400"/>
              <a:buNone/>
              <a:defRPr/>
            </a:lvl9pPr>
          </a:lstStyle>
          <a:p>
            <a:endParaRPr/>
          </a:p>
        </p:txBody>
      </p:sp>
      <p:sp>
        <p:nvSpPr>
          <p:cNvPr id="116" name="Google Shape;116;p35"/>
          <p:cNvSpPr txBox="1">
            <a:spLocks noGrp="1"/>
          </p:cNvSpPr>
          <p:nvPr>
            <p:ph type="sldNum" idx="12"/>
          </p:nvPr>
        </p:nvSpPr>
        <p:spPr>
          <a:xfrm>
            <a:off x="17053000" y="0"/>
            <a:ext cx="1097400" cy="5472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2">
  <p:cSld name="1_Header slide - light_1_1_1">
    <p:spTree>
      <p:nvGrpSpPr>
        <p:cNvPr id="1" name="Shape 117"/>
        <p:cNvGrpSpPr/>
        <p:nvPr/>
      </p:nvGrpSpPr>
      <p:grpSpPr>
        <a:xfrm>
          <a:off x="0" y="0"/>
          <a:ext cx="0" cy="0"/>
          <a:chOff x="0" y="0"/>
          <a:chExt cx="0" cy="0"/>
        </a:xfrm>
      </p:grpSpPr>
      <p:pic>
        <p:nvPicPr>
          <p:cNvPr id="118" name="Google Shape;118;p36"/>
          <p:cNvPicPr preferRelativeResize="0"/>
          <p:nvPr/>
        </p:nvPicPr>
        <p:blipFill>
          <a:blip r:embed="rId2">
            <a:alphaModFix/>
          </a:blip>
          <a:stretch>
            <a:fillRect/>
          </a:stretch>
        </p:blipFill>
        <p:spPr>
          <a:xfrm>
            <a:off x="16883650" y="9331675"/>
            <a:ext cx="512299" cy="51229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de snippet">
  <p:cSld name="Image Slide_4_2">
    <p:spTree>
      <p:nvGrpSpPr>
        <p:cNvPr id="1" name="Shape 13"/>
        <p:cNvGrpSpPr/>
        <p:nvPr/>
      </p:nvGrpSpPr>
      <p:grpSpPr>
        <a:xfrm>
          <a:off x="0" y="0"/>
          <a:ext cx="0" cy="0"/>
          <a:chOff x="0" y="0"/>
          <a:chExt cx="0" cy="0"/>
        </a:xfrm>
      </p:grpSpPr>
      <p:sp>
        <p:nvSpPr>
          <p:cNvPr id="14" name="Google Shape;14;p5"/>
          <p:cNvSpPr txBox="1">
            <a:spLocks noGrp="1"/>
          </p:cNvSpPr>
          <p:nvPr>
            <p:ph type="title"/>
          </p:nvPr>
        </p:nvSpPr>
        <p:spPr>
          <a:xfrm>
            <a:off x="1847500" y="1075775"/>
            <a:ext cx="14616300" cy="1075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a:endParaRPr/>
          </a:p>
        </p:txBody>
      </p:sp>
      <p:sp>
        <p:nvSpPr>
          <p:cNvPr id="15" name="Google Shape;15;p5"/>
          <p:cNvSpPr txBox="1">
            <a:spLocks noGrp="1"/>
          </p:cNvSpPr>
          <p:nvPr>
            <p:ph type="subTitle" idx="1"/>
          </p:nvPr>
        </p:nvSpPr>
        <p:spPr>
          <a:xfrm>
            <a:off x="1969575" y="2332725"/>
            <a:ext cx="7073400" cy="6689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None/>
              <a:defRPr>
                <a:latin typeface="Consolas"/>
                <a:ea typeface="Consolas"/>
                <a:cs typeface="Consolas"/>
                <a:sym typeface="Consolas"/>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16" name="Google Shape;16;p5"/>
          <p:cNvSpPr txBox="1">
            <a:spLocks noGrp="1"/>
          </p:cNvSpPr>
          <p:nvPr>
            <p:ph type="subTitle" idx="2"/>
          </p:nvPr>
        </p:nvSpPr>
        <p:spPr>
          <a:xfrm>
            <a:off x="9690325" y="2739250"/>
            <a:ext cx="6381300" cy="28071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600" b="1">
                <a:latin typeface="Consolas"/>
                <a:ea typeface="Consolas"/>
                <a:cs typeface="Consolas"/>
                <a:sym typeface="Consolas"/>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afe Zone with title &amp; bullets">
  <p:cSld name="Image Slide_4_1">
    <p:spTree>
      <p:nvGrpSpPr>
        <p:cNvPr id="1" name="Shape 17"/>
        <p:cNvGrpSpPr/>
        <p:nvPr/>
      </p:nvGrpSpPr>
      <p:grpSpPr>
        <a:xfrm>
          <a:off x="0" y="0"/>
          <a:ext cx="0" cy="0"/>
          <a:chOff x="0" y="0"/>
          <a:chExt cx="0" cy="0"/>
        </a:xfrm>
      </p:grpSpPr>
      <p:sp>
        <p:nvSpPr>
          <p:cNvPr id="18" name="Google Shape;18;p6"/>
          <p:cNvSpPr txBox="1">
            <a:spLocks noGrp="1"/>
          </p:cNvSpPr>
          <p:nvPr>
            <p:ph type="title"/>
          </p:nvPr>
        </p:nvSpPr>
        <p:spPr>
          <a:xfrm>
            <a:off x="1847500" y="1075775"/>
            <a:ext cx="14616300" cy="1075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a:endParaRPr/>
          </a:p>
        </p:txBody>
      </p:sp>
      <p:sp>
        <p:nvSpPr>
          <p:cNvPr id="19" name="Google Shape;19;p6"/>
          <p:cNvSpPr txBox="1">
            <a:spLocks noGrp="1"/>
          </p:cNvSpPr>
          <p:nvPr>
            <p:ph type="body" idx="1"/>
          </p:nvPr>
        </p:nvSpPr>
        <p:spPr>
          <a:xfrm>
            <a:off x="1847500" y="2267675"/>
            <a:ext cx="11950200" cy="5706300"/>
          </a:xfrm>
          <a:prstGeom prst="rect">
            <a:avLst/>
          </a:prstGeom>
          <a:noFill/>
          <a:ln>
            <a:noFill/>
          </a:ln>
        </p:spPr>
        <p:txBody>
          <a:bodyPr spcFirstLastPara="1" wrap="square" lIns="91425" tIns="91425" rIns="91425" bIns="91425" anchor="t" anchorCtr="0">
            <a:noAutofit/>
          </a:bodyPr>
          <a:lstStyle>
            <a:lvl1pPr marL="457200" lvl="0" indent="-457200" rtl="0">
              <a:lnSpc>
                <a:spcPct val="100000"/>
              </a:lnSpc>
              <a:spcBef>
                <a:spcPts val="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1pPr>
            <a:lvl2pPr marL="914400" lvl="1" indent="-4572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2pPr>
            <a:lvl3pPr marL="1371600" lvl="2" indent="-4572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3pPr>
            <a:lvl4pPr marL="1828800" lvl="3" indent="-4572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4pPr>
            <a:lvl5pPr marL="2286000" lvl="4" indent="-4572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5pPr>
            <a:lvl6pPr marL="2743200" lvl="5" indent="-4572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6pPr>
            <a:lvl7pPr marL="3200400" lvl="6" indent="-4572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7pPr>
            <a:lvl8pPr marL="3657600" lvl="7" indent="-4572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8pPr>
            <a:lvl9pPr marL="4114800" lvl="8" indent="-457200" rtl="0">
              <a:lnSpc>
                <a:spcPct val="100000"/>
              </a:lnSpc>
              <a:spcBef>
                <a:spcPts val="1000"/>
              </a:spcBef>
              <a:spcAft>
                <a:spcPts val="1000"/>
              </a:spcAft>
              <a:buClr>
                <a:srgbClr val="434343"/>
              </a:buClr>
              <a:buSzPts val="3600"/>
              <a:buFont typeface="Google Sans"/>
              <a:buChar char="■"/>
              <a:defRPr sz="3600">
                <a:solidFill>
                  <a:srgbClr val="434343"/>
                </a:solidFill>
                <a:latin typeface="Google Sans"/>
                <a:ea typeface="Google Sans"/>
                <a:cs typeface="Google Sans"/>
                <a:sym typeface="Google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genda">
  <p:cSld name="Image Slide_3">
    <p:spTree>
      <p:nvGrpSpPr>
        <p:cNvPr id="1" name="Shape 20"/>
        <p:cNvGrpSpPr/>
        <p:nvPr/>
      </p:nvGrpSpPr>
      <p:grpSpPr>
        <a:xfrm>
          <a:off x="0" y="0"/>
          <a:ext cx="0" cy="0"/>
          <a:chOff x="0" y="0"/>
          <a:chExt cx="0" cy="0"/>
        </a:xfrm>
      </p:grpSpPr>
      <p:sp>
        <p:nvSpPr>
          <p:cNvPr id="21" name="Google Shape;21;p7"/>
          <p:cNvSpPr txBox="1">
            <a:spLocks noGrp="1"/>
          </p:cNvSpPr>
          <p:nvPr>
            <p:ph type="title"/>
          </p:nvPr>
        </p:nvSpPr>
        <p:spPr>
          <a:xfrm>
            <a:off x="1847500" y="1075775"/>
            <a:ext cx="14639700" cy="1075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70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22" name="Google Shape;22;p7"/>
          <p:cNvCxnSpPr/>
          <p:nvPr/>
        </p:nvCxnSpPr>
        <p:spPr>
          <a:xfrm>
            <a:off x="1901952" y="2369960"/>
            <a:ext cx="7091400" cy="0"/>
          </a:xfrm>
          <a:prstGeom prst="straightConnector1">
            <a:avLst/>
          </a:prstGeom>
          <a:noFill/>
          <a:ln w="28575" cap="flat" cmpd="sng">
            <a:solidFill>
              <a:srgbClr val="3C4043"/>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p:cSld name="Image Slide_2">
    <p:spTree>
      <p:nvGrpSpPr>
        <p:cNvPr id="1" name="Shape 23"/>
        <p:cNvGrpSpPr/>
        <p:nvPr/>
      </p:nvGrpSpPr>
      <p:grpSpPr>
        <a:xfrm>
          <a:off x="0" y="0"/>
          <a:ext cx="0" cy="0"/>
          <a:chOff x="0" y="0"/>
          <a:chExt cx="0" cy="0"/>
        </a:xfrm>
      </p:grpSpPr>
      <p:pic>
        <p:nvPicPr>
          <p:cNvPr id="24" name="Google Shape;24;p8"/>
          <p:cNvPicPr preferRelativeResize="0"/>
          <p:nvPr/>
        </p:nvPicPr>
        <p:blipFill>
          <a:blip r:embed="rId2">
            <a:alphaModFix/>
          </a:blip>
          <a:stretch>
            <a:fillRect/>
          </a:stretch>
        </p:blipFill>
        <p:spPr>
          <a:xfrm>
            <a:off x="991050" y="1828800"/>
            <a:ext cx="8680651" cy="2215375"/>
          </a:xfrm>
          <a:prstGeom prst="rect">
            <a:avLst/>
          </a:prstGeom>
          <a:noFill/>
          <a:ln>
            <a:noFill/>
          </a:ln>
        </p:spPr>
      </p:pic>
      <p:cxnSp>
        <p:nvCxnSpPr>
          <p:cNvPr id="25" name="Google Shape;25;p8"/>
          <p:cNvCxnSpPr/>
          <p:nvPr/>
        </p:nvCxnSpPr>
        <p:spPr>
          <a:xfrm>
            <a:off x="1901952" y="3657600"/>
            <a:ext cx="7156200" cy="0"/>
          </a:xfrm>
          <a:prstGeom prst="straightConnector1">
            <a:avLst/>
          </a:prstGeom>
          <a:noFill/>
          <a:ln w="28575" cap="flat" cmpd="sng">
            <a:solidFill>
              <a:srgbClr val="666666"/>
            </a:solidFill>
            <a:prstDash val="solid"/>
            <a:round/>
            <a:headEnd type="none" w="med" len="med"/>
            <a:tailEnd type="none" w="med" len="med"/>
          </a:ln>
        </p:spPr>
      </p:cxnSp>
      <p:sp>
        <p:nvSpPr>
          <p:cNvPr id="26" name="Google Shape;26;p8"/>
          <p:cNvSpPr txBox="1">
            <a:spLocks noGrp="1"/>
          </p:cNvSpPr>
          <p:nvPr>
            <p:ph type="subTitle" idx="1"/>
          </p:nvPr>
        </p:nvSpPr>
        <p:spPr>
          <a:xfrm>
            <a:off x="1901950" y="3735575"/>
            <a:ext cx="7156200" cy="121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7" name="Google Shape;27;p8"/>
          <p:cNvSpPr/>
          <p:nvPr/>
        </p:nvSpPr>
        <p:spPr>
          <a:xfrm>
            <a:off x="887500" y="9265025"/>
            <a:ext cx="2918100" cy="5379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Lab intro">
  <p:cSld name="Image Slide_2_1">
    <p:spTree>
      <p:nvGrpSpPr>
        <p:cNvPr id="1" name="Shape 28"/>
        <p:cNvGrpSpPr/>
        <p:nvPr/>
      </p:nvGrpSpPr>
      <p:grpSpPr>
        <a:xfrm>
          <a:off x="0" y="0"/>
          <a:ext cx="0" cy="0"/>
          <a:chOff x="0" y="0"/>
          <a:chExt cx="0" cy="0"/>
        </a:xfrm>
      </p:grpSpPr>
      <p:cxnSp>
        <p:nvCxnSpPr>
          <p:cNvPr id="29" name="Google Shape;29;p9"/>
          <p:cNvCxnSpPr/>
          <p:nvPr/>
        </p:nvCxnSpPr>
        <p:spPr>
          <a:xfrm>
            <a:off x="1901952" y="3657600"/>
            <a:ext cx="7156200" cy="0"/>
          </a:xfrm>
          <a:prstGeom prst="straightConnector1">
            <a:avLst/>
          </a:prstGeom>
          <a:noFill/>
          <a:ln w="28575" cap="flat" cmpd="sng">
            <a:solidFill>
              <a:srgbClr val="666666"/>
            </a:solidFill>
            <a:prstDash val="solid"/>
            <a:round/>
            <a:headEnd type="none" w="med" len="med"/>
            <a:tailEnd type="none" w="med" len="med"/>
          </a:ln>
        </p:spPr>
      </p:cxnSp>
      <p:sp>
        <p:nvSpPr>
          <p:cNvPr id="30" name="Google Shape;30;p9"/>
          <p:cNvSpPr txBox="1">
            <a:spLocks noGrp="1"/>
          </p:cNvSpPr>
          <p:nvPr>
            <p:ph type="subTitle" idx="1"/>
          </p:nvPr>
        </p:nvSpPr>
        <p:spPr>
          <a:xfrm>
            <a:off x="1901950" y="3735575"/>
            <a:ext cx="7156200" cy="121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1" name="Google Shape;31;p9"/>
          <p:cNvSpPr txBox="1">
            <a:spLocks noGrp="1"/>
          </p:cNvSpPr>
          <p:nvPr>
            <p:ph type="title"/>
          </p:nvPr>
        </p:nvSpPr>
        <p:spPr>
          <a:xfrm>
            <a:off x="1859250" y="2198300"/>
            <a:ext cx="14569500" cy="1432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9600">
                <a:solidFill>
                  <a:srgbClr val="3C40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2" name="Google Shape;32;p9"/>
          <p:cNvSpPr/>
          <p:nvPr/>
        </p:nvSpPr>
        <p:spPr>
          <a:xfrm>
            <a:off x="887500" y="9265025"/>
            <a:ext cx="2918100" cy="5379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nstructions Only - Green ILT-only slide">
  <p:cSld name="CUSTOM">
    <p:spTree>
      <p:nvGrpSpPr>
        <p:cNvPr id="1" name="Shape 33"/>
        <p:cNvGrpSpPr/>
        <p:nvPr/>
      </p:nvGrpSpPr>
      <p:grpSpPr>
        <a:xfrm>
          <a:off x="0" y="0"/>
          <a:ext cx="0" cy="0"/>
          <a:chOff x="0" y="0"/>
          <a:chExt cx="0" cy="0"/>
        </a:xfrm>
      </p:grpSpPr>
      <p:sp>
        <p:nvSpPr>
          <p:cNvPr id="34" name="Google Shape;34;p10"/>
          <p:cNvSpPr/>
          <p:nvPr/>
        </p:nvSpPr>
        <p:spPr>
          <a:xfrm>
            <a:off x="-18300" y="-95250"/>
            <a:ext cx="18400800" cy="10496400"/>
          </a:xfrm>
          <a:prstGeom prst="rect">
            <a:avLst/>
          </a:prstGeom>
          <a:solidFill>
            <a:schemeClr val="dk2"/>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35" name="Google Shape;35;p10"/>
          <p:cNvSpPr txBox="1">
            <a:spLocks noGrp="1"/>
          </p:cNvSpPr>
          <p:nvPr>
            <p:ph type="title"/>
          </p:nvPr>
        </p:nvSpPr>
        <p:spPr>
          <a:xfrm>
            <a:off x="1607700" y="4199550"/>
            <a:ext cx="15148800" cy="18879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8000">
                <a:solidFill>
                  <a:schemeClr val="accent1"/>
                </a:solidFill>
                <a:latin typeface="Google Sans"/>
                <a:ea typeface="Google Sans"/>
                <a:cs typeface="Google Sans"/>
                <a:sym typeface="Google Sans"/>
              </a:defRPr>
            </a:lvl1pPr>
            <a:lvl2pPr lvl="1" algn="ctr" rtl="0">
              <a:spcBef>
                <a:spcPts val="0"/>
              </a:spcBef>
              <a:spcAft>
                <a:spcPts val="0"/>
              </a:spcAft>
              <a:buNone/>
              <a:defRPr>
                <a:solidFill>
                  <a:schemeClr val="accent1"/>
                </a:solidFill>
              </a:defRPr>
            </a:lvl2pPr>
            <a:lvl3pPr lvl="2" algn="ctr" rtl="0">
              <a:spcBef>
                <a:spcPts val="0"/>
              </a:spcBef>
              <a:spcAft>
                <a:spcPts val="0"/>
              </a:spcAft>
              <a:buNone/>
              <a:defRPr>
                <a:solidFill>
                  <a:schemeClr val="accent1"/>
                </a:solidFill>
              </a:defRPr>
            </a:lvl3pPr>
            <a:lvl4pPr lvl="3" algn="ctr" rtl="0">
              <a:spcBef>
                <a:spcPts val="0"/>
              </a:spcBef>
              <a:spcAft>
                <a:spcPts val="0"/>
              </a:spcAft>
              <a:buNone/>
              <a:defRPr>
                <a:solidFill>
                  <a:schemeClr val="accent1"/>
                </a:solidFill>
              </a:defRPr>
            </a:lvl4pPr>
            <a:lvl5pPr lvl="4" algn="ctr" rtl="0">
              <a:spcBef>
                <a:spcPts val="0"/>
              </a:spcBef>
              <a:spcAft>
                <a:spcPts val="0"/>
              </a:spcAft>
              <a:buNone/>
              <a:defRPr>
                <a:solidFill>
                  <a:schemeClr val="accent1"/>
                </a:solidFill>
              </a:defRPr>
            </a:lvl5pPr>
            <a:lvl6pPr lvl="5" algn="ctr" rtl="0">
              <a:spcBef>
                <a:spcPts val="0"/>
              </a:spcBef>
              <a:spcAft>
                <a:spcPts val="0"/>
              </a:spcAft>
              <a:buNone/>
              <a:defRPr>
                <a:solidFill>
                  <a:schemeClr val="accent1"/>
                </a:solidFill>
              </a:defRPr>
            </a:lvl6pPr>
            <a:lvl7pPr lvl="6" algn="ctr" rtl="0">
              <a:spcBef>
                <a:spcPts val="0"/>
              </a:spcBef>
              <a:spcAft>
                <a:spcPts val="0"/>
              </a:spcAft>
              <a:buNone/>
              <a:defRPr>
                <a:solidFill>
                  <a:schemeClr val="accent1"/>
                </a:solidFill>
              </a:defRPr>
            </a:lvl7pPr>
            <a:lvl8pPr lvl="7" algn="ctr" rtl="0">
              <a:spcBef>
                <a:spcPts val="0"/>
              </a:spcBef>
              <a:spcAft>
                <a:spcPts val="0"/>
              </a:spcAft>
              <a:buNone/>
              <a:defRPr>
                <a:solidFill>
                  <a:schemeClr val="accent1"/>
                </a:solidFill>
              </a:defRPr>
            </a:lvl8pPr>
            <a:lvl9pPr lvl="8" algn="ctr" rtl="0">
              <a:spcBef>
                <a:spcPts val="0"/>
              </a:spcBef>
              <a:spcAft>
                <a:spcPts val="0"/>
              </a:spcAft>
              <a:buNone/>
              <a:defRPr>
                <a:solidFill>
                  <a:schemeClr val="accen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3.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image" Target="../media/image1.png"/><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oogle">
    <p:bg>
      <p:bgPr>
        <a:no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3">
            <a:alphaModFix/>
          </a:blip>
          <a:srcRect r="-21669"/>
          <a:stretch/>
        </p:blipFill>
        <p:spPr>
          <a:xfrm>
            <a:off x="1010600" y="9256050"/>
            <a:ext cx="3223152" cy="5070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google">
    <p:bg>
      <p:bgPr>
        <a:noFill/>
        <a:effectLst/>
      </p:bgPr>
    </p:bg>
    <p:spTree>
      <p:nvGrpSpPr>
        <p:cNvPr id="1" name="Shape 41"/>
        <p:cNvGrpSpPr/>
        <p:nvPr/>
      </p:nvGrpSpPr>
      <p:grpSpPr>
        <a:xfrm>
          <a:off x="0" y="0"/>
          <a:ext cx="0" cy="0"/>
          <a:chOff x="0" y="0"/>
          <a:chExt cx="0" cy="0"/>
        </a:xfrm>
      </p:grpSpPr>
      <p:pic>
        <p:nvPicPr>
          <p:cNvPr id="42" name="Google Shape;42;p13"/>
          <p:cNvPicPr preferRelativeResize="0"/>
          <p:nvPr/>
        </p:nvPicPr>
        <p:blipFill rotWithShape="1">
          <a:blip r:embed="rId12">
            <a:alphaModFix/>
          </a:blip>
          <a:srcRect r="-21669"/>
          <a:stretch/>
        </p:blipFill>
        <p:spPr>
          <a:xfrm>
            <a:off x="1010600" y="9256050"/>
            <a:ext cx="3223152" cy="5070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google">
    <p:bg>
      <p:bgPr>
        <a:noFill/>
        <a:effectLst/>
      </p:bgPr>
    </p:bg>
    <p:spTree>
      <p:nvGrpSpPr>
        <p:cNvPr id="1" name="Shape 76"/>
        <p:cNvGrpSpPr/>
        <p:nvPr/>
      </p:nvGrpSpPr>
      <p:grpSpPr>
        <a:xfrm>
          <a:off x="0" y="0"/>
          <a:ext cx="0" cy="0"/>
          <a:chOff x="0" y="0"/>
          <a:chExt cx="0" cy="0"/>
        </a:xfrm>
      </p:grpSpPr>
      <p:pic>
        <p:nvPicPr>
          <p:cNvPr id="77" name="Google Shape;77;p24"/>
          <p:cNvPicPr preferRelativeResize="0"/>
          <p:nvPr/>
        </p:nvPicPr>
        <p:blipFill>
          <a:blip r:embed="rId14">
            <a:alphaModFix/>
          </a:blip>
          <a:stretch>
            <a:fillRect/>
          </a:stretch>
        </p:blipFill>
        <p:spPr>
          <a:xfrm>
            <a:off x="0" y="0"/>
            <a:ext cx="18288000" cy="10287000"/>
          </a:xfrm>
          <a:prstGeom prst="rect">
            <a:avLst/>
          </a:prstGeom>
          <a:noFill/>
          <a:ln>
            <a:noFill/>
          </a:ln>
        </p:spPr>
      </p:pic>
      <p:sp>
        <p:nvSpPr>
          <p:cNvPr id="78" name="Google Shape;78;p24"/>
          <p:cNvSpPr txBox="1"/>
          <p:nvPr/>
        </p:nvSpPr>
        <p:spPr>
          <a:xfrm>
            <a:off x="490400" y="8552850"/>
            <a:ext cx="1225800" cy="450000"/>
          </a:xfrm>
          <a:prstGeom prst="rect">
            <a:avLst/>
          </a:prstGeom>
          <a:noFill/>
          <a:ln>
            <a:noFill/>
          </a:ln>
        </p:spPr>
        <p:txBody>
          <a:bodyPr spcFirstLastPara="1" wrap="square" lIns="91450" tIns="91450" rIns="91450" bIns="91450" anchor="t" anchorCtr="0">
            <a:noAutofit/>
          </a:bodyPr>
          <a:lstStyle/>
          <a:p>
            <a:pPr marL="0" lvl="0" indent="0" algn="r" rtl="0">
              <a:spcBef>
                <a:spcPts val="0"/>
              </a:spcBef>
              <a:spcAft>
                <a:spcPts val="0"/>
              </a:spcAft>
              <a:buNone/>
            </a:pPr>
            <a:r>
              <a:rPr lang="en" sz="1400">
                <a:solidFill>
                  <a:srgbClr val="EA4335"/>
                </a:solidFill>
                <a:latin typeface="Google Sans"/>
                <a:ea typeface="Google Sans"/>
                <a:cs typeface="Google Sans"/>
                <a:sym typeface="Google Sans"/>
              </a:rPr>
              <a:t>  Title Safe &gt;  </a:t>
            </a:r>
            <a:endParaRPr sz="1400"/>
          </a:p>
        </p:txBody>
      </p:sp>
      <p:sp>
        <p:nvSpPr>
          <p:cNvPr id="79" name="Google Shape;79;p24"/>
          <p:cNvSpPr txBox="1"/>
          <p:nvPr/>
        </p:nvSpPr>
        <p:spPr>
          <a:xfrm>
            <a:off x="858200" y="7957950"/>
            <a:ext cx="1368600" cy="450000"/>
          </a:xfrm>
          <a:prstGeom prst="rect">
            <a:avLst/>
          </a:prstGeom>
          <a:noFill/>
          <a:ln>
            <a:noFill/>
          </a:ln>
        </p:spPr>
        <p:txBody>
          <a:bodyPr spcFirstLastPara="1" wrap="square" lIns="91450" tIns="91450" rIns="91450" bIns="91450" anchor="t" anchorCtr="0">
            <a:noAutofit/>
          </a:bodyPr>
          <a:lstStyle/>
          <a:p>
            <a:pPr marL="0" lvl="0" indent="0" algn="l" rtl="0">
              <a:spcBef>
                <a:spcPts val="0"/>
              </a:spcBef>
              <a:spcAft>
                <a:spcPts val="0"/>
              </a:spcAft>
              <a:buNone/>
            </a:pPr>
            <a:r>
              <a:rPr lang="en" sz="1400">
                <a:solidFill>
                  <a:srgbClr val="EA4335"/>
                </a:solidFill>
                <a:latin typeface="Google Sans"/>
                <a:ea typeface="Google Sans"/>
                <a:cs typeface="Google Sans"/>
                <a:sym typeface="Google Sans"/>
              </a:rPr>
              <a:t> &lt; Action Safe </a:t>
            </a:r>
            <a:endParaRPr sz="1400"/>
          </a:p>
        </p:txBody>
      </p:sp>
      <p:pic>
        <p:nvPicPr>
          <p:cNvPr id="80" name="Google Shape;80;p24"/>
          <p:cNvPicPr preferRelativeResize="0"/>
          <p:nvPr/>
        </p:nvPicPr>
        <p:blipFill rotWithShape="1">
          <a:blip r:embed="rId15">
            <a:alphaModFix/>
          </a:blip>
          <a:srcRect r="-21669"/>
          <a:stretch/>
        </p:blipFill>
        <p:spPr>
          <a:xfrm>
            <a:off x="1010600" y="9256050"/>
            <a:ext cx="3223152" cy="507026"/>
          </a:xfrm>
          <a:prstGeom prst="rect">
            <a:avLst/>
          </a:prstGeom>
          <a:noFill/>
          <a:ln>
            <a:noFill/>
          </a:ln>
        </p:spPr>
      </p:pic>
      <p:cxnSp>
        <p:nvCxnSpPr>
          <p:cNvPr id="81" name="Google Shape;81;p24"/>
          <p:cNvCxnSpPr/>
          <p:nvPr/>
        </p:nvCxnSpPr>
        <p:spPr>
          <a:xfrm>
            <a:off x="9133375" y="1083600"/>
            <a:ext cx="0" cy="8119800"/>
          </a:xfrm>
          <a:prstGeom prst="straightConnector1">
            <a:avLst/>
          </a:prstGeom>
          <a:noFill/>
          <a:ln w="9525" cap="flat" cmpd="sng">
            <a:solidFill>
              <a:schemeClr val="accent5"/>
            </a:solidFill>
            <a:prstDash val="dot"/>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1.xml"/><Relationship Id="rId6" Type="http://schemas.openxmlformats.org/officeDocument/2006/relationships/image" Target="../media/image13.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1.xml"/><Relationship Id="rId6" Type="http://schemas.openxmlformats.org/officeDocument/2006/relationships/image" Target="../media/image13.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cloud.google.com/products/calculator/" TargetMode="External"/><Relationship Id="rId2" Type="http://schemas.openxmlformats.org/officeDocument/2006/relationships/notesSlide" Target="../notesSlides/notesSlide20.xml"/><Relationship Id="rId1" Type="http://schemas.openxmlformats.org/officeDocument/2006/relationships/slideLayout" Target="../slideLayouts/slideLayout21.xml"/><Relationship Id="rId4" Type="http://schemas.openxmlformats.org/officeDocument/2006/relationships/hyperlink" Target="https://cloud.google.com/products/calculator/#id=f3ea8f9c-42b1-464e-9629-389258030d1b"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cxnSp>
        <p:nvCxnSpPr>
          <p:cNvPr id="123" name="Google Shape;123;p37"/>
          <p:cNvCxnSpPr/>
          <p:nvPr/>
        </p:nvCxnSpPr>
        <p:spPr>
          <a:xfrm>
            <a:off x="1901952" y="3657600"/>
            <a:ext cx="7156200" cy="0"/>
          </a:xfrm>
          <a:prstGeom prst="straightConnector1">
            <a:avLst/>
          </a:prstGeom>
          <a:noFill/>
          <a:ln w="28575" cap="flat" cmpd="sng">
            <a:solidFill>
              <a:srgbClr val="666666"/>
            </a:solidFill>
            <a:prstDash val="solid"/>
            <a:round/>
            <a:headEnd type="none" w="med" len="med"/>
            <a:tailEnd type="none" w="med" len="med"/>
          </a:ln>
        </p:spPr>
      </p:cxnSp>
      <p:sp>
        <p:nvSpPr>
          <p:cNvPr id="124" name="Google Shape;124;p37"/>
          <p:cNvSpPr txBox="1">
            <a:spLocks noGrp="1"/>
          </p:cNvSpPr>
          <p:nvPr>
            <p:ph type="subTitle" idx="1"/>
          </p:nvPr>
        </p:nvSpPr>
        <p:spPr>
          <a:xfrm>
            <a:off x="1901950" y="3735575"/>
            <a:ext cx="11772900" cy="185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Google Cloud Architect Design and Process Workbook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6"/>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6. Defining Storage Characteristics</a:t>
            </a:r>
            <a:endParaRPr/>
          </a:p>
        </p:txBody>
      </p:sp>
      <p:sp>
        <p:nvSpPr>
          <p:cNvPr id="217" name="Google Shape;217;p46"/>
          <p:cNvSpPr txBox="1"/>
          <p:nvPr/>
        </p:nvSpPr>
        <p:spPr>
          <a:xfrm>
            <a:off x="1847500" y="2151575"/>
            <a:ext cx="15102900" cy="67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3000">
                <a:solidFill>
                  <a:srgbClr val="737373"/>
                </a:solidFill>
                <a:latin typeface="Roboto"/>
                <a:ea typeface="Roboto"/>
                <a:cs typeface="Roboto"/>
                <a:sym typeface="Roboto"/>
              </a:rPr>
              <a:t>As a team, fill in the worksheet of required storage features.</a:t>
            </a:r>
            <a:endParaRPr sz="3000">
              <a:solidFill>
                <a:srgbClr val="737373"/>
              </a:solidFill>
              <a:latin typeface="Roboto"/>
              <a:ea typeface="Roboto"/>
              <a:cs typeface="Roboto"/>
              <a:sym typeface="Roboto"/>
            </a:endParaRPr>
          </a:p>
        </p:txBody>
      </p:sp>
      <p:graphicFrame>
        <p:nvGraphicFramePr>
          <p:cNvPr id="218" name="Google Shape;218;p46"/>
          <p:cNvGraphicFramePr/>
          <p:nvPr/>
        </p:nvGraphicFramePr>
        <p:xfrm>
          <a:off x="952500" y="3139530"/>
          <a:ext cx="3000000" cy="3000000"/>
        </p:xfrm>
        <a:graphic>
          <a:graphicData uri="http://schemas.openxmlformats.org/drawingml/2006/table">
            <a:tbl>
              <a:tblPr>
                <a:noFill/>
                <a:tableStyleId>{3DDFDFCE-D4E6-46F9-B119-9639C4D0A242}</a:tableStyleId>
              </a:tblPr>
              <a:tblGrid>
                <a:gridCol w="2730500">
                  <a:extLst>
                    <a:ext uri="{9D8B030D-6E8A-4147-A177-3AD203B41FA5}">
                      <a16:colId xmlns:a16="http://schemas.microsoft.com/office/drawing/2014/main" val="20000"/>
                    </a:ext>
                  </a:extLst>
                </a:gridCol>
                <a:gridCol w="2730500">
                  <a:extLst>
                    <a:ext uri="{9D8B030D-6E8A-4147-A177-3AD203B41FA5}">
                      <a16:colId xmlns:a16="http://schemas.microsoft.com/office/drawing/2014/main" val="20001"/>
                    </a:ext>
                  </a:extLst>
                </a:gridCol>
                <a:gridCol w="2730500">
                  <a:extLst>
                    <a:ext uri="{9D8B030D-6E8A-4147-A177-3AD203B41FA5}">
                      <a16:colId xmlns:a16="http://schemas.microsoft.com/office/drawing/2014/main" val="20002"/>
                    </a:ext>
                  </a:extLst>
                </a:gridCol>
                <a:gridCol w="2730500">
                  <a:extLst>
                    <a:ext uri="{9D8B030D-6E8A-4147-A177-3AD203B41FA5}">
                      <a16:colId xmlns:a16="http://schemas.microsoft.com/office/drawing/2014/main" val="20003"/>
                    </a:ext>
                  </a:extLst>
                </a:gridCol>
                <a:gridCol w="2730500">
                  <a:extLst>
                    <a:ext uri="{9D8B030D-6E8A-4147-A177-3AD203B41FA5}">
                      <a16:colId xmlns:a16="http://schemas.microsoft.com/office/drawing/2014/main" val="20004"/>
                    </a:ext>
                  </a:extLst>
                </a:gridCol>
                <a:gridCol w="2730500">
                  <a:extLst>
                    <a:ext uri="{9D8B030D-6E8A-4147-A177-3AD203B41FA5}">
                      <a16:colId xmlns:a16="http://schemas.microsoft.com/office/drawing/2014/main" val="20005"/>
                    </a:ext>
                  </a:extLst>
                </a:gridCol>
              </a:tblGrid>
              <a:tr h="381000">
                <a:tc>
                  <a:txBody>
                    <a:bodyPr/>
                    <a:lstStyle/>
                    <a:p>
                      <a:pPr marL="0" lvl="0" indent="0" algn="ctr" rtl="0">
                        <a:spcBef>
                          <a:spcPts val="0"/>
                        </a:spcBef>
                        <a:spcAft>
                          <a:spcPts val="0"/>
                        </a:spcAft>
                        <a:buNone/>
                      </a:pPr>
                      <a:r>
                        <a:rPr lang="en" sz="2800" b="1">
                          <a:solidFill>
                            <a:srgbClr val="FFFFFF"/>
                          </a:solidFill>
                          <a:latin typeface="Google Sans"/>
                          <a:ea typeface="Google Sans"/>
                          <a:cs typeface="Google Sans"/>
                          <a:sym typeface="Google Sans"/>
                        </a:rPr>
                        <a:t>Service</a:t>
                      </a:r>
                      <a:endParaRPr sz="28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r>
                        <a:rPr lang="en" sz="2800" b="1">
                          <a:solidFill>
                            <a:srgbClr val="FFFFFF"/>
                          </a:solidFill>
                          <a:latin typeface="Google Sans"/>
                          <a:ea typeface="Google Sans"/>
                          <a:cs typeface="Google Sans"/>
                          <a:sym typeface="Google Sans"/>
                        </a:rPr>
                        <a:t>Structured or Unstructured</a:t>
                      </a:r>
                      <a:endParaRPr sz="28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r>
                        <a:rPr lang="en" sz="2800" b="1">
                          <a:solidFill>
                            <a:srgbClr val="FFFFFF"/>
                          </a:solidFill>
                          <a:latin typeface="Google Sans"/>
                          <a:ea typeface="Google Sans"/>
                          <a:cs typeface="Google Sans"/>
                          <a:sym typeface="Google Sans"/>
                        </a:rPr>
                        <a:t>SQL or NoSQL</a:t>
                      </a:r>
                      <a:endParaRPr sz="28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r>
                        <a:rPr lang="en" sz="2800" b="1">
                          <a:solidFill>
                            <a:srgbClr val="FFFFFF"/>
                          </a:solidFill>
                          <a:latin typeface="Google Sans"/>
                          <a:ea typeface="Google Sans"/>
                          <a:cs typeface="Google Sans"/>
                          <a:sym typeface="Google Sans"/>
                        </a:rPr>
                        <a:t>Strong or Eventual Consistency</a:t>
                      </a:r>
                      <a:endParaRPr sz="28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r>
                        <a:rPr lang="en" sz="2800" b="1">
                          <a:solidFill>
                            <a:srgbClr val="FFFFFF"/>
                          </a:solidFill>
                          <a:latin typeface="Google Sans"/>
                          <a:ea typeface="Google Sans"/>
                          <a:cs typeface="Google Sans"/>
                          <a:sym typeface="Google Sans"/>
                        </a:rPr>
                        <a:t>Amount of Data (MB, GB, TB, PB, ExB)</a:t>
                      </a:r>
                      <a:endParaRPr sz="28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r>
                        <a:rPr lang="en" sz="2800" b="1">
                          <a:solidFill>
                            <a:srgbClr val="FFFFFF"/>
                          </a:solidFill>
                          <a:latin typeface="Google Sans"/>
                          <a:ea typeface="Google Sans"/>
                          <a:cs typeface="Google Sans"/>
                          <a:sym typeface="Google Sans"/>
                        </a:rPr>
                        <a:t>Read only or Read/Write</a:t>
                      </a:r>
                      <a:endParaRPr sz="28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2800" i="1">
                          <a:latin typeface="Google Sans"/>
                          <a:ea typeface="Google Sans"/>
                          <a:cs typeface="Google Sans"/>
                          <a:sym typeface="Google Sans"/>
                        </a:rPr>
                        <a:t>Account Service</a:t>
                      </a:r>
                      <a:endParaRPr sz="28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800" i="1">
                          <a:latin typeface="Google Sans"/>
                          <a:ea typeface="Google Sans"/>
                          <a:cs typeface="Google Sans"/>
                          <a:sym typeface="Google Sans"/>
                        </a:rPr>
                        <a:t>Structured</a:t>
                      </a:r>
                      <a:endParaRPr sz="28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800" i="1">
                          <a:latin typeface="Google Sans"/>
                          <a:ea typeface="Google Sans"/>
                          <a:cs typeface="Google Sans"/>
                          <a:sym typeface="Google Sans"/>
                        </a:rPr>
                        <a:t>SQL</a:t>
                      </a:r>
                      <a:endParaRPr sz="28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800" i="1">
                          <a:latin typeface="Google Sans"/>
                          <a:ea typeface="Google Sans"/>
                          <a:cs typeface="Google Sans"/>
                          <a:sym typeface="Google Sans"/>
                        </a:rPr>
                        <a:t>Strong</a:t>
                      </a:r>
                      <a:endParaRPr sz="28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800" i="1">
                          <a:latin typeface="Google Sans"/>
                          <a:ea typeface="Google Sans"/>
                          <a:cs typeface="Google Sans"/>
                          <a:sym typeface="Google Sans"/>
                        </a:rPr>
                        <a:t>GB</a:t>
                      </a:r>
                      <a:endParaRPr sz="28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800" i="1">
                          <a:latin typeface="Google Sans"/>
                          <a:ea typeface="Google Sans"/>
                          <a:cs typeface="Google Sans"/>
                          <a:sym typeface="Google Sans"/>
                        </a:rPr>
                        <a:t>Read/Write</a:t>
                      </a:r>
                      <a:endParaRPr sz="28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7"/>
          <p:cNvSpPr txBox="1">
            <a:spLocks noGrp="1"/>
          </p:cNvSpPr>
          <p:nvPr>
            <p:ph type="title"/>
          </p:nvPr>
        </p:nvSpPr>
        <p:spPr>
          <a:xfrm>
            <a:off x="1847500" y="1075775"/>
            <a:ext cx="15537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7. Choosing Google Cloud Storage and Data Services</a:t>
            </a:r>
            <a:endParaRPr/>
          </a:p>
        </p:txBody>
      </p:sp>
      <p:sp>
        <p:nvSpPr>
          <p:cNvPr id="224" name="Google Shape;224;p47"/>
          <p:cNvSpPr txBox="1"/>
          <p:nvPr/>
        </p:nvSpPr>
        <p:spPr>
          <a:xfrm>
            <a:off x="1847500" y="2151575"/>
            <a:ext cx="14274300" cy="84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3000">
                <a:solidFill>
                  <a:srgbClr val="737373"/>
                </a:solidFill>
                <a:latin typeface="Roboto"/>
                <a:ea typeface="Roboto"/>
                <a:cs typeface="Roboto"/>
                <a:sym typeface="Roboto"/>
              </a:rPr>
              <a:t>As a team, choose the Google Cloud storage products for each service.</a:t>
            </a:r>
            <a:endParaRPr sz="3000">
              <a:solidFill>
                <a:srgbClr val="737373"/>
              </a:solidFill>
              <a:latin typeface="Roboto"/>
              <a:ea typeface="Roboto"/>
              <a:cs typeface="Roboto"/>
              <a:sym typeface="Roboto"/>
            </a:endParaRPr>
          </a:p>
        </p:txBody>
      </p:sp>
      <p:pic>
        <p:nvPicPr>
          <p:cNvPr id="225" name="Google Shape;225;p47" descr="Persistent-Disk.png"/>
          <p:cNvPicPr preferRelativeResize="0"/>
          <p:nvPr/>
        </p:nvPicPr>
        <p:blipFill rotWithShape="1">
          <a:blip r:embed="rId3">
            <a:alphaModFix/>
          </a:blip>
          <a:srcRect t="5092" b="5092"/>
          <a:stretch/>
        </p:blipFill>
        <p:spPr>
          <a:xfrm>
            <a:off x="22524470" y="3144609"/>
            <a:ext cx="1358100" cy="1219800"/>
          </a:xfrm>
          <a:prstGeom prst="rect">
            <a:avLst/>
          </a:prstGeom>
          <a:noFill/>
          <a:ln>
            <a:noFill/>
          </a:ln>
        </p:spPr>
      </p:pic>
      <p:pic>
        <p:nvPicPr>
          <p:cNvPr id="226" name="Google Shape;226;p47" descr="Cloud-Storage.png"/>
          <p:cNvPicPr preferRelativeResize="0"/>
          <p:nvPr/>
        </p:nvPicPr>
        <p:blipFill rotWithShape="1">
          <a:blip r:embed="rId4">
            <a:alphaModFix/>
          </a:blip>
          <a:srcRect t="5092" b="5092"/>
          <a:stretch/>
        </p:blipFill>
        <p:spPr>
          <a:xfrm>
            <a:off x="24243504" y="3144584"/>
            <a:ext cx="1358100" cy="1219800"/>
          </a:xfrm>
          <a:prstGeom prst="rect">
            <a:avLst/>
          </a:prstGeom>
          <a:noFill/>
          <a:ln>
            <a:noFill/>
          </a:ln>
        </p:spPr>
      </p:pic>
      <p:pic>
        <p:nvPicPr>
          <p:cNvPr id="227" name="Google Shape;227;p47" descr="Cloud-SQL.png"/>
          <p:cNvPicPr preferRelativeResize="0"/>
          <p:nvPr/>
        </p:nvPicPr>
        <p:blipFill rotWithShape="1">
          <a:blip r:embed="rId5">
            <a:alphaModFix/>
          </a:blip>
          <a:srcRect t="5092" b="5092"/>
          <a:stretch/>
        </p:blipFill>
        <p:spPr>
          <a:xfrm>
            <a:off x="26025979" y="3144610"/>
            <a:ext cx="1358100" cy="1219800"/>
          </a:xfrm>
          <a:prstGeom prst="rect">
            <a:avLst/>
          </a:prstGeom>
          <a:noFill/>
          <a:ln>
            <a:noFill/>
          </a:ln>
        </p:spPr>
      </p:pic>
      <p:pic>
        <p:nvPicPr>
          <p:cNvPr id="228" name="Google Shape;228;p47" descr="Cloud-Datastore.png"/>
          <p:cNvPicPr preferRelativeResize="0"/>
          <p:nvPr/>
        </p:nvPicPr>
        <p:blipFill rotWithShape="1">
          <a:blip r:embed="rId6">
            <a:alphaModFix/>
          </a:blip>
          <a:srcRect t="5092" b="5092"/>
          <a:stretch/>
        </p:blipFill>
        <p:spPr>
          <a:xfrm>
            <a:off x="27732296" y="3122707"/>
            <a:ext cx="1407000" cy="1263600"/>
          </a:xfrm>
          <a:prstGeom prst="rect">
            <a:avLst/>
          </a:prstGeom>
          <a:noFill/>
          <a:ln>
            <a:noFill/>
          </a:ln>
        </p:spPr>
      </p:pic>
      <p:pic>
        <p:nvPicPr>
          <p:cNvPr id="229" name="Google Shape;229;p47" descr="Cloud-Bigtable.png"/>
          <p:cNvPicPr preferRelativeResize="0"/>
          <p:nvPr/>
        </p:nvPicPr>
        <p:blipFill rotWithShape="1">
          <a:blip r:embed="rId7">
            <a:alphaModFix/>
          </a:blip>
          <a:srcRect t="5092" b="5092"/>
          <a:stretch/>
        </p:blipFill>
        <p:spPr>
          <a:xfrm>
            <a:off x="29603721" y="3144610"/>
            <a:ext cx="1358100" cy="1219800"/>
          </a:xfrm>
          <a:prstGeom prst="rect">
            <a:avLst/>
          </a:prstGeom>
          <a:noFill/>
          <a:ln>
            <a:noFill/>
          </a:ln>
        </p:spPr>
      </p:pic>
      <p:pic>
        <p:nvPicPr>
          <p:cNvPr id="230" name="Google Shape;230;p47" descr="Cloud-Spanner.png"/>
          <p:cNvPicPr preferRelativeResize="0"/>
          <p:nvPr/>
        </p:nvPicPr>
        <p:blipFill rotWithShape="1">
          <a:blip r:embed="rId8">
            <a:alphaModFix/>
          </a:blip>
          <a:srcRect t="5092" b="5092"/>
          <a:stretch/>
        </p:blipFill>
        <p:spPr>
          <a:xfrm>
            <a:off x="31426238" y="3144563"/>
            <a:ext cx="1358100" cy="1219800"/>
          </a:xfrm>
          <a:prstGeom prst="rect">
            <a:avLst/>
          </a:prstGeom>
          <a:noFill/>
          <a:ln>
            <a:noFill/>
          </a:ln>
        </p:spPr>
      </p:pic>
      <p:sp>
        <p:nvSpPr>
          <p:cNvPr id="231" name="Google Shape;231;p47"/>
          <p:cNvSpPr txBox="1"/>
          <p:nvPr/>
        </p:nvSpPr>
        <p:spPr>
          <a:xfrm>
            <a:off x="22359013" y="4364375"/>
            <a:ext cx="1689000" cy="6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a:ea typeface="Roboto"/>
                <a:cs typeface="Roboto"/>
                <a:sym typeface="Roboto"/>
              </a:rPr>
              <a:t>Persistent Disk</a:t>
            </a:r>
            <a:endParaRPr sz="1800">
              <a:latin typeface="Roboto"/>
              <a:ea typeface="Roboto"/>
              <a:cs typeface="Roboto"/>
              <a:sym typeface="Roboto"/>
            </a:endParaRPr>
          </a:p>
        </p:txBody>
      </p:sp>
      <p:sp>
        <p:nvSpPr>
          <p:cNvPr id="232" name="Google Shape;232;p47"/>
          <p:cNvSpPr txBox="1"/>
          <p:nvPr/>
        </p:nvSpPr>
        <p:spPr>
          <a:xfrm>
            <a:off x="24147875" y="4364375"/>
            <a:ext cx="1689000" cy="6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a:ea typeface="Roboto"/>
                <a:cs typeface="Roboto"/>
                <a:sym typeface="Roboto"/>
              </a:rPr>
              <a:t>Cloud </a:t>
            </a:r>
            <a:br>
              <a:rPr lang="en" sz="1800">
                <a:latin typeface="Roboto"/>
                <a:ea typeface="Roboto"/>
                <a:cs typeface="Roboto"/>
                <a:sym typeface="Roboto"/>
              </a:rPr>
            </a:br>
            <a:r>
              <a:rPr lang="en" sz="1800">
                <a:latin typeface="Roboto"/>
                <a:ea typeface="Roboto"/>
                <a:cs typeface="Roboto"/>
                <a:sym typeface="Roboto"/>
              </a:rPr>
              <a:t>Storage</a:t>
            </a:r>
            <a:endParaRPr sz="1800">
              <a:latin typeface="Roboto"/>
              <a:ea typeface="Roboto"/>
              <a:cs typeface="Roboto"/>
              <a:sym typeface="Roboto"/>
            </a:endParaRPr>
          </a:p>
        </p:txBody>
      </p:sp>
      <p:sp>
        <p:nvSpPr>
          <p:cNvPr id="233" name="Google Shape;233;p47"/>
          <p:cNvSpPr txBox="1"/>
          <p:nvPr/>
        </p:nvSpPr>
        <p:spPr>
          <a:xfrm>
            <a:off x="25860563" y="4364375"/>
            <a:ext cx="1689000" cy="6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a:ea typeface="Roboto"/>
                <a:cs typeface="Roboto"/>
                <a:sym typeface="Roboto"/>
              </a:rPr>
              <a:t>Cloud </a:t>
            </a:r>
            <a:br>
              <a:rPr lang="en" sz="1800">
                <a:latin typeface="Roboto"/>
                <a:ea typeface="Roboto"/>
                <a:cs typeface="Roboto"/>
                <a:sym typeface="Roboto"/>
              </a:rPr>
            </a:br>
            <a:r>
              <a:rPr lang="en" sz="1800">
                <a:latin typeface="Roboto"/>
                <a:ea typeface="Roboto"/>
                <a:cs typeface="Roboto"/>
                <a:sym typeface="Roboto"/>
              </a:rPr>
              <a:t>SQL</a:t>
            </a:r>
            <a:endParaRPr sz="1800">
              <a:latin typeface="Roboto"/>
              <a:ea typeface="Roboto"/>
              <a:cs typeface="Roboto"/>
              <a:sym typeface="Roboto"/>
            </a:endParaRPr>
          </a:p>
        </p:txBody>
      </p:sp>
      <p:sp>
        <p:nvSpPr>
          <p:cNvPr id="234" name="Google Shape;234;p47"/>
          <p:cNvSpPr txBox="1"/>
          <p:nvPr/>
        </p:nvSpPr>
        <p:spPr>
          <a:xfrm>
            <a:off x="27531763" y="4364375"/>
            <a:ext cx="1689000" cy="6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a:ea typeface="Roboto"/>
                <a:cs typeface="Roboto"/>
                <a:sym typeface="Roboto"/>
              </a:rPr>
              <a:t>Firestore</a:t>
            </a:r>
            <a:endParaRPr sz="1800">
              <a:latin typeface="Roboto"/>
              <a:ea typeface="Roboto"/>
              <a:cs typeface="Roboto"/>
              <a:sym typeface="Roboto"/>
            </a:endParaRPr>
          </a:p>
        </p:txBody>
      </p:sp>
      <p:sp>
        <p:nvSpPr>
          <p:cNvPr id="235" name="Google Shape;235;p47"/>
          <p:cNvSpPr txBox="1"/>
          <p:nvPr/>
        </p:nvSpPr>
        <p:spPr>
          <a:xfrm>
            <a:off x="29479000" y="4364375"/>
            <a:ext cx="1689000" cy="6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a:ea typeface="Roboto"/>
                <a:cs typeface="Roboto"/>
                <a:sym typeface="Roboto"/>
              </a:rPr>
              <a:t>Cloud </a:t>
            </a:r>
            <a:br>
              <a:rPr lang="en" sz="1800">
                <a:latin typeface="Roboto"/>
                <a:ea typeface="Roboto"/>
                <a:cs typeface="Roboto"/>
                <a:sym typeface="Roboto"/>
              </a:rPr>
            </a:br>
            <a:r>
              <a:rPr lang="en" sz="1800">
                <a:latin typeface="Roboto"/>
                <a:ea typeface="Roboto"/>
                <a:cs typeface="Roboto"/>
                <a:sym typeface="Roboto"/>
              </a:rPr>
              <a:t>Bigtable</a:t>
            </a:r>
            <a:endParaRPr sz="1800">
              <a:latin typeface="Roboto"/>
              <a:ea typeface="Roboto"/>
              <a:cs typeface="Roboto"/>
              <a:sym typeface="Roboto"/>
            </a:endParaRPr>
          </a:p>
        </p:txBody>
      </p:sp>
      <p:sp>
        <p:nvSpPr>
          <p:cNvPr id="236" name="Google Shape;236;p47"/>
          <p:cNvSpPr txBox="1"/>
          <p:nvPr/>
        </p:nvSpPr>
        <p:spPr>
          <a:xfrm>
            <a:off x="31227125" y="4364375"/>
            <a:ext cx="1689000" cy="6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a:ea typeface="Roboto"/>
                <a:cs typeface="Roboto"/>
                <a:sym typeface="Roboto"/>
              </a:rPr>
              <a:t>Cloud </a:t>
            </a:r>
            <a:br>
              <a:rPr lang="en" sz="1800">
                <a:latin typeface="Roboto"/>
                <a:ea typeface="Roboto"/>
                <a:cs typeface="Roboto"/>
                <a:sym typeface="Roboto"/>
              </a:rPr>
            </a:br>
            <a:r>
              <a:rPr lang="en" sz="1800">
                <a:latin typeface="Roboto"/>
                <a:ea typeface="Roboto"/>
                <a:cs typeface="Roboto"/>
                <a:sym typeface="Roboto"/>
              </a:rPr>
              <a:t>Spanner</a:t>
            </a:r>
            <a:endParaRPr sz="1800">
              <a:latin typeface="Roboto"/>
              <a:ea typeface="Roboto"/>
              <a:cs typeface="Roboto"/>
              <a:sym typeface="Roboto"/>
            </a:endParaRPr>
          </a:p>
        </p:txBody>
      </p:sp>
      <p:pic>
        <p:nvPicPr>
          <p:cNvPr id="237" name="Google Shape;237;p47"/>
          <p:cNvPicPr preferRelativeResize="0"/>
          <p:nvPr/>
        </p:nvPicPr>
        <p:blipFill>
          <a:blip r:embed="rId9">
            <a:alphaModFix/>
          </a:blip>
          <a:stretch>
            <a:fillRect/>
          </a:stretch>
        </p:blipFill>
        <p:spPr>
          <a:xfrm>
            <a:off x="33181437" y="3144599"/>
            <a:ext cx="1358100" cy="1208701"/>
          </a:xfrm>
          <a:prstGeom prst="rect">
            <a:avLst/>
          </a:prstGeom>
          <a:noFill/>
          <a:ln>
            <a:noFill/>
          </a:ln>
        </p:spPr>
      </p:pic>
      <p:sp>
        <p:nvSpPr>
          <p:cNvPr id="238" name="Google Shape;238;p47"/>
          <p:cNvSpPr txBox="1"/>
          <p:nvPr/>
        </p:nvSpPr>
        <p:spPr>
          <a:xfrm>
            <a:off x="32975250" y="4364375"/>
            <a:ext cx="1689000" cy="6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a:ea typeface="Roboto"/>
                <a:cs typeface="Roboto"/>
                <a:sym typeface="Roboto"/>
              </a:rPr>
              <a:t>BigQuery</a:t>
            </a:r>
            <a:endParaRPr sz="1800">
              <a:latin typeface="Roboto"/>
              <a:ea typeface="Roboto"/>
              <a:cs typeface="Roboto"/>
              <a:sym typeface="Roboto"/>
            </a:endParaRPr>
          </a:p>
        </p:txBody>
      </p:sp>
      <p:graphicFrame>
        <p:nvGraphicFramePr>
          <p:cNvPr id="239" name="Google Shape;239;p47"/>
          <p:cNvGraphicFramePr/>
          <p:nvPr/>
        </p:nvGraphicFramePr>
        <p:xfrm>
          <a:off x="952500" y="3011170"/>
          <a:ext cx="3000000" cy="3000000"/>
        </p:xfrm>
        <a:graphic>
          <a:graphicData uri="http://schemas.openxmlformats.org/drawingml/2006/table">
            <a:tbl>
              <a:tblPr>
                <a:noFill/>
                <a:tableStyleId>{3DDFDFCE-D4E6-46F9-B119-9639C4D0A242}</a:tableStyleId>
              </a:tblPr>
              <a:tblGrid>
                <a:gridCol w="2047875">
                  <a:extLst>
                    <a:ext uri="{9D8B030D-6E8A-4147-A177-3AD203B41FA5}">
                      <a16:colId xmlns:a16="http://schemas.microsoft.com/office/drawing/2014/main" val="20000"/>
                    </a:ext>
                  </a:extLst>
                </a:gridCol>
                <a:gridCol w="2047875">
                  <a:extLst>
                    <a:ext uri="{9D8B030D-6E8A-4147-A177-3AD203B41FA5}">
                      <a16:colId xmlns:a16="http://schemas.microsoft.com/office/drawing/2014/main" val="20001"/>
                    </a:ext>
                  </a:extLst>
                </a:gridCol>
                <a:gridCol w="2047875">
                  <a:extLst>
                    <a:ext uri="{9D8B030D-6E8A-4147-A177-3AD203B41FA5}">
                      <a16:colId xmlns:a16="http://schemas.microsoft.com/office/drawing/2014/main" val="20002"/>
                    </a:ext>
                  </a:extLst>
                </a:gridCol>
                <a:gridCol w="2047875">
                  <a:extLst>
                    <a:ext uri="{9D8B030D-6E8A-4147-A177-3AD203B41FA5}">
                      <a16:colId xmlns:a16="http://schemas.microsoft.com/office/drawing/2014/main" val="20003"/>
                    </a:ext>
                  </a:extLst>
                </a:gridCol>
                <a:gridCol w="2047875">
                  <a:extLst>
                    <a:ext uri="{9D8B030D-6E8A-4147-A177-3AD203B41FA5}">
                      <a16:colId xmlns:a16="http://schemas.microsoft.com/office/drawing/2014/main" val="20004"/>
                    </a:ext>
                  </a:extLst>
                </a:gridCol>
                <a:gridCol w="2047875">
                  <a:extLst>
                    <a:ext uri="{9D8B030D-6E8A-4147-A177-3AD203B41FA5}">
                      <a16:colId xmlns:a16="http://schemas.microsoft.com/office/drawing/2014/main" val="20005"/>
                    </a:ext>
                  </a:extLst>
                </a:gridCol>
                <a:gridCol w="2047875">
                  <a:extLst>
                    <a:ext uri="{9D8B030D-6E8A-4147-A177-3AD203B41FA5}">
                      <a16:colId xmlns:a16="http://schemas.microsoft.com/office/drawing/2014/main" val="20006"/>
                    </a:ext>
                  </a:extLst>
                </a:gridCol>
                <a:gridCol w="2047875">
                  <a:extLst>
                    <a:ext uri="{9D8B030D-6E8A-4147-A177-3AD203B41FA5}">
                      <a16:colId xmlns:a16="http://schemas.microsoft.com/office/drawing/2014/main" val="20007"/>
                    </a:ext>
                  </a:extLst>
                </a:gridCol>
              </a:tblGrid>
              <a:tr h="2657775">
                <a:tc>
                  <a:txBody>
                    <a:bodyPr/>
                    <a:lstStyle/>
                    <a:p>
                      <a:pPr marL="0" lvl="0" indent="0" algn="ctr" rtl="0">
                        <a:spcBef>
                          <a:spcPts val="0"/>
                        </a:spcBef>
                        <a:spcAft>
                          <a:spcPts val="0"/>
                        </a:spcAft>
                        <a:buNone/>
                      </a:pPr>
                      <a:r>
                        <a:rPr lang="en" sz="2800" b="1">
                          <a:solidFill>
                            <a:srgbClr val="FFFFFF"/>
                          </a:solidFill>
                          <a:latin typeface="Google Sans"/>
                          <a:ea typeface="Google Sans"/>
                          <a:cs typeface="Google Sans"/>
                          <a:sym typeface="Google Sans"/>
                        </a:rPr>
                        <a:t>Service</a:t>
                      </a:r>
                      <a:endParaRPr sz="2800" b="1">
                        <a:solidFill>
                          <a:srgbClr val="FFFFFF"/>
                        </a:solidFill>
                        <a:latin typeface="Google Sans"/>
                        <a:ea typeface="Google Sans"/>
                        <a:cs typeface="Google Sans"/>
                        <a:sym typeface="Google Sans"/>
                      </a:endParaRPr>
                    </a:p>
                  </a:txBody>
                  <a:tcPr marL="91425" marR="91425" marT="91425" marB="91425"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r>
                        <a:rPr lang="en" sz="2800">
                          <a:latin typeface="Google Sans"/>
                          <a:ea typeface="Google Sans"/>
                          <a:cs typeface="Google Sans"/>
                          <a:sym typeface="Google Sans"/>
                        </a:rPr>
                        <a:t>Persistent Disk</a:t>
                      </a:r>
                      <a:endParaRPr sz="2800">
                        <a:latin typeface="Google Sans"/>
                        <a:ea typeface="Google Sans"/>
                        <a:cs typeface="Google Sans"/>
                        <a:sym typeface="Google Sans"/>
                      </a:endParaRPr>
                    </a:p>
                  </a:txBody>
                  <a:tcPr marL="91425" marR="91425" marT="91425" marB="91425"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r>
                        <a:rPr lang="en" sz="2800">
                          <a:latin typeface="Google Sans"/>
                          <a:ea typeface="Google Sans"/>
                          <a:cs typeface="Google Sans"/>
                          <a:sym typeface="Google Sans"/>
                        </a:rPr>
                        <a:t>Cloud</a:t>
                      </a:r>
                      <a:endParaRPr sz="2800">
                        <a:latin typeface="Google Sans"/>
                        <a:ea typeface="Google Sans"/>
                        <a:cs typeface="Google Sans"/>
                        <a:sym typeface="Google Sans"/>
                      </a:endParaRPr>
                    </a:p>
                    <a:p>
                      <a:pPr marL="0" lvl="0" indent="0" algn="ctr" rtl="0">
                        <a:spcBef>
                          <a:spcPts val="0"/>
                        </a:spcBef>
                        <a:spcAft>
                          <a:spcPts val="0"/>
                        </a:spcAft>
                        <a:buNone/>
                      </a:pPr>
                      <a:r>
                        <a:rPr lang="en" sz="2800">
                          <a:latin typeface="Google Sans"/>
                          <a:ea typeface="Google Sans"/>
                          <a:cs typeface="Google Sans"/>
                          <a:sym typeface="Google Sans"/>
                        </a:rPr>
                        <a:t>Storage</a:t>
                      </a:r>
                      <a:endParaRPr sz="2800">
                        <a:latin typeface="Google Sans"/>
                        <a:ea typeface="Google Sans"/>
                        <a:cs typeface="Google Sans"/>
                        <a:sym typeface="Google Sans"/>
                      </a:endParaRPr>
                    </a:p>
                  </a:txBody>
                  <a:tcPr marL="91425" marR="91425" marT="91425" marB="91425"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r>
                        <a:rPr lang="en" sz="2800">
                          <a:latin typeface="Google Sans"/>
                          <a:ea typeface="Google Sans"/>
                          <a:cs typeface="Google Sans"/>
                          <a:sym typeface="Google Sans"/>
                        </a:rPr>
                        <a:t>Cloud </a:t>
                      </a:r>
                      <a:endParaRPr sz="2800">
                        <a:latin typeface="Google Sans"/>
                        <a:ea typeface="Google Sans"/>
                        <a:cs typeface="Google Sans"/>
                        <a:sym typeface="Google Sans"/>
                      </a:endParaRPr>
                    </a:p>
                    <a:p>
                      <a:pPr marL="0" lvl="0" indent="0" algn="ctr" rtl="0">
                        <a:spcBef>
                          <a:spcPts val="0"/>
                        </a:spcBef>
                        <a:spcAft>
                          <a:spcPts val="0"/>
                        </a:spcAft>
                        <a:buNone/>
                      </a:pPr>
                      <a:r>
                        <a:rPr lang="en" sz="2800">
                          <a:latin typeface="Google Sans"/>
                          <a:ea typeface="Google Sans"/>
                          <a:cs typeface="Google Sans"/>
                          <a:sym typeface="Google Sans"/>
                        </a:rPr>
                        <a:t>SQL</a:t>
                      </a:r>
                      <a:endParaRPr sz="2800">
                        <a:latin typeface="Google Sans"/>
                        <a:ea typeface="Google Sans"/>
                        <a:cs typeface="Google Sans"/>
                        <a:sym typeface="Google Sans"/>
                      </a:endParaRPr>
                    </a:p>
                  </a:txBody>
                  <a:tcPr marL="91425" marR="91425" marT="91425" marB="91425"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r>
                        <a:rPr lang="en" sz="2800">
                          <a:latin typeface="Google Sans"/>
                          <a:ea typeface="Google Sans"/>
                          <a:cs typeface="Google Sans"/>
                          <a:sym typeface="Google Sans"/>
                        </a:rPr>
                        <a:t>Firestore</a:t>
                      </a:r>
                      <a:endParaRPr sz="2800">
                        <a:latin typeface="Google Sans"/>
                        <a:ea typeface="Google Sans"/>
                        <a:cs typeface="Google Sans"/>
                        <a:sym typeface="Google Sans"/>
                      </a:endParaRPr>
                    </a:p>
                  </a:txBody>
                  <a:tcPr marL="91425" marR="91425" marT="91425" marB="91425"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p>
                      <a:pPr marL="0" lvl="0" indent="0" algn="l"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r>
                        <a:rPr lang="en" sz="2800">
                          <a:latin typeface="Google Sans"/>
                          <a:ea typeface="Google Sans"/>
                          <a:cs typeface="Google Sans"/>
                          <a:sym typeface="Google Sans"/>
                        </a:rPr>
                        <a:t>Cloud</a:t>
                      </a:r>
                      <a:endParaRPr sz="2800">
                        <a:latin typeface="Google Sans"/>
                        <a:ea typeface="Google Sans"/>
                        <a:cs typeface="Google Sans"/>
                        <a:sym typeface="Google Sans"/>
                      </a:endParaRPr>
                    </a:p>
                    <a:p>
                      <a:pPr marL="0" lvl="0" indent="0" algn="ctr" rtl="0">
                        <a:spcBef>
                          <a:spcPts val="0"/>
                        </a:spcBef>
                        <a:spcAft>
                          <a:spcPts val="0"/>
                        </a:spcAft>
                        <a:buNone/>
                      </a:pPr>
                      <a:r>
                        <a:rPr lang="en" sz="2800">
                          <a:latin typeface="Google Sans"/>
                          <a:ea typeface="Google Sans"/>
                          <a:cs typeface="Google Sans"/>
                          <a:sym typeface="Google Sans"/>
                        </a:rPr>
                        <a:t>Bigtable</a:t>
                      </a:r>
                      <a:endParaRPr sz="2800">
                        <a:latin typeface="Google Sans"/>
                        <a:ea typeface="Google Sans"/>
                        <a:cs typeface="Google Sans"/>
                        <a:sym typeface="Google Sans"/>
                      </a:endParaRPr>
                    </a:p>
                  </a:txBody>
                  <a:tcPr marL="91425" marR="91425" marT="91425" marB="91425"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r>
                        <a:rPr lang="en" sz="2800">
                          <a:latin typeface="Google Sans"/>
                          <a:ea typeface="Google Sans"/>
                          <a:cs typeface="Google Sans"/>
                          <a:sym typeface="Google Sans"/>
                        </a:rPr>
                        <a:t>Cloud</a:t>
                      </a:r>
                      <a:endParaRPr sz="2800">
                        <a:latin typeface="Google Sans"/>
                        <a:ea typeface="Google Sans"/>
                        <a:cs typeface="Google Sans"/>
                        <a:sym typeface="Google Sans"/>
                      </a:endParaRPr>
                    </a:p>
                    <a:p>
                      <a:pPr marL="0" lvl="0" indent="0" algn="ctr" rtl="0">
                        <a:spcBef>
                          <a:spcPts val="0"/>
                        </a:spcBef>
                        <a:spcAft>
                          <a:spcPts val="0"/>
                        </a:spcAft>
                        <a:buNone/>
                      </a:pPr>
                      <a:r>
                        <a:rPr lang="en" sz="2800">
                          <a:latin typeface="Google Sans"/>
                          <a:ea typeface="Google Sans"/>
                          <a:cs typeface="Google Sans"/>
                          <a:sym typeface="Google Sans"/>
                        </a:rPr>
                        <a:t>Spanner</a:t>
                      </a:r>
                      <a:endParaRPr sz="2800">
                        <a:latin typeface="Google Sans"/>
                        <a:ea typeface="Google Sans"/>
                        <a:cs typeface="Google Sans"/>
                        <a:sym typeface="Google Sans"/>
                      </a:endParaRPr>
                    </a:p>
                  </a:txBody>
                  <a:tcPr marL="91425" marR="91425" marT="91425" marB="91425"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r>
                        <a:rPr lang="en" sz="2800">
                          <a:latin typeface="Google Sans"/>
                          <a:ea typeface="Google Sans"/>
                          <a:cs typeface="Google Sans"/>
                          <a:sym typeface="Google Sans"/>
                        </a:rPr>
                        <a:t>BigQuery</a:t>
                      </a:r>
                      <a:endParaRPr sz="2800">
                        <a:latin typeface="Google Sans"/>
                        <a:ea typeface="Google Sans"/>
                        <a:cs typeface="Google Sans"/>
                        <a:sym typeface="Google Sans"/>
                      </a:endParaRPr>
                    </a:p>
                  </a:txBody>
                  <a:tcPr marL="91425" marR="91425" marT="91425" marB="91425"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0"/>
                  </a:ext>
                </a:extLst>
              </a:tr>
              <a:tr h="1003550">
                <a:tc>
                  <a:txBody>
                    <a:bodyPr/>
                    <a:lstStyle/>
                    <a:p>
                      <a:pPr marL="0" lvl="0" indent="0" algn="l" rtl="0">
                        <a:spcBef>
                          <a:spcPts val="0"/>
                        </a:spcBef>
                        <a:spcAft>
                          <a:spcPts val="0"/>
                        </a:spcAft>
                        <a:buNone/>
                      </a:pPr>
                      <a:r>
                        <a:rPr lang="en" sz="2800">
                          <a:latin typeface="Google Sans"/>
                          <a:ea typeface="Google Sans"/>
                          <a:cs typeface="Google Sans"/>
                          <a:sym typeface="Google Sans"/>
                        </a:rPr>
                        <a:t>Account Service</a:t>
                      </a: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2800">
                          <a:latin typeface="Google Sans"/>
                          <a:ea typeface="Google Sans"/>
                          <a:cs typeface="Google Sans"/>
                          <a:sym typeface="Google Sans"/>
                        </a:rPr>
                        <a:t>X</a:t>
                      </a: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588150">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2"/>
                  </a:ext>
                </a:extLst>
              </a:tr>
              <a:tr h="588150">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588150">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4"/>
                  </a:ext>
                </a:extLst>
              </a:tr>
              <a:tr h="588150">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240" name="Google Shape;240;p47" descr="Cloud-SQL.png"/>
          <p:cNvPicPr preferRelativeResize="0"/>
          <p:nvPr/>
        </p:nvPicPr>
        <p:blipFill rotWithShape="1">
          <a:blip r:embed="rId5">
            <a:alphaModFix/>
          </a:blip>
          <a:srcRect t="5092" b="5092"/>
          <a:stretch/>
        </p:blipFill>
        <p:spPr>
          <a:xfrm>
            <a:off x="7394907" y="3372750"/>
            <a:ext cx="1428300" cy="1282800"/>
          </a:xfrm>
          <a:prstGeom prst="rect">
            <a:avLst/>
          </a:prstGeom>
          <a:noFill/>
          <a:ln>
            <a:noFill/>
          </a:ln>
        </p:spPr>
      </p:pic>
      <p:pic>
        <p:nvPicPr>
          <p:cNvPr id="241" name="Google Shape;241;p47" descr="Cloud-Spanner.png"/>
          <p:cNvPicPr preferRelativeResize="0"/>
          <p:nvPr/>
        </p:nvPicPr>
        <p:blipFill rotWithShape="1">
          <a:blip r:embed="rId8">
            <a:alphaModFix/>
          </a:blip>
          <a:srcRect t="5092" b="5092"/>
          <a:stretch/>
        </p:blipFill>
        <p:spPr>
          <a:xfrm>
            <a:off x="13558642" y="3372750"/>
            <a:ext cx="1428300" cy="1282800"/>
          </a:xfrm>
          <a:prstGeom prst="rect">
            <a:avLst/>
          </a:prstGeom>
          <a:noFill/>
          <a:ln>
            <a:noFill/>
          </a:ln>
        </p:spPr>
      </p:pic>
      <p:pic>
        <p:nvPicPr>
          <p:cNvPr id="242" name="Google Shape;242;p47" descr="Persistent-Disk.png"/>
          <p:cNvPicPr preferRelativeResize="0"/>
          <p:nvPr/>
        </p:nvPicPr>
        <p:blipFill rotWithShape="1">
          <a:blip r:embed="rId3">
            <a:alphaModFix/>
          </a:blip>
          <a:srcRect t="5092" b="5092"/>
          <a:stretch/>
        </p:blipFill>
        <p:spPr>
          <a:xfrm>
            <a:off x="3285751" y="3372750"/>
            <a:ext cx="1428300" cy="1282800"/>
          </a:xfrm>
          <a:prstGeom prst="rect">
            <a:avLst/>
          </a:prstGeom>
          <a:noFill/>
          <a:ln>
            <a:noFill/>
          </a:ln>
        </p:spPr>
      </p:pic>
      <p:pic>
        <p:nvPicPr>
          <p:cNvPr id="243" name="Google Shape;243;p47" descr="Cloud-Datastore.png"/>
          <p:cNvPicPr preferRelativeResize="0"/>
          <p:nvPr/>
        </p:nvPicPr>
        <p:blipFill rotWithShape="1">
          <a:blip r:embed="rId6">
            <a:alphaModFix/>
          </a:blip>
          <a:srcRect t="5092" b="5092"/>
          <a:stretch/>
        </p:blipFill>
        <p:spPr>
          <a:xfrm>
            <a:off x="9449485" y="3372750"/>
            <a:ext cx="1428300" cy="1282800"/>
          </a:xfrm>
          <a:prstGeom prst="rect">
            <a:avLst/>
          </a:prstGeom>
          <a:noFill/>
          <a:ln>
            <a:noFill/>
          </a:ln>
        </p:spPr>
      </p:pic>
      <p:pic>
        <p:nvPicPr>
          <p:cNvPr id="244" name="Google Shape;244;p47" descr="Cloud-Storage.png"/>
          <p:cNvPicPr preferRelativeResize="0"/>
          <p:nvPr/>
        </p:nvPicPr>
        <p:blipFill rotWithShape="1">
          <a:blip r:embed="rId4">
            <a:alphaModFix/>
          </a:blip>
          <a:srcRect t="5092" b="5092"/>
          <a:stretch/>
        </p:blipFill>
        <p:spPr>
          <a:xfrm>
            <a:off x="5340329" y="3372750"/>
            <a:ext cx="1428300" cy="1282800"/>
          </a:xfrm>
          <a:prstGeom prst="rect">
            <a:avLst/>
          </a:prstGeom>
          <a:noFill/>
          <a:ln>
            <a:noFill/>
          </a:ln>
        </p:spPr>
      </p:pic>
      <p:pic>
        <p:nvPicPr>
          <p:cNvPr id="245" name="Google Shape;245;p47" descr="Cloud-Bigtable.png"/>
          <p:cNvPicPr preferRelativeResize="0"/>
          <p:nvPr/>
        </p:nvPicPr>
        <p:blipFill rotWithShape="1">
          <a:blip r:embed="rId7">
            <a:alphaModFix/>
          </a:blip>
          <a:srcRect t="5092" b="5092"/>
          <a:stretch/>
        </p:blipFill>
        <p:spPr>
          <a:xfrm>
            <a:off x="11504063" y="3372750"/>
            <a:ext cx="1428300" cy="1282800"/>
          </a:xfrm>
          <a:prstGeom prst="rect">
            <a:avLst/>
          </a:prstGeom>
          <a:noFill/>
          <a:ln>
            <a:noFill/>
          </a:ln>
        </p:spPr>
      </p:pic>
      <p:pic>
        <p:nvPicPr>
          <p:cNvPr id="246" name="Google Shape;246;p47" descr="BigQuery.png"/>
          <p:cNvPicPr preferRelativeResize="0"/>
          <p:nvPr/>
        </p:nvPicPr>
        <p:blipFill rotWithShape="1">
          <a:blip r:embed="rId10">
            <a:alphaModFix/>
          </a:blip>
          <a:srcRect t="5092" b="5092"/>
          <a:stretch/>
        </p:blipFill>
        <p:spPr>
          <a:xfrm>
            <a:off x="15613220" y="3372750"/>
            <a:ext cx="1428300" cy="1282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8"/>
          <p:cNvSpPr txBox="1">
            <a:spLocks noGrp="1"/>
          </p:cNvSpPr>
          <p:nvPr>
            <p:ph type="title"/>
          </p:nvPr>
        </p:nvSpPr>
        <p:spPr>
          <a:xfrm>
            <a:off x="1847500" y="1075775"/>
            <a:ext cx="162084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8a. Defining Network Characteristics for Your Services</a:t>
            </a:r>
            <a:endParaRPr/>
          </a:p>
        </p:txBody>
      </p:sp>
      <p:sp>
        <p:nvSpPr>
          <p:cNvPr id="252" name="Google Shape;252;p48"/>
          <p:cNvSpPr txBox="1"/>
          <p:nvPr/>
        </p:nvSpPr>
        <p:spPr>
          <a:xfrm>
            <a:off x="1847500" y="1981575"/>
            <a:ext cx="12492900" cy="505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3000">
                <a:solidFill>
                  <a:srgbClr val="737373"/>
                </a:solidFill>
                <a:latin typeface="Roboto"/>
                <a:ea typeface="Roboto"/>
                <a:cs typeface="Roboto"/>
                <a:sym typeface="Roboto"/>
              </a:rPr>
              <a:t>As a team, fill in the worksheet of required network features.</a:t>
            </a:r>
            <a:endParaRPr sz="3000">
              <a:solidFill>
                <a:srgbClr val="737373"/>
              </a:solidFill>
              <a:latin typeface="Roboto"/>
              <a:ea typeface="Roboto"/>
              <a:cs typeface="Roboto"/>
              <a:sym typeface="Roboto"/>
            </a:endParaRPr>
          </a:p>
        </p:txBody>
      </p:sp>
      <p:graphicFrame>
        <p:nvGraphicFramePr>
          <p:cNvPr id="253" name="Google Shape;253;p48"/>
          <p:cNvGraphicFramePr/>
          <p:nvPr/>
        </p:nvGraphicFramePr>
        <p:xfrm>
          <a:off x="952500" y="3139530"/>
          <a:ext cx="3000000" cy="3000000"/>
        </p:xfrm>
        <a:graphic>
          <a:graphicData uri="http://schemas.openxmlformats.org/drawingml/2006/table">
            <a:tbl>
              <a:tblPr>
                <a:noFill/>
                <a:tableStyleId>{3DDFDFCE-D4E6-46F9-B119-9639C4D0A242}</a:tableStyleId>
              </a:tblPr>
              <a:tblGrid>
                <a:gridCol w="2730500">
                  <a:extLst>
                    <a:ext uri="{9D8B030D-6E8A-4147-A177-3AD203B41FA5}">
                      <a16:colId xmlns:a16="http://schemas.microsoft.com/office/drawing/2014/main" val="20000"/>
                    </a:ext>
                  </a:extLst>
                </a:gridCol>
                <a:gridCol w="2730500">
                  <a:extLst>
                    <a:ext uri="{9D8B030D-6E8A-4147-A177-3AD203B41FA5}">
                      <a16:colId xmlns:a16="http://schemas.microsoft.com/office/drawing/2014/main" val="20001"/>
                    </a:ext>
                  </a:extLst>
                </a:gridCol>
                <a:gridCol w="2730500">
                  <a:extLst>
                    <a:ext uri="{9D8B030D-6E8A-4147-A177-3AD203B41FA5}">
                      <a16:colId xmlns:a16="http://schemas.microsoft.com/office/drawing/2014/main" val="20002"/>
                    </a:ext>
                  </a:extLst>
                </a:gridCol>
                <a:gridCol w="2730500">
                  <a:extLst>
                    <a:ext uri="{9D8B030D-6E8A-4147-A177-3AD203B41FA5}">
                      <a16:colId xmlns:a16="http://schemas.microsoft.com/office/drawing/2014/main" val="20003"/>
                    </a:ext>
                  </a:extLst>
                </a:gridCol>
                <a:gridCol w="2730500">
                  <a:extLst>
                    <a:ext uri="{9D8B030D-6E8A-4147-A177-3AD203B41FA5}">
                      <a16:colId xmlns:a16="http://schemas.microsoft.com/office/drawing/2014/main" val="20004"/>
                    </a:ext>
                  </a:extLst>
                </a:gridCol>
                <a:gridCol w="2730500">
                  <a:extLst>
                    <a:ext uri="{9D8B030D-6E8A-4147-A177-3AD203B41FA5}">
                      <a16:colId xmlns:a16="http://schemas.microsoft.com/office/drawing/2014/main" val="20005"/>
                    </a:ext>
                  </a:extLst>
                </a:gridCol>
              </a:tblGrid>
              <a:tr h="381000">
                <a:tc>
                  <a:txBody>
                    <a:bodyPr/>
                    <a:lstStyle/>
                    <a:p>
                      <a:pPr marL="0" lvl="0" indent="0" algn="ctr" rtl="0">
                        <a:spcBef>
                          <a:spcPts val="0"/>
                        </a:spcBef>
                        <a:spcAft>
                          <a:spcPts val="0"/>
                        </a:spcAft>
                        <a:buNone/>
                      </a:pPr>
                      <a:r>
                        <a:rPr lang="en" sz="2800" b="1">
                          <a:solidFill>
                            <a:srgbClr val="FFFFFF"/>
                          </a:solidFill>
                          <a:latin typeface="Google Sans"/>
                          <a:ea typeface="Google Sans"/>
                          <a:cs typeface="Google Sans"/>
                          <a:sym typeface="Google Sans"/>
                        </a:rPr>
                        <a:t>Service</a:t>
                      </a:r>
                      <a:endParaRPr sz="28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r>
                        <a:rPr lang="en" sz="2800" b="1">
                          <a:solidFill>
                            <a:srgbClr val="FFFFFF"/>
                          </a:solidFill>
                          <a:latin typeface="Google Sans"/>
                          <a:ea typeface="Google Sans"/>
                          <a:cs typeface="Google Sans"/>
                          <a:sym typeface="Google Sans"/>
                        </a:rPr>
                        <a:t>Internet facing or Internal only</a:t>
                      </a:r>
                      <a:endParaRPr sz="28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r>
                        <a:rPr lang="en" sz="2800" b="1">
                          <a:solidFill>
                            <a:srgbClr val="FFFFFF"/>
                          </a:solidFill>
                          <a:latin typeface="Google Sans"/>
                          <a:ea typeface="Google Sans"/>
                          <a:cs typeface="Google Sans"/>
                          <a:sym typeface="Google Sans"/>
                        </a:rPr>
                        <a:t>HTTP</a:t>
                      </a:r>
                      <a:endParaRPr sz="28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r>
                        <a:rPr lang="en" sz="2800" b="1">
                          <a:solidFill>
                            <a:srgbClr val="FFFFFF"/>
                          </a:solidFill>
                          <a:latin typeface="Google Sans"/>
                          <a:ea typeface="Google Sans"/>
                          <a:cs typeface="Google Sans"/>
                          <a:sym typeface="Google Sans"/>
                        </a:rPr>
                        <a:t>TCP</a:t>
                      </a:r>
                      <a:endParaRPr sz="28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r>
                        <a:rPr lang="en" sz="2800" b="1">
                          <a:solidFill>
                            <a:srgbClr val="FFFFFF"/>
                          </a:solidFill>
                          <a:latin typeface="Google Sans"/>
                          <a:ea typeface="Google Sans"/>
                          <a:cs typeface="Google Sans"/>
                          <a:sym typeface="Google Sans"/>
                        </a:rPr>
                        <a:t>UDP</a:t>
                      </a:r>
                      <a:endParaRPr sz="28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r>
                        <a:rPr lang="en" sz="2800" b="1">
                          <a:solidFill>
                            <a:srgbClr val="FFFFFF"/>
                          </a:solidFill>
                          <a:latin typeface="Google Sans"/>
                          <a:ea typeface="Google Sans"/>
                          <a:cs typeface="Google Sans"/>
                          <a:sym typeface="Google Sans"/>
                        </a:rPr>
                        <a:t>Multiregional?</a:t>
                      </a:r>
                      <a:endParaRPr sz="28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2800" i="1">
                          <a:latin typeface="Google Sans"/>
                          <a:ea typeface="Google Sans"/>
                          <a:cs typeface="Google Sans"/>
                          <a:sym typeface="Google Sans"/>
                        </a:rPr>
                        <a:t>account</a:t>
                      </a:r>
                      <a:endParaRPr sz="28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800" i="1">
                          <a:latin typeface="Google Sans"/>
                          <a:ea typeface="Google Sans"/>
                          <a:cs typeface="Google Sans"/>
                          <a:sym typeface="Google Sans"/>
                        </a:rPr>
                        <a:t>Internal only</a:t>
                      </a:r>
                      <a:endParaRPr sz="28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800" i="1">
                          <a:latin typeface="Google Sans"/>
                          <a:ea typeface="Google Sans"/>
                          <a:cs typeface="Google Sans"/>
                          <a:sym typeface="Google Sans"/>
                        </a:rPr>
                        <a:t>Yes</a:t>
                      </a:r>
                      <a:endParaRPr sz="28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800" i="1">
                          <a:latin typeface="Google Sans"/>
                          <a:ea typeface="Google Sans"/>
                          <a:cs typeface="Google Sans"/>
                          <a:sym typeface="Google Sans"/>
                        </a:rPr>
                        <a:t>No</a:t>
                      </a:r>
                      <a:endParaRPr sz="28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9"/>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8b. Select the Load Balancers for Your Services</a:t>
            </a:r>
            <a:endParaRPr/>
          </a:p>
        </p:txBody>
      </p:sp>
      <p:sp>
        <p:nvSpPr>
          <p:cNvPr id="259" name="Google Shape;259;p49"/>
          <p:cNvSpPr txBox="1"/>
          <p:nvPr/>
        </p:nvSpPr>
        <p:spPr>
          <a:xfrm>
            <a:off x="1847500" y="2012275"/>
            <a:ext cx="12953400" cy="751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3000">
                <a:solidFill>
                  <a:srgbClr val="737373"/>
                </a:solidFill>
                <a:latin typeface="Roboto"/>
                <a:ea typeface="Roboto"/>
                <a:cs typeface="Roboto"/>
                <a:sym typeface="Roboto"/>
              </a:rPr>
              <a:t>As a team, choose the Google Cloud load balancer products for each service.</a:t>
            </a:r>
            <a:endParaRPr sz="3000">
              <a:solidFill>
                <a:srgbClr val="737373"/>
              </a:solidFill>
              <a:latin typeface="Roboto"/>
              <a:ea typeface="Roboto"/>
              <a:cs typeface="Roboto"/>
              <a:sym typeface="Roboto"/>
            </a:endParaRPr>
          </a:p>
        </p:txBody>
      </p:sp>
      <p:graphicFrame>
        <p:nvGraphicFramePr>
          <p:cNvPr id="260" name="Google Shape;260;p49"/>
          <p:cNvGraphicFramePr/>
          <p:nvPr/>
        </p:nvGraphicFramePr>
        <p:xfrm>
          <a:off x="5048250" y="3087370"/>
          <a:ext cx="3000000" cy="3000000"/>
        </p:xfrm>
        <a:graphic>
          <a:graphicData uri="http://schemas.openxmlformats.org/drawingml/2006/table">
            <a:tbl>
              <a:tblPr>
                <a:noFill/>
                <a:tableStyleId>{3DDFDFCE-D4E6-46F9-B119-9639C4D0A242}</a:tableStyleId>
              </a:tblPr>
              <a:tblGrid>
                <a:gridCol w="2047875">
                  <a:extLst>
                    <a:ext uri="{9D8B030D-6E8A-4147-A177-3AD203B41FA5}">
                      <a16:colId xmlns:a16="http://schemas.microsoft.com/office/drawing/2014/main" val="20000"/>
                    </a:ext>
                  </a:extLst>
                </a:gridCol>
                <a:gridCol w="2047875">
                  <a:extLst>
                    <a:ext uri="{9D8B030D-6E8A-4147-A177-3AD203B41FA5}">
                      <a16:colId xmlns:a16="http://schemas.microsoft.com/office/drawing/2014/main" val="20001"/>
                    </a:ext>
                  </a:extLst>
                </a:gridCol>
                <a:gridCol w="2047875">
                  <a:extLst>
                    <a:ext uri="{9D8B030D-6E8A-4147-A177-3AD203B41FA5}">
                      <a16:colId xmlns:a16="http://schemas.microsoft.com/office/drawing/2014/main" val="20002"/>
                    </a:ext>
                  </a:extLst>
                </a:gridCol>
                <a:gridCol w="2047875">
                  <a:extLst>
                    <a:ext uri="{9D8B030D-6E8A-4147-A177-3AD203B41FA5}">
                      <a16:colId xmlns:a16="http://schemas.microsoft.com/office/drawing/2014/main" val="20003"/>
                    </a:ext>
                  </a:extLst>
                </a:gridCol>
              </a:tblGrid>
              <a:tr h="2657775">
                <a:tc>
                  <a:txBody>
                    <a:bodyPr/>
                    <a:lstStyle/>
                    <a:p>
                      <a:pPr marL="0" lvl="0" indent="0" algn="ctr" rtl="0">
                        <a:spcBef>
                          <a:spcPts val="0"/>
                        </a:spcBef>
                        <a:spcAft>
                          <a:spcPts val="0"/>
                        </a:spcAft>
                        <a:buNone/>
                      </a:pPr>
                      <a:r>
                        <a:rPr lang="en" sz="2800" b="1">
                          <a:solidFill>
                            <a:srgbClr val="FFFFFF"/>
                          </a:solidFill>
                          <a:latin typeface="Google Sans"/>
                          <a:ea typeface="Google Sans"/>
                          <a:cs typeface="Google Sans"/>
                          <a:sym typeface="Google Sans"/>
                        </a:rPr>
                        <a:t>Service</a:t>
                      </a:r>
                      <a:endParaRPr sz="2800" b="1">
                        <a:solidFill>
                          <a:srgbClr val="FFFFFF"/>
                        </a:solidFill>
                        <a:latin typeface="Google Sans"/>
                        <a:ea typeface="Google Sans"/>
                        <a:cs typeface="Google Sans"/>
                        <a:sym typeface="Google Sans"/>
                      </a:endParaRPr>
                    </a:p>
                  </a:txBody>
                  <a:tcPr marL="91425" marR="91425" marT="91425" marB="91425"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r>
                        <a:rPr lang="en" sz="2800">
                          <a:latin typeface="Google Sans"/>
                          <a:ea typeface="Google Sans"/>
                          <a:cs typeface="Google Sans"/>
                          <a:sym typeface="Google Sans"/>
                        </a:rPr>
                        <a:t>HTTP</a:t>
                      </a:r>
                      <a:endParaRPr sz="2800">
                        <a:latin typeface="Google Sans"/>
                        <a:ea typeface="Google Sans"/>
                        <a:cs typeface="Google Sans"/>
                        <a:sym typeface="Google Sans"/>
                      </a:endParaRPr>
                    </a:p>
                  </a:txBody>
                  <a:tcPr marL="91425" marR="91425" marT="91425" marB="91425"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r>
                        <a:rPr lang="en" sz="2800">
                          <a:latin typeface="Google Sans"/>
                          <a:ea typeface="Google Sans"/>
                          <a:cs typeface="Google Sans"/>
                          <a:sym typeface="Google Sans"/>
                        </a:rPr>
                        <a:t>Cloud </a:t>
                      </a: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r>
                        <a:rPr lang="en" sz="2800">
                          <a:latin typeface="Google Sans"/>
                          <a:ea typeface="Google Sans"/>
                          <a:cs typeface="Google Sans"/>
                          <a:sym typeface="Google Sans"/>
                        </a:rPr>
                        <a:t>TCP</a:t>
                      </a:r>
                      <a:endParaRPr sz="2800">
                        <a:latin typeface="Google Sans"/>
                        <a:ea typeface="Google Sans"/>
                        <a:cs typeface="Google Sans"/>
                        <a:sym typeface="Google Sans"/>
                      </a:endParaRPr>
                    </a:p>
                  </a:txBody>
                  <a:tcPr marL="91425" marR="91425" marT="91425" marB="91425"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r>
                        <a:rPr lang="en" sz="2800">
                          <a:latin typeface="Google Sans"/>
                          <a:ea typeface="Google Sans"/>
                          <a:cs typeface="Google Sans"/>
                          <a:sym typeface="Google Sans"/>
                        </a:rPr>
                        <a:t>UDP</a:t>
                      </a:r>
                      <a:endParaRPr sz="2800">
                        <a:latin typeface="Google Sans"/>
                        <a:ea typeface="Google Sans"/>
                        <a:cs typeface="Google Sans"/>
                        <a:sym typeface="Google Sans"/>
                      </a:endParaRPr>
                    </a:p>
                  </a:txBody>
                  <a:tcPr marL="91425" marR="91425" marT="91425" marB="91425"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0"/>
                  </a:ext>
                </a:extLst>
              </a:tr>
              <a:tr h="1003550">
                <a:tc>
                  <a:txBody>
                    <a:bodyPr/>
                    <a:lstStyle/>
                    <a:p>
                      <a:pPr marL="0" lvl="0" indent="0" algn="l" rtl="0">
                        <a:spcBef>
                          <a:spcPts val="0"/>
                        </a:spcBef>
                        <a:spcAft>
                          <a:spcPts val="0"/>
                        </a:spcAft>
                        <a:buNone/>
                      </a:pPr>
                      <a:r>
                        <a:rPr lang="en" sz="2800">
                          <a:latin typeface="Google Sans"/>
                          <a:ea typeface="Google Sans"/>
                          <a:cs typeface="Google Sans"/>
                          <a:sym typeface="Google Sans"/>
                        </a:rPr>
                        <a:t>Account</a:t>
                      </a: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2800">
                          <a:latin typeface="Google Sans"/>
                          <a:ea typeface="Google Sans"/>
                          <a:cs typeface="Google Sans"/>
                          <a:sym typeface="Google Sans"/>
                        </a:rPr>
                        <a:t>X</a:t>
                      </a: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588150">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2"/>
                  </a:ext>
                </a:extLst>
              </a:tr>
              <a:tr h="588150">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588150">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4"/>
                  </a:ext>
                </a:extLst>
              </a:tr>
              <a:tr h="588150">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261" name="Google Shape;261;p49" descr="Cloud-SQL.png"/>
          <p:cNvPicPr preferRelativeResize="0"/>
          <p:nvPr/>
        </p:nvPicPr>
        <p:blipFill rotWithShape="1">
          <a:blip r:embed="rId3">
            <a:alphaModFix/>
          </a:blip>
          <a:srcRect t="5092" b="5092"/>
          <a:stretch/>
        </p:blipFill>
        <p:spPr>
          <a:xfrm>
            <a:off x="11490657" y="3448950"/>
            <a:ext cx="1428300" cy="1282800"/>
          </a:xfrm>
          <a:prstGeom prst="rect">
            <a:avLst/>
          </a:prstGeom>
          <a:noFill/>
          <a:ln>
            <a:noFill/>
          </a:ln>
        </p:spPr>
      </p:pic>
      <p:pic>
        <p:nvPicPr>
          <p:cNvPr id="262" name="Google Shape;262;p49" descr="Persistent-Disk.png"/>
          <p:cNvPicPr preferRelativeResize="0"/>
          <p:nvPr/>
        </p:nvPicPr>
        <p:blipFill rotWithShape="1">
          <a:blip r:embed="rId4">
            <a:alphaModFix/>
          </a:blip>
          <a:srcRect t="5092" b="5092"/>
          <a:stretch/>
        </p:blipFill>
        <p:spPr>
          <a:xfrm>
            <a:off x="7381501" y="3448950"/>
            <a:ext cx="1428300" cy="1282800"/>
          </a:xfrm>
          <a:prstGeom prst="rect">
            <a:avLst/>
          </a:prstGeom>
          <a:noFill/>
          <a:ln>
            <a:noFill/>
          </a:ln>
        </p:spPr>
      </p:pic>
      <p:pic>
        <p:nvPicPr>
          <p:cNvPr id="263" name="Google Shape;263;p49" descr="Cloud-Storage.png"/>
          <p:cNvPicPr preferRelativeResize="0"/>
          <p:nvPr/>
        </p:nvPicPr>
        <p:blipFill rotWithShape="1">
          <a:blip r:embed="rId5">
            <a:alphaModFix/>
          </a:blip>
          <a:srcRect t="5092" b="5092"/>
          <a:stretch/>
        </p:blipFill>
        <p:spPr>
          <a:xfrm>
            <a:off x="9436079" y="3448950"/>
            <a:ext cx="1428300" cy="1282800"/>
          </a:xfrm>
          <a:prstGeom prst="rect">
            <a:avLst/>
          </a:prstGeom>
          <a:noFill/>
          <a:ln>
            <a:noFill/>
          </a:ln>
        </p:spPr>
      </p:pic>
      <p:pic>
        <p:nvPicPr>
          <p:cNvPr id="264" name="Google Shape;264;p49" descr="Cloud-Load-Balancing.png"/>
          <p:cNvPicPr preferRelativeResize="0"/>
          <p:nvPr/>
        </p:nvPicPr>
        <p:blipFill rotWithShape="1">
          <a:blip r:embed="rId6">
            <a:alphaModFix/>
          </a:blip>
          <a:srcRect t="5092" b="5092"/>
          <a:stretch/>
        </p:blipFill>
        <p:spPr>
          <a:xfrm>
            <a:off x="7381500" y="3448954"/>
            <a:ext cx="1428300" cy="1282800"/>
          </a:xfrm>
          <a:prstGeom prst="rect">
            <a:avLst/>
          </a:prstGeom>
          <a:noFill/>
          <a:ln>
            <a:noFill/>
          </a:ln>
        </p:spPr>
      </p:pic>
      <p:pic>
        <p:nvPicPr>
          <p:cNvPr id="265" name="Google Shape;265;p49" descr="Cloud-Load-Balancing.png"/>
          <p:cNvPicPr preferRelativeResize="0"/>
          <p:nvPr/>
        </p:nvPicPr>
        <p:blipFill rotWithShape="1">
          <a:blip r:embed="rId6">
            <a:alphaModFix/>
          </a:blip>
          <a:srcRect t="5092" b="5092"/>
          <a:stretch/>
        </p:blipFill>
        <p:spPr>
          <a:xfrm>
            <a:off x="9436075" y="3448954"/>
            <a:ext cx="1428300" cy="1282800"/>
          </a:xfrm>
          <a:prstGeom prst="rect">
            <a:avLst/>
          </a:prstGeom>
          <a:noFill/>
          <a:ln>
            <a:noFill/>
          </a:ln>
        </p:spPr>
      </p:pic>
      <p:pic>
        <p:nvPicPr>
          <p:cNvPr id="266" name="Google Shape;266;p49" descr="Cloud-Load-Balancing.png"/>
          <p:cNvPicPr preferRelativeResize="0"/>
          <p:nvPr/>
        </p:nvPicPr>
        <p:blipFill rotWithShape="1">
          <a:blip r:embed="rId6">
            <a:alphaModFix/>
          </a:blip>
          <a:srcRect t="5092" b="5092"/>
          <a:stretch/>
        </p:blipFill>
        <p:spPr>
          <a:xfrm>
            <a:off x="11490650" y="3448954"/>
            <a:ext cx="1428300" cy="1282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50"/>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9. Diagramming Your Network</a:t>
            </a:r>
            <a:endParaRPr/>
          </a:p>
        </p:txBody>
      </p:sp>
      <p:sp>
        <p:nvSpPr>
          <p:cNvPr id="272" name="Google Shape;272;p50"/>
          <p:cNvSpPr txBox="1"/>
          <p:nvPr/>
        </p:nvSpPr>
        <p:spPr>
          <a:xfrm>
            <a:off x="1847500" y="1948925"/>
            <a:ext cx="15041700" cy="1257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2800">
                <a:solidFill>
                  <a:srgbClr val="737373"/>
                </a:solidFill>
                <a:latin typeface="Roboto"/>
                <a:ea typeface="Roboto"/>
                <a:cs typeface="Roboto"/>
                <a:sym typeface="Roboto"/>
              </a:rPr>
              <a:t>As a team, draw a diagram that depicts how your services will communicate over the network. Include regions, zones, load balancers, CDN, and DNS if applicable.</a:t>
            </a:r>
            <a:endParaRPr sz="2800">
              <a:solidFill>
                <a:srgbClr val="737373"/>
              </a:solidFill>
              <a:latin typeface="Roboto"/>
              <a:ea typeface="Roboto"/>
              <a:cs typeface="Roboto"/>
              <a:sym typeface="Roboto"/>
            </a:endParaRPr>
          </a:p>
        </p:txBody>
      </p:sp>
      <p:grpSp>
        <p:nvGrpSpPr>
          <p:cNvPr id="273" name="Google Shape;273;p50"/>
          <p:cNvGrpSpPr/>
          <p:nvPr/>
        </p:nvGrpSpPr>
        <p:grpSpPr>
          <a:xfrm>
            <a:off x="1978144" y="3046375"/>
            <a:ext cx="14485553" cy="6751204"/>
            <a:chOff x="1978144" y="1922425"/>
            <a:chExt cx="14485553" cy="6751204"/>
          </a:xfrm>
        </p:grpSpPr>
        <p:sp>
          <p:nvSpPr>
            <p:cNvPr id="274" name="Google Shape;274;p50"/>
            <p:cNvSpPr/>
            <p:nvPr/>
          </p:nvSpPr>
          <p:spPr>
            <a:xfrm>
              <a:off x="9255297" y="1922425"/>
              <a:ext cx="7208400" cy="6751200"/>
            </a:xfrm>
            <a:prstGeom prst="roundRect">
              <a:avLst>
                <a:gd name="adj" fmla="val 399"/>
              </a:avLst>
            </a:prstGeom>
            <a:solidFill>
              <a:srgbClr val="EFEFEF"/>
            </a:solidFill>
            <a:ln>
              <a:noFill/>
            </a:ln>
            <a:effectLst>
              <a:outerShdw dist="152400" dir="3000000" algn="bl" rotWithShape="0">
                <a:srgbClr val="999999">
                  <a:alpha val="50000"/>
                </a:srgbClr>
              </a:outerShdw>
            </a:effectLst>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Font typeface="Arial"/>
                <a:buNone/>
              </a:pPr>
              <a:endParaRPr sz="2800" b="0" i="0" u="none" strike="noStrike" cap="none">
                <a:solidFill>
                  <a:srgbClr val="000000"/>
                </a:solidFill>
                <a:latin typeface="Arial"/>
                <a:ea typeface="Arial"/>
                <a:cs typeface="Arial"/>
                <a:sym typeface="Arial"/>
              </a:endParaRPr>
            </a:p>
          </p:txBody>
        </p:sp>
        <p:pic>
          <p:nvPicPr>
            <p:cNvPr id="275" name="Google Shape;275;p50" descr="Cloud-Load-Balancing.png"/>
            <p:cNvPicPr preferRelativeResize="0"/>
            <p:nvPr/>
          </p:nvPicPr>
          <p:blipFill rotWithShape="1">
            <a:blip r:embed="rId3">
              <a:alphaModFix/>
            </a:blip>
            <a:srcRect t="5092" b="5092"/>
            <a:stretch/>
          </p:blipFill>
          <p:spPr>
            <a:xfrm>
              <a:off x="7269363" y="4589688"/>
              <a:ext cx="1060800" cy="952800"/>
            </a:xfrm>
            <a:prstGeom prst="rect">
              <a:avLst/>
            </a:prstGeom>
            <a:noFill/>
            <a:ln>
              <a:noFill/>
            </a:ln>
          </p:spPr>
        </p:pic>
        <p:sp>
          <p:nvSpPr>
            <p:cNvPr id="276" name="Google Shape;276;p50"/>
            <p:cNvSpPr/>
            <p:nvPr/>
          </p:nvSpPr>
          <p:spPr>
            <a:xfrm>
              <a:off x="1978144" y="5503778"/>
              <a:ext cx="1005600" cy="1005600"/>
            </a:xfrm>
            <a:prstGeom prst="roundRect">
              <a:avLst>
                <a:gd name="adj" fmla="val 1674"/>
              </a:avLst>
            </a:prstGeom>
            <a:solidFill>
              <a:srgbClr val="FFFFFF"/>
            </a:solidFill>
            <a:ln w="38100" cap="flat" cmpd="sng">
              <a:solidFill>
                <a:srgbClr val="EFEFEF">
                  <a:alpha val="0"/>
                </a:srgbClr>
              </a:solidFill>
              <a:prstDash val="solid"/>
              <a:round/>
              <a:headEnd type="none" w="sm" len="sm"/>
              <a:tailEnd type="none" w="sm" len="sm"/>
            </a:ln>
            <a:effectLst>
              <a:outerShdw dist="152400" dir="3000000" algn="ctr" rotWithShape="0">
                <a:srgbClr val="999999">
                  <a:alpha val="44710"/>
                </a:srgbClr>
              </a:outerShdw>
            </a:effectLst>
          </p:spPr>
          <p:txBody>
            <a:bodyPr spcFirstLastPara="1" wrap="square" lIns="0" tIns="0" rIns="0" bIns="0" anchor="ctr" anchorCtr="0">
              <a:noAutofit/>
            </a:bodyPr>
            <a:lstStyle/>
            <a:p>
              <a:pPr marL="0" marR="0" lvl="0" indent="0" algn="l" rtl="0">
                <a:lnSpc>
                  <a:spcPct val="121428"/>
                </a:lnSpc>
                <a:spcBef>
                  <a:spcPts val="0"/>
                </a:spcBef>
                <a:spcAft>
                  <a:spcPts val="0"/>
                </a:spcAft>
                <a:buClr>
                  <a:srgbClr val="000000"/>
                </a:buClr>
                <a:buFont typeface="Arial"/>
                <a:buNone/>
              </a:pPr>
              <a:endParaRPr sz="1400" b="0" i="0" u="none" strike="noStrike" cap="none">
                <a:solidFill>
                  <a:srgbClr val="000000"/>
                </a:solidFill>
                <a:latin typeface="Roboto"/>
                <a:ea typeface="Roboto"/>
                <a:cs typeface="Roboto"/>
                <a:sym typeface="Roboto"/>
              </a:endParaRPr>
            </a:p>
          </p:txBody>
        </p:sp>
        <p:pic>
          <p:nvPicPr>
            <p:cNvPr id="277" name="Google Shape;277;p50"/>
            <p:cNvPicPr preferRelativeResize="0"/>
            <p:nvPr/>
          </p:nvPicPr>
          <p:blipFill rotWithShape="1">
            <a:blip r:embed="rId4">
              <a:alphaModFix/>
            </a:blip>
            <a:srcRect/>
            <a:stretch/>
          </p:blipFill>
          <p:spPr>
            <a:xfrm>
              <a:off x="2051296" y="5576930"/>
              <a:ext cx="859800" cy="859800"/>
            </a:xfrm>
            <a:prstGeom prst="rect">
              <a:avLst/>
            </a:prstGeom>
            <a:noFill/>
            <a:ln>
              <a:noFill/>
            </a:ln>
          </p:spPr>
        </p:pic>
        <p:sp>
          <p:nvSpPr>
            <p:cNvPr id="278" name="Google Shape;278;p50"/>
            <p:cNvSpPr/>
            <p:nvPr/>
          </p:nvSpPr>
          <p:spPr>
            <a:xfrm>
              <a:off x="1978144" y="4086676"/>
              <a:ext cx="1005600" cy="1005600"/>
            </a:xfrm>
            <a:prstGeom prst="roundRect">
              <a:avLst>
                <a:gd name="adj" fmla="val 1674"/>
              </a:avLst>
            </a:prstGeom>
            <a:solidFill>
              <a:srgbClr val="FFFFFF"/>
            </a:solidFill>
            <a:ln w="28575" cap="flat" cmpd="sng">
              <a:solidFill>
                <a:srgbClr val="EFEFEF">
                  <a:alpha val="0"/>
                </a:srgbClr>
              </a:solidFill>
              <a:prstDash val="solid"/>
              <a:round/>
              <a:headEnd type="none" w="sm" len="sm"/>
              <a:tailEnd type="none" w="sm" len="sm"/>
            </a:ln>
            <a:effectLst>
              <a:outerShdw dist="152400" dir="3000000" algn="ctr" rotWithShape="0">
                <a:srgbClr val="999999">
                  <a:alpha val="44710"/>
                </a:srgbClr>
              </a:outerShdw>
            </a:effectLst>
          </p:spPr>
          <p:txBody>
            <a:bodyPr spcFirstLastPara="1" wrap="square" lIns="0" tIns="0" rIns="0" bIns="0" anchor="ctr" anchorCtr="0">
              <a:noAutofit/>
            </a:bodyPr>
            <a:lstStyle/>
            <a:p>
              <a:pPr marL="0" marR="0" lvl="0" indent="0" algn="l" rtl="0">
                <a:lnSpc>
                  <a:spcPct val="121428"/>
                </a:lnSpc>
                <a:spcBef>
                  <a:spcPts val="0"/>
                </a:spcBef>
                <a:spcAft>
                  <a:spcPts val="0"/>
                </a:spcAft>
                <a:buClr>
                  <a:srgbClr val="000000"/>
                </a:buClr>
                <a:buFont typeface="Arial"/>
                <a:buNone/>
              </a:pPr>
              <a:endParaRPr sz="1400" b="0" i="0" u="none" strike="noStrike" cap="none">
                <a:solidFill>
                  <a:srgbClr val="000000"/>
                </a:solidFill>
                <a:latin typeface="Roboto"/>
                <a:ea typeface="Roboto"/>
                <a:cs typeface="Roboto"/>
                <a:sym typeface="Roboto"/>
              </a:endParaRPr>
            </a:p>
          </p:txBody>
        </p:sp>
        <p:pic>
          <p:nvPicPr>
            <p:cNvPr id="279" name="Google Shape;279;p50"/>
            <p:cNvPicPr preferRelativeResize="0"/>
            <p:nvPr/>
          </p:nvPicPr>
          <p:blipFill rotWithShape="1">
            <a:blip r:embed="rId5">
              <a:alphaModFix/>
            </a:blip>
            <a:srcRect/>
            <a:stretch/>
          </p:blipFill>
          <p:spPr>
            <a:xfrm>
              <a:off x="2051296" y="4159828"/>
              <a:ext cx="859800" cy="859800"/>
            </a:xfrm>
            <a:prstGeom prst="rect">
              <a:avLst/>
            </a:prstGeom>
            <a:noFill/>
            <a:ln>
              <a:noFill/>
            </a:ln>
          </p:spPr>
        </p:pic>
        <p:grpSp>
          <p:nvGrpSpPr>
            <p:cNvPr id="280" name="Google Shape;280;p50"/>
            <p:cNvGrpSpPr/>
            <p:nvPr/>
          </p:nvGrpSpPr>
          <p:grpSpPr>
            <a:xfrm>
              <a:off x="4219875" y="6625825"/>
              <a:ext cx="2068200" cy="2047800"/>
              <a:chOff x="4725550" y="5864550"/>
              <a:chExt cx="2068200" cy="2047800"/>
            </a:xfrm>
          </p:grpSpPr>
          <p:sp>
            <p:nvSpPr>
              <p:cNvPr id="281" name="Google Shape;281;p50"/>
              <p:cNvSpPr/>
              <p:nvPr/>
            </p:nvSpPr>
            <p:spPr>
              <a:xfrm>
                <a:off x="4725550" y="5864550"/>
                <a:ext cx="2068200" cy="2047800"/>
              </a:xfrm>
              <a:prstGeom prst="roundRect">
                <a:avLst>
                  <a:gd name="adj" fmla="val 399"/>
                </a:avLst>
              </a:prstGeom>
              <a:solidFill>
                <a:srgbClr val="EFEFEF"/>
              </a:solidFill>
              <a:ln>
                <a:noFill/>
              </a:ln>
              <a:effectLst>
                <a:outerShdw dist="152400" dir="3000000" algn="bl" rotWithShape="0">
                  <a:srgbClr val="999999">
                    <a:alpha val="50000"/>
                  </a:srgbClr>
                </a:outerShdw>
              </a:effectLst>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Font typeface="Arial"/>
                  <a:buNone/>
                </a:pPr>
                <a:endParaRPr sz="2800" b="0" i="0" u="none" strike="noStrike" cap="none">
                  <a:solidFill>
                    <a:srgbClr val="000000"/>
                  </a:solidFill>
                  <a:latin typeface="Arial"/>
                  <a:ea typeface="Arial"/>
                  <a:cs typeface="Arial"/>
                  <a:sym typeface="Arial"/>
                </a:endParaRPr>
              </a:p>
            </p:txBody>
          </p:sp>
          <p:grpSp>
            <p:nvGrpSpPr>
              <p:cNvPr id="282" name="Google Shape;282;p50"/>
              <p:cNvGrpSpPr/>
              <p:nvPr/>
            </p:nvGrpSpPr>
            <p:grpSpPr>
              <a:xfrm>
                <a:off x="4960300" y="6091724"/>
                <a:ext cx="1598700" cy="1065600"/>
                <a:chOff x="4973274" y="6091724"/>
                <a:chExt cx="1598700" cy="1065600"/>
              </a:xfrm>
            </p:grpSpPr>
            <p:sp>
              <p:nvSpPr>
                <p:cNvPr id="283" name="Google Shape;283;p50"/>
                <p:cNvSpPr/>
                <p:nvPr/>
              </p:nvSpPr>
              <p:spPr>
                <a:xfrm>
                  <a:off x="4973274" y="6091724"/>
                  <a:ext cx="1598700" cy="1065600"/>
                </a:xfrm>
                <a:prstGeom prst="rect">
                  <a:avLst/>
                </a:prstGeom>
                <a:solidFill>
                  <a:srgbClr val="FFFFFF"/>
                </a:solidFill>
                <a:ln w="9525" cap="flat" cmpd="sng">
                  <a:solidFill>
                    <a:srgbClr val="CCCCCC"/>
                  </a:solidFill>
                  <a:prstDash val="solid"/>
                  <a:round/>
                  <a:headEnd type="none" w="sm" len="sm"/>
                  <a:tailEnd type="none" w="sm" len="sm"/>
                </a:ln>
                <a:effectLst>
                  <a:outerShdw dist="152400" dir="300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0"/>
                <p:cNvSpPr/>
                <p:nvPr/>
              </p:nvSpPr>
              <p:spPr>
                <a:xfrm>
                  <a:off x="5143524" y="6247124"/>
                  <a:ext cx="12582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1"/>
                      </a:solidFill>
                      <a:latin typeface="Roboto"/>
                      <a:ea typeface="Roboto"/>
                      <a:cs typeface="Roboto"/>
                      <a:sym typeface="Roboto"/>
                    </a:rPr>
                    <a:t>Auth</a:t>
                  </a:r>
                  <a:r>
                    <a:rPr lang="en" sz="1800">
                      <a:solidFill>
                        <a:srgbClr val="FFFFFF"/>
                      </a:solidFill>
                      <a:latin typeface="Google Sans"/>
                      <a:ea typeface="Google Sans"/>
                      <a:cs typeface="Google Sans"/>
                      <a:sym typeface="Google Sans"/>
                    </a:rPr>
                    <a:t> Service</a:t>
                  </a:r>
                  <a:endParaRPr sz="1800">
                    <a:solidFill>
                      <a:srgbClr val="FFFFFF"/>
                    </a:solidFill>
                    <a:latin typeface="Google Sans"/>
                    <a:ea typeface="Google Sans"/>
                    <a:cs typeface="Google Sans"/>
                    <a:sym typeface="Google Sans"/>
                  </a:endParaRPr>
                </a:p>
              </p:txBody>
            </p:sp>
          </p:grpSp>
          <p:sp>
            <p:nvSpPr>
              <p:cNvPr id="285" name="Google Shape;285;p50"/>
              <p:cNvSpPr txBox="1"/>
              <p:nvPr/>
            </p:nvSpPr>
            <p:spPr>
              <a:xfrm>
                <a:off x="4982500" y="7227054"/>
                <a:ext cx="15543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Third-Party</a:t>
                </a:r>
                <a:endParaRPr sz="1800">
                  <a:latin typeface="Google Sans"/>
                  <a:ea typeface="Google Sans"/>
                  <a:cs typeface="Google Sans"/>
                  <a:sym typeface="Google Sans"/>
                </a:endParaRPr>
              </a:p>
            </p:txBody>
          </p:sp>
        </p:grpSp>
        <p:grpSp>
          <p:nvGrpSpPr>
            <p:cNvPr id="286" name="Google Shape;286;p50"/>
            <p:cNvGrpSpPr/>
            <p:nvPr/>
          </p:nvGrpSpPr>
          <p:grpSpPr>
            <a:xfrm>
              <a:off x="9579300" y="4533299"/>
              <a:ext cx="1598700" cy="1065600"/>
              <a:chOff x="4973274" y="6091724"/>
              <a:chExt cx="1598700" cy="1065600"/>
            </a:xfrm>
          </p:grpSpPr>
          <p:sp>
            <p:nvSpPr>
              <p:cNvPr id="287" name="Google Shape;287;p50"/>
              <p:cNvSpPr/>
              <p:nvPr/>
            </p:nvSpPr>
            <p:spPr>
              <a:xfrm>
                <a:off x="4973274" y="6091724"/>
                <a:ext cx="1598700" cy="1065600"/>
              </a:xfrm>
              <a:prstGeom prst="rect">
                <a:avLst/>
              </a:prstGeom>
              <a:solidFill>
                <a:srgbClr val="FFFFFF"/>
              </a:solidFill>
              <a:ln w="9525" cap="flat" cmpd="sng">
                <a:solidFill>
                  <a:srgbClr val="CCCCCC"/>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0"/>
              <p:cNvSpPr/>
              <p:nvPr/>
            </p:nvSpPr>
            <p:spPr>
              <a:xfrm>
                <a:off x="5143524" y="6247124"/>
                <a:ext cx="12582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Google Sans"/>
                    <a:ea typeface="Google Sans"/>
                    <a:cs typeface="Google Sans"/>
                    <a:sym typeface="Google Sans"/>
                  </a:rPr>
                  <a:t>UI</a:t>
                </a:r>
                <a:endParaRPr sz="1800">
                  <a:solidFill>
                    <a:srgbClr val="FFFFFF"/>
                  </a:solidFill>
                  <a:latin typeface="Google Sans"/>
                  <a:ea typeface="Google Sans"/>
                  <a:cs typeface="Google Sans"/>
                  <a:sym typeface="Google Sans"/>
                </a:endParaRPr>
              </a:p>
            </p:txBody>
          </p:sp>
        </p:grpSp>
        <p:grpSp>
          <p:nvGrpSpPr>
            <p:cNvPr id="289" name="Google Shape;289;p50"/>
            <p:cNvGrpSpPr/>
            <p:nvPr/>
          </p:nvGrpSpPr>
          <p:grpSpPr>
            <a:xfrm>
              <a:off x="11937344" y="5658250"/>
              <a:ext cx="1598700" cy="2334600"/>
              <a:chOff x="7973750" y="6161450"/>
              <a:chExt cx="1598700" cy="2334600"/>
            </a:xfrm>
          </p:grpSpPr>
          <p:sp>
            <p:nvSpPr>
              <p:cNvPr id="290" name="Google Shape;290;p50"/>
              <p:cNvSpPr/>
              <p:nvPr/>
            </p:nvSpPr>
            <p:spPr>
              <a:xfrm>
                <a:off x="7973750" y="6161450"/>
                <a:ext cx="1598700" cy="2334600"/>
              </a:xfrm>
              <a:prstGeom prst="rect">
                <a:avLst/>
              </a:prstGeom>
              <a:solidFill>
                <a:srgbClr val="FFFFFF"/>
              </a:solidFill>
              <a:ln w="9525" cap="flat" cmpd="sng">
                <a:solidFill>
                  <a:srgbClr val="CCCCCC"/>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0"/>
              <p:cNvSpPr/>
              <p:nvPr/>
            </p:nvSpPr>
            <p:spPr>
              <a:xfrm>
                <a:off x="8144000" y="6316849"/>
                <a:ext cx="12582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Google Sans"/>
                    <a:ea typeface="Google Sans"/>
                    <a:cs typeface="Google Sans"/>
                    <a:sym typeface="Google Sans"/>
                  </a:rPr>
                  <a:t>Customer Service</a:t>
                </a:r>
                <a:endParaRPr sz="1600">
                  <a:solidFill>
                    <a:srgbClr val="FFFFFF"/>
                  </a:solidFill>
                  <a:latin typeface="Google Sans"/>
                  <a:ea typeface="Google Sans"/>
                  <a:cs typeface="Google Sans"/>
                  <a:sym typeface="Google Sans"/>
                </a:endParaRPr>
              </a:p>
            </p:txBody>
          </p:sp>
          <p:sp>
            <p:nvSpPr>
              <p:cNvPr id="292" name="Google Shape;292;p50"/>
              <p:cNvSpPr/>
              <p:nvPr/>
            </p:nvSpPr>
            <p:spPr>
              <a:xfrm>
                <a:off x="8179550" y="7227050"/>
                <a:ext cx="1187100" cy="1065600"/>
              </a:xfrm>
              <a:prstGeom prst="can">
                <a:avLst>
                  <a:gd name="adj" fmla="val 25000"/>
                </a:avLst>
              </a:prstGeom>
              <a:solidFill>
                <a:srgbClr val="EA4335"/>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Google Sans"/>
                    <a:ea typeface="Google Sans"/>
                    <a:cs typeface="Google Sans"/>
                    <a:sym typeface="Google Sans"/>
                  </a:rPr>
                  <a:t>Customer Database</a:t>
                </a:r>
                <a:endParaRPr sz="1600">
                  <a:solidFill>
                    <a:srgbClr val="FFFFFF"/>
                  </a:solidFill>
                  <a:latin typeface="Google Sans"/>
                  <a:ea typeface="Google Sans"/>
                  <a:cs typeface="Google Sans"/>
                  <a:sym typeface="Google Sans"/>
                </a:endParaRPr>
              </a:p>
            </p:txBody>
          </p:sp>
        </p:grpSp>
        <p:grpSp>
          <p:nvGrpSpPr>
            <p:cNvPr id="293" name="Google Shape;293;p50"/>
            <p:cNvGrpSpPr/>
            <p:nvPr/>
          </p:nvGrpSpPr>
          <p:grpSpPr>
            <a:xfrm>
              <a:off x="11937344" y="2198700"/>
              <a:ext cx="1598700" cy="2334600"/>
              <a:chOff x="7973750" y="6161450"/>
              <a:chExt cx="1598700" cy="2334600"/>
            </a:xfrm>
          </p:grpSpPr>
          <p:sp>
            <p:nvSpPr>
              <p:cNvPr id="294" name="Google Shape;294;p50"/>
              <p:cNvSpPr/>
              <p:nvPr/>
            </p:nvSpPr>
            <p:spPr>
              <a:xfrm>
                <a:off x="7973750" y="6161450"/>
                <a:ext cx="1598700" cy="2334600"/>
              </a:xfrm>
              <a:prstGeom prst="rect">
                <a:avLst/>
              </a:prstGeom>
              <a:solidFill>
                <a:srgbClr val="FFFFFF"/>
              </a:solidFill>
              <a:ln w="9525" cap="flat" cmpd="sng">
                <a:solidFill>
                  <a:srgbClr val="CCCCCC"/>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0"/>
              <p:cNvSpPr/>
              <p:nvPr/>
            </p:nvSpPr>
            <p:spPr>
              <a:xfrm>
                <a:off x="8144000" y="6316849"/>
                <a:ext cx="12582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Google Sans"/>
                    <a:ea typeface="Google Sans"/>
                    <a:cs typeface="Google Sans"/>
                    <a:sym typeface="Google Sans"/>
                  </a:rPr>
                  <a:t>Products Service</a:t>
                </a:r>
                <a:endParaRPr sz="1600">
                  <a:solidFill>
                    <a:srgbClr val="FFFFFF"/>
                  </a:solidFill>
                  <a:latin typeface="Google Sans"/>
                  <a:ea typeface="Google Sans"/>
                  <a:cs typeface="Google Sans"/>
                  <a:sym typeface="Google Sans"/>
                </a:endParaRPr>
              </a:p>
            </p:txBody>
          </p:sp>
          <p:sp>
            <p:nvSpPr>
              <p:cNvPr id="296" name="Google Shape;296;p50"/>
              <p:cNvSpPr/>
              <p:nvPr/>
            </p:nvSpPr>
            <p:spPr>
              <a:xfrm>
                <a:off x="8179550" y="7227050"/>
                <a:ext cx="1187100" cy="1065600"/>
              </a:xfrm>
              <a:prstGeom prst="can">
                <a:avLst>
                  <a:gd name="adj" fmla="val 25000"/>
                </a:avLst>
              </a:prstGeom>
              <a:solidFill>
                <a:srgbClr val="EA4335"/>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Google Sans"/>
                    <a:ea typeface="Google Sans"/>
                    <a:cs typeface="Google Sans"/>
                    <a:sym typeface="Google Sans"/>
                  </a:rPr>
                  <a:t>Products Database</a:t>
                </a:r>
                <a:endParaRPr sz="1600">
                  <a:solidFill>
                    <a:srgbClr val="FFFFFF"/>
                  </a:solidFill>
                  <a:latin typeface="Google Sans"/>
                  <a:ea typeface="Google Sans"/>
                  <a:cs typeface="Google Sans"/>
                  <a:sym typeface="Google Sans"/>
                </a:endParaRPr>
              </a:p>
            </p:txBody>
          </p:sp>
        </p:grpSp>
        <p:grpSp>
          <p:nvGrpSpPr>
            <p:cNvPr id="297" name="Google Shape;297;p50"/>
            <p:cNvGrpSpPr/>
            <p:nvPr/>
          </p:nvGrpSpPr>
          <p:grpSpPr>
            <a:xfrm>
              <a:off x="14391550" y="2198700"/>
              <a:ext cx="1598700" cy="2334600"/>
              <a:chOff x="7973750" y="6161450"/>
              <a:chExt cx="1598700" cy="2334600"/>
            </a:xfrm>
          </p:grpSpPr>
          <p:sp>
            <p:nvSpPr>
              <p:cNvPr id="298" name="Google Shape;298;p50"/>
              <p:cNvSpPr/>
              <p:nvPr/>
            </p:nvSpPr>
            <p:spPr>
              <a:xfrm>
                <a:off x="7973750" y="6161450"/>
                <a:ext cx="1598700" cy="2334600"/>
              </a:xfrm>
              <a:prstGeom prst="rect">
                <a:avLst/>
              </a:prstGeom>
              <a:solidFill>
                <a:srgbClr val="FFFFFF"/>
              </a:solidFill>
              <a:ln w="9525" cap="flat" cmpd="sng">
                <a:solidFill>
                  <a:srgbClr val="CCCCCC"/>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0"/>
              <p:cNvSpPr/>
              <p:nvPr/>
            </p:nvSpPr>
            <p:spPr>
              <a:xfrm>
                <a:off x="8144000" y="6316849"/>
                <a:ext cx="12582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Google Sans"/>
                    <a:ea typeface="Google Sans"/>
                    <a:cs typeface="Google Sans"/>
                    <a:sym typeface="Google Sans"/>
                  </a:rPr>
                  <a:t>Accounts Service</a:t>
                </a:r>
                <a:endParaRPr sz="1600">
                  <a:solidFill>
                    <a:srgbClr val="FFFFFF"/>
                  </a:solidFill>
                  <a:latin typeface="Google Sans"/>
                  <a:ea typeface="Google Sans"/>
                  <a:cs typeface="Google Sans"/>
                  <a:sym typeface="Google Sans"/>
                </a:endParaRPr>
              </a:p>
            </p:txBody>
          </p:sp>
          <p:sp>
            <p:nvSpPr>
              <p:cNvPr id="300" name="Google Shape;300;p50"/>
              <p:cNvSpPr/>
              <p:nvPr/>
            </p:nvSpPr>
            <p:spPr>
              <a:xfrm>
                <a:off x="8179550" y="7227050"/>
                <a:ext cx="1187100" cy="1065600"/>
              </a:xfrm>
              <a:prstGeom prst="can">
                <a:avLst>
                  <a:gd name="adj" fmla="val 25000"/>
                </a:avLst>
              </a:prstGeom>
              <a:solidFill>
                <a:srgbClr val="EA4335"/>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Google Sans"/>
                    <a:ea typeface="Google Sans"/>
                    <a:cs typeface="Google Sans"/>
                    <a:sym typeface="Google Sans"/>
                  </a:rPr>
                  <a:t>Accounts Database</a:t>
                </a:r>
                <a:endParaRPr sz="1600">
                  <a:solidFill>
                    <a:srgbClr val="FFFFFF"/>
                  </a:solidFill>
                  <a:latin typeface="Google Sans"/>
                  <a:ea typeface="Google Sans"/>
                  <a:cs typeface="Google Sans"/>
                  <a:sym typeface="Google Sans"/>
                </a:endParaRPr>
              </a:p>
            </p:txBody>
          </p:sp>
        </p:grpSp>
        <p:cxnSp>
          <p:nvCxnSpPr>
            <p:cNvPr id="301" name="Google Shape;301;p50"/>
            <p:cNvCxnSpPr>
              <a:stCxn id="287" idx="3"/>
              <a:endCxn id="294" idx="1"/>
            </p:cNvCxnSpPr>
            <p:nvPr/>
          </p:nvCxnSpPr>
          <p:spPr>
            <a:xfrm rot="10800000" flipH="1">
              <a:off x="11178000" y="3365999"/>
              <a:ext cx="759300" cy="1700100"/>
            </a:xfrm>
            <a:prstGeom prst="straightConnector1">
              <a:avLst/>
            </a:prstGeom>
            <a:noFill/>
            <a:ln w="38100" cap="flat" cmpd="sng">
              <a:solidFill>
                <a:srgbClr val="000000"/>
              </a:solidFill>
              <a:prstDash val="solid"/>
              <a:round/>
              <a:headEnd type="none" w="med" len="med"/>
              <a:tailEnd type="triangle" w="med" len="med"/>
            </a:ln>
          </p:spPr>
        </p:cxnSp>
        <p:cxnSp>
          <p:nvCxnSpPr>
            <p:cNvPr id="302" name="Google Shape;302;p50"/>
            <p:cNvCxnSpPr>
              <a:stCxn id="287" idx="3"/>
              <a:endCxn id="290" idx="1"/>
            </p:cNvCxnSpPr>
            <p:nvPr/>
          </p:nvCxnSpPr>
          <p:spPr>
            <a:xfrm>
              <a:off x="11178000" y="5066099"/>
              <a:ext cx="759300" cy="1759500"/>
            </a:xfrm>
            <a:prstGeom prst="straightConnector1">
              <a:avLst/>
            </a:prstGeom>
            <a:noFill/>
            <a:ln w="38100" cap="flat" cmpd="sng">
              <a:solidFill>
                <a:srgbClr val="000000"/>
              </a:solidFill>
              <a:prstDash val="solid"/>
              <a:round/>
              <a:headEnd type="none" w="med" len="med"/>
              <a:tailEnd type="triangle" w="med" len="med"/>
            </a:ln>
          </p:spPr>
        </p:cxnSp>
        <p:cxnSp>
          <p:nvCxnSpPr>
            <p:cNvPr id="303" name="Google Shape;303;p50"/>
            <p:cNvCxnSpPr>
              <a:stCxn id="294" idx="3"/>
              <a:endCxn id="298" idx="1"/>
            </p:cNvCxnSpPr>
            <p:nvPr/>
          </p:nvCxnSpPr>
          <p:spPr>
            <a:xfrm>
              <a:off x="13536044" y="3366000"/>
              <a:ext cx="855600" cy="0"/>
            </a:xfrm>
            <a:prstGeom prst="straightConnector1">
              <a:avLst/>
            </a:prstGeom>
            <a:noFill/>
            <a:ln w="38100" cap="flat" cmpd="sng">
              <a:solidFill>
                <a:srgbClr val="000000"/>
              </a:solidFill>
              <a:prstDash val="solid"/>
              <a:round/>
              <a:headEnd type="none" w="med" len="med"/>
              <a:tailEnd type="triangle" w="med" len="med"/>
            </a:ln>
          </p:spPr>
        </p:cxnSp>
        <p:cxnSp>
          <p:nvCxnSpPr>
            <p:cNvPr id="304" name="Google Shape;304;p50"/>
            <p:cNvCxnSpPr>
              <a:stCxn id="290" idx="3"/>
              <a:endCxn id="298" idx="1"/>
            </p:cNvCxnSpPr>
            <p:nvPr/>
          </p:nvCxnSpPr>
          <p:spPr>
            <a:xfrm rot="10800000" flipH="1">
              <a:off x="13536044" y="3365950"/>
              <a:ext cx="855600" cy="3459600"/>
            </a:xfrm>
            <a:prstGeom prst="bentConnector3">
              <a:avLst>
                <a:gd name="adj1" fmla="val 49995"/>
              </a:avLst>
            </a:prstGeom>
            <a:noFill/>
            <a:ln w="38100" cap="flat" cmpd="sng">
              <a:solidFill>
                <a:srgbClr val="000000"/>
              </a:solidFill>
              <a:prstDash val="solid"/>
              <a:round/>
              <a:headEnd type="none" w="med" len="med"/>
              <a:tailEnd type="triangle" w="med" len="med"/>
            </a:ln>
          </p:spPr>
        </p:cxnSp>
        <p:sp>
          <p:nvSpPr>
            <p:cNvPr id="305" name="Google Shape;305;p50"/>
            <p:cNvSpPr txBox="1"/>
            <p:nvPr/>
          </p:nvSpPr>
          <p:spPr>
            <a:xfrm>
              <a:off x="12082347" y="8096429"/>
              <a:ext cx="15543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VPC</a:t>
              </a:r>
              <a:endParaRPr sz="1800">
                <a:latin typeface="Google Sans"/>
                <a:ea typeface="Google Sans"/>
                <a:cs typeface="Google Sans"/>
                <a:sym typeface="Google Sans"/>
              </a:endParaRPr>
            </a:p>
          </p:txBody>
        </p:sp>
        <p:grpSp>
          <p:nvGrpSpPr>
            <p:cNvPr id="306" name="Google Shape;306;p50"/>
            <p:cNvGrpSpPr/>
            <p:nvPr/>
          </p:nvGrpSpPr>
          <p:grpSpPr>
            <a:xfrm>
              <a:off x="4159250" y="4338675"/>
              <a:ext cx="2185012" cy="1454843"/>
              <a:chOff x="4159225" y="4338675"/>
              <a:chExt cx="2185012" cy="1454843"/>
            </a:xfrm>
          </p:grpSpPr>
          <p:pic>
            <p:nvPicPr>
              <p:cNvPr id="307" name="Google Shape;307;p50"/>
              <p:cNvPicPr preferRelativeResize="0"/>
              <p:nvPr/>
            </p:nvPicPr>
            <p:blipFill>
              <a:blip r:embed="rId6">
                <a:alphaModFix/>
              </a:blip>
              <a:stretch>
                <a:fillRect/>
              </a:stretch>
            </p:blipFill>
            <p:spPr>
              <a:xfrm>
                <a:off x="4159225" y="4338675"/>
                <a:ext cx="2185012" cy="1454843"/>
              </a:xfrm>
              <a:prstGeom prst="rect">
                <a:avLst/>
              </a:prstGeom>
              <a:noFill/>
              <a:ln>
                <a:noFill/>
              </a:ln>
              <a:effectLst>
                <a:outerShdw dist="152400" dir="3000000" algn="bl" rotWithShape="0">
                  <a:srgbClr val="999999">
                    <a:alpha val="50000"/>
                  </a:srgbClr>
                </a:outerShdw>
              </a:effectLst>
            </p:spPr>
          </p:pic>
          <p:sp>
            <p:nvSpPr>
              <p:cNvPr id="308" name="Google Shape;308;p50"/>
              <p:cNvSpPr txBox="1"/>
              <p:nvPr/>
            </p:nvSpPr>
            <p:spPr>
              <a:xfrm>
                <a:off x="4474575" y="5009429"/>
                <a:ext cx="15543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HTTPS</a:t>
                </a:r>
                <a:endParaRPr sz="1800">
                  <a:latin typeface="Google Sans"/>
                  <a:ea typeface="Google Sans"/>
                  <a:cs typeface="Google Sans"/>
                  <a:sym typeface="Google Sans"/>
                </a:endParaRPr>
              </a:p>
            </p:txBody>
          </p:sp>
        </p:grpSp>
        <p:cxnSp>
          <p:nvCxnSpPr>
            <p:cNvPr id="309" name="Google Shape;309;p50"/>
            <p:cNvCxnSpPr>
              <a:endCxn id="307" idx="1"/>
            </p:cNvCxnSpPr>
            <p:nvPr/>
          </p:nvCxnSpPr>
          <p:spPr>
            <a:xfrm rot="10800000" flipH="1">
              <a:off x="2983850" y="5066096"/>
              <a:ext cx="1175400" cy="940500"/>
            </a:xfrm>
            <a:prstGeom prst="bentConnector3">
              <a:avLst>
                <a:gd name="adj1" fmla="val 50000"/>
              </a:avLst>
            </a:prstGeom>
            <a:noFill/>
            <a:ln w="38100" cap="flat" cmpd="sng">
              <a:solidFill>
                <a:srgbClr val="000000"/>
              </a:solidFill>
              <a:prstDash val="solid"/>
              <a:round/>
              <a:headEnd type="none" w="med" len="med"/>
              <a:tailEnd type="triangle" w="med" len="med"/>
            </a:ln>
          </p:spPr>
        </p:cxnSp>
        <p:cxnSp>
          <p:nvCxnSpPr>
            <p:cNvPr id="310" name="Google Shape;310;p50"/>
            <p:cNvCxnSpPr>
              <a:endCxn id="307" idx="1"/>
            </p:cNvCxnSpPr>
            <p:nvPr/>
          </p:nvCxnSpPr>
          <p:spPr>
            <a:xfrm>
              <a:off x="2983850" y="4589396"/>
              <a:ext cx="1175400" cy="476700"/>
            </a:xfrm>
            <a:prstGeom prst="bentConnector3">
              <a:avLst>
                <a:gd name="adj1" fmla="val 50000"/>
              </a:avLst>
            </a:prstGeom>
            <a:noFill/>
            <a:ln w="38100" cap="flat" cmpd="sng">
              <a:solidFill>
                <a:srgbClr val="000000"/>
              </a:solidFill>
              <a:prstDash val="solid"/>
              <a:round/>
              <a:headEnd type="none" w="med" len="med"/>
              <a:tailEnd type="triangle" w="med" len="med"/>
            </a:ln>
          </p:spPr>
        </p:cxnSp>
        <p:cxnSp>
          <p:nvCxnSpPr>
            <p:cNvPr id="311" name="Google Shape;311;p50"/>
            <p:cNvCxnSpPr>
              <a:stCxn id="307" idx="2"/>
              <a:endCxn id="281" idx="0"/>
            </p:cNvCxnSpPr>
            <p:nvPr/>
          </p:nvCxnSpPr>
          <p:spPr>
            <a:xfrm>
              <a:off x="5251756" y="5793518"/>
              <a:ext cx="2100" cy="832200"/>
            </a:xfrm>
            <a:prstGeom prst="straightConnector1">
              <a:avLst/>
            </a:prstGeom>
            <a:noFill/>
            <a:ln w="38100" cap="flat" cmpd="sng">
              <a:solidFill>
                <a:srgbClr val="000000"/>
              </a:solidFill>
              <a:prstDash val="solid"/>
              <a:round/>
              <a:headEnd type="none" w="med" len="med"/>
              <a:tailEnd type="triangle" w="med" len="med"/>
            </a:ln>
          </p:spPr>
        </p:cxnSp>
        <p:cxnSp>
          <p:nvCxnSpPr>
            <p:cNvPr id="312" name="Google Shape;312;p50"/>
            <p:cNvCxnSpPr>
              <a:stCxn id="275" idx="3"/>
              <a:endCxn id="287" idx="1"/>
            </p:cNvCxnSpPr>
            <p:nvPr/>
          </p:nvCxnSpPr>
          <p:spPr>
            <a:xfrm>
              <a:off x="8330163" y="5066088"/>
              <a:ext cx="1249200" cy="0"/>
            </a:xfrm>
            <a:prstGeom prst="straightConnector1">
              <a:avLst/>
            </a:prstGeom>
            <a:noFill/>
            <a:ln w="38100" cap="flat" cmpd="sng">
              <a:solidFill>
                <a:srgbClr val="000000"/>
              </a:solidFill>
              <a:prstDash val="solid"/>
              <a:round/>
              <a:headEnd type="none" w="med" len="med"/>
              <a:tailEnd type="triangle" w="med" len="med"/>
            </a:ln>
          </p:spPr>
        </p:cxnSp>
        <p:cxnSp>
          <p:nvCxnSpPr>
            <p:cNvPr id="313" name="Google Shape;313;p50"/>
            <p:cNvCxnSpPr>
              <a:stCxn id="307" idx="3"/>
              <a:endCxn id="275" idx="1"/>
            </p:cNvCxnSpPr>
            <p:nvPr/>
          </p:nvCxnSpPr>
          <p:spPr>
            <a:xfrm>
              <a:off x="6344262" y="5066096"/>
              <a:ext cx="925200" cy="0"/>
            </a:xfrm>
            <a:prstGeom prst="straightConnector1">
              <a:avLst/>
            </a:prstGeom>
            <a:noFill/>
            <a:ln w="38100" cap="flat" cmpd="sng">
              <a:solidFill>
                <a:srgbClr val="000000"/>
              </a:solidFill>
              <a:prstDash val="solid"/>
              <a:round/>
              <a:headEnd type="none" w="med" len="med"/>
              <a:tailEnd type="none" w="med" len="med"/>
            </a:ln>
          </p:spPr>
        </p:cxnSp>
        <p:sp>
          <p:nvSpPr>
            <p:cNvPr id="314" name="Google Shape;314;p50"/>
            <p:cNvSpPr txBox="1"/>
            <p:nvPr/>
          </p:nvSpPr>
          <p:spPr>
            <a:xfrm>
              <a:off x="7022625" y="5576929"/>
              <a:ext cx="15543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Global HTTP Load Balancer</a:t>
              </a:r>
              <a:endParaRPr sz="1800">
                <a:latin typeface="Google Sans"/>
                <a:ea typeface="Google Sans"/>
                <a:cs typeface="Google Sans"/>
                <a:sym typeface="Google Sans"/>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1"/>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10. Designing Reliable, Scalable Applications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20" name="Google Shape;320;p51"/>
          <p:cNvSpPr txBox="1"/>
          <p:nvPr/>
        </p:nvSpPr>
        <p:spPr>
          <a:xfrm>
            <a:off x="1847500" y="1948925"/>
            <a:ext cx="15041700" cy="1257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500">
                <a:solidFill>
                  <a:srgbClr val="737373"/>
                </a:solidFill>
                <a:latin typeface="Roboto"/>
                <a:ea typeface="Roboto"/>
                <a:cs typeface="Roboto"/>
                <a:sym typeface="Roboto"/>
              </a:rPr>
              <a:t>Even if some service is down, we want the web frontend of our application to be available nearly all the time. We also want the website to be fast with very low latency to users all over the world. Draw a diagram that depicts how we can achieve this using Google Cloud services.</a:t>
            </a:r>
            <a:endParaRPr sz="2500">
              <a:solidFill>
                <a:srgbClr val="737373"/>
              </a:solidFill>
              <a:latin typeface="Roboto"/>
              <a:ea typeface="Roboto"/>
              <a:cs typeface="Roboto"/>
              <a:sym typeface="Roboto"/>
            </a:endParaRPr>
          </a:p>
          <a:p>
            <a:pPr marL="0" lvl="0" indent="0" algn="l" rtl="0">
              <a:lnSpc>
                <a:spcPct val="115000"/>
              </a:lnSpc>
              <a:spcBef>
                <a:spcPts val="1600"/>
              </a:spcBef>
              <a:spcAft>
                <a:spcPts val="0"/>
              </a:spcAft>
              <a:buNone/>
            </a:pPr>
            <a:endParaRPr sz="2500">
              <a:solidFill>
                <a:srgbClr val="737373"/>
              </a:solidFill>
              <a:latin typeface="Roboto"/>
              <a:ea typeface="Roboto"/>
              <a:cs typeface="Roboto"/>
              <a:sym typeface="Roboto"/>
            </a:endParaRPr>
          </a:p>
          <a:p>
            <a:pPr marL="0" lvl="0" indent="0" algn="l" rtl="0">
              <a:lnSpc>
                <a:spcPct val="115000"/>
              </a:lnSpc>
              <a:spcBef>
                <a:spcPts val="1600"/>
              </a:spcBef>
              <a:spcAft>
                <a:spcPts val="1600"/>
              </a:spcAft>
              <a:buNone/>
            </a:pPr>
            <a:endParaRPr sz="2500">
              <a:solidFill>
                <a:srgbClr val="737373"/>
              </a:solidFill>
              <a:latin typeface="Roboto"/>
              <a:ea typeface="Roboto"/>
              <a:cs typeface="Roboto"/>
              <a:sym typeface="Roboto"/>
            </a:endParaRPr>
          </a:p>
        </p:txBody>
      </p:sp>
      <p:pic>
        <p:nvPicPr>
          <p:cNvPr id="321" name="Google Shape;321;p51" descr="Cloud-Load-Balancing.png"/>
          <p:cNvPicPr preferRelativeResize="0"/>
          <p:nvPr/>
        </p:nvPicPr>
        <p:blipFill rotWithShape="1">
          <a:blip r:embed="rId3">
            <a:alphaModFix/>
          </a:blip>
          <a:srcRect t="5092" b="5092"/>
          <a:stretch/>
        </p:blipFill>
        <p:spPr>
          <a:xfrm>
            <a:off x="3909930" y="6096238"/>
            <a:ext cx="1060800" cy="952800"/>
          </a:xfrm>
          <a:prstGeom prst="rect">
            <a:avLst/>
          </a:prstGeom>
          <a:noFill/>
          <a:ln>
            <a:noFill/>
          </a:ln>
        </p:spPr>
      </p:pic>
      <p:sp>
        <p:nvSpPr>
          <p:cNvPr id="322" name="Google Shape;322;p51"/>
          <p:cNvSpPr/>
          <p:nvPr/>
        </p:nvSpPr>
        <p:spPr>
          <a:xfrm>
            <a:off x="1010662" y="7027778"/>
            <a:ext cx="1005600" cy="1005600"/>
          </a:xfrm>
          <a:prstGeom prst="roundRect">
            <a:avLst>
              <a:gd name="adj" fmla="val 1674"/>
            </a:avLst>
          </a:prstGeom>
          <a:solidFill>
            <a:srgbClr val="FFFFFF"/>
          </a:solidFill>
          <a:ln w="38100" cap="flat" cmpd="sng">
            <a:solidFill>
              <a:srgbClr val="EFEFEF">
                <a:alpha val="0"/>
              </a:srgbClr>
            </a:solidFill>
            <a:prstDash val="solid"/>
            <a:round/>
            <a:headEnd type="none" w="sm" len="sm"/>
            <a:tailEnd type="none" w="sm" len="sm"/>
          </a:ln>
          <a:effectLst>
            <a:outerShdw dist="152400" dir="3000000" algn="ctr" rotWithShape="0">
              <a:srgbClr val="999999">
                <a:alpha val="44710"/>
              </a:srgbClr>
            </a:outerShdw>
          </a:effectLst>
        </p:spPr>
        <p:txBody>
          <a:bodyPr spcFirstLastPara="1" wrap="square" lIns="0" tIns="0" rIns="0" bIns="0" anchor="ctr" anchorCtr="0">
            <a:noAutofit/>
          </a:bodyPr>
          <a:lstStyle/>
          <a:p>
            <a:pPr marL="0" marR="0" lvl="0" indent="0" algn="l" rtl="0">
              <a:lnSpc>
                <a:spcPct val="121428"/>
              </a:lnSpc>
              <a:spcBef>
                <a:spcPts val="0"/>
              </a:spcBef>
              <a:spcAft>
                <a:spcPts val="0"/>
              </a:spcAft>
              <a:buClr>
                <a:srgbClr val="000000"/>
              </a:buClr>
              <a:buFont typeface="Arial"/>
              <a:buNone/>
            </a:pPr>
            <a:endParaRPr sz="1400" b="0" i="0" u="none" strike="noStrike" cap="none">
              <a:solidFill>
                <a:srgbClr val="000000"/>
              </a:solidFill>
              <a:latin typeface="Roboto"/>
              <a:ea typeface="Roboto"/>
              <a:cs typeface="Roboto"/>
              <a:sym typeface="Roboto"/>
            </a:endParaRPr>
          </a:p>
        </p:txBody>
      </p:sp>
      <p:pic>
        <p:nvPicPr>
          <p:cNvPr id="323" name="Google Shape;323;p51"/>
          <p:cNvPicPr preferRelativeResize="0"/>
          <p:nvPr/>
        </p:nvPicPr>
        <p:blipFill rotWithShape="1">
          <a:blip r:embed="rId4">
            <a:alphaModFix/>
          </a:blip>
          <a:srcRect/>
          <a:stretch/>
        </p:blipFill>
        <p:spPr>
          <a:xfrm>
            <a:off x="1083814" y="7100930"/>
            <a:ext cx="859800" cy="859800"/>
          </a:xfrm>
          <a:prstGeom prst="rect">
            <a:avLst/>
          </a:prstGeom>
          <a:noFill/>
          <a:ln>
            <a:noFill/>
          </a:ln>
        </p:spPr>
      </p:pic>
      <p:sp>
        <p:nvSpPr>
          <p:cNvPr id="324" name="Google Shape;324;p51"/>
          <p:cNvSpPr/>
          <p:nvPr/>
        </p:nvSpPr>
        <p:spPr>
          <a:xfrm>
            <a:off x="1010662" y="5610676"/>
            <a:ext cx="1005600" cy="1005600"/>
          </a:xfrm>
          <a:prstGeom prst="roundRect">
            <a:avLst>
              <a:gd name="adj" fmla="val 1674"/>
            </a:avLst>
          </a:prstGeom>
          <a:solidFill>
            <a:srgbClr val="FFFFFF"/>
          </a:solidFill>
          <a:ln w="28575" cap="flat" cmpd="sng">
            <a:solidFill>
              <a:srgbClr val="EFEFEF">
                <a:alpha val="0"/>
              </a:srgbClr>
            </a:solidFill>
            <a:prstDash val="solid"/>
            <a:round/>
            <a:headEnd type="none" w="sm" len="sm"/>
            <a:tailEnd type="none" w="sm" len="sm"/>
          </a:ln>
          <a:effectLst>
            <a:outerShdw dist="152400" dir="3000000" algn="ctr" rotWithShape="0">
              <a:srgbClr val="999999">
                <a:alpha val="44710"/>
              </a:srgbClr>
            </a:outerShdw>
          </a:effectLst>
        </p:spPr>
        <p:txBody>
          <a:bodyPr spcFirstLastPara="1" wrap="square" lIns="0" tIns="0" rIns="0" bIns="0" anchor="ctr" anchorCtr="0">
            <a:noAutofit/>
          </a:bodyPr>
          <a:lstStyle/>
          <a:p>
            <a:pPr marL="0" marR="0" lvl="0" indent="0" algn="l" rtl="0">
              <a:lnSpc>
                <a:spcPct val="121428"/>
              </a:lnSpc>
              <a:spcBef>
                <a:spcPts val="0"/>
              </a:spcBef>
              <a:spcAft>
                <a:spcPts val="0"/>
              </a:spcAft>
              <a:buClr>
                <a:srgbClr val="000000"/>
              </a:buClr>
              <a:buFont typeface="Arial"/>
              <a:buNone/>
            </a:pPr>
            <a:endParaRPr sz="1400" b="0" i="0" u="none" strike="noStrike" cap="none">
              <a:solidFill>
                <a:srgbClr val="000000"/>
              </a:solidFill>
              <a:latin typeface="Roboto"/>
              <a:ea typeface="Roboto"/>
              <a:cs typeface="Roboto"/>
              <a:sym typeface="Roboto"/>
            </a:endParaRPr>
          </a:p>
        </p:txBody>
      </p:sp>
      <p:pic>
        <p:nvPicPr>
          <p:cNvPr id="325" name="Google Shape;325;p51"/>
          <p:cNvPicPr preferRelativeResize="0"/>
          <p:nvPr/>
        </p:nvPicPr>
        <p:blipFill rotWithShape="1">
          <a:blip r:embed="rId5">
            <a:alphaModFix/>
          </a:blip>
          <a:srcRect/>
          <a:stretch/>
        </p:blipFill>
        <p:spPr>
          <a:xfrm>
            <a:off x="1083814" y="5683828"/>
            <a:ext cx="859800" cy="859800"/>
          </a:xfrm>
          <a:prstGeom prst="rect">
            <a:avLst/>
          </a:prstGeom>
          <a:noFill/>
          <a:ln>
            <a:noFill/>
          </a:ln>
        </p:spPr>
      </p:pic>
      <p:grpSp>
        <p:nvGrpSpPr>
          <p:cNvPr id="326" name="Google Shape;326;p51"/>
          <p:cNvGrpSpPr/>
          <p:nvPr/>
        </p:nvGrpSpPr>
        <p:grpSpPr>
          <a:xfrm>
            <a:off x="2132137" y="6034351"/>
            <a:ext cx="1649684" cy="1098406"/>
            <a:chOff x="4159225" y="4338675"/>
            <a:chExt cx="2185012" cy="1454843"/>
          </a:xfrm>
        </p:grpSpPr>
        <p:pic>
          <p:nvPicPr>
            <p:cNvPr id="327" name="Google Shape;327;p51"/>
            <p:cNvPicPr preferRelativeResize="0"/>
            <p:nvPr/>
          </p:nvPicPr>
          <p:blipFill>
            <a:blip r:embed="rId6">
              <a:alphaModFix/>
            </a:blip>
            <a:stretch>
              <a:fillRect/>
            </a:stretch>
          </p:blipFill>
          <p:spPr>
            <a:xfrm>
              <a:off x="4159225" y="4338675"/>
              <a:ext cx="2185012" cy="1454843"/>
            </a:xfrm>
            <a:prstGeom prst="rect">
              <a:avLst/>
            </a:prstGeom>
            <a:noFill/>
            <a:ln>
              <a:noFill/>
            </a:ln>
            <a:effectLst>
              <a:outerShdw dist="152400" dir="3000000" algn="bl" rotWithShape="0">
                <a:srgbClr val="999999">
                  <a:alpha val="50000"/>
                </a:srgbClr>
              </a:outerShdw>
            </a:effectLst>
          </p:spPr>
        </p:pic>
        <p:sp>
          <p:nvSpPr>
            <p:cNvPr id="328" name="Google Shape;328;p51"/>
            <p:cNvSpPr txBox="1"/>
            <p:nvPr/>
          </p:nvSpPr>
          <p:spPr>
            <a:xfrm>
              <a:off x="4474575" y="5009429"/>
              <a:ext cx="15543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HTTPS</a:t>
              </a:r>
              <a:endParaRPr sz="1800">
                <a:latin typeface="Google Sans"/>
                <a:ea typeface="Google Sans"/>
                <a:cs typeface="Google Sans"/>
                <a:sym typeface="Google Sans"/>
              </a:endParaRPr>
            </a:p>
          </p:txBody>
        </p:sp>
      </p:grpSp>
      <p:sp>
        <p:nvSpPr>
          <p:cNvPr id="329" name="Google Shape;329;p51"/>
          <p:cNvSpPr txBox="1"/>
          <p:nvPr/>
        </p:nvSpPr>
        <p:spPr>
          <a:xfrm>
            <a:off x="3663193" y="7087604"/>
            <a:ext cx="15543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HTTP </a:t>
            </a:r>
            <a:endParaRPr sz="1800">
              <a:latin typeface="Google Sans"/>
              <a:ea typeface="Google Sans"/>
              <a:cs typeface="Google Sans"/>
              <a:sym typeface="Google Sans"/>
            </a:endParaRPr>
          </a:p>
          <a:p>
            <a:pPr marL="0" lvl="0" indent="0" algn="ctr" rtl="0">
              <a:spcBef>
                <a:spcPts val="0"/>
              </a:spcBef>
              <a:spcAft>
                <a:spcPts val="0"/>
              </a:spcAft>
              <a:buNone/>
            </a:pPr>
            <a:r>
              <a:rPr lang="en" sz="1800">
                <a:latin typeface="Google Sans"/>
                <a:ea typeface="Google Sans"/>
                <a:cs typeface="Google Sans"/>
                <a:sym typeface="Google Sans"/>
              </a:rPr>
              <a:t>Global Load Balancer</a:t>
            </a:r>
            <a:endParaRPr sz="1800">
              <a:latin typeface="Google Sans"/>
              <a:ea typeface="Google Sans"/>
              <a:cs typeface="Google Sans"/>
              <a:sym typeface="Google Sans"/>
            </a:endParaRPr>
          </a:p>
        </p:txBody>
      </p:sp>
      <p:sp>
        <p:nvSpPr>
          <p:cNvPr id="330" name="Google Shape;330;p51"/>
          <p:cNvSpPr/>
          <p:nvPr/>
        </p:nvSpPr>
        <p:spPr>
          <a:xfrm>
            <a:off x="5148948" y="3545375"/>
            <a:ext cx="2629800" cy="5666400"/>
          </a:xfrm>
          <a:prstGeom prst="roundRect">
            <a:avLst>
              <a:gd name="adj" fmla="val 399"/>
            </a:avLst>
          </a:prstGeom>
          <a:solidFill>
            <a:srgbClr val="EFEFEF"/>
          </a:solidFill>
          <a:ln w="38100" cap="flat" cmpd="sng">
            <a:solidFill>
              <a:srgbClr val="FFFFFF">
                <a:alpha val="0"/>
              </a:srgbClr>
            </a:solidFill>
            <a:prstDash val="solid"/>
            <a:round/>
            <a:headEnd type="none" w="sm" len="sm"/>
            <a:tailEnd type="none" w="sm" len="sm"/>
          </a:ln>
          <a:effectLst>
            <a:outerShdw dist="152400" dir="3000000" algn="bl" rotWithShape="0">
              <a:srgbClr val="999999">
                <a:alpha val="50000"/>
              </a:srgbClr>
            </a:outerShdw>
          </a:effectLst>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Font typeface="Arial"/>
              <a:buNone/>
            </a:pPr>
            <a:endParaRPr sz="2800" b="0" i="0" u="none" strike="noStrike" cap="none">
              <a:solidFill>
                <a:srgbClr val="000000"/>
              </a:solidFill>
              <a:latin typeface="Arial"/>
              <a:ea typeface="Arial"/>
              <a:cs typeface="Arial"/>
              <a:sym typeface="Arial"/>
            </a:endParaRPr>
          </a:p>
        </p:txBody>
      </p:sp>
      <p:sp>
        <p:nvSpPr>
          <p:cNvPr id="331" name="Google Shape;331;p51"/>
          <p:cNvSpPr txBox="1"/>
          <p:nvPr/>
        </p:nvSpPr>
        <p:spPr>
          <a:xfrm>
            <a:off x="5272724" y="3676050"/>
            <a:ext cx="17979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us-east-1</a:t>
            </a:r>
            <a:endParaRPr sz="1800">
              <a:latin typeface="Google Sans"/>
              <a:ea typeface="Google Sans"/>
              <a:cs typeface="Google Sans"/>
              <a:sym typeface="Google Sans"/>
            </a:endParaRPr>
          </a:p>
        </p:txBody>
      </p:sp>
      <p:sp>
        <p:nvSpPr>
          <p:cNvPr id="332" name="Google Shape;332;p51"/>
          <p:cNvSpPr/>
          <p:nvPr/>
        </p:nvSpPr>
        <p:spPr>
          <a:xfrm>
            <a:off x="5510684" y="4154975"/>
            <a:ext cx="2629800" cy="5666400"/>
          </a:xfrm>
          <a:prstGeom prst="roundRect">
            <a:avLst>
              <a:gd name="adj" fmla="val 399"/>
            </a:avLst>
          </a:prstGeom>
          <a:solidFill>
            <a:srgbClr val="EFEFEF"/>
          </a:solidFill>
          <a:ln w="38100" cap="flat" cmpd="sng">
            <a:solidFill>
              <a:srgbClr val="FFFFFF">
                <a:alpha val="0"/>
              </a:srgbClr>
            </a:solidFill>
            <a:prstDash val="solid"/>
            <a:round/>
            <a:headEnd type="none" w="sm" len="sm"/>
            <a:tailEnd type="none" w="sm" len="sm"/>
          </a:ln>
          <a:effectLst>
            <a:outerShdw blurRad="357188" dist="152400" dir="3000000" algn="bl" rotWithShape="0">
              <a:srgbClr val="999999">
                <a:alpha val="50000"/>
              </a:srgbClr>
            </a:outerShdw>
          </a:effectLst>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Font typeface="Arial"/>
              <a:buNone/>
            </a:pPr>
            <a:endParaRPr sz="2800" b="0" i="0" u="none" strike="noStrike" cap="none">
              <a:solidFill>
                <a:srgbClr val="000000"/>
              </a:solidFill>
              <a:latin typeface="Arial"/>
              <a:ea typeface="Arial"/>
              <a:cs typeface="Arial"/>
              <a:sym typeface="Arial"/>
            </a:endParaRPr>
          </a:p>
        </p:txBody>
      </p:sp>
      <p:sp>
        <p:nvSpPr>
          <p:cNvPr id="333" name="Google Shape;333;p51"/>
          <p:cNvSpPr txBox="1"/>
          <p:nvPr/>
        </p:nvSpPr>
        <p:spPr>
          <a:xfrm>
            <a:off x="5696895" y="4285657"/>
            <a:ext cx="14421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us-central1</a:t>
            </a:r>
            <a:endParaRPr sz="1800">
              <a:latin typeface="Google Sans"/>
              <a:ea typeface="Google Sans"/>
              <a:cs typeface="Google Sans"/>
              <a:sym typeface="Google Sans"/>
            </a:endParaRPr>
          </a:p>
        </p:txBody>
      </p:sp>
      <p:sp>
        <p:nvSpPr>
          <p:cNvPr id="334" name="Google Shape;334;p51"/>
          <p:cNvSpPr/>
          <p:nvPr/>
        </p:nvSpPr>
        <p:spPr>
          <a:xfrm>
            <a:off x="5831970" y="4862850"/>
            <a:ext cx="1871400" cy="1929600"/>
          </a:xfrm>
          <a:prstGeom prst="rect">
            <a:avLst/>
          </a:prstGeom>
          <a:solidFill>
            <a:srgbClr val="FFFFFF"/>
          </a:solidFill>
          <a:ln w="9525" cap="flat" cmpd="sng">
            <a:solidFill>
              <a:srgbClr val="CCCCCC"/>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1"/>
          <p:cNvSpPr/>
          <p:nvPr/>
        </p:nvSpPr>
        <p:spPr>
          <a:xfrm>
            <a:off x="6086529" y="5512375"/>
            <a:ext cx="1390200" cy="4299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Google Sans"/>
                <a:ea typeface="Google Sans"/>
                <a:cs typeface="Google Sans"/>
                <a:sym typeface="Google Sans"/>
              </a:rPr>
              <a:t>UI</a:t>
            </a:r>
            <a:endParaRPr sz="1800">
              <a:solidFill>
                <a:srgbClr val="FFFFFF"/>
              </a:solidFill>
              <a:latin typeface="Google Sans"/>
              <a:ea typeface="Google Sans"/>
              <a:cs typeface="Google Sans"/>
              <a:sym typeface="Google Sans"/>
            </a:endParaRPr>
          </a:p>
        </p:txBody>
      </p:sp>
      <p:sp>
        <p:nvSpPr>
          <p:cNvPr id="336" name="Google Shape;336;p51"/>
          <p:cNvSpPr txBox="1"/>
          <p:nvPr/>
        </p:nvSpPr>
        <p:spPr>
          <a:xfrm>
            <a:off x="6112961" y="4935175"/>
            <a:ext cx="15903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us-central1-a</a:t>
            </a:r>
            <a:endParaRPr sz="1800">
              <a:latin typeface="Google Sans"/>
              <a:ea typeface="Google Sans"/>
              <a:cs typeface="Google Sans"/>
              <a:sym typeface="Google Sans"/>
            </a:endParaRPr>
          </a:p>
        </p:txBody>
      </p:sp>
      <p:sp>
        <p:nvSpPr>
          <p:cNvPr id="337" name="Google Shape;337;p51"/>
          <p:cNvSpPr/>
          <p:nvPr/>
        </p:nvSpPr>
        <p:spPr>
          <a:xfrm>
            <a:off x="5922404" y="7317525"/>
            <a:ext cx="1871400" cy="1929600"/>
          </a:xfrm>
          <a:prstGeom prst="rect">
            <a:avLst/>
          </a:prstGeom>
          <a:solidFill>
            <a:srgbClr val="FFFFFF"/>
          </a:solidFill>
          <a:ln w="9525" cap="flat" cmpd="sng">
            <a:solidFill>
              <a:srgbClr val="CCCCCC"/>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1"/>
          <p:cNvSpPr/>
          <p:nvPr/>
        </p:nvSpPr>
        <p:spPr>
          <a:xfrm>
            <a:off x="6176963" y="7967050"/>
            <a:ext cx="1390200" cy="4299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Google Sans"/>
                <a:ea typeface="Google Sans"/>
                <a:cs typeface="Google Sans"/>
                <a:sym typeface="Google Sans"/>
              </a:rPr>
              <a:t>UI</a:t>
            </a:r>
            <a:endParaRPr sz="1800">
              <a:solidFill>
                <a:srgbClr val="FFFFFF"/>
              </a:solidFill>
              <a:latin typeface="Google Sans"/>
              <a:ea typeface="Google Sans"/>
              <a:cs typeface="Google Sans"/>
              <a:sym typeface="Google Sans"/>
            </a:endParaRPr>
          </a:p>
        </p:txBody>
      </p:sp>
      <p:sp>
        <p:nvSpPr>
          <p:cNvPr id="339" name="Google Shape;339;p51"/>
          <p:cNvSpPr txBox="1"/>
          <p:nvPr/>
        </p:nvSpPr>
        <p:spPr>
          <a:xfrm>
            <a:off x="6088973" y="7389850"/>
            <a:ext cx="15903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us-central1-b</a:t>
            </a:r>
            <a:endParaRPr sz="1800">
              <a:latin typeface="Google Sans"/>
              <a:ea typeface="Google Sans"/>
              <a:cs typeface="Google Sans"/>
              <a:sym typeface="Google Sans"/>
            </a:endParaRPr>
          </a:p>
        </p:txBody>
      </p:sp>
      <p:sp>
        <p:nvSpPr>
          <p:cNvPr id="340" name="Google Shape;340;p51"/>
          <p:cNvSpPr/>
          <p:nvPr/>
        </p:nvSpPr>
        <p:spPr>
          <a:xfrm>
            <a:off x="8744223" y="3545375"/>
            <a:ext cx="8475300" cy="5228400"/>
          </a:xfrm>
          <a:prstGeom prst="roundRect">
            <a:avLst>
              <a:gd name="adj" fmla="val 399"/>
            </a:avLst>
          </a:prstGeom>
          <a:solidFill>
            <a:srgbClr val="EFEFEF"/>
          </a:solidFill>
          <a:ln>
            <a:noFill/>
          </a:ln>
          <a:effectLst>
            <a:outerShdw dist="152400" dir="3000000" algn="bl" rotWithShape="0">
              <a:srgbClr val="999999">
                <a:alpha val="50000"/>
              </a:srgbClr>
            </a:outerShdw>
          </a:effectLst>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Font typeface="Arial"/>
              <a:buNone/>
            </a:pPr>
            <a:endParaRPr sz="2800" b="0" i="0" u="none" strike="noStrike" cap="none">
              <a:solidFill>
                <a:srgbClr val="000000"/>
              </a:solidFill>
              <a:latin typeface="Arial"/>
              <a:ea typeface="Arial"/>
              <a:cs typeface="Arial"/>
              <a:sym typeface="Arial"/>
            </a:endParaRPr>
          </a:p>
        </p:txBody>
      </p:sp>
      <p:sp>
        <p:nvSpPr>
          <p:cNvPr id="341" name="Google Shape;341;p51"/>
          <p:cNvSpPr/>
          <p:nvPr/>
        </p:nvSpPr>
        <p:spPr>
          <a:xfrm>
            <a:off x="10081523" y="4367550"/>
            <a:ext cx="5736600" cy="1929600"/>
          </a:xfrm>
          <a:prstGeom prst="rect">
            <a:avLst/>
          </a:prstGeom>
          <a:solidFill>
            <a:srgbClr val="FFFFFF"/>
          </a:solidFill>
          <a:ln w="9525" cap="flat" cmpd="sng">
            <a:solidFill>
              <a:srgbClr val="CCCCCC"/>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1"/>
          <p:cNvSpPr txBox="1"/>
          <p:nvPr/>
        </p:nvSpPr>
        <p:spPr>
          <a:xfrm>
            <a:off x="10197010" y="4439875"/>
            <a:ext cx="19068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us-central1-a</a:t>
            </a:r>
            <a:endParaRPr sz="1800">
              <a:latin typeface="Google Sans"/>
              <a:ea typeface="Google Sans"/>
              <a:cs typeface="Google Sans"/>
              <a:sym typeface="Google Sans"/>
            </a:endParaRPr>
          </a:p>
        </p:txBody>
      </p:sp>
      <p:sp>
        <p:nvSpPr>
          <p:cNvPr id="343" name="Google Shape;343;p51"/>
          <p:cNvSpPr/>
          <p:nvPr/>
        </p:nvSpPr>
        <p:spPr>
          <a:xfrm>
            <a:off x="10212543" y="5107875"/>
            <a:ext cx="13929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Google Sans"/>
                <a:ea typeface="Google Sans"/>
                <a:cs typeface="Google Sans"/>
                <a:sym typeface="Google Sans"/>
              </a:rPr>
              <a:t>Orders Service</a:t>
            </a:r>
            <a:endParaRPr sz="1800">
              <a:solidFill>
                <a:srgbClr val="FFFFFF"/>
              </a:solidFill>
              <a:latin typeface="Google Sans"/>
              <a:ea typeface="Google Sans"/>
              <a:cs typeface="Google Sans"/>
              <a:sym typeface="Google Sans"/>
            </a:endParaRPr>
          </a:p>
        </p:txBody>
      </p:sp>
      <p:sp>
        <p:nvSpPr>
          <p:cNvPr id="344" name="Google Shape;344;p51"/>
          <p:cNvSpPr/>
          <p:nvPr/>
        </p:nvSpPr>
        <p:spPr>
          <a:xfrm>
            <a:off x="11687630" y="4952475"/>
            <a:ext cx="1187100" cy="1065600"/>
          </a:xfrm>
          <a:prstGeom prst="can">
            <a:avLst>
              <a:gd name="adj" fmla="val 25000"/>
            </a:avLst>
          </a:prstGeom>
          <a:solidFill>
            <a:srgbClr val="EA4335"/>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Google Sans"/>
                <a:ea typeface="Google Sans"/>
                <a:cs typeface="Google Sans"/>
                <a:sym typeface="Google Sans"/>
              </a:rPr>
              <a:t>Cloud </a:t>
            </a:r>
            <a:br>
              <a:rPr lang="en" sz="1600">
                <a:solidFill>
                  <a:srgbClr val="FFFFFF"/>
                </a:solidFill>
                <a:latin typeface="Google Sans"/>
                <a:ea typeface="Google Sans"/>
                <a:cs typeface="Google Sans"/>
                <a:sym typeface="Google Sans"/>
              </a:rPr>
            </a:br>
            <a:r>
              <a:rPr lang="en" sz="1600">
                <a:solidFill>
                  <a:srgbClr val="FFFFFF"/>
                </a:solidFill>
                <a:latin typeface="Google Sans"/>
                <a:ea typeface="Google Sans"/>
                <a:cs typeface="Google Sans"/>
                <a:sym typeface="Google Sans"/>
              </a:rPr>
              <a:t>SQL</a:t>
            </a:r>
            <a:endParaRPr sz="1600">
              <a:solidFill>
                <a:srgbClr val="FFFFFF"/>
              </a:solidFill>
              <a:latin typeface="Google Sans"/>
              <a:ea typeface="Google Sans"/>
              <a:cs typeface="Google Sans"/>
              <a:sym typeface="Google Sans"/>
            </a:endParaRPr>
          </a:p>
        </p:txBody>
      </p:sp>
      <p:sp>
        <p:nvSpPr>
          <p:cNvPr id="345" name="Google Shape;345;p51"/>
          <p:cNvSpPr/>
          <p:nvPr/>
        </p:nvSpPr>
        <p:spPr>
          <a:xfrm>
            <a:off x="12959029" y="5107875"/>
            <a:ext cx="13410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Google Sans"/>
                <a:ea typeface="Google Sans"/>
                <a:cs typeface="Google Sans"/>
                <a:sym typeface="Google Sans"/>
              </a:rPr>
              <a:t>Inventory Service</a:t>
            </a:r>
            <a:endParaRPr sz="1800">
              <a:solidFill>
                <a:srgbClr val="FFFFFF"/>
              </a:solidFill>
              <a:latin typeface="Google Sans"/>
              <a:ea typeface="Google Sans"/>
              <a:cs typeface="Google Sans"/>
              <a:sym typeface="Google Sans"/>
            </a:endParaRPr>
          </a:p>
        </p:txBody>
      </p:sp>
      <p:sp>
        <p:nvSpPr>
          <p:cNvPr id="346" name="Google Shape;346;p51"/>
          <p:cNvSpPr/>
          <p:nvPr/>
        </p:nvSpPr>
        <p:spPr>
          <a:xfrm>
            <a:off x="10100549" y="6489575"/>
            <a:ext cx="4282800" cy="1929600"/>
          </a:xfrm>
          <a:prstGeom prst="rect">
            <a:avLst/>
          </a:prstGeom>
          <a:solidFill>
            <a:srgbClr val="FFFFFF"/>
          </a:solidFill>
          <a:ln w="9525" cap="flat" cmpd="sng">
            <a:solidFill>
              <a:srgbClr val="CCCCCC"/>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1"/>
          <p:cNvSpPr txBox="1"/>
          <p:nvPr/>
        </p:nvSpPr>
        <p:spPr>
          <a:xfrm>
            <a:off x="10216047" y="6561900"/>
            <a:ext cx="19068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us-central1-b</a:t>
            </a:r>
            <a:endParaRPr sz="1800">
              <a:latin typeface="Google Sans"/>
              <a:ea typeface="Google Sans"/>
              <a:cs typeface="Google Sans"/>
              <a:sym typeface="Google Sans"/>
            </a:endParaRPr>
          </a:p>
        </p:txBody>
      </p:sp>
      <p:sp>
        <p:nvSpPr>
          <p:cNvPr id="348" name="Google Shape;348;p51"/>
          <p:cNvSpPr/>
          <p:nvPr/>
        </p:nvSpPr>
        <p:spPr>
          <a:xfrm>
            <a:off x="10231580" y="7229900"/>
            <a:ext cx="13929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Google Sans"/>
                <a:ea typeface="Google Sans"/>
                <a:cs typeface="Google Sans"/>
                <a:sym typeface="Google Sans"/>
              </a:rPr>
              <a:t>Orders Service</a:t>
            </a:r>
            <a:endParaRPr sz="1800">
              <a:solidFill>
                <a:srgbClr val="FFFFFF"/>
              </a:solidFill>
              <a:latin typeface="Google Sans"/>
              <a:ea typeface="Google Sans"/>
              <a:cs typeface="Google Sans"/>
              <a:sym typeface="Google Sans"/>
            </a:endParaRPr>
          </a:p>
        </p:txBody>
      </p:sp>
      <p:sp>
        <p:nvSpPr>
          <p:cNvPr id="349" name="Google Shape;349;p51"/>
          <p:cNvSpPr/>
          <p:nvPr/>
        </p:nvSpPr>
        <p:spPr>
          <a:xfrm>
            <a:off x="11687630" y="7074500"/>
            <a:ext cx="1187100" cy="1065600"/>
          </a:xfrm>
          <a:prstGeom prst="can">
            <a:avLst>
              <a:gd name="adj" fmla="val 25000"/>
            </a:avLst>
          </a:prstGeom>
          <a:solidFill>
            <a:srgbClr val="EA4335"/>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Google Sans"/>
                <a:ea typeface="Google Sans"/>
                <a:cs typeface="Google Sans"/>
                <a:sym typeface="Google Sans"/>
              </a:rPr>
              <a:t>Failover</a:t>
            </a:r>
            <a:endParaRPr sz="1600">
              <a:solidFill>
                <a:srgbClr val="FFFFFF"/>
              </a:solidFill>
              <a:latin typeface="Google Sans"/>
              <a:ea typeface="Google Sans"/>
              <a:cs typeface="Google Sans"/>
              <a:sym typeface="Google Sans"/>
            </a:endParaRPr>
          </a:p>
        </p:txBody>
      </p:sp>
      <p:sp>
        <p:nvSpPr>
          <p:cNvPr id="350" name="Google Shape;350;p51"/>
          <p:cNvSpPr/>
          <p:nvPr/>
        </p:nvSpPr>
        <p:spPr>
          <a:xfrm>
            <a:off x="12954099" y="7229900"/>
            <a:ext cx="13410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Google Sans"/>
                <a:ea typeface="Google Sans"/>
                <a:cs typeface="Google Sans"/>
                <a:sym typeface="Google Sans"/>
              </a:rPr>
              <a:t>Inventory Service</a:t>
            </a:r>
            <a:endParaRPr sz="1800">
              <a:solidFill>
                <a:srgbClr val="FFFFFF"/>
              </a:solidFill>
              <a:latin typeface="Google Sans"/>
              <a:ea typeface="Google Sans"/>
              <a:cs typeface="Google Sans"/>
              <a:sym typeface="Google Sans"/>
            </a:endParaRPr>
          </a:p>
        </p:txBody>
      </p:sp>
      <p:cxnSp>
        <p:nvCxnSpPr>
          <p:cNvPr id="351" name="Google Shape;351;p51"/>
          <p:cNvCxnSpPr>
            <a:stCxn id="344" idx="3"/>
            <a:endCxn id="349" idx="1"/>
          </p:cNvCxnSpPr>
          <p:nvPr/>
        </p:nvCxnSpPr>
        <p:spPr>
          <a:xfrm>
            <a:off x="12281180" y="6018075"/>
            <a:ext cx="0" cy="1056300"/>
          </a:xfrm>
          <a:prstGeom prst="straightConnector1">
            <a:avLst/>
          </a:prstGeom>
          <a:noFill/>
          <a:ln w="38100" cap="flat" cmpd="sng">
            <a:solidFill>
              <a:srgbClr val="EA4335"/>
            </a:solidFill>
            <a:prstDash val="solid"/>
            <a:round/>
            <a:headEnd type="none" w="med" len="med"/>
            <a:tailEnd type="triangle" w="med" len="med"/>
          </a:ln>
        </p:spPr>
      </p:cxnSp>
      <p:sp>
        <p:nvSpPr>
          <p:cNvPr id="352" name="Google Shape;352;p51"/>
          <p:cNvSpPr/>
          <p:nvPr/>
        </p:nvSpPr>
        <p:spPr>
          <a:xfrm>
            <a:off x="15931892" y="7074500"/>
            <a:ext cx="1060800" cy="1065600"/>
          </a:xfrm>
          <a:prstGeom prst="can">
            <a:avLst>
              <a:gd name="adj" fmla="val 25000"/>
            </a:avLst>
          </a:prstGeom>
          <a:solidFill>
            <a:srgbClr val="EA4335"/>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Google Sans"/>
                <a:ea typeface="Google Sans"/>
                <a:cs typeface="Google Sans"/>
                <a:sym typeface="Google Sans"/>
              </a:rPr>
              <a:t>Firestore</a:t>
            </a:r>
            <a:endParaRPr sz="1600">
              <a:solidFill>
                <a:srgbClr val="FFFFFF"/>
              </a:solidFill>
              <a:latin typeface="Google Sans"/>
              <a:ea typeface="Google Sans"/>
              <a:cs typeface="Google Sans"/>
              <a:sym typeface="Google Sans"/>
            </a:endParaRPr>
          </a:p>
        </p:txBody>
      </p:sp>
      <p:pic>
        <p:nvPicPr>
          <p:cNvPr id="353" name="Google Shape;353;p51" descr="Cloud-Load-Balancing.png"/>
          <p:cNvPicPr preferRelativeResize="0"/>
          <p:nvPr/>
        </p:nvPicPr>
        <p:blipFill rotWithShape="1">
          <a:blip r:embed="rId3">
            <a:alphaModFix/>
          </a:blip>
          <a:srcRect t="5092" b="5092"/>
          <a:stretch/>
        </p:blipFill>
        <p:spPr>
          <a:xfrm>
            <a:off x="8876643" y="5736463"/>
            <a:ext cx="1060800" cy="952800"/>
          </a:xfrm>
          <a:prstGeom prst="rect">
            <a:avLst/>
          </a:prstGeom>
          <a:noFill/>
          <a:ln>
            <a:noFill/>
          </a:ln>
        </p:spPr>
      </p:pic>
      <p:sp>
        <p:nvSpPr>
          <p:cNvPr id="354" name="Google Shape;354;p51"/>
          <p:cNvSpPr txBox="1"/>
          <p:nvPr/>
        </p:nvSpPr>
        <p:spPr>
          <a:xfrm>
            <a:off x="8629905" y="6727829"/>
            <a:ext cx="15543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TCP Load Balancer</a:t>
            </a:r>
            <a:endParaRPr sz="1800">
              <a:latin typeface="Google Sans"/>
              <a:ea typeface="Google Sans"/>
              <a:cs typeface="Google Sans"/>
              <a:sym typeface="Google Sans"/>
            </a:endParaRPr>
          </a:p>
        </p:txBody>
      </p:sp>
      <p:sp>
        <p:nvSpPr>
          <p:cNvPr id="355" name="Google Shape;355;p51"/>
          <p:cNvSpPr/>
          <p:nvPr/>
        </p:nvSpPr>
        <p:spPr>
          <a:xfrm>
            <a:off x="8802038" y="9196525"/>
            <a:ext cx="8475300" cy="859800"/>
          </a:xfrm>
          <a:prstGeom prst="roundRect">
            <a:avLst>
              <a:gd name="adj" fmla="val 399"/>
            </a:avLst>
          </a:prstGeom>
          <a:solidFill>
            <a:srgbClr val="EFEFEF"/>
          </a:solidFill>
          <a:ln>
            <a:noFill/>
          </a:ln>
          <a:effectLst>
            <a:outerShdw dist="152400" dir="3000000" algn="bl" rotWithShape="0">
              <a:srgbClr val="999999">
                <a:alpha val="50000"/>
              </a:srgbClr>
            </a:outerShdw>
          </a:effectLst>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Font typeface="Arial"/>
              <a:buNone/>
            </a:pPr>
            <a:endParaRPr sz="2800" b="0" i="0" u="none" strike="noStrike" cap="none">
              <a:solidFill>
                <a:srgbClr val="000000"/>
              </a:solidFill>
              <a:latin typeface="Arial"/>
              <a:ea typeface="Arial"/>
              <a:cs typeface="Arial"/>
              <a:sym typeface="Arial"/>
            </a:endParaRPr>
          </a:p>
        </p:txBody>
      </p:sp>
      <p:sp>
        <p:nvSpPr>
          <p:cNvPr id="356" name="Google Shape;356;p51"/>
          <p:cNvSpPr txBox="1"/>
          <p:nvPr/>
        </p:nvSpPr>
        <p:spPr>
          <a:xfrm>
            <a:off x="9053276" y="9351925"/>
            <a:ext cx="79281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300">
                <a:latin typeface="Google Sans"/>
                <a:ea typeface="Google Sans"/>
                <a:cs typeface="Google Sans"/>
                <a:sym typeface="Google Sans"/>
              </a:rPr>
              <a:t>Multi-regional Cloud Storage bucket for backups</a:t>
            </a:r>
            <a:endParaRPr sz="2300">
              <a:latin typeface="Google Sans"/>
              <a:ea typeface="Google Sans"/>
              <a:cs typeface="Google Sans"/>
              <a:sym typeface="Google Sans"/>
            </a:endParaRPr>
          </a:p>
        </p:txBody>
      </p:sp>
      <p:cxnSp>
        <p:nvCxnSpPr>
          <p:cNvPr id="357" name="Google Shape;357;p51"/>
          <p:cNvCxnSpPr>
            <a:endCxn id="340" idx="1"/>
          </p:cNvCxnSpPr>
          <p:nvPr/>
        </p:nvCxnSpPr>
        <p:spPr>
          <a:xfrm>
            <a:off x="8157423" y="6158975"/>
            <a:ext cx="586800" cy="600"/>
          </a:xfrm>
          <a:prstGeom prst="bentConnector3">
            <a:avLst>
              <a:gd name="adj1" fmla="val 50000"/>
            </a:avLst>
          </a:prstGeom>
          <a:noFill/>
          <a:ln w="38100" cap="flat" cmpd="sng">
            <a:solidFill>
              <a:srgbClr val="000000"/>
            </a:solidFill>
            <a:prstDash val="solid"/>
            <a:round/>
            <a:headEnd type="none" w="med" len="med"/>
            <a:tailEnd type="triangle" w="med" len="med"/>
          </a:ln>
        </p:spPr>
      </p:cxnSp>
      <p:sp>
        <p:nvSpPr>
          <p:cNvPr id="358" name="Google Shape;358;p51"/>
          <p:cNvSpPr txBox="1"/>
          <p:nvPr/>
        </p:nvSpPr>
        <p:spPr>
          <a:xfrm>
            <a:off x="8934702" y="3676054"/>
            <a:ext cx="15543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us-central-1</a:t>
            </a:r>
            <a:endParaRPr sz="1800">
              <a:latin typeface="Google Sans"/>
              <a:ea typeface="Google Sans"/>
              <a:cs typeface="Google Sans"/>
              <a:sym typeface="Google Sans"/>
            </a:endParaRPr>
          </a:p>
        </p:txBody>
      </p:sp>
      <p:sp>
        <p:nvSpPr>
          <p:cNvPr id="359" name="Google Shape;359;p51"/>
          <p:cNvSpPr/>
          <p:nvPr/>
        </p:nvSpPr>
        <p:spPr>
          <a:xfrm>
            <a:off x="15931892" y="5017075"/>
            <a:ext cx="1060800" cy="1065600"/>
          </a:xfrm>
          <a:prstGeom prst="can">
            <a:avLst>
              <a:gd name="adj" fmla="val 25000"/>
            </a:avLst>
          </a:prstGeom>
          <a:solidFill>
            <a:srgbClr val="EA4335"/>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Google Sans"/>
                <a:ea typeface="Google Sans"/>
                <a:cs typeface="Google Sans"/>
                <a:sym typeface="Google Sans"/>
              </a:rPr>
              <a:t>BigQuery</a:t>
            </a:r>
            <a:endParaRPr sz="1600">
              <a:solidFill>
                <a:srgbClr val="FFFFFF"/>
              </a:solidFill>
              <a:latin typeface="Google Sans"/>
              <a:ea typeface="Google Sans"/>
              <a:cs typeface="Google Sans"/>
              <a:sym typeface="Google Sans"/>
            </a:endParaRPr>
          </a:p>
        </p:txBody>
      </p:sp>
      <p:sp>
        <p:nvSpPr>
          <p:cNvPr id="360" name="Google Shape;360;p51"/>
          <p:cNvSpPr/>
          <p:nvPr/>
        </p:nvSpPr>
        <p:spPr>
          <a:xfrm>
            <a:off x="14383273" y="5107875"/>
            <a:ext cx="13410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Google Sans"/>
                <a:ea typeface="Google Sans"/>
                <a:cs typeface="Google Sans"/>
                <a:sym typeface="Google Sans"/>
              </a:rPr>
              <a:t>Analytics Service</a:t>
            </a:r>
            <a:endParaRPr sz="1800">
              <a:solidFill>
                <a:srgbClr val="FFFFFF"/>
              </a:solidFill>
              <a:latin typeface="Google Sans"/>
              <a:ea typeface="Google Sans"/>
              <a:cs typeface="Google Sans"/>
              <a:sym typeface="Google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grpSp>
        <p:nvGrpSpPr>
          <p:cNvPr id="365" name="Google Shape;365;p52"/>
          <p:cNvGrpSpPr/>
          <p:nvPr/>
        </p:nvGrpSpPr>
        <p:grpSpPr>
          <a:xfrm>
            <a:off x="4612950" y="4231175"/>
            <a:ext cx="9062100" cy="5228400"/>
            <a:chOff x="8157423" y="2021375"/>
            <a:chExt cx="9062100" cy="5228400"/>
          </a:xfrm>
        </p:grpSpPr>
        <p:sp>
          <p:nvSpPr>
            <p:cNvPr id="366" name="Google Shape;366;p52"/>
            <p:cNvSpPr/>
            <p:nvPr/>
          </p:nvSpPr>
          <p:spPr>
            <a:xfrm>
              <a:off x="8744223" y="2021375"/>
              <a:ext cx="8475300" cy="5228400"/>
            </a:xfrm>
            <a:prstGeom prst="roundRect">
              <a:avLst>
                <a:gd name="adj" fmla="val 399"/>
              </a:avLst>
            </a:prstGeom>
            <a:solidFill>
              <a:srgbClr val="EFEFEF"/>
            </a:solidFill>
            <a:ln>
              <a:noFill/>
            </a:ln>
            <a:effectLst>
              <a:outerShdw dist="152400" dir="3000000" algn="bl" rotWithShape="0">
                <a:srgbClr val="999999">
                  <a:alpha val="50000"/>
                </a:srgbClr>
              </a:outerShdw>
            </a:effectLst>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Font typeface="Arial"/>
                <a:buNone/>
              </a:pPr>
              <a:endParaRPr sz="2800" b="0" i="0" u="none" strike="noStrike" cap="none">
                <a:solidFill>
                  <a:srgbClr val="000000"/>
                </a:solidFill>
                <a:latin typeface="Arial"/>
                <a:ea typeface="Arial"/>
                <a:cs typeface="Arial"/>
                <a:sym typeface="Arial"/>
              </a:endParaRPr>
            </a:p>
          </p:txBody>
        </p:sp>
        <p:sp>
          <p:nvSpPr>
            <p:cNvPr id="367" name="Google Shape;367;p52"/>
            <p:cNvSpPr/>
            <p:nvPr/>
          </p:nvSpPr>
          <p:spPr>
            <a:xfrm>
              <a:off x="10081523" y="2843550"/>
              <a:ext cx="5736600" cy="1929600"/>
            </a:xfrm>
            <a:prstGeom prst="rect">
              <a:avLst/>
            </a:prstGeom>
            <a:solidFill>
              <a:srgbClr val="FFFFFF"/>
            </a:solidFill>
            <a:ln w="9525" cap="flat" cmpd="sng">
              <a:solidFill>
                <a:srgbClr val="CCCCCC"/>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52"/>
            <p:cNvSpPr txBox="1"/>
            <p:nvPr/>
          </p:nvSpPr>
          <p:spPr>
            <a:xfrm>
              <a:off x="10197010" y="2915875"/>
              <a:ext cx="19068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us-central1-a</a:t>
              </a:r>
              <a:endParaRPr sz="1800">
                <a:latin typeface="Google Sans"/>
                <a:ea typeface="Google Sans"/>
                <a:cs typeface="Google Sans"/>
                <a:sym typeface="Google Sans"/>
              </a:endParaRPr>
            </a:p>
          </p:txBody>
        </p:sp>
        <p:sp>
          <p:nvSpPr>
            <p:cNvPr id="369" name="Google Shape;369;p52"/>
            <p:cNvSpPr/>
            <p:nvPr/>
          </p:nvSpPr>
          <p:spPr>
            <a:xfrm>
              <a:off x="10212543" y="3583875"/>
              <a:ext cx="13929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Google Sans"/>
                  <a:ea typeface="Google Sans"/>
                  <a:cs typeface="Google Sans"/>
                  <a:sym typeface="Google Sans"/>
                </a:rPr>
                <a:t>Orders Service</a:t>
              </a:r>
              <a:endParaRPr sz="1800">
                <a:solidFill>
                  <a:srgbClr val="FFFFFF"/>
                </a:solidFill>
                <a:latin typeface="Google Sans"/>
                <a:ea typeface="Google Sans"/>
                <a:cs typeface="Google Sans"/>
                <a:sym typeface="Google Sans"/>
              </a:endParaRPr>
            </a:p>
          </p:txBody>
        </p:sp>
        <p:sp>
          <p:nvSpPr>
            <p:cNvPr id="370" name="Google Shape;370;p52"/>
            <p:cNvSpPr/>
            <p:nvPr/>
          </p:nvSpPr>
          <p:spPr>
            <a:xfrm>
              <a:off x="11687630" y="3428475"/>
              <a:ext cx="1187100" cy="1065600"/>
            </a:xfrm>
            <a:prstGeom prst="can">
              <a:avLst>
                <a:gd name="adj" fmla="val 25000"/>
              </a:avLst>
            </a:prstGeom>
            <a:solidFill>
              <a:srgbClr val="EA4335"/>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Google Sans"/>
                  <a:ea typeface="Google Sans"/>
                  <a:cs typeface="Google Sans"/>
                  <a:sym typeface="Google Sans"/>
                </a:rPr>
                <a:t>Cloud </a:t>
              </a:r>
              <a:br>
                <a:rPr lang="en" sz="1600">
                  <a:solidFill>
                    <a:srgbClr val="FFFFFF"/>
                  </a:solidFill>
                  <a:latin typeface="Google Sans"/>
                  <a:ea typeface="Google Sans"/>
                  <a:cs typeface="Google Sans"/>
                  <a:sym typeface="Google Sans"/>
                </a:rPr>
              </a:br>
              <a:r>
                <a:rPr lang="en" sz="1600">
                  <a:solidFill>
                    <a:srgbClr val="FFFFFF"/>
                  </a:solidFill>
                  <a:latin typeface="Google Sans"/>
                  <a:ea typeface="Google Sans"/>
                  <a:cs typeface="Google Sans"/>
                  <a:sym typeface="Google Sans"/>
                </a:rPr>
                <a:t>SQL</a:t>
              </a:r>
              <a:endParaRPr sz="1600">
                <a:solidFill>
                  <a:srgbClr val="FFFFFF"/>
                </a:solidFill>
                <a:latin typeface="Google Sans"/>
                <a:ea typeface="Google Sans"/>
                <a:cs typeface="Google Sans"/>
                <a:sym typeface="Google Sans"/>
              </a:endParaRPr>
            </a:p>
          </p:txBody>
        </p:sp>
        <p:sp>
          <p:nvSpPr>
            <p:cNvPr id="371" name="Google Shape;371;p52"/>
            <p:cNvSpPr/>
            <p:nvPr/>
          </p:nvSpPr>
          <p:spPr>
            <a:xfrm>
              <a:off x="12959029" y="3583875"/>
              <a:ext cx="13410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Google Sans"/>
                  <a:ea typeface="Google Sans"/>
                  <a:cs typeface="Google Sans"/>
                  <a:sym typeface="Google Sans"/>
                </a:rPr>
                <a:t>Inventory Service</a:t>
              </a:r>
              <a:endParaRPr sz="1800">
                <a:solidFill>
                  <a:srgbClr val="FFFFFF"/>
                </a:solidFill>
                <a:latin typeface="Google Sans"/>
                <a:ea typeface="Google Sans"/>
                <a:cs typeface="Google Sans"/>
                <a:sym typeface="Google Sans"/>
              </a:endParaRPr>
            </a:p>
          </p:txBody>
        </p:sp>
        <p:sp>
          <p:nvSpPr>
            <p:cNvPr id="372" name="Google Shape;372;p52"/>
            <p:cNvSpPr/>
            <p:nvPr/>
          </p:nvSpPr>
          <p:spPr>
            <a:xfrm>
              <a:off x="10100549" y="4965575"/>
              <a:ext cx="4282800" cy="1929600"/>
            </a:xfrm>
            <a:prstGeom prst="rect">
              <a:avLst/>
            </a:prstGeom>
            <a:solidFill>
              <a:srgbClr val="FFFFFF"/>
            </a:solidFill>
            <a:ln w="9525" cap="flat" cmpd="sng">
              <a:solidFill>
                <a:srgbClr val="CCCCCC"/>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2"/>
            <p:cNvSpPr txBox="1"/>
            <p:nvPr/>
          </p:nvSpPr>
          <p:spPr>
            <a:xfrm>
              <a:off x="10216047" y="5037900"/>
              <a:ext cx="19068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us-central1-b</a:t>
              </a:r>
              <a:endParaRPr sz="1800">
                <a:latin typeface="Google Sans"/>
                <a:ea typeface="Google Sans"/>
                <a:cs typeface="Google Sans"/>
                <a:sym typeface="Google Sans"/>
              </a:endParaRPr>
            </a:p>
          </p:txBody>
        </p:sp>
        <p:sp>
          <p:nvSpPr>
            <p:cNvPr id="374" name="Google Shape;374;p52"/>
            <p:cNvSpPr/>
            <p:nvPr/>
          </p:nvSpPr>
          <p:spPr>
            <a:xfrm>
              <a:off x="10231580" y="5705900"/>
              <a:ext cx="13929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Google Sans"/>
                  <a:ea typeface="Google Sans"/>
                  <a:cs typeface="Google Sans"/>
                  <a:sym typeface="Google Sans"/>
                </a:rPr>
                <a:t>Accounts Service</a:t>
              </a:r>
              <a:endParaRPr sz="1800">
                <a:solidFill>
                  <a:srgbClr val="FFFFFF"/>
                </a:solidFill>
                <a:latin typeface="Google Sans"/>
                <a:ea typeface="Google Sans"/>
                <a:cs typeface="Google Sans"/>
                <a:sym typeface="Google Sans"/>
              </a:endParaRPr>
            </a:p>
          </p:txBody>
        </p:sp>
        <p:sp>
          <p:nvSpPr>
            <p:cNvPr id="375" name="Google Shape;375;p52"/>
            <p:cNvSpPr/>
            <p:nvPr/>
          </p:nvSpPr>
          <p:spPr>
            <a:xfrm>
              <a:off x="11687630" y="5550500"/>
              <a:ext cx="1187100" cy="1065600"/>
            </a:xfrm>
            <a:prstGeom prst="can">
              <a:avLst>
                <a:gd name="adj" fmla="val 25000"/>
              </a:avLst>
            </a:prstGeom>
            <a:solidFill>
              <a:srgbClr val="EA4335"/>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Google Sans"/>
                  <a:ea typeface="Google Sans"/>
                  <a:cs typeface="Google Sans"/>
                  <a:sym typeface="Google Sans"/>
                </a:rPr>
                <a:t>Failover</a:t>
              </a:r>
              <a:endParaRPr sz="1600">
                <a:solidFill>
                  <a:srgbClr val="FFFFFF"/>
                </a:solidFill>
                <a:latin typeface="Google Sans"/>
                <a:ea typeface="Google Sans"/>
                <a:cs typeface="Google Sans"/>
                <a:sym typeface="Google Sans"/>
              </a:endParaRPr>
            </a:p>
          </p:txBody>
        </p:sp>
        <p:sp>
          <p:nvSpPr>
            <p:cNvPr id="376" name="Google Shape;376;p52"/>
            <p:cNvSpPr/>
            <p:nvPr/>
          </p:nvSpPr>
          <p:spPr>
            <a:xfrm>
              <a:off x="12954099" y="5705900"/>
              <a:ext cx="13410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Google Sans"/>
                  <a:ea typeface="Google Sans"/>
                  <a:cs typeface="Google Sans"/>
                  <a:sym typeface="Google Sans"/>
                </a:rPr>
                <a:t>Products Service</a:t>
              </a:r>
              <a:endParaRPr sz="1800">
                <a:solidFill>
                  <a:srgbClr val="FFFFFF"/>
                </a:solidFill>
                <a:latin typeface="Google Sans"/>
                <a:ea typeface="Google Sans"/>
                <a:cs typeface="Google Sans"/>
                <a:sym typeface="Google Sans"/>
              </a:endParaRPr>
            </a:p>
          </p:txBody>
        </p:sp>
        <p:cxnSp>
          <p:nvCxnSpPr>
            <p:cNvPr id="377" name="Google Shape;377;p52"/>
            <p:cNvCxnSpPr>
              <a:stCxn id="370" idx="3"/>
              <a:endCxn id="375" idx="1"/>
            </p:cNvCxnSpPr>
            <p:nvPr/>
          </p:nvCxnSpPr>
          <p:spPr>
            <a:xfrm>
              <a:off x="12281180" y="4494075"/>
              <a:ext cx="0" cy="1056300"/>
            </a:xfrm>
            <a:prstGeom prst="straightConnector1">
              <a:avLst/>
            </a:prstGeom>
            <a:noFill/>
            <a:ln w="38100" cap="flat" cmpd="sng">
              <a:solidFill>
                <a:srgbClr val="EA4335"/>
              </a:solidFill>
              <a:prstDash val="solid"/>
              <a:round/>
              <a:headEnd type="none" w="med" len="med"/>
              <a:tailEnd type="triangle" w="med" len="med"/>
            </a:ln>
          </p:spPr>
        </p:cxnSp>
        <p:sp>
          <p:nvSpPr>
            <p:cNvPr id="378" name="Google Shape;378;p52"/>
            <p:cNvSpPr/>
            <p:nvPr/>
          </p:nvSpPr>
          <p:spPr>
            <a:xfrm>
              <a:off x="15931892" y="5550500"/>
              <a:ext cx="1060800" cy="1065600"/>
            </a:xfrm>
            <a:prstGeom prst="can">
              <a:avLst>
                <a:gd name="adj" fmla="val 25000"/>
              </a:avLst>
            </a:prstGeom>
            <a:solidFill>
              <a:srgbClr val="EA4335"/>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Google Sans"/>
                  <a:ea typeface="Google Sans"/>
                  <a:cs typeface="Google Sans"/>
                  <a:sym typeface="Google Sans"/>
                </a:rPr>
                <a:t>Firestore</a:t>
              </a:r>
              <a:endParaRPr sz="1600">
                <a:solidFill>
                  <a:srgbClr val="FFFFFF"/>
                </a:solidFill>
                <a:latin typeface="Google Sans"/>
                <a:ea typeface="Google Sans"/>
                <a:cs typeface="Google Sans"/>
                <a:sym typeface="Google Sans"/>
              </a:endParaRPr>
            </a:p>
          </p:txBody>
        </p:sp>
        <p:pic>
          <p:nvPicPr>
            <p:cNvPr id="379" name="Google Shape;379;p52" descr="Cloud-Load-Balancing.png"/>
            <p:cNvPicPr preferRelativeResize="0"/>
            <p:nvPr/>
          </p:nvPicPr>
          <p:blipFill rotWithShape="1">
            <a:blip r:embed="rId3">
              <a:alphaModFix/>
            </a:blip>
            <a:srcRect t="5092" b="5092"/>
            <a:stretch/>
          </p:blipFill>
          <p:spPr>
            <a:xfrm>
              <a:off x="8876643" y="4212463"/>
              <a:ext cx="1060800" cy="952800"/>
            </a:xfrm>
            <a:prstGeom prst="rect">
              <a:avLst/>
            </a:prstGeom>
            <a:noFill/>
            <a:ln>
              <a:noFill/>
            </a:ln>
          </p:spPr>
        </p:pic>
        <p:sp>
          <p:nvSpPr>
            <p:cNvPr id="380" name="Google Shape;380;p52"/>
            <p:cNvSpPr txBox="1"/>
            <p:nvPr/>
          </p:nvSpPr>
          <p:spPr>
            <a:xfrm>
              <a:off x="8629905" y="5203829"/>
              <a:ext cx="15543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TCP Load Balancer</a:t>
              </a:r>
              <a:endParaRPr sz="1800">
                <a:latin typeface="Google Sans"/>
                <a:ea typeface="Google Sans"/>
                <a:cs typeface="Google Sans"/>
                <a:sym typeface="Google Sans"/>
              </a:endParaRPr>
            </a:p>
          </p:txBody>
        </p:sp>
        <p:cxnSp>
          <p:nvCxnSpPr>
            <p:cNvPr id="381" name="Google Shape;381;p52"/>
            <p:cNvCxnSpPr>
              <a:endCxn id="366" idx="1"/>
            </p:cNvCxnSpPr>
            <p:nvPr/>
          </p:nvCxnSpPr>
          <p:spPr>
            <a:xfrm>
              <a:off x="8157423" y="4634975"/>
              <a:ext cx="586800" cy="600"/>
            </a:xfrm>
            <a:prstGeom prst="bentConnector3">
              <a:avLst>
                <a:gd name="adj1" fmla="val 50000"/>
              </a:avLst>
            </a:prstGeom>
            <a:noFill/>
            <a:ln w="38100" cap="flat" cmpd="sng">
              <a:solidFill>
                <a:srgbClr val="000000"/>
              </a:solidFill>
              <a:prstDash val="solid"/>
              <a:round/>
              <a:headEnd type="none" w="med" len="med"/>
              <a:tailEnd type="triangle" w="med" len="med"/>
            </a:ln>
          </p:spPr>
        </p:cxnSp>
        <p:sp>
          <p:nvSpPr>
            <p:cNvPr id="382" name="Google Shape;382;p52"/>
            <p:cNvSpPr txBox="1"/>
            <p:nvPr/>
          </p:nvSpPr>
          <p:spPr>
            <a:xfrm>
              <a:off x="8934702" y="2152054"/>
              <a:ext cx="15543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us-central-1</a:t>
              </a:r>
              <a:endParaRPr sz="1800">
                <a:latin typeface="Google Sans"/>
                <a:ea typeface="Google Sans"/>
                <a:cs typeface="Google Sans"/>
                <a:sym typeface="Google Sans"/>
              </a:endParaRPr>
            </a:p>
          </p:txBody>
        </p:sp>
        <p:sp>
          <p:nvSpPr>
            <p:cNvPr id="383" name="Google Shape;383;p52"/>
            <p:cNvSpPr/>
            <p:nvPr/>
          </p:nvSpPr>
          <p:spPr>
            <a:xfrm>
              <a:off x="15931892" y="3493075"/>
              <a:ext cx="1060800" cy="1065600"/>
            </a:xfrm>
            <a:prstGeom prst="can">
              <a:avLst>
                <a:gd name="adj" fmla="val 25000"/>
              </a:avLst>
            </a:prstGeom>
            <a:solidFill>
              <a:srgbClr val="EA4335"/>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Google Sans"/>
                  <a:ea typeface="Google Sans"/>
                  <a:cs typeface="Google Sans"/>
                  <a:sym typeface="Google Sans"/>
                </a:rPr>
                <a:t>BigQuery</a:t>
              </a:r>
              <a:endParaRPr sz="1600">
                <a:solidFill>
                  <a:srgbClr val="FFFFFF"/>
                </a:solidFill>
                <a:latin typeface="Google Sans"/>
                <a:ea typeface="Google Sans"/>
                <a:cs typeface="Google Sans"/>
                <a:sym typeface="Google Sans"/>
              </a:endParaRPr>
            </a:p>
          </p:txBody>
        </p:sp>
        <p:sp>
          <p:nvSpPr>
            <p:cNvPr id="384" name="Google Shape;384;p52"/>
            <p:cNvSpPr/>
            <p:nvPr/>
          </p:nvSpPr>
          <p:spPr>
            <a:xfrm>
              <a:off x="14383273" y="3583875"/>
              <a:ext cx="13410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Google Sans"/>
                  <a:ea typeface="Google Sans"/>
                  <a:cs typeface="Google Sans"/>
                  <a:sym typeface="Google Sans"/>
                </a:rPr>
                <a:t>Analytics Service</a:t>
              </a:r>
              <a:endParaRPr sz="1800">
                <a:solidFill>
                  <a:srgbClr val="FFFFFF"/>
                </a:solidFill>
                <a:latin typeface="Google Sans"/>
                <a:ea typeface="Google Sans"/>
                <a:cs typeface="Google Sans"/>
                <a:sym typeface="Google Sans"/>
              </a:endParaRPr>
            </a:p>
          </p:txBody>
        </p:sp>
      </p:grpSp>
      <p:sp>
        <p:nvSpPr>
          <p:cNvPr id="385" name="Google Shape;385;p52"/>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11a. Disaster Recovery Scenario</a:t>
            </a:r>
            <a:endParaRPr/>
          </a:p>
          <a:p>
            <a:pPr marL="0" lvl="0" indent="0" algn="l" rtl="0">
              <a:spcBef>
                <a:spcPts val="0"/>
              </a:spcBef>
              <a:spcAft>
                <a:spcPts val="0"/>
              </a:spcAft>
              <a:buNone/>
            </a:pPr>
            <a:endParaRPr/>
          </a:p>
        </p:txBody>
      </p:sp>
      <p:sp>
        <p:nvSpPr>
          <p:cNvPr id="386" name="Google Shape;386;p52"/>
          <p:cNvSpPr txBox="1"/>
          <p:nvPr/>
        </p:nvSpPr>
        <p:spPr>
          <a:xfrm>
            <a:off x="1847500" y="1948925"/>
            <a:ext cx="15041700" cy="1257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800">
                <a:solidFill>
                  <a:srgbClr val="737373"/>
                </a:solidFill>
                <a:latin typeface="Roboto"/>
                <a:ea typeface="Roboto"/>
                <a:cs typeface="Roboto"/>
                <a:sym typeface="Roboto"/>
              </a:rPr>
              <a:t>You've deployed for high availability by replicating resources in multiple zones. However, to meet regulatory requirements, you need a plan to recover from a disaster that brings down the entire region. The current architecture is depicted below. On the next slide, create a plan to bring up your application in another region if your main region is down.</a:t>
            </a:r>
            <a:endParaRPr sz="2800">
              <a:solidFill>
                <a:srgbClr val="737373"/>
              </a:solidFill>
              <a:latin typeface="Roboto"/>
              <a:ea typeface="Roboto"/>
              <a:cs typeface="Roboto"/>
              <a:sym typeface="Roboto"/>
            </a:endParaRPr>
          </a:p>
          <a:p>
            <a:pPr marL="0" lvl="0" indent="0" algn="l" rtl="0">
              <a:lnSpc>
                <a:spcPct val="115000"/>
              </a:lnSpc>
              <a:spcBef>
                <a:spcPts val="1600"/>
              </a:spcBef>
              <a:spcAft>
                <a:spcPts val="1600"/>
              </a:spcAft>
              <a:buNone/>
            </a:pPr>
            <a:endParaRPr sz="2800">
              <a:solidFill>
                <a:srgbClr val="737373"/>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3"/>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11b. Service Disaster Recovery Scenarios</a:t>
            </a:r>
            <a:endParaRPr/>
          </a:p>
        </p:txBody>
      </p:sp>
      <p:sp>
        <p:nvSpPr>
          <p:cNvPr id="392" name="Google Shape;392;p53"/>
          <p:cNvSpPr txBox="1"/>
          <p:nvPr/>
        </p:nvSpPr>
        <p:spPr>
          <a:xfrm>
            <a:off x="1847500" y="2151575"/>
            <a:ext cx="13444800" cy="735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3000">
                <a:solidFill>
                  <a:srgbClr val="737373"/>
                </a:solidFill>
                <a:latin typeface="Roboto"/>
                <a:ea typeface="Roboto"/>
                <a:cs typeface="Roboto"/>
                <a:sym typeface="Roboto"/>
              </a:rPr>
              <a:t>Write a high-level list of possible scenarios.</a:t>
            </a:r>
            <a:endParaRPr sz="3000">
              <a:solidFill>
                <a:srgbClr val="737373"/>
              </a:solidFill>
              <a:latin typeface="Roboto"/>
              <a:ea typeface="Roboto"/>
              <a:cs typeface="Roboto"/>
              <a:sym typeface="Roboto"/>
            </a:endParaRPr>
          </a:p>
        </p:txBody>
      </p:sp>
      <p:graphicFrame>
        <p:nvGraphicFramePr>
          <p:cNvPr id="393" name="Google Shape;393;p53"/>
          <p:cNvGraphicFramePr/>
          <p:nvPr/>
        </p:nvGraphicFramePr>
        <p:xfrm>
          <a:off x="1847500" y="2886582"/>
          <a:ext cx="3000000" cy="3000000"/>
        </p:xfrm>
        <a:graphic>
          <a:graphicData uri="http://schemas.openxmlformats.org/drawingml/2006/table">
            <a:tbl>
              <a:tblPr>
                <a:noFill/>
                <a:tableStyleId>{3DDFDFCE-D4E6-46F9-B119-9639C4D0A242}</a:tableStyleId>
              </a:tblPr>
              <a:tblGrid>
                <a:gridCol w="2581200">
                  <a:extLst>
                    <a:ext uri="{9D8B030D-6E8A-4147-A177-3AD203B41FA5}">
                      <a16:colId xmlns:a16="http://schemas.microsoft.com/office/drawing/2014/main" val="20000"/>
                    </a:ext>
                  </a:extLst>
                </a:gridCol>
                <a:gridCol w="3636800">
                  <a:extLst>
                    <a:ext uri="{9D8B030D-6E8A-4147-A177-3AD203B41FA5}">
                      <a16:colId xmlns:a16="http://schemas.microsoft.com/office/drawing/2014/main" val="20001"/>
                    </a:ext>
                  </a:extLst>
                </a:gridCol>
                <a:gridCol w="3179900">
                  <a:extLst>
                    <a:ext uri="{9D8B030D-6E8A-4147-A177-3AD203B41FA5}">
                      <a16:colId xmlns:a16="http://schemas.microsoft.com/office/drawing/2014/main" val="20002"/>
                    </a:ext>
                  </a:extLst>
                </a:gridCol>
                <a:gridCol w="2997175">
                  <a:extLst>
                    <a:ext uri="{9D8B030D-6E8A-4147-A177-3AD203B41FA5}">
                      <a16:colId xmlns:a16="http://schemas.microsoft.com/office/drawing/2014/main" val="20003"/>
                    </a:ext>
                  </a:extLst>
                </a:gridCol>
                <a:gridCol w="2997175">
                  <a:extLst>
                    <a:ext uri="{9D8B030D-6E8A-4147-A177-3AD203B41FA5}">
                      <a16:colId xmlns:a16="http://schemas.microsoft.com/office/drawing/2014/main" val="20004"/>
                    </a:ext>
                  </a:extLst>
                </a:gridCol>
              </a:tblGrid>
              <a:tr h="637200">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Service</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Scenario</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Recovery Point Objective</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Recovery Time Objective</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Priority</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559625">
                <a:tc>
                  <a:txBody>
                    <a:bodyPr/>
                    <a:lstStyle/>
                    <a:p>
                      <a:pPr marL="0" marR="0" lvl="0" indent="0" algn="l" rtl="0">
                        <a:lnSpc>
                          <a:spcPct val="115000"/>
                        </a:lnSpc>
                        <a:spcBef>
                          <a:spcPts val="0"/>
                        </a:spcBef>
                        <a:spcAft>
                          <a:spcPts val="0"/>
                        </a:spcAft>
                        <a:buNone/>
                      </a:pPr>
                      <a:r>
                        <a:rPr lang="en" sz="3000" i="1">
                          <a:latin typeface="Google Sans"/>
                          <a:ea typeface="Google Sans"/>
                          <a:cs typeface="Google Sans"/>
                          <a:sym typeface="Google Sans"/>
                        </a:rPr>
                        <a:t>Ratings Service</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 sz="3000" i="1">
                          <a:latin typeface="Google Sans"/>
                          <a:ea typeface="Google Sans"/>
                          <a:cs typeface="Google Sans"/>
                          <a:sym typeface="Google Sans"/>
                        </a:rPr>
                        <a:t>Programmer deleted all ratings accidentally</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 sz="3000" i="1">
                          <a:latin typeface="Google Sans"/>
                          <a:ea typeface="Google Sans"/>
                          <a:cs typeface="Google Sans"/>
                          <a:sym typeface="Google Sans"/>
                        </a:rPr>
                        <a:t>24 hours</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 sz="3000" i="1">
                          <a:latin typeface="Google Sans"/>
                          <a:ea typeface="Google Sans"/>
                          <a:cs typeface="Google Sans"/>
                          <a:sym typeface="Google Sans"/>
                        </a:rPr>
                        <a:t>1 hour</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 sz="3000" i="1">
                          <a:latin typeface="Google Sans"/>
                          <a:ea typeface="Google Sans"/>
                          <a:cs typeface="Google Sans"/>
                          <a:sym typeface="Google Sans"/>
                        </a:rPr>
                        <a:t>Med</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457175">
                <a:tc>
                  <a:txBody>
                    <a:bodyPr/>
                    <a:lstStyle/>
                    <a:p>
                      <a:pPr marL="0" marR="0" lvl="0" indent="0" algn="l" rtl="0">
                        <a:lnSpc>
                          <a:spcPct val="115000"/>
                        </a:lnSpc>
                        <a:spcBef>
                          <a:spcPts val="0"/>
                        </a:spcBef>
                        <a:spcAft>
                          <a:spcPts val="0"/>
                        </a:spcAft>
                        <a:buNone/>
                      </a:pPr>
                      <a:r>
                        <a:rPr lang="en" sz="3000" i="1">
                          <a:latin typeface="Google Sans"/>
                          <a:ea typeface="Google Sans"/>
                          <a:cs typeface="Google Sans"/>
                          <a:sym typeface="Google Sans"/>
                        </a:rPr>
                        <a:t>Orders Service</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marR="0" lvl="0" indent="0" algn="l" rtl="0">
                        <a:lnSpc>
                          <a:spcPct val="115000"/>
                        </a:lnSpc>
                        <a:spcBef>
                          <a:spcPts val="0"/>
                        </a:spcBef>
                        <a:spcAft>
                          <a:spcPts val="0"/>
                        </a:spcAft>
                        <a:buNone/>
                      </a:pPr>
                      <a:r>
                        <a:rPr lang="en" sz="3000" i="1">
                          <a:latin typeface="Google Sans"/>
                          <a:ea typeface="Google Sans"/>
                          <a:cs typeface="Google Sans"/>
                          <a:sym typeface="Google Sans"/>
                        </a:rPr>
                        <a:t>Orders database crashes</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marR="0" lvl="0" indent="0" algn="ctr" rtl="0">
                        <a:lnSpc>
                          <a:spcPct val="115000"/>
                        </a:lnSpc>
                        <a:spcBef>
                          <a:spcPts val="0"/>
                        </a:spcBef>
                        <a:spcAft>
                          <a:spcPts val="0"/>
                        </a:spcAft>
                        <a:buNone/>
                      </a:pPr>
                      <a:r>
                        <a:rPr lang="en" sz="3000" i="1">
                          <a:latin typeface="Google Sans"/>
                          <a:ea typeface="Google Sans"/>
                          <a:cs typeface="Google Sans"/>
                          <a:sym typeface="Google Sans"/>
                        </a:rPr>
                        <a:t>0 (can’t lose any data)</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marR="0" lvl="0" indent="0" algn="ctr" rtl="0">
                        <a:lnSpc>
                          <a:spcPct val="115000"/>
                        </a:lnSpc>
                        <a:spcBef>
                          <a:spcPts val="0"/>
                        </a:spcBef>
                        <a:spcAft>
                          <a:spcPts val="0"/>
                        </a:spcAft>
                        <a:buNone/>
                      </a:pPr>
                      <a:r>
                        <a:rPr lang="en" sz="3000" i="1">
                          <a:latin typeface="Google Sans"/>
                          <a:ea typeface="Google Sans"/>
                          <a:cs typeface="Google Sans"/>
                          <a:sym typeface="Google Sans"/>
                        </a:rPr>
                        <a:t>2 minutes</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marR="0" lvl="0" indent="0" algn="ctr" rtl="0">
                        <a:lnSpc>
                          <a:spcPct val="115000"/>
                        </a:lnSpc>
                        <a:spcBef>
                          <a:spcPts val="0"/>
                        </a:spcBef>
                        <a:spcAft>
                          <a:spcPts val="0"/>
                        </a:spcAft>
                        <a:buNone/>
                      </a:pPr>
                      <a:r>
                        <a:rPr lang="en" sz="3000" i="1">
                          <a:latin typeface="Google Sans"/>
                          <a:ea typeface="Google Sans"/>
                          <a:cs typeface="Google Sans"/>
                          <a:sym typeface="Google Sans"/>
                        </a:rPr>
                        <a:t>High</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2"/>
                  </a:ext>
                </a:extLst>
              </a:tr>
              <a:tr h="457175">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457175">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3000" b="1">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3000" b="1">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3000" b="1">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3000" b="1">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4"/>
                  </a:ext>
                </a:extLst>
              </a:tr>
              <a:tr h="457175">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54"/>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11c. Resource Disaster Recovery Plans</a:t>
            </a:r>
            <a:endParaRPr/>
          </a:p>
        </p:txBody>
      </p:sp>
      <p:sp>
        <p:nvSpPr>
          <p:cNvPr id="399" name="Google Shape;399;p54"/>
          <p:cNvSpPr txBox="1"/>
          <p:nvPr/>
        </p:nvSpPr>
        <p:spPr>
          <a:xfrm>
            <a:off x="1847500" y="2151575"/>
            <a:ext cx="15778500" cy="827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3000">
                <a:solidFill>
                  <a:srgbClr val="737373"/>
                </a:solidFill>
                <a:latin typeface="Roboto"/>
                <a:ea typeface="Roboto"/>
                <a:cs typeface="Roboto"/>
                <a:sym typeface="Roboto"/>
              </a:rPr>
              <a:t>For each scenario, fill in the table. </a:t>
            </a:r>
            <a:endParaRPr sz="3000">
              <a:solidFill>
                <a:srgbClr val="737373"/>
              </a:solidFill>
              <a:latin typeface="Roboto"/>
              <a:ea typeface="Roboto"/>
              <a:cs typeface="Roboto"/>
              <a:sym typeface="Roboto"/>
            </a:endParaRPr>
          </a:p>
        </p:txBody>
      </p:sp>
      <p:graphicFrame>
        <p:nvGraphicFramePr>
          <p:cNvPr id="400" name="Google Shape;400;p54"/>
          <p:cNvGraphicFramePr/>
          <p:nvPr/>
        </p:nvGraphicFramePr>
        <p:xfrm>
          <a:off x="1847500" y="3131082"/>
          <a:ext cx="3000000" cy="3000000"/>
        </p:xfrm>
        <a:graphic>
          <a:graphicData uri="http://schemas.openxmlformats.org/drawingml/2006/table">
            <a:tbl>
              <a:tblPr>
                <a:noFill/>
                <a:tableStyleId>{3DDFDFCE-D4E6-46F9-B119-9639C4D0A242}</a:tableStyleId>
              </a:tblPr>
              <a:tblGrid>
                <a:gridCol w="3080650">
                  <a:extLst>
                    <a:ext uri="{9D8B030D-6E8A-4147-A177-3AD203B41FA5}">
                      <a16:colId xmlns:a16="http://schemas.microsoft.com/office/drawing/2014/main" val="20000"/>
                    </a:ext>
                  </a:extLst>
                </a:gridCol>
                <a:gridCol w="4195900">
                  <a:extLst>
                    <a:ext uri="{9D8B030D-6E8A-4147-A177-3AD203B41FA5}">
                      <a16:colId xmlns:a16="http://schemas.microsoft.com/office/drawing/2014/main" val="20001"/>
                    </a:ext>
                  </a:extLst>
                </a:gridCol>
                <a:gridCol w="3939800">
                  <a:extLst>
                    <a:ext uri="{9D8B030D-6E8A-4147-A177-3AD203B41FA5}">
                      <a16:colId xmlns:a16="http://schemas.microsoft.com/office/drawing/2014/main" val="20002"/>
                    </a:ext>
                  </a:extLst>
                </a:gridCol>
                <a:gridCol w="3577100">
                  <a:extLst>
                    <a:ext uri="{9D8B030D-6E8A-4147-A177-3AD203B41FA5}">
                      <a16:colId xmlns:a16="http://schemas.microsoft.com/office/drawing/2014/main" val="20003"/>
                    </a:ext>
                  </a:extLst>
                </a:gridCol>
              </a:tblGrid>
              <a:tr h="637200">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Resource</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Backup Strategy</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Backup Location</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Recovery Procedure</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559625">
                <a:tc>
                  <a:txBody>
                    <a:bodyPr/>
                    <a:lstStyle/>
                    <a:p>
                      <a:pPr marL="0" marR="0" lvl="0" indent="0" algn="l" rtl="0">
                        <a:lnSpc>
                          <a:spcPct val="115000"/>
                        </a:lnSpc>
                        <a:spcBef>
                          <a:spcPts val="0"/>
                        </a:spcBef>
                        <a:spcAft>
                          <a:spcPts val="0"/>
                        </a:spcAft>
                        <a:buNone/>
                      </a:pPr>
                      <a:r>
                        <a:rPr lang="en" sz="3000" i="1">
                          <a:latin typeface="Google Sans"/>
                          <a:ea typeface="Google Sans"/>
                          <a:cs typeface="Google Sans"/>
                          <a:sym typeface="Google Sans"/>
                        </a:rPr>
                        <a:t>Ratings Database</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 sz="3000" i="1">
                          <a:latin typeface="Google Sans"/>
                          <a:ea typeface="Google Sans"/>
                          <a:cs typeface="Google Sans"/>
                          <a:sym typeface="Google Sans"/>
                        </a:rPr>
                        <a:t>Daily automated backups</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 sz="3000" i="1">
                          <a:latin typeface="Google Sans"/>
                          <a:ea typeface="Google Sans"/>
                          <a:cs typeface="Google Sans"/>
                          <a:sym typeface="Google Sans"/>
                        </a:rPr>
                        <a:t>Multi-Regional Cloud Storage Bucket</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 sz="3000" i="1">
                          <a:latin typeface="Google Sans"/>
                          <a:ea typeface="Google Sans"/>
                          <a:cs typeface="Google Sans"/>
                          <a:sym typeface="Google Sans"/>
                        </a:rPr>
                        <a:t>Run Restore Script</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457175">
                <a:tc>
                  <a:txBody>
                    <a:bodyPr/>
                    <a:lstStyle/>
                    <a:p>
                      <a:pPr marL="0" marR="0" lvl="0" indent="0" algn="l" rtl="0">
                        <a:lnSpc>
                          <a:spcPct val="115000"/>
                        </a:lnSpc>
                        <a:spcBef>
                          <a:spcPts val="0"/>
                        </a:spcBef>
                        <a:spcAft>
                          <a:spcPts val="0"/>
                        </a:spcAft>
                        <a:buNone/>
                      </a:pPr>
                      <a:r>
                        <a:rPr lang="en" sz="3000" i="1">
                          <a:latin typeface="Google Sans"/>
                          <a:ea typeface="Google Sans"/>
                          <a:cs typeface="Google Sans"/>
                          <a:sym typeface="Google Sans"/>
                        </a:rPr>
                        <a:t>Orders Database</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marR="0" lvl="0" indent="0" algn="l" rtl="0">
                        <a:lnSpc>
                          <a:spcPct val="115000"/>
                        </a:lnSpc>
                        <a:spcBef>
                          <a:spcPts val="0"/>
                        </a:spcBef>
                        <a:spcAft>
                          <a:spcPts val="0"/>
                        </a:spcAft>
                        <a:buNone/>
                      </a:pPr>
                      <a:r>
                        <a:rPr lang="en" sz="3000" i="1">
                          <a:latin typeface="Google Sans"/>
                          <a:ea typeface="Google Sans"/>
                          <a:cs typeface="Google Sans"/>
                          <a:sym typeface="Google Sans"/>
                        </a:rPr>
                        <a:t>Failover replica plus daily backups</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marR="0" lvl="0" indent="0" algn="l" rtl="0">
                        <a:lnSpc>
                          <a:spcPct val="115000"/>
                        </a:lnSpc>
                        <a:spcBef>
                          <a:spcPts val="0"/>
                        </a:spcBef>
                        <a:spcAft>
                          <a:spcPts val="0"/>
                        </a:spcAft>
                        <a:buNone/>
                      </a:pPr>
                      <a:r>
                        <a:rPr lang="en" sz="3000" i="1">
                          <a:latin typeface="Google Sans"/>
                          <a:ea typeface="Google Sans"/>
                          <a:cs typeface="Google Sans"/>
                          <a:sym typeface="Google Sans"/>
                        </a:rPr>
                        <a:t>Multi-zone deployment</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marR="0" lvl="0" indent="0" algn="l" rtl="0">
                        <a:lnSpc>
                          <a:spcPct val="115000"/>
                        </a:lnSpc>
                        <a:spcBef>
                          <a:spcPts val="0"/>
                        </a:spcBef>
                        <a:spcAft>
                          <a:spcPts val="0"/>
                        </a:spcAft>
                        <a:buNone/>
                      </a:pPr>
                      <a:r>
                        <a:rPr lang="en" sz="3000" i="1">
                          <a:latin typeface="Google Sans"/>
                          <a:ea typeface="Google Sans"/>
                          <a:cs typeface="Google Sans"/>
                          <a:sym typeface="Google Sans"/>
                        </a:rPr>
                        <a:t>Automated</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2"/>
                  </a:ext>
                </a:extLst>
              </a:tr>
              <a:tr h="457175">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457175">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3000" b="1">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3000" b="1">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3000" b="1">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4"/>
                  </a:ext>
                </a:extLst>
              </a:tr>
              <a:tr h="457175">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grpSp>
        <p:nvGrpSpPr>
          <p:cNvPr id="405" name="Google Shape;405;p55"/>
          <p:cNvGrpSpPr/>
          <p:nvPr/>
        </p:nvGrpSpPr>
        <p:grpSpPr>
          <a:xfrm>
            <a:off x="1374699" y="3696669"/>
            <a:ext cx="15538603" cy="5228400"/>
            <a:chOff x="1185247" y="4153869"/>
            <a:chExt cx="15538603" cy="5228400"/>
          </a:xfrm>
        </p:grpSpPr>
        <p:sp>
          <p:nvSpPr>
            <p:cNvPr id="406" name="Google Shape;406;p55"/>
            <p:cNvSpPr/>
            <p:nvPr/>
          </p:nvSpPr>
          <p:spPr>
            <a:xfrm>
              <a:off x="1185247" y="7027778"/>
              <a:ext cx="1005600" cy="1005600"/>
            </a:xfrm>
            <a:prstGeom prst="roundRect">
              <a:avLst>
                <a:gd name="adj" fmla="val 1674"/>
              </a:avLst>
            </a:prstGeom>
            <a:solidFill>
              <a:srgbClr val="FFFFFF"/>
            </a:solidFill>
            <a:ln w="38100" cap="flat" cmpd="sng">
              <a:solidFill>
                <a:srgbClr val="EFEFEF">
                  <a:alpha val="0"/>
                </a:srgbClr>
              </a:solidFill>
              <a:prstDash val="solid"/>
              <a:round/>
              <a:headEnd type="none" w="sm" len="sm"/>
              <a:tailEnd type="none" w="sm" len="sm"/>
            </a:ln>
            <a:effectLst>
              <a:outerShdw dist="152400" dir="3000000" algn="ctr" rotWithShape="0">
                <a:srgbClr val="999999">
                  <a:alpha val="44710"/>
                </a:srgbClr>
              </a:outerShdw>
            </a:effectLst>
          </p:spPr>
          <p:txBody>
            <a:bodyPr spcFirstLastPara="1" wrap="square" lIns="0" tIns="0" rIns="0" bIns="0" anchor="ctr" anchorCtr="0">
              <a:noAutofit/>
            </a:bodyPr>
            <a:lstStyle/>
            <a:p>
              <a:pPr marL="0" marR="0" lvl="0" indent="0" algn="l" rtl="0">
                <a:lnSpc>
                  <a:spcPct val="121428"/>
                </a:lnSpc>
                <a:spcBef>
                  <a:spcPts val="0"/>
                </a:spcBef>
                <a:spcAft>
                  <a:spcPts val="0"/>
                </a:spcAft>
                <a:buClr>
                  <a:srgbClr val="000000"/>
                </a:buClr>
                <a:buFont typeface="Arial"/>
                <a:buNone/>
              </a:pPr>
              <a:endParaRPr sz="1400" b="0" i="0" u="none" strike="noStrike" cap="none">
                <a:solidFill>
                  <a:srgbClr val="000000"/>
                </a:solidFill>
                <a:latin typeface="Roboto"/>
                <a:ea typeface="Roboto"/>
                <a:cs typeface="Roboto"/>
                <a:sym typeface="Roboto"/>
              </a:endParaRPr>
            </a:p>
          </p:txBody>
        </p:sp>
        <p:pic>
          <p:nvPicPr>
            <p:cNvPr id="407" name="Google Shape;407;p55"/>
            <p:cNvPicPr preferRelativeResize="0"/>
            <p:nvPr/>
          </p:nvPicPr>
          <p:blipFill rotWithShape="1">
            <a:blip r:embed="rId3">
              <a:alphaModFix/>
            </a:blip>
            <a:srcRect/>
            <a:stretch/>
          </p:blipFill>
          <p:spPr>
            <a:xfrm>
              <a:off x="1258399" y="7100930"/>
              <a:ext cx="859800" cy="859800"/>
            </a:xfrm>
            <a:prstGeom prst="rect">
              <a:avLst/>
            </a:prstGeom>
            <a:noFill/>
            <a:ln>
              <a:noFill/>
            </a:ln>
          </p:spPr>
        </p:pic>
        <p:sp>
          <p:nvSpPr>
            <p:cNvPr id="408" name="Google Shape;408;p55"/>
            <p:cNvSpPr/>
            <p:nvPr/>
          </p:nvSpPr>
          <p:spPr>
            <a:xfrm>
              <a:off x="1185247" y="5610676"/>
              <a:ext cx="1005600" cy="1005600"/>
            </a:xfrm>
            <a:prstGeom prst="roundRect">
              <a:avLst>
                <a:gd name="adj" fmla="val 1674"/>
              </a:avLst>
            </a:prstGeom>
            <a:solidFill>
              <a:srgbClr val="FFFFFF"/>
            </a:solidFill>
            <a:ln w="28575" cap="flat" cmpd="sng">
              <a:solidFill>
                <a:srgbClr val="EFEFEF">
                  <a:alpha val="0"/>
                </a:srgbClr>
              </a:solidFill>
              <a:prstDash val="solid"/>
              <a:round/>
              <a:headEnd type="none" w="sm" len="sm"/>
              <a:tailEnd type="none" w="sm" len="sm"/>
            </a:ln>
            <a:effectLst>
              <a:outerShdw dist="152400" dir="3000000" algn="ctr" rotWithShape="0">
                <a:srgbClr val="999999">
                  <a:alpha val="44710"/>
                </a:srgbClr>
              </a:outerShdw>
            </a:effectLst>
          </p:spPr>
          <p:txBody>
            <a:bodyPr spcFirstLastPara="1" wrap="square" lIns="0" tIns="0" rIns="0" bIns="0" anchor="ctr" anchorCtr="0">
              <a:noAutofit/>
            </a:bodyPr>
            <a:lstStyle/>
            <a:p>
              <a:pPr marL="0" marR="0" lvl="0" indent="0" algn="l" rtl="0">
                <a:lnSpc>
                  <a:spcPct val="121428"/>
                </a:lnSpc>
                <a:spcBef>
                  <a:spcPts val="0"/>
                </a:spcBef>
                <a:spcAft>
                  <a:spcPts val="0"/>
                </a:spcAft>
                <a:buClr>
                  <a:srgbClr val="000000"/>
                </a:buClr>
                <a:buFont typeface="Arial"/>
                <a:buNone/>
              </a:pPr>
              <a:endParaRPr sz="1400" b="0" i="0" u="none" strike="noStrike" cap="none">
                <a:solidFill>
                  <a:srgbClr val="000000"/>
                </a:solidFill>
                <a:latin typeface="Roboto"/>
                <a:ea typeface="Roboto"/>
                <a:cs typeface="Roboto"/>
                <a:sym typeface="Roboto"/>
              </a:endParaRPr>
            </a:p>
          </p:txBody>
        </p:sp>
        <p:pic>
          <p:nvPicPr>
            <p:cNvPr id="409" name="Google Shape;409;p55"/>
            <p:cNvPicPr preferRelativeResize="0"/>
            <p:nvPr/>
          </p:nvPicPr>
          <p:blipFill rotWithShape="1">
            <a:blip r:embed="rId4">
              <a:alphaModFix/>
            </a:blip>
            <a:srcRect/>
            <a:stretch/>
          </p:blipFill>
          <p:spPr>
            <a:xfrm>
              <a:off x="1258399" y="5683828"/>
              <a:ext cx="859800" cy="859800"/>
            </a:xfrm>
            <a:prstGeom prst="rect">
              <a:avLst/>
            </a:prstGeom>
            <a:noFill/>
            <a:ln>
              <a:noFill/>
            </a:ln>
          </p:spPr>
        </p:pic>
        <p:grpSp>
          <p:nvGrpSpPr>
            <p:cNvPr id="410" name="Google Shape;410;p55"/>
            <p:cNvGrpSpPr/>
            <p:nvPr/>
          </p:nvGrpSpPr>
          <p:grpSpPr>
            <a:xfrm>
              <a:off x="2735934" y="6218866"/>
              <a:ext cx="1649684" cy="1098406"/>
              <a:chOff x="4159225" y="4338675"/>
              <a:chExt cx="2185012" cy="1454843"/>
            </a:xfrm>
          </p:grpSpPr>
          <p:pic>
            <p:nvPicPr>
              <p:cNvPr id="411" name="Google Shape;411;p55"/>
              <p:cNvPicPr preferRelativeResize="0"/>
              <p:nvPr/>
            </p:nvPicPr>
            <p:blipFill>
              <a:blip r:embed="rId5">
                <a:alphaModFix/>
              </a:blip>
              <a:stretch>
                <a:fillRect/>
              </a:stretch>
            </p:blipFill>
            <p:spPr>
              <a:xfrm>
                <a:off x="4159225" y="4338675"/>
                <a:ext cx="2185012" cy="1454843"/>
              </a:xfrm>
              <a:prstGeom prst="rect">
                <a:avLst/>
              </a:prstGeom>
              <a:noFill/>
              <a:ln>
                <a:noFill/>
              </a:ln>
              <a:effectLst>
                <a:outerShdw dist="152400" dir="3000000" algn="bl" rotWithShape="0">
                  <a:srgbClr val="999999">
                    <a:alpha val="50000"/>
                  </a:srgbClr>
                </a:outerShdw>
              </a:effectLst>
            </p:spPr>
          </p:pic>
          <p:sp>
            <p:nvSpPr>
              <p:cNvPr id="412" name="Google Shape;412;p55"/>
              <p:cNvSpPr txBox="1"/>
              <p:nvPr/>
            </p:nvSpPr>
            <p:spPr>
              <a:xfrm>
                <a:off x="4474575" y="5009429"/>
                <a:ext cx="15543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HTTPS</a:t>
                </a:r>
                <a:endParaRPr sz="1800">
                  <a:latin typeface="Google Sans"/>
                  <a:ea typeface="Google Sans"/>
                  <a:cs typeface="Google Sans"/>
                  <a:sym typeface="Google Sans"/>
                </a:endParaRPr>
              </a:p>
            </p:txBody>
          </p:sp>
        </p:grpSp>
        <p:grpSp>
          <p:nvGrpSpPr>
            <p:cNvPr id="413" name="Google Shape;413;p55"/>
            <p:cNvGrpSpPr/>
            <p:nvPr/>
          </p:nvGrpSpPr>
          <p:grpSpPr>
            <a:xfrm>
              <a:off x="5376284" y="5088069"/>
              <a:ext cx="3042000" cy="3360000"/>
              <a:chOff x="5594950" y="2021375"/>
              <a:chExt cx="3042000" cy="3360000"/>
            </a:xfrm>
          </p:grpSpPr>
          <p:sp>
            <p:nvSpPr>
              <p:cNvPr id="414" name="Google Shape;414;p55"/>
              <p:cNvSpPr/>
              <p:nvPr/>
            </p:nvSpPr>
            <p:spPr>
              <a:xfrm>
                <a:off x="5594950" y="2021375"/>
                <a:ext cx="3042000" cy="3360000"/>
              </a:xfrm>
              <a:prstGeom prst="roundRect">
                <a:avLst>
                  <a:gd name="adj" fmla="val 399"/>
                </a:avLst>
              </a:prstGeom>
              <a:solidFill>
                <a:srgbClr val="EFEFEF"/>
              </a:solidFill>
              <a:ln w="38100" cap="flat" cmpd="sng">
                <a:solidFill>
                  <a:srgbClr val="FFFFFF">
                    <a:alpha val="0"/>
                  </a:srgbClr>
                </a:solidFill>
                <a:prstDash val="solid"/>
                <a:round/>
                <a:headEnd type="none" w="sm" len="sm"/>
                <a:tailEnd type="none" w="sm" len="sm"/>
              </a:ln>
              <a:effectLst>
                <a:outerShdw dist="152400" dir="3000000" algn="bl" rotWithShape="0">
                  <a:srgbClr val="999999">
                    <a:alpha val="50000"/>
                  </a:srgbClr>
                </a:outerShdw>
              </a:effectLst>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Font typeface="Arial"/>
                  <a:buNone/>
                </a:pPr>
                <a:endParaRPr sz="2800" b="0" i="0" u="none" strike="noStrike" cap="none">
                  <a:solidFill>
                    <a:srgbClr val="000000"/>
                  </a:solidFill>
                  <a:latin typeface="Arial"/>
                  <a:ea typeface="Arial"/>
                  <a:cs typeface="Arial"/>
                  <a:sym typeface="Arial"/>
                </a:endParaRPr>
              </a:p>
            </p:txBody>
          </p:sp>
          <p:sp>
            <p:nvSpPr>
              <p:cNvPr id="415" name="Google Shape;415;p55"/>
              <p:cNvSpPr txBox="1"/>
              <p:nvPr/>
            </p:nvSpPr>
            <p:spPr>
              <a:xfrm>
                <a:off x="5738118" y="2152050"/>
                <a:ext cx="2715600" cy="85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Cloud Armor Block denied IPs</a:t>
                </a:r>
                <a:endParaRPr sz="1800">
                  <a:latin typeface="Google Sans"/>
                  <a:ea typeface="Google Sans"/>
                  <a:cs typeface="Google Sans"/>
                  <a:sym typeface="Google Sans"/>
                </a:endParaRPr>
              </a:p>
            </p:txBody>
          </p:sp>
          <p:grpSp>
            <p:nvGrpSpPr>
              <p:cNvPr id="416" name="Google Shape;416;p55"/>
              <p:cNvGrpSpPr/>
              <p:nvPr/>
            </p:nvGrpSpPr>
            <p:grpSpPr>
              <a:xfrm>
                <a:off x="6338800" y="3011838"/>
                <a:ext cx="1554300" cy="1568566"/>
                <a:chOff x="3837778" y="4572238"/>
                <a:chExt cx="1554300" cy="1568566"/>
              </a:xfrm>
            </p:grpSpPr>
            <p:pic>
              <p:nvPicPr>
                <p:cNvPr id="417" name="Google Shape;417;p55" descr="Cloud-Load-Balancing.png"/>
                <p:cNvPicPr preferRelativeResize="0"/>
                <p:nvPr/>
              </p:nvPicPr>
              <p:blipFill rotWithShape="1">
                <a:blip r:embed="rId6">
                  <a:alphaModFix/>
                </a:blip>
                <a:srcRect t="5092" b="5092"/>
                <a:stretch/>
              </p:blipFill>
              <p:spPr>
                <a:xfrm>
                  <a:off x="4084515" y="4572238"/>
                  <a:ext cx="1060800" cy="952800"/>
                </a:xfrm>
                <a:prstGeom prst="rect">
                  <a:avLst/>
                </a:prstGeom>
                <a:noFill/>
                <a:ln>
                  <a:noFill/>
                </a:ln>
              </p:spPr>
            </p:pic>
            <p:sp>
              <p:nvSpPr>
                <p:cNvPr id="418" name="Google Shape;418;p55"/>
                <p:cNvSpPr txBox="1"/>
                <p:nvPr/>
              </p:nvSpPr>
              <p:spPr>
                <a:xfrm>
                  <a:off x="3837778" y="5563604"/>
                  <a:ext cx="15543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HTTP </a:t>
                  </a:r>
                  <a:endParaRPr sz="1800">
                    <a:latin typeface="Google Sans"/>
                    <a:ea typeface="Google Sans"/>
                    <a:cs typeface="Google Sans"/>
                    <a:sym typeface="Google Sans"/>
                  </a:endParaRPr>
                </a:p>
                <a:p>
                  <a:pPr marL="0" lvl="0" indent="0" algn="ctr" rtl="0">
                    <a:spcBef>
                      <a:spcPts val="0"/>
                    </a:spcBef>
                    <a:spcAft>
                      <a:spcPts val="0"/>
                    </a:spcAft>
                    <a:buNone/>
                  </a:pPr>
                  <a:r>
                    <a:rPr lang="en" sz="1800">
                      <a:latin typeface="Google Sans"/>
                      <a:ea typeface="Google Sans"/>
                      <a:cs typeface="Google Sans"/>
                      <a:sym typeface="Google Sans"/>
                    </a:rPr>
                    <a:t>Global Load Balancer</a:t>
                  </a:r>
                  <a:endParaRPr sz="1800">
                    <a:latin typeface="Google Sans"/>
                    <a:ea typeface="Google Sans"/>
                    <a:cs typeface="Google Sans"/>
                    <a:sym typeface="Google Sans"/>
                  </a:endParaRPr>
                </a:p>
              </p:txBody>
            </p:sp>
          </p:grpSp>
        </p:grpSp>
        <p:cxnSp>
          <p:nvCxnSpPr>
            <p:cNvPr id="419" name="Google Shape;419;p55"/>
            <p:cNvCxnSpPr>
              <a:stCxn id="411" idx="3"/>
              <a:endCxn id="414" idx="1"/>
            </p:cNvCxnSpPr>
            <p:nvPr/>
          </p:nvCxnSpPr>
          <p:spPr>
            <a:xfrm>
              <a:off x="4385618" y="6768069"/>
              <a:ext cx="990600" cy="600"/>
            </a:xfrm>
            <a:prstGeom prst="bentConnector3">
              <a:avLst>
                <a:gd name="adj1" fmla="val 50003"/>
              </a:avLst>
            </a:prstGeom>
            <a:noFill/>
            <a:ln w="38100" cap="flat" cmpd="sng">
              <a:solidFill>
                <a:srgbClr val="000000"/>
              </a:solidFill>
              <a:prstDash val="solid"/>
              <a:round/>
              <a:headEnd type="none" w="med" len="med"/>
              <a:tailEnd type="triangle" w="med" len="med"/>
            </a:ln>
          </p:spPr>
        </p:cxnSp>
        <p:grpSp>
          <p:nvGrpSpPr>
            <p:cNvPr id="420" name="Google Shape;420;p55"/>
            <p:cNvGrpSpPr/>
            <p:nvPr/>
          </p:nvGrpSpPr>
          <p:grpSpPr>
            <a:xfrm>
              <a:off x="9408950" y="4153869"/>
              <a:ext cx="7314900" cy="5228400"/>
              <a:chOff x="9501128" y="2021375"/>
              <a:chExt cx="7314900" cy="5228400"/>
            </a:xfrm>
          </p:grpSpPr>
          <p:sp>
            <p:nvSpPr>
              <p:cNvPr id="421" name="Google Shape;421;p55"/>
              <p:cNvSpPr/>
              <p:nvPr/>
            </p:nvSpPr>
            <p:spPr>
              <a:xfrm>
                <a:off x="9501128" y="2021375"/>
                <a:ext cx="7314900" cy="5228400"/>
              </a:xfrm>
              <a:prstGeom prst="roundRect">
                <a:avLst>
                  <a:gd name="adj" fmla="val 399"/>
                </a:avLst>
              </a:prstGeom>
              <a:solidFill>
                <a:srgbClr val="EFEFEF"/>
              </a:solidFill>
              <a:ln>
                <a:noFill/>
              </a:ln>
              <a:effectLst>
                <a:outerShdw dist="152400" dir="3000000" algn="bl" rotWithShape="0">
                  <a:srgbClr val="999999">
                    <a:alpha val="50000"/>
                  </a:srgbClr>
                </a:outerShdw>
              </a:effectLst>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Font typeface="Arial"/>
                  <a:buNone/>
                </a:pPr>
                <a:endParaRPr sz="2800" b="0" i="0" u="none" strike="noStrike" cap="none">
                  <a:solidFill>
                    <a:srgbClr val="000000"/>
                  </a:solidFill>
                  <a:latin typeface="Arial"/>
                  <a:ea typeface="Arial"/>
                  <a:cs typeface="Arial"/>
                  <a:sym typeface="Arial"/>
                </a:endParaRPr>
              </a:p>
            </p:txBody>
          </p:sp>
          <p:sp>
            <p:nvSpPr>
              <p:cNvPr id="422" name="Google Shape;422;p55"/>
              <p:cNvSpPr/>
              <p:nvPr/>
            </p:nvSpPr>
            <p:spPr>
              <a:xfrm>
                <a:off x="11094300" y="2829625"/>
                <a:ext cx="4610100" cy="4065600"/>
              </a:xfrm>
              <a:prstGeom prst="rect">
                <a:avLst/>
              </a:prstGeom>
              <a:solidFill>
                <a:srgbClr val="D2E3FC"/>
              </a:solidFill>
              <a:ln w="38100" cap="flat" cmpd="sng">
                <a:solidFill>
                  <a:srgbClr val="FFFFFF"/>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5"/>
              <p:cNvSpPr txBox="1"/>
              <p:nvPr/>
            </p:nvSpPr>
            <p:spPr>
              <a:xfrm>
                <a:off x="11209814" y="2982000"/>
                <a:ext cx="4390800" cy="121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Google Sans"/>
                    <a:ea typeface="Google Sans"/>
                    <a:cs typeface="Google Sans"/>
                    <a:sym typeface="Google Sans"/>
                  </a:rPr>
                  <a:t>Firewall Rules:</a:t>
                </a:r>
                <a:endParaRPr sz="1800">
                  <a:latin typeface="Google Sans"/>
                  <a:ea typeface="Google Sans"/>
                  <a:cs typeface="Google Sans"/>
                  <a:sym typeface="Google Sans"/>
                </a:endParaRPr>
              </a:p>
              <a:p>
                <a:pPr marL="0" lvl="0" indent="0" algn="l" rtl="0">
                  <a:spcBef>
                    <a:spcPts val="0"/>
                  </a:spcBef>
                  <a:spcAft>
                    <a:spcPts val="0"/>
                  </a:spcAft>
                  <a:buNone/>
                </a:pPr>
                <a:endParaRPr sz="1800">
                  <a:latin typeface="Google Sans"/>
                  <a:ea typeface="Google Sans"/>
                  <a:cs typeface="Google Sans"/>
                  <a:sym typeface="Google Sans"/>
                </a:endParaRPr>
              </a:p>
              <a:p>
                <a:pPr marL="0" lvl="0" indent="0" algn="l" rtl="0">
                  <a:spcBef>
                    <a:spcPts val="0"/>
                  </a:spcBef>
                  <a:spcAft>
                    <a:spcPts val="0"/>
                  </a:spcAft>
                  <a:buNone/>
                </a:pPr>
                <a:r>
                  <a:rPr lang="en" sz="1800">
                    <a:latin typeface="Google Sans"/>
                    <a:ea typeface="Google Sans"/>
                    <a:cs typeface="Google Sans"/>
                    <a:sym typeface="Google Sans"/>
                  </a:rPr>
                  <a:t>Allow HTTPS from 0.0.0.0/0</a:t>
                </a:r>
                <a:endParaRPr sz="1800">
                  <a:latin typeface="Google Sans"/>
                  <a:ea typeface="Google Sans"/>
                  <a:cs typeface="Google Sans"/>
                  <a:sym typeface="Google Sans"/>
                </a:endParaRPr>
              </a:p>
              <a:p>
                <a:pPr marL="0" lvl="0" indent="0" algn="l" rtl="0">
                  <a:spcBef>
                    <a:spcPts val="0"/>
                  </a:spcBef>
                  <a:spcAft>
                    <a:spcPts val="0"/>
                  </a:spcAft>
                  <a:buNone/>
                </a:pPr>
                <a:r>
                  <a:rPr lang="en" sz="1800">
                    <a:latin typeface="Google Sans"/>
                    <a:ea typeface="Google Sans"/>
                    <a:cs typeface="Google Sans"/>
                    <a:sym typeface="Google Sans"/>
                  </a:rPr>
                  <a:t>Allow SSH from known sources</a:t>
                </a:r>
                <a:endParaRPr sz="1800">
                  <a:latin typeface="Google Sans"/>
                  <a:ea typeface="Google Sans"/>
                  <a:cs typeface="Google Sans"/>
                  <a:sym typeface="Google Sans"/>
                </a:endParaRPr>
              </a:p>
            </p:txBody>
          </p:sp>
          <p:grpSp>
            <p:nvGrpSpPr>
              <p:cNvPr id="424" name="Google Shape;424;p55"/>
              <p:cNvGrpSpPr/>
              <p:nvPr/>
            </p:nvGrpSpPr>
            <p:grpSpPr>
              <a:xfrm>
                <a:off x="12216750" y="4374750"/>
                <a:ext cx="2365200" cy="2206200"/>
                <a:chOff x="12216750" y="4450950"/>
                <a:chExt cx="2365200" cy="2206200"/>
              </a:xfrm>
            </p:grpSpPr>
            <p:sp>
              <p:nvSpPr>
                <p:cNvPr id="425" name="Google Shape;425;p55"/>
                <p:cNvSpPr/>
                <p:nvPr/>
              </p:nvSpPr>
              <p:spPr>
                <a:xfrm>
                  <a:off x="12216750" y="4450950"/>
                  <a:ext cx="2365200" cy="2206200"/>
                </a:xfrm>
                <a:prstGeom prst="rect">
                  <a:avLst/>
                </a:prstGeom>
                <a:solidFill>
                  <a:srgbClr val="CEEAD6"/>
                </a:solidFill>
                <a:ln w="38100" cap="flat" cmpd="sng">
                  <a:solidFill>
                    <a:srgbClr val="FFFFFF"/>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55"/>
                <p:cNvSpPr txBox="1"/>
                <p:nvPr/>
              </p:nvSpPr>
              <p:spPr>
                <a:xfrm>
                  <a:off x="12331050" y="4533625"/>
                  <a:ext cx="2144700" cy="15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Google Sans"/>
                      <a:ea typeface="Google Sans"/>
                      <a:cs typeface="Google Sans"/>
                      <a:sym typeface="Google Sans"/>
                    </a:rPr>
                    <a:t>Subnets:</a:t>
                  </a:r>
                  <a:endParaRPr sz="1800">
                    <a:latin typeface="Google Sans"/>
                    <a:ea typeface="Google Sans"/>
                    <a:cs typeface="Google Sans"/>
                    <a:sym typeface="Google Sans"/>
                  </a:endParaRPr>
                </a:p>
                <a:p>
                  <a:pPr marL="0" lvl="0" indent="0" algn="l" rtl="0">
                    <a:spcBef>
                      <a:spcPts val="0"/>
                    </a:spcBef>
                    <a:spcAft>
                      <a:spcPts val="0"/>
                    </a:spcAft>
                    <a:buNone/>
                  </a:pPr>
                  <a:endParaRPr sz="1800">
                    <a:latin typeface="Google Sans"/>
                    <a:ea typeface="Google Sans"/>
                    <a:cs typeface="Google Sans"/>
                    <a:sym typeface="Google Sans"/>
                  </a:endParaRPr>
                </a:p>
                <a:p>
                  <a:pPr marL="0" lvl="0" indent="0" algn="l" rtl="0">
                    <a:spcBef>
                      <a:spcPts val="0"/>
                    </a:spcBef>
                    <a:spcAft>
                      <a:spcPts val="0"/>
                    </a:spcAft>
                    <a:buNone/>
                  </a:pPr>
                  <a:r>
                    <a:rPr lang="en" sz="1800">
                      <a:latin typeface="Google Sans"/>
                      <a:ea typeface="Google Sans"/>
                      <a:cs typeface="Google Sans"/>
                      <a:sym typeface="Google Sans"/>
                    </a:rPr>
                    <a:t>us-central1</a:t>
                  </a:r>
                  <a:endParaRPr sz="1800">
                    <a:latin typeface="Google Sans"/>
                    <a:ea typeface="Google Sans"/>
                    <a:cs typeface="Google Sans"/>
                    <a:sym typeface="Google Sans"/>
                  </a:endParaRPr>
                </a:p>
                <a:p>
                  <a:pPr marL="0" lvl="0" indent="0" algn="l" rtl="0">
                    <a:spcBef>
                      <a:spcPts val="0"/>
                    </a:spcBef>
                    <a:spcAft>
                      <a:spcPts val="0"/>
                    </a:spcAft>
                    <a:buNone/>
                  </a:pPr>
                  <a:r>
                    <a:rPr lang="en" sz="1800">
                      <a:latin typeface="Google Sans"/>
                      <a:ea typeface="Google Sans"/>
                      <a:cs typeface="Google Sans"/>
                      <a:sym typeface="Google Sans"/>
                    </a:rPr>
                    <a:t>us-east1</a:t>
                  </a:r>
                  <a:endParaRPr sz="1800">
                    <a:latin typeface="Google Sans"/>
                    <a:ea typeface="Google Sans"/>
                    <a:cs typeface="Google Sans"/>
                    <a:sym typeface="Google Sans"/>
                  </a:endParaRPr>
                </a:p>
                <a:p>
                  <a:pPr marL="0" lvl="0" indent="0" algn="l" rtl="0">
                    <a:spcBef>
                      <a:spcPts val="0"/>
                    </a:spcBef>
                    <a:spcAft>
                      <a:spcPts val="0"/>
                    </a:spcAft>
                    <a:buNone/>
                  </a:pPr>
                  <a:endParaRPr sz="1800">
                    <a:latin typeface="Google Sans"/>
                    <a:ea typeface="Google Sans"/>
                    <a:cs typeface="Google Sans"/>
                    <a:sym typeface="Google Sans"/>
                  </a:endParaRPr>
                </a:p>
              </p:txBody>
            </p:sp>
          </p:grpSp>
          <p:sp>
            <p:nvSpPr>
              <p:cNvPr id="427" name="Google Shape;427;p55"/>
              <p:cNvSpPr txBox="1"/>
              <p:nvPr/>
            </p:nvSpPr>
            <p:spPr>
              <a:xfrm>
                <a:off x="9928463" y="2152050"/>
                <a:ext cx="3169200" cy="57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Google Sans"/>
                    <a:ea typeface="Google Sans"/>
                    <a:cs typeface="Google Sans"/>
                    <a:sym typeface="Google Sans"/>
                  </a:rPr>
                  <a:t>Custom VPC</a:t>
                </a:r>
                <a:endParaRPr sz="1800">
                  <a:latin typeface="Google Sans"/>
                  <a:ea typeface="Google Sans"/>
                  <a:cs typeface="Google Sans"/>
                  <a:sym typeface="Google Sans"/>
                </a:endParaRPr>
              </a:p>
            </p:txBody>
          </p:sp>
        </p:grpSp>
        <p:cxnSp>
          <p:nvCxnSpPr>
            <p:cNvPr id="428" name="Google Shape;428;p55"/>
            <p:cNvCxnSpPr>
              <a:endCxn id="421" idx="1"/>
            </p:cNvCxnSpPr>
            <p:nvPr/>
          </p:nvCxnSpPr>
          <p:spPr>
            <a:xfrm>
              <a:off x="8418350" y="6768069"/>
              <a:ext cx="990600" cy="0"/>
            </a:xfrm>
            <a:prstGeom prst="straightConnector1">
              <a:avLst/>
            </a:prstGeom>
            <a:noFill/>
            <a:ln w="38100" cap="flat" cmpd="sng">
              <a:solidFill>
                <a:srgbClr val="000000"/>
              </a:solidFill>
              <a:prstDash val="solid"/>
              <a:round/>
              <a:headEnd type="none" w="med" len="med"/>
              <a:tailEnd type="triangle" w="med" len="med"/>
            </a:ln>
          </p:spPr>
        </p:cxnSp>
      </p:grpSp>
      <p:sp>
        <p:nvSpPr>
          <p:cNvPr id="429" name="Google Shape;429;p55"/>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12. Modeling Secure Google Cloud Services</a:t>
            </a:r>
            <a:endParaRPr/>
          </a:p>
          <a:p>
            <a:pPr marL="0" lvl="0" indent="0" algn="l" rtl="0">
              <a:spcBef>
                <a:spcPts val="0"/>
              </a:spcBef>
              <a:spcAft>
                <a:spcPts val="0"/>
              </a:spcAft>
              <a:buNone/>
            </a:pPr>
            <a:endParaRPr/>
          </a:p>
        </p:txBody>
      </p:sp>
      <p:sp>
        <p:nvSpPr>
          <p:cNvPr id="430" name="Google Shape;430;p55"/>
          <p:cNvSpPr txBox="1"/>
          <p:nvPr/>
        </p:nvSpPr>
        <p:spPr>
          <a:xfrm>
            <a:off x="1847500" y="1948925"/>
            <a:ext cx="15041700" cy="1257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000">
                <a:solidFill>
                  <a:srgbClr val="737373"/>
                </a:solidFill>
                <a:latin typeface="Roboto"/>
                <a:ea typeface="Roboto"/>
                <a:cs typeface="Roboto"/>
                <a:sym typeface="Roboto"/>
              </a:rPr>
              <a:t>As a team, draw a diagram that depicts how you will secure your services. Include firewalls, IAM roles, service accounts and network resources as appropriate.</a:t>
            </a:r>
            <a:endParaRPr sz="3000">
              <a:solidFill>
                <a:srgbClr val="737373"/>
              </a:solidFill>
              <a:latin typeface="Roboto"/>
              <a:ea typeface="Roboto"/>
              <a:cs typeface="Roboto"/>
              <a:sym typeface="Roboto"/>
            </a:endParaRPr>
          </a:p>
          <a:p>
            <a:pPr marL="0" lvl="0" indent="0" algn="l" rtl="0">
              <a:lnSpc>
                <a:spcPct val="115000"/>
              </a:lnSpc>
              <a:spcBef>
                <a:spcPts val="1600"/>
              </a:spcBef>
              <a:spcAft>
                <a:spcPts val="1600"/>
              </a:spcAft>
              <a:buNone/>
            </a:pPr>
            <a:endParaRPr sz="2800">
              <a:solidFill>
                <a:srgbClr val="737373"/>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38"/>
          <p:cNvSpPr txBox="1">
            <a:spLocks noGrp="1"/>
          </p:cNvSpPr>
          <p:nvPr>
            <p:ph type="title"/>
          </p:nvPr>
        </p:nvSpPr>
        <p:spPr>
          <a:xfrm>
            <a:off x="958500" y="2729700"/>
            <a:ext cx="16447200" cy="482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a:t>[Your Team Name Here]</a:t>
            </a:r>
            <a:endParaRPr sz="6000"/>
          </a:p>
          <a:p>
            <a:pPr marL="0" lvl="0" indent="0" algn="l" rtl="0">
              <a:spcBef>
                <a:spcPts val="0"/>
              </a:spcBef>
              <a:spcAft>
                <a:spcPts val="0"/>
              </a:spcAft>
              <a:buNone/>
            </a:pPr>
            <a:endParaRPr sz="3000"/>
          </a:p>
          <a:p>
            <a:pPr marL="0" lvl="0" indent="0" algn="l" rtl="0">
              <a:spcBef>
                <a:spcPts val="0"/>
              </a:spcBef>
              <a:spcAft>
                <a:spcPts val="0"/>
              </a:spcAft>
              <a:buNone/>
            </a:pPr>
            <a:r>
              <a:rPr lang="en" sz="4800"/>
              <a:t>[Your Motto]</a:t>
            </a:r>
            <a:endParaRPr sz="4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56"/>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13. Cost Estimating and Planning</a:t>
            </a:r>
            <a:endParaRPr/>
          </a:p>
        </p:txBody>
      </p:sp>
      <p:sp>
        <p:nvSpPr>
          <p:cNvPr id="436" name="Google Shape;436;p56"/>
          <p:cNvSpPr txBox="1"/>
          <p:nvPr/>
        </p:nvSpPr>
        <p:spPr>
          <a:xfrm>
            <a:off x="1847500" y="2151575"/>
            <a:ext cx="15318000" cy="760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3000">
                <a:solidFill>
                  <a:srgbClr val="737373"/>
                </a:solidFill>
                <a:latin typeface="Roboto"/>
                <a:ea typeface="Roboto"/>
                <a:cs typeface="Roboto"/>
                <a:sym typeface="Roboto"/>
              </a:rPr>
              <a:t>As a team, use the </a:t>
            </a:r>
            <a:r>
              <a:rPr lang="en" sz="3000" u="sng">
                <a:solidFill>
                  <a:srgbClr val="4FC3F7"/>
                </a:solidFill>
                <a:latin typeface="Roboto"/>
                <a:ea typeface="Roboto"/>
                <a:cs typeface="Roboto"/>
                <a:sym typeface="Roboto"/>
                <a:hlinkClick r:id="rId3">
                  <a:extLst>
                    <a:ext uri="{A12FA001-AC4F-418D-AE19-62706E023703}">
                      <ahyp:hlinkClr xmlns:ahyp="http://schemas.microsoft.com/office/drawing/2018/hyperlinkcolor" val="tx"/>
                    </a:ext>
                  </a:extLst>
                </a:hlinkClick>
              </a:rPr>
              <a:t>pricing calculator</a:t>
            </a:r>
            <a:r>
              <a:rPr lang="en" sz="3000">
                <a:solidFill>
                  <a:srgbClr val="737373"/>
                </a:solidFill>
                <a:latin typeface="Roboto"/>
                <a:ea typeface="Roboto"/>
                <a:cs typeface="Roboto"/>
                <a:sym typeface="Roboto"/>
              </a:rPr>
              <a:t> to determine the cost of your microservices.</a:t>
            </a:r>
            <a:endParaRPr sz="3000">
              <a:solidFill>
                <a:srgbClr val="737373"/>
              </a:solidFill>
              <a:latin typeface="Roboto"/>
              <a:ea typeface="Roboto"/>
              <a:cs typeface="Roboto"/>
              <a:sym typeface="Roboto"/>
            </a:endParaRPr>
          </a:p>
        </p:txBody>
      </p:sp>
      <p:graphicFrame>
        <p:nvGraphicFramePr>
          <p:cNvPr id="437" name="Google Shape;437;p56"/>
          <p:cNvGraphicFramePr/>
          <p:nvPr/>
        </p:nvGraphicFramePr>
        <p:xfrm>
          <a:off x="1847500" y="3096000"/>
          <a:ext cx="3000000" cy="3000000"/>
        </p:xfrm>
        <a:graphic>
          <a:graphicData uri="http://schemas.openxmlformats.org/drawingml/2006/table">
            <a:tbl>
              <a:tblPr>
                <a:noFill/>
                <a:tableStyleId>{3DDFDFCE-D4E6-46F9-B119-9639C4D0A242}</a:tableStyleId>
              </a:tblPr>
              <a:tblGrid>
                <a:gridCol w="4214400">
                  <a:extLst>
                    <a:ext uri="{9D8B030D-6E8A-4147-A177-3AD203B41FA5}">
                      <a16:colId xmlns:a16="http://schemas.microsoft.com/office/drawing/2014/main" val="20000"/>
                    </a:ext>
                  </a:extLst>
                </a:gridCol>
                <a:gridCol w="7248400">
                  <a:extLst>
                    <a:ext uri="{9D8B030D-6E8A-4147-A177-3AD203B41FA5}">
                      <a16:colId xmlns:a16="http://schemas.microsoft.com/office/drawing/2014/main" val="20001"/>
                    </a:ext>
                  </a:extLst>
                </a:gridCol>
                <a:gridCol w="3855200">
                  <a:extLst>
                    <a:ext uri="{9D8B030D-6E8A-4147-A177-3AD203B41FA5}">
                      <a16:colId xmlns:a16="http://schemas.microsoft.com/office/drawing/2014/main" val="20002"/>
                    </a:ext>
                  </a:extLst>
                </a:gridCol>
              </a:tblGrid>
              <a:tr h="0">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Service name</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Google Cloud Resource</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Cost</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356675">
                <a:tc>
                  <a:txBody>
                    <a:bodyPr/>
                    <a:lstStyle/>
                    <a:p>
                      <a:pPr marL="0" lvl="0" indent="0" algn="l" rtl="0">
                        <a:spcBef>
                          <a:spcPts val="0"/>
                        </a:spcBef>
                        <a:spcAft>
                          <a:spcPts val="0"/>
                        </a:spcAft>
                        <a:buNone/>
                      </a:pPr>
                      <a:r>
                        <a:rPr lang="en" sz="3000" i="1">
                          <a:latin typeface="Google Sans"/>
                          <a:ea typeface="Google Sans"/>
                          <a:cs typeface="Google Sans"/>
                          <a:sym typeface="Google Sans"/>
                        </a:rPr>
                        <a:t>Accounts</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3000" i="1">
                          <a:latin typeface="Google Sans"/>
                          <a:ea typeface="Google Sans"/>
                          <a:cs typeface="Google Sans"/>
                          <a:sym typeface="Google Sans"/>
                        </a:rPr>
                        <a:t>Cloud SQL </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3000" i="1" u="sng">
                          <a:solidFill>
                            <a:schemeClr val="hlink"/>
                          </a:solidFill>
                          <a:latin typeface="Google Sans"/>
                          <a:ea typeface="Google Sans"/>
                          <a:cs typeface="Google Sans"/>
                          <a:sym typeface="Google Sans"/>
                          <a:hlinkClick r:id="rId4"/>
                        </a:rPr>
                        <a:t>$574.71/month</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6"/>
                  </a:ext>
                </a:extLst>
              </a:tr>
              <a:tr h="0">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pic>
        <p:nvPicPr>
          <p:cNvPr id="442" name="Google Shape;442;p57"/>
          <p:cNvPicPr preferRelativeResize="0"/>
          <p:nvPr/>
        </p:nvPicPr>
        <p:blipFill>
          <a:blip r:embed="rId3">
            <a:alphaModFix/>
          </a:blip>
          <a:stretch>
            <a:fillRect/>
          </a:stretch>
        </p:blipFill>
        <p:spPr>
          <a:xfrm>
            <a:off x="5180400" y="4192500"/>
            <a:ext cx="7530232" cy="14411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9"/>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1a. Defining Your Team's Case Study</a:t>
            </a:r>
            <a:endParaRPr/>
          </a:p>
        </p:txBody>
      </p:sp>
      <p:sp>
        <p:nvSpPr>
          <p:cNvPr id="135" name="Google Shape;135;p39"/>
          <p:cNvSpPr txBox="1"/>
          <p:nvPr/>
        </p:nvSpPr>
        <p:spPr>
          <a:xfrm>
            <a:off x="1847500" y="2151575"/>
            <a:ext cx="14980200" cy="626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000">
                <a:solidFill>
                  <a:srgbClr val="737373"/>
                </a:solidFill>
                <a:latin typeface="Roboto"/>
                <a:ea typeface="Roboto"/>
                <a:cs typeface="Roboto"/>
                <a:sym typeface="Roboto"/>
              </a:rPr>
              <a:t>As a team, come up with a case study.  Then fill in the next slide. </a:t>
            </a:r>
            <a:endParaRPr sz="3000">
              <a:solidFill>
                <a:srgbClr val="737373"/>
              </a:solidFill>
              <a:latin typeface="Roboto"/>
              <a:ea typeface="Roboto"/>
              <a:cs typeface="Roboto"/>
              <a:sym typeface="Roboto"/>
            </a:endParaRPr>
          </a:p>
          <a:p>
            <a:pPr marL="0" lvl="0" indent="0" algn="l" rtl="0">
              <a:lnSpc>
                <a:spcPct val="115000"/>
              </a:lnSpc>
              <a:spcBef>
                <a:spcPts val="1600"/>
              </a:spcBef>
              <a:spcAft>
                <a:spcPts val="0"/>
              </a:spcAft>
              <a:buNone/>
            </a:pPr>
            <a:r>
              <a:rPr lang="en" sz="3000">
                <a:solidFill>
                  <a:srgbClr val="737373"/>
                </a:solidFill>
                <a:latin typeface="Roboto"/>
                <a:ea typeface="Roboto"/>
                <a:cs typeface="Roboto"/>
                <a:sym typeface="Roboto"/>
              </a:rPr>
              <a:t>Examples: </a:t>
            </a:r>
            <a:endParaRPr sz="3000">
              <a:solidFill>
                <a:srgbClr val="737373"/>
              </a:solidFill>
              <a:latin typeface="Roboto"/>
              <a:ea typeface="Roboto"/>
              <a:cs typeface="Roboto"/>
              <a:sym typeface="Roboto"/>
            </a:endParaRPr>
          </a:p>
          <a:p>
            <a:pPr marL="457200" lvl="0" indent="-419100" algn="l" rtl="0">
              <a:lnSpc>
                <a:spcPct val="115000"/>
              </a:lnSpc>
              <a:spcBef>
                <a:spcPts val="1600"/>
              </a:spcBef>
              <a:spcAft>
                <a:spcPts val="0"/>
              </a:spcAft>
              <a:buClr>
                <a:srgbClr val="737373"/>
              </a:buClr>
              <a:buSzPts val="3000"/>
              <a:buFont typeface="Roboto"/>
              <a:buChar char="●"/>
            </a:pPr>
            <a:r>
              <a:rPr lang="en" sz="3000">
                <a:solidFill>
                  <a:srgbClr val="737373"/>
                </a:solidFill>
                <a:latin typeface="Roboto"/>
                <a:ea typeface="Roboto"/>
                <a:cs typeface="Roboto"/>
                <a:sym typeface="Roboto"/>
              </a:rPr>
              <a:t>Online Banking Portal</a:t>
            </a:r>
            <a:endParaRPr sz="3000">
              <a:solidFill>
                <a:srgbClr val="737373"/>
              </a:solidFill>
              <a:latin typeface="Roboto"/>
              <a:ea typeface="Roboto"/>
              <a:cs typeface="Roboto"/>
              <a:sym typeface="Roboto"/>
            </a:endParaRPr>
          </a:p>
          <a:p>
            <a:pPr marL="457200" lvl="0" indent="-419100" algn="l" rtl="0">
              <a:lnSpc>
                <a:spcPct val="115000"/>
              </a:lnSpc>
              <a:spcBef>
                <a:spcPts val="0"/>
              </a:spcBef>
              <a:spcAft>
                <a:spcPts val="0"/>
              </a:spcAft>
              <a:buClr>
                <a:srgbClr val="737373"/>
              </a:buClr>
              <a:buSzPts val="3000"/>
              <a:buFont typeface="Roboto"/>
              <a:buChar char="●"/>
            </a:pPr>
            <a:r>
              <a:rPr lang="en" sz="3000">
                <a:solidFill>
                  <a:srgbClr val="737373"/>
                </a:solidFill>
                <a:latin typeface="Roboto"/>
                <a:ea typeface="Roboto"/>
                <a:cs typeface="Roboto"/>
                <a:sym typeface="Roboto"/>
              </a:rPr>
              <a:t>Ride sharing application (like Uber)</a:t>
            </a:r>
            <a:endParaRPr sz="3000">
              <a:solidFill>
                <a:srgbClr val="737373"/>
              </a:solidFill>
              <a:latin typeface="Roboto"/>
              <a:ea typeface="Roboto"/>
              <a:cs typeface="Roboto"/>
              <a:sym typeface="Roboto"/>
            </a:endParaRPr>
          </a:p>
          <a:p>
            <a:pPr marL="457200" lvl="0" indent="-419100" algn="l" rtl="0">
              <a:lnSpc>
                <a:spcPct val="115000"/>
              </a:lnSpc>
              <a:spcBef>
                <a:spcPts val="0"/>
              </a:spcBef>
              <a:spcAft>
                <a:spcPts val="0"/>
              </a:spcAft>
              <a:buClr>
                <a:srgbClr val="737373"/>
              </a:buClr>
              <a:buSzPts val="3000"/>
              <a:buFont typeface="Roboto"/>
              <a:buChar char="●"/>
            </a:pPr>
            <a:r>
              <a:rPr lang="en" sz="3000">
                <a:solidFill>
                  <a:srgbClr val="737373"/>
                </a:solidFill>
                <a:latin typeface="Roboto"/>
                <a:ea typeface="Roboto"/>
                <a:cs typeface="Roboto"/>
                <a:sym typeface="Roboto"/>
              </a:rPr>
              <a:t>Online shopping site</a:t>
            </a:r>
            <a:endParaRPr sz="3000">
              <a:solidFill>
                <a:srgbClr val="737373"/>
              </a:solidFill>
              <a:latin typeface="Roboto"/>
              <a:ea typeface="Roboto"/>
              <a:cs typeface="Roboto"/>
              <a:sym typeface="Roboto"/>
            </a:endParaRPr>
          </a:p>
          <a:p>
            <a:pPr marL="457200" lvl="0" indent="-419100" algn="l" rtl="0">
              <a:lnSpc>
                <a:spcPct val="115000"/>
              </a:lnSpc>
              <a:spcBef>
                <a:spcPts val="0"/>
              </a:spcBef>
              <a:spcAft>
                <a:spcPts val="0"/>
              </a:spcAft>
              <a:buClr>
                <a:srgbClr val="737373"/>
              </a:buClr>
              <a:buSzPts val="3000"/>
              <a:buFont typeface="Roboto"/>
              <a:buChar char="●"/>
            </a:pPr>
            <a:r>
              <a:rPr lang="en" sz="3000">
                <a:solidFill>
                  <a:srgbClr val="737373"/>
                </a:solidFill>
                <a:latin typeface="Roboto"/>
                <a:ea typeface="Roboto"/>
                <a:cs typeface="Roboto"/>
                <a:sym typeface="Roboto"/>
              </a:rPr>
              <a:t>Something else...</a:t>
            </a:r>
            <a:endParaRPr sz="3000">
              <a:solidFill>
                <a:srgbClr val="737373"/>
              </a:solidFill>
              <a:latin typeface="Roboto"/>
              <a:ea typeface="Roboto"/>
              <a:cs typeface="Roboto"/>
              <a:sym typeface="Roboto"/>
            </a:endParaRPr>
          </a:p>
          <a:p>
            <a:pPr marL="0" lvl="0" indent="0" algn="l" rtl="0">
              <a:lnSpc>
                <a:spcPct val="115000"/>
              </a:lnSpc>
              <a:spcBef>
                <a:spcPts val="1600"/>
              </a:spcBef>
              <a:spcAft>
                <a:spcPts val="1600"/>
              </a:spcAft>
              <a:buNone/>
            </a:pPr>
            <a:endParaRPr sz="3000">
              <a:solidFill>
                <a:srgbClr val="737373"/>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40"/>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1b. [Case Study Name Here]</a:t>
            </a:r>
            <a:endParaRPr/>
          </a:p>
        </p:txBody>
      </p:sp>
      <p:sp>
        <p:nvSpPr>
          <p:cNvPr id="141" name="Google Shape;141;p40"/>
          <p:cNvSpPr txBox="1"/>
          <p:nvPr/>
        </p:nvSpPr>
        <p:spPr>
          <a:xfrm>
            <a:off x="1847500" y="2554850"/>
            <a:ext cx="14304600" cy="631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000">
                <a:solidFill>
                  <a:srgbClr val="737373"/>
                </a:solidFill>
                <a:latin typeface="Roboto"/>
                <a:ea typeface="Roboto"/>
                <a:cs typeface="Roboto"/>
                <a:sym typeface="Roboto"/>
              </a:rPr>
              <a:t>Brief description:</a:t>
            </a:r>
            <a:endParaRPr sz="3000">
              <a:solidFill>
                <a:srgbClr val="737373"/>
              </a:solidFill>
              <a:latin typeface="Roboto"/>
              <a:ea typeface="Roboto"/>
              <a:cs typeface="Roboto"/>
              <a:sym typeface="Roboto"/>
            </a:endParaRPr>
          </a:p>
          <a:p>
            <a:pPr marL="0" lvl="0" indent="0" algn="l" rtl="0">
              <a:lnSpc>
                <a:spcPct val="115000"/>
              </a:lnSpc>
              <a:spcBef>
                <a:spcPts val="1600"/>
              </a:spcBef>
              <a:spcAft>
                <a:spcPts val="0"/>
              </a:spcAft>
              <a:buNone/>
            </a:pPr>
            <a:endParaRPr sz="3000">
              <a:solidFill>
                <a:srgbClr val="737373"/>
              </a:solidFill>
              <a:latin typeface="Roboto"/>
              <a:ea typeface="Roboto"/>
              <a:cs typeface="Roboto"/>
              <a:sym typeface="Roboto"/>
            </a:endParaRPr>
          </a:p>
          <a:p>
            <a:pPr marL="0" lvl="0" indent="0" algn="l" rtl="0">
              <a:lnSpc>
                <a:spcPct val="115000"/>
              </a:lnSpc>
              <a:spcBef>
                <a:spcPts val="1600"/>
              </a:spcBef>
              <a:spcAft>
                <a:spcPts val="0"/>
              </a:spcAft>
              <a:buNone/>
            </a:pPr>
            <a:r>
              <a:rPr lang="en" sz="3000">
                <a:solidFill>
                  <a:srgbClr val="737373"/>
                </a:solidFill>
                <a:latin typeface="Roboto"/>
                <a:ea typeface="Roboto"/>
                <a:cs typeface="Roboto"/>
                <a:sym typeface="Roboto"/>
              </a:rPr>
              <a:t>List a few main features:</a:t>
            </a:r>
            <a:endParaRPr sz="3000">
              <a:solidFill>
                <a:srgbClr val="737373"/>
              </a:solidFill>
              <a:latin typeface="Roboto"/>
              <a:ea typeface="Roboto"/>
              <a:cs typeface="Roboto"/>
              <a:sym typeface="Roboto"/>
            </a:endParaRPr>
          </a:p>
          <a:p>
            <a:pPr marL="0" lvl="0" indent="0" algn="l" rtl="0">
              <a:lnSpc>
                <a:spcPct val="115000"/>
              </a:lnSpc>
              <a:spcBef>
                <a:spcPts val="1600"/>
              </a:spcBef>
              <a:spcAft>
                <a:spcPts val="0"/>
              </a:spcAft>
              <a:buNone/>
            </a:pPr>
            <a:endParaRPr sz="3000">
              <a:solidFill>
                <a:srgbClr val="737373"/>
              </a:solidFill>
              <a:latin typeface="Roboto"/>
              <a:ea typeface="Roboto"/>
              <a:cs typeface="Roboto"/>
              <a:sym typeface="Roboto"/>
            </a:endParaRPr>
          </a:p>
          <a:p>
            <a:pPr marL="0" lvl="0" indent="0" algn="l" rtl="0">
              <a:lnSpc>
                <a:spcPct val="115000"/>
              </a:lnSpc>
              <a:spcBef>
                <a:spcPts val="1600"/>
              </a:spcBef>
              <a:spcAft>
                <a:spcPts val="1600"/>
              </a:spcAft>
              <a:buNone/>
            </a:pPr>
            <a:r>
              <a:rPr lang="en" sz="3000">
                <a:solidFill>
                  <a:srgbClr val="737373"/>
                </a:solidFill>
                <a:latin typeface="Roboto"/>
                <a:ea typeface="Roboto"/>
                <a:cs typeface="Roboto"/>
                <a:sym typeface="Roboto"/>
              </a:rPr>
              <a:t>List roles of typical users:</a:t>
            </a:r>
            <a:endParaRPr sz="3000">
              <a:solidFill>
                <a:srgbClr val="737373"/>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41"/>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2a. Writing User Personas</a:t>
            </a:r>
            <a:endParaRPr/>
          </a:p>
        </p:txBody>
      </p:sp>
      <p:sp>
        <p:nvSpPr>
          <p:cNvPr id="147" name="Google Shape;147;p41"/>
          <p:cNvSpPr txBox="1"/>
          <p:nvPr/>
        </p:nvSpPr>
        <p:spPr>
          <a:xfrm>
            <a:off x="1847500" y="2339875"/>
            <a:ext cx="15010800" cy="622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000">
                <a:solidFill>
                  <a:srgbClr val="737373"/>
                </a:solidFill>
                <a:latin typeface="Roboto"/>
                <a:ea typeface="Roboto"/>
                <a:cs typeface="Roboto"/>
                <a:sym typeface="Roboto"/>
              </a:rPr>
              <a:t>Each team member should create two user personas that describe typical users of your application.  Add a new slide for each persona.</a:t>
            </a:r>
            <a:endParaRPr sz="3000">
              <a:solidFill>
                <a:srgbClr val="737373"/>
              </a:solidFill>
              <a:latin typeface="Roboto"/>
              <a:ea typeface="Roboto"/>
              <a:cs typeface="Roboto"/>
              <a:sym typeface="Roboto"/>
            </a:endParaRPr>
          </a:p>
          <a:p>
            <a:pPr marL="0" lvl="0" indent="0" algn="l" rtl="0">
              <a:lnSpc>
                <a:spcPct val="115000"/>
              </a:lnSpc>
              <a:spcBef>
                <a:spcPts val="1600"/>
              </a:spcBef>
              <a:spcAft>
                <a:spcPts val="0"/>
              </a:spcAft>
              <a:buNone/>
            </a:pPr>
            <a:r>
              <a:rPr lang="en" sz="3000">
                <a:solidFill>
                  <a:srgbClr val="737373"/>
                </a:solidFill>
                <a:latin typeface="Roboto"/>
                <a:ea typeface="Roboto"/>
                <a:cs typeface="Roboto"/>
                <a:sym typeface="Roboto"/>
              </a:rPr>
              <a:t>Example persona:</a:t>
            </a:r>
            <a:endParaRPr sz="3000">
              <a:solidFill>
                <a:srgbClr val="737373"/>
              </a:solidFill>
              <a:latin typeface="Roboto"/>
              <a:ea typeface="Roboto"/>
              <a:cs typeface="Roboto"/>
              <a:sym typeface="Roboto"/>
            </a:endParaRPr>
          </a:p>
          <a:p>
            <a:pPr marL="0" lvl="0" indent="0" algn="l" rtl="0">
              <a:lnSpc>
                <a:spcPct val="115000"/>
              </a:lnSpc>
              <a:spcBef>
                <a:spcPts val="1600"/>
              </a:spcBef>
              <a:spcAft>
                <a:spcPts val="1600"/>
              </a:spcAft>
              <a:buNone/>
            </a:pPr>
            <a:r>
              <a:rPr lang="en" sz="3000" i="1">
                <a:solidFill>
                  <a:srgbClr val="737373"/>
                </a:solidFill>
                <a:latin typeface="Open Sans"/>
                <a:ea typeface="Open Sans"/>
                <a:cs typeface="Open Sans"/>
                <a:sym typeface="Open Sans"/>
              </a:rPr>
              <a:t>Jocelyn is a busy working mom who wants to access MegaCorp Bank to check her account balances and make sure that there are enough funds to pay for her kids' music and sport lessons. She also uses the web site to automate payment of bills and see her credit account balances. Jocelyn wants to save time and money, and she wants a credit card that gives her cash back.</a:t>
            </a:r>
            <a:endParaRPr sz="3000" i="1">
              <a:solidFill>
                <a:srgbClr val="737373"/>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42"/>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2b. Writing User Stories</a:t>
            </a:r>
            <a:endParaRPr/>
          </a:p>
        </p:txBody>
      </p:sp>
      <p:sp>
        <p:nvSpPr>
          <p:cNvPr id="153" name="Google Shape;153;p42"/>
          <p:cNvSpPr txBox="1"/>
          <p:nvPr/>
        </p:nvSpPr>
        <p:spPr>
          <a:xfrm>
            <a:off x="1847500" y="2367375"/>
            <a:ext cx="14366100" cy="6814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000">
                <a:solidFill>
                  <a:srgbClr val="737373"/>
                </a:solidFill>
                <a:latin typeface="Roboto"/>
                <a:ea typeface="Roboto"/>
                <a:cs typeface="Roboto"/>
                <a:sym typeface="Roboto"/>
              </a:rPr>
              <a:t>Each team member should create three user stories for the roles you defined earlier.</a:t>
            </a:r>
            <a:endParaRPr sz="3000">
              <a:solidFill>
                <a:srgbClr val="737373"/>
              </a:solidFill>
              <a:latin typeface="Roboto"/>
              <a:ea typeface="Roboto"/>
              <a:cs typeface="Roboto"/>
              <a:sym typeface="Roboto"/>
            </a:endParaRPr>
          </a:p>
          <a:p>
            <a:pPr marL="0" lvl="0" indent="0" algn="l" rtl="0">
              <a:lnSpc>
                <a:spcPct val="115000"/>
              </a:lnSpc>
              <a:spcBef>
                <a:spcPts val="1600"/>
              </a:spcBef>
              <a:spcAft>
                <a:spcPts val="0"/>
              </a:spcAft>
              <a:buNone/>
            </a:pPr>
            <a:r>
              <a:rPr lang="en" sz="3000">
                <a:solidFill>
                  <a:srgbClr val="737373"/>
                </a:solidFill>
                <a:latin typeface="Roboto"/>
                <a:ea typeface="Roboto"/>
                <a:cs typeface="Roboto"/>
                <a:sym typeface="Roboto"/>
              </a:rPr>
              <a:t>Create a new slide for each user story.</a:t>
            </a:r>
            <a:endParaRPr sz="3000">
              <a:solidFill>
                <a:srgbClr val="737373"/>
              </a:solidFill>
              <a:latin typeface="Roboto"/>
              <a:ea typeface="Roboto"/>
              <a:cs typeface="Roboto"/>
              <a:sym typeface="Roboto"/>
            </a:endParaRPr>
          </a:p>
          <a:p>
            <a:pPr marL="0" lvl="0" indent="0" algn="l" rtl="0">
              <a:lnSpc>
                <a:spcPct val="115000"/>
              </a:lnSpc>
              <a:spcBef>
                <a:spcPts val="1600"/>
              </a:spcBef>
              <a:spcAft>
                <a:spcPts val="0"/>
              </a:spcAft>
              <a:buNone/>
            </a:pPr>
            <a:r>
              <a:rPr lang="en" sz="3000">
                <a:solidFill>
                  <a:srgbClr val="737373"/>
                </a:solidFill>
                <a:latin typeface="Roboto"/>
                <a:ea typeface="Roboto"/>
                <a:cs typeface="Roboto"/>
                <a:sym typeface="Roboto"/>
              </a:rPr>
              <a:t>Example user story:</a:t>
            </a:r>
            <a:endParaRPr sz="3000">
              <a:solidFill>
                <a:srgbClr val="737373"/>
              </a:solidFill>
              <a:latin typeface="Roboto"/>
              <a:ea typeface="Roboto"/>
              <a:cs typeface="Roboto"/>
              <a:sym typeface="Roboto"/>
            </a:endParaRPr>
          </a:p>
          <a:p>
            <a:pPr marL="0" lvl="0" indent="0" algn="l" rtl="0">
              <a:lnSpc>
                <a:spcPct val="115000"/>
              </a:lnSpc>
              <a:spcBef>
                <a:spcPts val="1600"/>
              </a:spcBef>
              <a:spcAft>
                <a:spcPts val="0"/>
              </a:spcAft>
              <a:buNone/>
            </a:pPr>
            <a:r>
              <a:rPr lang="en" sz="3000" i="1">
                <a:solidFill>
                  <a:srgbClr val="737373"/>
                </a:solidFill>
                <a:latin typeface="Open Sans"/>
                <a:ea typeface="Open Sans"/>
                <a:cs typeface="Open Sans"/>
                <a:sym typeface="Open Sans"/>
              </a:rPr>
              <a:t>Balance Inquiry</a:t>
            </a:r>
            <a:endParaRPr sz="3000" i="1">
              <a:solidFill>
                <a:srgbClr val="737373"/>
              </a:solidFill>
              <a:latin typeface="Open Sans"/>
              <a:ea typeface="Open Sans"/>
              <a:cs typeface="Open Sans"/>
              <a:sym typeface="Open Sans"/>
            </a:endParaRPr>
          </a:p>
          <a:p>
            <a:pPr marL="0" lvl="0" indent="0" algn="l" rtl="0">
              <a:lnSpc>
                <a:spcPct val="115000"/>
              </a:lnSpc>
              <a:spcBef>
                <a:spcPts val="1600"/>
              </a:spcBef>
              <a:spcAft>
                <a:spcPts val="1600"/>
              </a:spcAft>
              <a:buNone/>
            </a:pPr>
            <a:r>
              <a:rPr lang="en" sz="3000" b="1" i="1">
                <a:solidFill>
                  <a:srgbClr val="737373"/>
                </a:solidFill>
                <a:latin typeface="Open Sans"/>
                <a:ea typeface="Open Sans"/>
                <a:cs typeface="Open Sans"/>
                <a:sym typeface="Open Sans"/>
              </a:rPr>
              <a:t>As a</a:t>
            </a:r>
            <a:r>
              <a:rPr lang="en" sz="3000" i="1">
                <a:solidFill>
                  <a:srgbClr val="737373"/>
                </a:solidFill>
                <a:latin typeface="Open Sans"/>
                <a:ea typeface="Open Sans"/>
                <a:cs typeface="Open Sans"/>
                <a:sym typeface="Open Sans"/>
              </a:rPr>
              <a:t> checking account holder, </a:t>
            </a:r>
            <a:r>
              <a:rPr lang="en" sz="3000" b="1" i="1">
                <a:solidFill>
                  <a:srgbClr val="737373"/>
                </a:solidFill>
                <a:latin typeface="Open Sans"/>
                <a:ea typeface="Open Sans"/>
                <a:cs typeface="Open Sans"/>
                <a:sym typeface="Open Sans"/>
              </a:rPr>
              <a:t>I want to</a:t>
            </a:r>
            <a:r>
              <a:rPr lang="en" sz="3000" i="1">
                <a:solidFill>
                  <a:srgbClr val="737373"/>
                </a:solidFill>
                <a:latin typeface="Open Sans"/>
                <a:ea typeface="Open Sans"/>
                <a:cs typeface="Open Sans"/>
                <a:sym typeface="Open Sans"/>
              </a:rPr>
              <a:t> check my available balance at any time of day, </a:t>
            </a:r>
            <a:r>
              <a:rPr lang="en" sz="3000" b="1" i="1">
                <a:solidFill>
                  <a:srgbClr val="737373"/>
                </a:solidFill>
                <a:latin typeface="Open Sans"/>
                <a:ea typeface="Open Sans"/>
                <a:cs typeface="Open Sans"/>
                <a:sym typeface="Open Sans"/>
              </a:rPr>
              <a:t>so that</a:t>
            </a:r>
            <a:r>
              <a:rPr lang="en" sz="3000" i="1">
                <a:solidFill>
                  <a:srgbClr val="737373"/>
                </a:solidFill>
                <a:latin typeface="Open Sans"/>
                <a:ea typeface="Open Sans"/>
                <a:cs typeface="Open Sans"/>
                <a:sym typeface="Open Sans"/>
              </a:rPr>
              <a:t> I am sure not to overdraw my account.</a:t>
            </a:r>
            <a:endParaRPr sz="3000" i="1">
              <a:solidFill>
                <a:srgbClr val="737373"/>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43"/>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 Defining SLIs and SLOs</a:t>
            </a:r>
            <a:endParaRPr/>
          </a:p>
        </p:txBody>
      </p:sp>
      <p:graphicFrame>
        <p:nvGraphicFramePr>
          <p:cNvPr id="159" name="Google Shape;159;p43"/>
          <p:cNvGraphicFramePr/>
          <p:nvPr/>
        </p:nvGraphicFramePr>
        <p:xfrm>
          <a:off x="1847500" y="3163850"/>
          <a:ext cx="3000000" cy="3000000"/>
        </p:xfrm>
        <a:graphic>
          <a:graphicData uri="http://schemas.openxmlformats.org/drawingml/2006/table">
            <a:tbl>
              <a:tblPr>
                <a:noFill/>
                <a:tableStyleId>{3DDFDFCE-D4E6-46F9-B119-9639C4D0A242}</a:tableStyleId>
              </a:tblPr>
              <a:tblGrid>
                <a:gridCol w="2578125">
                  <a:extLst>
                    <a:ext uri="{9D8B030D-6E8A-4147-A177-3AD203B41FA5}">
                      <a16:colId xmlns:a16="http://schemas.microsoft.com/office/drawing/2014/main" val="20000"/>
                    </a:ext>
                  </a:extLst>
                </a:gridCol>
                <a:gridCol w="4873425">
                  <a:extLst>
                    <a:ext uri="{9D8B030D-6E8A-4147-A177-3AD203B41FA5}">
                      <a16:colId xmlns:a16="http://schemas.microsoft.com/office/drawing/2014/main" val="20001"/>
                    </a:ext>
                  </a:extLst>
                </a:gridCol>
                <a:gridCol w="830025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User Story</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SLO</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SLI</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3000" i="1">
                          <a:latin typeface="Google Sans"/>
                          <a:ea typeface="Google Sans"/>
                          <a:cs typeface="Google Sans"/>
                          <a:sym typeface="Google Sans"/>
                        </a:rPr>
                        <a:t>Balance Inquiry</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3000" i="1">
                          <a:latin typeface="Google Sans"/>
                          <a:ea typeface="Google Sans"/>
                          <a:cs typeface="Google Sans"/>
                          <a:sym typeface="Google Sans"/>
                        </a:rPr>
                        <a:t>Available 99.95%</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3000" i="1">
                          <a:latin typeface="Google Sans"/>
                          <a:ea typeface="Google Sans"/>
                          <a:cs typeface="Google Sans"/>
                          <a:sym typeface="Google Sans"/>
                        </a:rPr>
                        <a:t>Fraction of 200 vs 500 HTTP responses from API endpoint measured per day</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3000" i="1">
                          <a:latin typeface="Google Sans"/>
                          <a:ea typeface="Google Sans"/>
                          <a:cs typeface="Google Sans"/>
                          <a:sym typeface="Google Sans"/>
                        </a:rPr>
                        <a:t>Balance Inquiry</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 sz="3000" i="1">
                          <a:latin typeface="Google Sans"/>
                          <a:ea typeface="Google Sans"/>
                          <a:cs typeface="Google Sans"/>
                          <a:sym typeface="Google Sans"/>
                        </a:rPr>
                        <a:t>95% of requests will complete in under 300 ms.</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 sz="3000" i="1">
                          <a:latin typeface="Google Sans"/>
                          <a:ea typeface="Google Sans"/>
                          <a:cs typeface="Google Sans"/>
                          <a:sym typeface="Google Sans"/>
                        </a:rPr>
                        <a:t>Time to last byte GET requests measured every 10 seconds aggregated per minute</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5"/>
                  </a:ext>
                </a:extLst>
              </a:tr>
              <a:tr h="396200">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160" name="Google Shape;160;p43"/>
          <p:cNvSpPr txBox="1"/>
          <p:nvPr/>
        </p:nvSpPr>
        <p:spPr>
          <a:xfrm>
            <a:off x="1847500" y="2152138"/>
            <a:ext cx="15624900" cy="67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3000">
                <a:solidFill>
                  <a:srgbClr val="737373"/>
                </a:solidFill>
                <a:latin typeface="Roboto"/>
                <a:ea typeface="Roboto"/>
                <a:cs typeface="Roboto"/>
                <a:sym typeface="Roboto"/>
              </a:rPr>
              <a:t>Based on requirements of your case study, fill in the table below with SLOs and SLIs.</a:t>
            </a:r>
            <a:endParaRPr sz="3000">
              <a:solidFill>
                <a:srgbClr val="737373"/>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44"/>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4. Design Microservices for Your Application</a:t>
            </a:r>
            <a:endParaRPr/>
          </a:p>
        </p:txBody>
      </p:sp>
      <p:sp>
        <p:nvSpPr>
          <p:cNvPr id="166" name="Google Shape;166;p44"/>
          <p:cNvSpPr txBox="1"/>
          <p:nvPr/>
        </p:nvSpPr>
        <p:spPr>
          <a:xfrm>
            <a:off x="1847500" y="2002525"/>
            <a:ext cx="15840000" cy="744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3000">
                <a:solidFill>
                  <a:srgbClr val="737373"/>
                </a:solidFill>
                <a:latin typeface="Roboto"/>
                <a:ea typeface="Roboto"/>
                <a:cs typeface="Roboto"/>
                <a:sym typeface="Roboto"/>
              </a:rPr>
              <a:t>As a team, draw a diagram showing your application's microservices and their connections.</a:t>
            </a:r>
            <a:endParaRPr sz="3000">
              <a:solidFill>
                <a:srgbClr val="737373"/>
              </a:solidFill>
              <a:latin typeface="Roboto"/>
              <a:ea typeface="Roboto"/>
              <a:cs typeface="Roboto"/>
              <a:sym typeface="Roboto"/>
            </a:endParaRPr>
          </a:p>
        </p:txBody>
      </p:sp>
      <p:grpSp>
        <p:nvGrpSpPr>
          <p:cNvPr id="167" name="Google Shape;167;p44"/>
          <p:cNvGrpSpPr/>
          <p:nvPr/>
        </p:nvGrpSpPr>
        <p:grpSpPr>
          <a:xfrm>
            <a:off x="2539903" y="4571865"/>
            <a:ext cx="2253822" cy="1535154"/>
            <a:chOff x="9791700" y="4000500"/>
            <a:chExt cx="2628977" cy="1790685"/>
          </a:xfrm>
        </p:grpSpPr>
        <p:sp>
          <p:nvSpPr>
            <p:cNvPr id="168" name="Google Shape;168;p44"/>
            <p:cNvSpPr/>
            <p:nvPr/>
          </p:nvSpPr>
          <p:spPr>
            <a:xfrm>
              <a:off x="9940577" y="4132785"/>
              <a:ext cx="2480100" cy="1658400"/>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4"/>
            <p:cNvSpPr/>
            <p:nvPr/>
          </p:nvSpPr>
          <p:spPr>
            <a:xfrm>
              <a:off x="9791700" y="4000500"/>
              <a:ext cx="2480100" cy="1658400"/>
            </a:xfrm>
            <a:prstGeom prst="rect">
              <a:avLst/>
            </a:prstGeom>
            <a:solidFill>
              <a:srgbClr val="FFFFFF"/>
            </a:solidFill>
            <a:ln w="381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 name="Google Shape;170;p44"/>
          <p:cNvSpPr/>
          <p:nvPr/>
        </p:nvSpPr>
        <p:spPr>
          <a:xfrm>
            <a:off x="2712926" y="4768248"/>
            <a:ext cx="1780200" cy="10287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rgbClr val="FFFFFF"/>
                </a:solidFill>
                <a:latin typeface="Roboto"/>
                <a:ea typeface="Roboto"/>
                <a:cs typeface="Roboto"/>
                <a:sym typeface="Roboto"/>
              </a:rPr>
              <a:t>Web</a:t>
            </a:r>
            <a:endParaRPr sz="2800">
              <a:solidFill>
                <a:srgbClr val="FFFFFF"/>
              </a:solidFill>
              <a:latin typeface="Roboto"/>
              <a:ea typeface="Roboto"/>
              <a:cs typeface="Roboto"/>
              <a:sym typeface="Roboto"/>
            </a:endParaRPr>
          </a:p>
          <a:p>
            <a:pPr marL="0" lvl="0" indent="0" algn="ctr" rtl="0">
              <a:spcBef>
                <a:spcPts val="0"/>
              </a:spcBef>
              <a:spcAft>
                <a:spcPts val="0"/>
              </a:spcAft>
              <a:buNone/>
            </a:pPr>
            <a:r>
              <a:rPr lang="en" sz="2800">
                <a:solidFill>
                  <a:srgbClr val="FFFFFF"/>
                </a:solidFill>
                <a:latin typeface="Roboto"/>
                <a:ea typeface="Roboto"/>
                <a:cs typeface="Roboto"/>
                <a:sym typeface="Roboto"/>
              </a:rPr>
              <a:t>UI</a:t>
            </a:r>
            <a:endParaRPr sz="2800">
              <a:solidFill>
                <a:srgbClr val="FFFFFF"/>
              </a:solidFill>
              <a:latin typeface="Roboto"/>
              <a:ea typeface="Roboto"/>
              <a:cs typeface="Roboto"/>
              <a:sym typeface="Roboto"/>
            </a:endParaRPr>
          </a:p>
        </p:txBody>
      </p:sp>
      <p:grpSp>
        <p:nvGrpSpPr>
          <p:cNvPr id="171" name="Google Shape;171;p44"/>
          <p:cNvGrpSpPr/>
          <p:nvPr/>
        </p:nvGrpSpPr>
        <p:grpSpPr>
          <a:xfrm>
            <a:off x="2552315" y="6597554"/>
            <a:ext cx="2253822" cy="1535154"/>
            <a:chOff x="9791700" y="4000500"/>
            <a:chExt cx="2628977" cy="1790685"/>
          </a:xfrm>
        </p:grpSpPr>
        <p:sp>
          <p:nvSpPr>
            <p:cNvPr id="172" name="Google Shape;172;p44"/>
            <p:cNvSpPr/>
            <p:nvPr/>
          </p:nvSpPr>
          <p:spPr>
            <a:xfrm>
              <a:off x="9940577" y="4132785"/>
              <a:ext cx="2480100" cy="1658400"/>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4"/>
            <p:cNvSpPr/>
            <p:nvPr/>
          </p:nvSpPr>
          <p:spPr>
            <a:xfrm>
              <a:off x="9791700" y="4000500"/>
              <a:ext cx="2480100" cy="1658400"/>
            </a:xfrm>
            <a:prstGeom prst="rect">
              <a:avLst/>
            </a:prstGeom>
            <a:solidFill>
              <a:srgbClr val="FFFFFF"/>
            </a:solidFill>
            <a:ln w="381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44"/>
          <p:cNvSpPr/>
          <p:nvPr/>
        </p:nvSpPr>
        <p:spPr>
          <a:xfrm>
            <a:off x="2725339" y="6793938"/>
            <a:ext cx="1780200" cy="10287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rgbClr val="FFFFFF"/>
                </a:solidFill>
                <a:latin typeface="Roboto"/>
                <a:ea typeface="Roboto"/>
                <a:cs typeface="Roboto"/>
                <a:sym typeface="Roboto"/>
              </a:rPr>
              <a:t>Mobile</a:t>
            </a:r>
            <a:endParaRPr sz="2800">
              <a:solidFill>
                <a:srgbClr val="FFFFFF"/>
              </a:solidFill>
              <a:latin typeface="Roboto"/>
              <a:ea typeface="Roboto"/>
              <a:cs typeface="Roboto"/>
              <a:sym typeface="Roboto"/>
            </a:endParaRPr>
          </a:p>
          <a:p>
            <a:pPr marL="0" lvl="0" indent="0" algn="ctr" rtl="0">
              <a:spcBef>
                <a:spcPts val="0"/>
              </a:spcBef>
              <a:spcAft>
                <a:spcPts val="0"/>
              </a:spcAft>
              <a:buNone/>
            </a:pPr>
            <a:r>
              <a:rPr lang="en" sz="2800">
                <a:solidFill>
                  <a:srgbClr val="FFFFFF"/>
                </a:solidFill>
                <a:latin typeface="Roboto"/>
                <a:ea typeface="Roboto"/>
                <a:cs typeface="Roboto"/>
                <a:sym typeface="Roboto"/>
              </a:rPr>
              <a:t>UI</a:t>
            </a:r>
            <a:endParaRPr sz="2800">
              <a:solidFill>
                <a:srgbClr val="FFFFFF"/>
              </a:solidFill>
              <a:latin typeface="Roboto"/>
              <a:ea typeface="Roboto"/>
              <a:cs typeface="Roboto"/>
              <a:sym typeface="Roboto"/>
            </a:endParaRPr>
          </a:p>
        </p:txBody>
      </p:sp>
      <p:grpSp>
        <p:nvGrpSpPr>
          <p:cNvPr id="175" name="Google Shape;175;p44"/>
          <p:cNvGrpSpPr/>
          <p:nvPr/>
        </p:nvGrpSpPr>
        <p:grpSpPr>
          <a:xfrm>
            <a:off x="5171065" y="8017181"/>
            <a:ext cx="2253822" cy="1535154"/>
            <a:chOff x="9791700" y="4000500"/>
            <a:chExt cx="2628977" cy="1790685"/>
          </a:xfrm>
        </p:grpSpPr>
        <p:sp>
          <p:nvSpPr>
            <p:cNvPr id="176" name="Google Shape;176;p44"/>
            <p:cNvSpPr/>
            <p:nvPr/>
          </p:nvSpPr>
          <p:spPr>
            <a:xfrm>
              <a:off x="9940577" y="4132785"/>
              <a:ext cx="2480100" cy="1658400"/>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4"/>
            <p:cNvSpPr/>
            <p:nvPr/>
          </p:nvSpPr>
          <p:spPr>
            <a:xfrm>
              <a:off x="9791700" y="4000500"/>
              <a:ext cx="2480100" cy="1658400"/>
            </a:xfrm>
            <a:prstGeom prst="rect">
              <a:avLst/>
            </a:prstGeom>
            <a:solidFill>
              <a:srgbClr val="FFFFFF"/>
            </a:solidFill>
            <a:ln w="381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44"/>
          <p:cNvSpPr/>
          <p:nvPr/>
        </p:nvSpPr>
        <p:spPr>
          <a:xfrm>
            <a:off x="5344089" y="8213565"/>
            <a:ext cx="1780200" cy="10287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rgbClr val="FFFFFF"/>
                </a:solidFill>
                <a:latin typeface="Roboto"/>
                <a:ea typeface="Roboto"/>
                <a:cs typeface="Roboto"/>
                <a:sym typeface="Roboto"/>
              </a:rPr>
              <a:t>Auth</a:t>
            </a:r>
            <a:endParaRPr sz="2800">
              <a:solidFill>
                <a:srgbClr val="FFFFFF"/>
              </a:solidFill>
              <a:latin typeface="Roboto"/>
              <a:ea typeface="Roboto"/>
              <a:cs typeface="Roboto"/>
              <a:sym typeface="Roboto"/>
            </a:endParaRPr>
          </a:p>
          <a:p>
            <a:pPr marL="0" lvl="0" indent="0" algn="ctr" rtl="0">
              <a:spcBef>
                <a:spcPts val="0"/>
              </a:spcBef>
              <a:spcAft>
                <a:spcPts val="0"/>
              </a:spcAft>
              <a:buNone/>
            </a:pPr>
            <a:r>
              <a:rPr lang="en" sz="2800">
                <a:solidFill>
                  <a:srgbClr val="FFFFFF"/>
                </a:solidFill>
                <a:latin typeface="Roboto"/>
                <a:ea typeface="Roboto"/>
                <a:cs typeface="Roboto"/>
                <a:sym typeface="Roboto"/>
              </a:rPr>
              <a:t>Service</a:t>
            </a:r>
            <a:endParaRPr sz="2800">
              <a:solidFill>
                <a:srgbClr val="FFFFFF"/>
              </a:solidFill>
              <a:latin typeface="Roboto"/>
              <a:ea typeface="Roboto"/>
              <a:cs typeface="Roboto"/>
              <a:sym typeface="Roboto"/>
            </a:endParaRPr>
          </a:p>
        </p:txBody>
      </p:sp>
      <p:sp>
        <p:nvSpPr>
          <p:cNvPr id="179" name="Google Shape;179;p44"/>
          <p:cNvSpPr/>
          <p:nvPr/>
        </p:nvSpPr>
        <p:spPr>
          <a:xfrm>
            <a:off x="8359825" y="3748200"/>
            <a:ext cx="2610900" cy="1632000"/>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4"/>
          <p:cNvSpPr/>
          <p:nvPr/>
        </p:nvSpPr>
        <p:spPr>
          <a:xfrm>
            <a:off x="8346225" y="3782725"/>
            <a:ext cx="2483100" cy="1470000"/>
          </a:xfrm>
          <a:prstGeom prst="rect">
            <a:avLst/>
          </a:prstGeom>
          <a:solidFill>
            <a:srgbClr val="FFFFFF"/>
          </a:solidFill>
          <a:ln w="381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4"/>
          <p:cNvSpPr/>
          <p:nvPr/>
        </p:nvSpPr>
        <p:spPr>
          <a:xfrm>
            <a:off x="8548211" y="3979088"/>
            <a:ext cx="2078700" cy="10287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rgbClr val="FFFFFF"/>
                </a:solidFill>
                <a:latin typeface="Roboto"/>
                <a:ea typeface="Roboto"/>
                <a:cs typeface="Roboto"/>
                <a:sym typeface="Roboto"/>
              </a:rPr>
              <a:t>Products</a:t>
            </a:r>
            <a:endParaRPr sz="2800">
              <a:solidFill>
                <a:srgbClr val="FFFFFF"/>
              </a:solidFill>
              <a:latin typeface="Roboto"/>
              <a:ea typeface="Roboto"/>
              <a:cs typeface="Roboto"/>
              <a:sym typeface="Roboto"/>
            </a:endParaRPr>
          </a:p>
          <a:p>
            <a:pPr marL="0" lvl="0" indent="0" algn="ctr" rtl="0">
              <a:spcBef>
                <a:spcPts val="0"/>
              </a:spcBef>
              <a:spcAft>
                <a:spcPts val="0"/>
              </a:spcAft>
              <a:buNone/>
            </a:pPr>
            <a:r>
              <a:rPr lang="en" sz="2800">
                <a:solidFill>
                  <a:srgbClr val="FFFFFF"/>
                </a:solidFill>
                <a:latin typeface="Roboto"/>
                <a:ea typeface="Roboto"/>
                <a:cs typeface="Roboto"/>
                <a:sym typeface="Roboto"/>
              </a:rPr>
              <a:t>Service</a:t>
            </a:r>
            <a:endParaRPr sz="2800">
              <a:solidFill>
                <a:srgbClr val="FFFFFF"/>
              </a:solidFill>
              <a:latin typeface="Roboto"/>
              <a:ea typeface="Roboto"/>
              <a:cs typeface="Roboto"/>
              <a:sym typeface="Roboto"/>
            </a:endParaRPr>
          </a:p>
        </p:txBody>
      </p:sp>
      <p:sp>
        <p:nvSpPr>
          <p:cNvPr id="182" name="Google Shape;182;p44"/>
          <p:cNvSpPr/>
          <p:nvPr/>
        </p:nvSpPr>
        <p:spPr>
          <a:xfrm>
            <a:off x="12627376" y="3140368"/>
            <a:ext cx="2342400" cy="2964900"/>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4"/>
          <p:cNvSpPr/>
          <p:nvPr/>
        </p:nvSpPr>
        <p:spPr>
          <a:xfrm>
            <a:off x="12486773" y="2998775"/>
            <a:ext cx="2342400" cy="2964900"/>
          </a:xfrm>
          <a:prstGeom prst="rect">
            <a:avLst/>
          </a:prstGeom>
          <a:solidFill>
            <a:srgbClr val="FFFFFF"/>
          </a:solidFill>
          <a:ln w="381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4"/>
          <p:cNvSpPr/>
          <p:nvPr/>
        </p:nvSpPr>
        <p:spPr>
          <a:xfrm>
            <a:off x="12677311" y="3195139"/>
            <a:ext cx="1961100" cy="10287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rgbClr val="FFFFFF"/>
                </a:solidFill>
                <a:latin typeface="Roboto"/>
                <a:ea typeface="Roboto"/>
                <a:cs typeface="Roboto"/>
                <a:sym typeface="Roboto"/>
              </a:rPr>
              <a:t>Accounts</a:t>
            </a:r>
            <a:endParaRPr sz="2800">
              <a:solidFill>
                <a:srgbClr val="FFFFFF"/>
              </a:solidFill>
              <a:latin typeface="Roboto"/>
              <a:ea typeface="Roboto"/>
              <a:cs typeface="Roboto"/>
              <a:sym typeface="Roboto"/>
            </a:endParaRPr>
          </a:p>
          <a:p>
            <a:pPr marL="0" lvl="0" indent="0" algn="ctr" rtl="0">
              <a:spcBef>
                <a:spcPts val="0"/>
              </a:spcBef>
              <a:spcAft>
                <a:spcPts val="0"/>
              </a:spcAft>
              <a:buNone/>
            </a:pPr>
            <a:r>
              <a:rPr lang="en" sz="2800">
                <a:solidFill>
                  <a:srgbClr val="FFFFFF"/>
                </a:solidFill>
                <a:latin typeface="Roboto"/>
                <a:ea typeface="Roboto"/>
                <a:cs typeface="Roboto"/>
                <a:sym typeface="Roboto"/>
              </a:rPr>
              <a:t>Service</a:t>
            </a:r>
            <a:endParaRPr sz="2800">
              <a:solidFill>
                <a:srgbClr val="FFFFFF"/>
              </a:solidFill>
              <a:latin typeface="Roboto"/>
              <a:ea typeface="Roboto"/>
              <a:cs typeface="Roboto"/>
              <a:sym typeface="Roboto"/>
            </a:endParaRPr>
          </a:p>
        </p:txBody>
      </p:sp>
      <p:sp>
        <p:nvSpPr>
          <p:cNvPr id="185" name="Google Shape;185;p44"/>
          <p:cNvSpPr/>
          <p:nvPr/>
        </p:nvSpPr>
        <p:spPr>
          <a:xfrm>
            <a:off x="12782299" y="4379813"/>
            <a:ext cx="1535167" cy="1469896"/>
          </a:xfrm>
          <a:prstGeom prst="flowChartMagneticDisk">
            <a:avLst/>
          </a:prstGeom>
          <a:solidFill>
            <a:srgbClr val="EA4335"/>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FFFFFF"/>
                </a:solidFill>
                <a:latin typeface="Roboto"/>
                <a:ea typeface="Roboto"/>
                <a:cs typeface="Roboto"/>
                <a:sym typeface="Roboto"/>
              </a:rPr>
              <a:t>Accounts</a:t>
            </a:r>
            <a:endParaRPr sz="2400">
              <a:solidFill>
                <a:srgbClr val="FFFFFF"/>
              </a:solidFill>
              <a:latin typeface="Roboto"/>
              <a:ea typeface="Roboto"/>
              <a:cs typeface="Roboto"/>
              <a:sym typeface="Roboto"/>
            </a:endParaRPr>
          </a:p>
          <a:p>
            <a:pPr marL="0" lvl="0" indent="0" algn="ctr" rtl="0">
              <a:spcBef>
                <a:spcPts val="0"/>
              </a:spcBef>
              <a:spcAft>
                <a:spcPts val="0"/>
              </a:spcAft>
              <a:buNone/>
            </a:pPr>
            <a:r>
              <a:rPr lang="en" sz="2400">
                <a:solidFill>
                  <a:srgbClr val="FFFFFF"/>
                </a:solidFill>
                <a:latin typeface="Roboto"/>
                <a:ea typeface="Roboto"/>
                <a:cs typeface="Roboto"/>
                <a:sym typeface="Roboto"/>
              </a:rPr>
              <a:t>Database</a:t>
            </a:r>
            <a:endParaRPr sz="2400">
              <a:solidFill>
                <a:srgbClr val="FFFFFF"/>
              </a:solidFill>
              <a:latin typeface="Roboto"/>
              <a:ea typeface="Roboto"/>
              <a:cs typeface="Roboto"/>
              <a:sym typeface="Roboto"/>
            </a:endParaRPr>
          </a:p>
        </p:txBody>
      </p:sp>
      <p:sp>
        <p:nvSpPr>
          <p:cNvPr id="186" name="Google Shape;186;p44"/>
          <p:cNvSpPr/>
          <p:nvPr/>
        </p:nvSpPr>
        <p:spPr>
          <a:xfrm>
            <a:off x="12550469" y="6585518"/>
            <a:ext cx="2126400" cy="2964900"/>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4"/>
          <p:cNvSpPr/>
          <p:nvPr/>
        </p:nvSpPr>
        <p:spPr>
          <a:xfrm>
            <a:off x="12422837" y="6443926"/>
            <a:ext cx="2126400" cy="2964900"/>
          </a:xfrm>
          <a:prstGeom prst="rect">
            <a:avLst/>
          </a:prstGeom>
          <a:solidFill>
            <a:srgbClr val="FFFFFF"/>
          </a:solidFill>
          <a:ln w="381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4"/>
          <p:cNvSpPr/>
          <p:nvPr/>
        </p:nvSpPr>
        <p:spPr>
          <a:xfrm>
            <a:off x="12595798" y="6640289"/>
            <a:ext cx="1780200" cy="10287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rgbClr val="FFFFFF"/>
                </a:solidFill>
                <a:latin typeface="Roboto"/>
                <a:ea typeface="Roboto"/>
                <a:cs typeface="Roboto"/>
                <a:sym typeface="Roboto"/>
              </a:rPr>
              <a:t>Analytics</a:t>
            </a:r>
            <a:endParaRPr sz="2800">
              <a:solidFill>
                <a:srgbClr val="FFFFFF"/>
              </a:solidFill>
              <a:latin typeface="Roboto"/>
              <a:ea typeface="Roboto"/>
              <a:cs typeface="Roboto"/>
              <a:sym typeface="Roboto"/>
            </a:endParaRPr>
          </a:p>
          <a:p>
            <a:pPr marL="0" lvl="0" indent="0" algn="ctr" rtl="0">
              <a:spcBef>
                <a:spcPts val="0"/>
              </a:spcBef>
              <a:spcAft>
                <a:spcPts val="0"/>
              </a:spcAft>
              <a:buNone/>
            </a:pPr>
            <a:r>
              <a:rPr lang="en" sz="2800">
                <a:solidFill>
                  <a:srgbClr val="FFFFFF"/>
                </a:solidFill>
                <a:latin typeface="Roboto"/>
                <a:ea typeface="Roboto"/>
                <a:cs typeface="Roboto"/>
                <a:sym typeface="Roboto"/>
              </a:rPr>
              <a:t>Service</a:t>
            </a:r>
            <a:endParaRPr sz="2800">
              <a:solidFill>
                <a:srgbClr val="FFFFFF"/>
              </a:solidFill>
              <a:latin typeface="Roboto"/>
              <a:ea typeface="Roboto"/>
              <a:cs typeface="Roboto"/>
              <a:sym typeface="Roboto"/>
            </a:endParaRPr>
          </a:p>
        </p:txBody>
      </p:sp>
      <p:sp>
        <p:nvSpPr>
          <p:cNvPr id="189" name="Google Shape;189;p44"/>
          <p:cNvSpPr/>
          <p:nvPr/>
        </p:nvSpPr>
        <p:spPr>
          <a:xfrm>
            <a:off x="12718350" y="7824975"/>
            <a:ext cx="1657650" cy="1469875"/>
          </a:xfrm>
          <a:prstGeom prst="flowChartMagneticDisk">
            <a:avLst/>
          </a:prstGeom>
          <a:solidFill>
            <a:srgbClr val="EA4335"/>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rgbClr val="FFFFFF"/>
                </a:solidFill>
                <a:latin typeface="Roboto"/>
                <a:ea typeface="Roboto"/>
                <a:cs typeface="Roboto"/>
                <a:sym typeface="Roboto"/>
              </a:rPr>
              <a:t>Data Warehouse</a:t>
            </a:r>
            <a:endParaRPr sz="2200">
              <a:solidFill>
                <a:srgbClr val="FFFFFF"/>
              </a:solidFill>
              <a:latin typeface="Roboto"/>
              <a:ea typeface="Roboto"/>
              <a:cs typeface="Roboto"/>
              <a:sym typeface="Roboto"/>
            </a:endParaRPr>
          </a:p>
        </p:txBody>
      </p:sp>
      <p:sp>
        <p:nvSpPr>
          <p:cNvPr id="190" name="Google Shape;190;p44"/>
          <p:cNvSpPr/>
          <p:nvPr/>
        </p:nvSpPr>
        <p:spPr>
          <a:xfrm>
            <a:off x="8487475" y="5876375"/>
            <a:ext cx="2483100" cy="2964900"/>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4"/>
          <p:cNvSpPr/>
          <p:nvPr/>
        </p:nvSpPr>
        <p:spPr>
          <a:xfrm>
            <a:off x="8359823" y="5734775"/>
            <a:ext cx="2483100" cy="2964900"/>
          </a:xfrm>
          <a:prstGeom prst="rect">
            <a:avLst/>
          </a:prstGeom>
          <a:solidFill>
            <a:srgbClr val="FFFFFF"/>
          </a:solidFill>
          <a:ln w="381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4"/>
          <p:cNvSpPr/>
          <p:nvPr/>
        </p:nvSpPr>
        <p:spPr>
          <a:xfrm>
            <a:off x="8532800" y="5931150"/>
            <a:ext cx="1961400" cy="10287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rgbClr val="FFFFFF"/>
                </a:solidFill>
                <a:latin typeface="Roboto"/>
                <a:ea typeface="Roboto"/>
                <a:cs typeface="Roboto"/>
                <a:sym typeface="Roboto"/>
              </a:rPr>
              <a:t>Customer</a:t>
            </a:r>
            <a:endParaRPr sz="2800">
              <a:solidFill>
                <a:srgbClr val="FFFFFF"/>
              </a:solidFill>
              <a:latin typeface="Roboto"/>
              <a:ea typeface="Roboto"/>
              <a:cs typeface="Roboto"/>
              <a:sym typeface="Roboto"/>
            </a:endParaRPr>
          </a:p>
          <a:p>
            <a:pPr marL="0" lvl="0" indent="0" algn="ctr" rtl="0">
              <a:spcBef>
                <a:spcPts val="0"/>
              </a:spcBef>
              <a:spcAft>
                <a:spcPts val="0"/>
              </a:spcAft>
              <a:buNone/>
            </a:pPr>
            <a:r>
              <a:rPr lang="en" sz="2800">
                <a:solidFill>
                  <a:srgbClr val="FFFFFF"/>
                </a:solidFill>
                <a:latin typeface="Roboto"/>
                <a:ea typeface="Roboto"/>
                <a:cs typeface="Roboto"/>
                <a:sym typeface="Roboto"/>
              </a:rPr>
              <a:t>Service</a:t>
            </a:r>
            <a:endParaRPr sz="2800">
              <a:solidFill>
                <a:srgbClr val="FFFFFF"/>
              </a:solidFill>
              <a:latin typeface="Roboto"/>
              <a:ea typeface="Roboto"/>
              <a:cs typeface="Roboto"/>
              <a:sym typeface="Roboto"/>
            </a:endParaRPr>
          </a:p>
        </p:txBody>
      </p:sp>
      <p:sp>
        <p:nvSpPr>
          <p:cNvPr id="193" name="Google Shape;193;p44"/>
          <p:cNvSpPr/>
          <p:nvPr/>
        </p:nvSpPr>
        <p:spPr>
          <a:xfrm>
            <a:off x="8731549" y="7115813"/>
            <a:ext cx="1535167" cy="1469896"/>
          </a:xfrm>
          <a:prstGeom prst="flowChartMagneticDisk">
            <a:avLst/>
          </a:prstGeom>
          <a:solidFill>
            <a:srgbClr val="EA4335"/>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FFFFFF"/>
                </a:solidFill>
                <a:latin typeface="Roboto"/>
                <a:ea typeface="Roboto"/>
                <a:cs typeface="Roboto"/>
                <a:sym typeface="Roboto"/>
              </a:rPr>
              <a:t>Customer</a:t>
            </a:r>
            <a:endParaRPr sz="2400">
              <a:solidFill>
                <a:srgbClr val="FFFFFF"/>
              </a:solidFill>
              <a:latin typeface="Roboto"/>
              <a:ea typeface="Roboto"/>
              <a:cs typeface="Roboto"/>
              <a:sym typeface="Roboto"/>
            </a:endParaRPr>
          </a:p>
          <a:p>
            <a:pPr marL="0" lvl="0" indent="0" algn="ctr" rtl="0">
              <a:spcBef>
                <a:spcPts val="0"/>
              </a:spcBef>
              <a:spcAft>
                <a:spcPts val="0"/>
              </a:spcAft>
              <a:buNone/>
            </a:pPr>
            <a:r>
              <a:rPr lang="en" sz="2400">
                <a:solidFill>
                  <a:srgbClr val="FFFFFF"/>
                </a:solidFill>
                <a:latin typeface="Roboto"/>
                <a:ea typeface="Roboto"/>
                <a:cs typeface="Roboto"/>
                <a:sym typeface="Roboto"/>
              </a:rPr>
              <a:t>Database</a:t>
            </a:r>
            <a:endParaRPr sz="2400">
              <a:solidFill>
                <a:srgbClr val="FFFFFF"/>
              </a:solidFill>
              <a:latin typeface="Roboto"/>
              <a:ea typeface="Roboto"/>
              <a:cs typeface="Roboto"/>
              <a:sym typeface="Roboto"/>
            </a:endParaRPr>
          </a:p>
        </p:txBody>
      </p:sp>
      <p:cxnSp>
        <p:nvCxnSpPr>
          <p:cNvPr id="194" name="Google Shape;194;p44"/>
          <p:cNvCxnSpPr>
            <a:stCxn id="169" idx="3"/>
            <a:endCxn id="177" idx="0"/>
          </p:cNvCxnSpPr>
          <p:nvPr/>
        </p:nvCxnSpPr>
        <p:spPr>
          <a:xfrm>
            <a:off x="4666093" y="5282738"/>
            <a:ext cx="1568100" cy="2734500"/>
          </a:xfrm>
          <a:prstGeom prst="straightConnector1">
            <a:avLst/>
          </a:prstGeom>
          <a:noFill/>
          <a:ln w="28575" cap="flat" cmpd="sng">
            <a:solidFill>
              <a:srgbClr val="000000"/>
            </a:solidFill>
            <a:prstDash val="solid"/>
            <a:round/>
            <a:headEnd type="none" w="med" len="med"/>
            <a:tailEnd type="triangle" w="med" len="med"/>
          </a:ln>
        </p:spPr>
      </p:cxnSp>
      <p:cxnSp>
        <p:nvCxnSpPr>
          <p:cNvPr id="195" name="Google Shape;195;p44"/>
          <p:cNvCxnSpPr>
            <a:stCxn id="173" idx="3"/>
            <a:endCxn id="177" idx="0"/>
          </p:cNvCxnSpPr>
          <p:nvPr/>
        </p:nvCxnSpPr>
        <p:spPr>
          <a:xfrm>
            <a:off x="4678505" y="7308428"/>
            <a:ext cx="1555800" cy="708900"/>
          </a:xfrm>
          <a:prstGeom prst="straightConnector1">
            <a:avLst/>
          </a:prstGeom>
          <a:noFill/>
          <a:ln w="28575" cap="flat" cmpd="sng">
            <a:solidFill>
              <a:srgbClr val="000000"/>
            </a:solidFill>
            <a:prstDash val="solid"/>
            <a:round/>
            <a:headEnd type="none" w="med" len="med"/>
            <a:tailEnd type="triangle" w="med" len="med"/>
          </a:ln>
        </p:spPr>
      </p:cxnSp>
      <p:cxnSp>
        <p:nvCxnSpPr>
          <p:cNvPr id="196" name="Google Shape;196;p44"/>
          <p:cNvCxnSpPr>
            <a:stCxn id="169" idx="3"/>
            <a:endCxn id="180" idx="1"/>
          </p:cNvCxnSpPr>
          <p:nvPr/>
        </p:nvCxnSpPr>
        <p:spPr>
          <a:xfrm rot="10800000" flipH="1">
            <a:off x="4666093" y="4517738"/>
            <a:ext cx="3680100" cy="765000"/>
          </a:xfrm>
          <a:prstGeom prst="straightConnector1">
            <a:avLst/>
          </a:prstGeom>
          <a:noFill/>
          <a:ln w="28575" cap="flat" cmpd="sng">
            <a:solidFill>
              <a:srgbClr val="000000"/>
            </a:solidFill>
            <a:prstDash val="solid"/>
            <a:round/>
            <a:headEnd type="none" w="med" len="med"/>
            <a:tailEnd type="triangle" w="med" len="med"/>
          </a:ln>
        </p:spPr>
      </p:cxnSp>
      <p:cxnSp>
        <p:nvCxnSpPr>
          <p:cNvPr id="197" name="Google Shape;197;p44"/>
          <p:cNvCxnSpPr>
            <a:endCxn id="191" idx="1"/>
          </p:cNvCxnSpPr>
          <p:nvPr/>
        </p:nvCxnSpPr>
        <p:spPr>
          <a:xfrm rot="10800000" flipH="1">
            <a:off x="4806023" y="7217225"/>
            <a:ext cx="3553800" cy="204600"/>
          </a:xfrm>
          <a:prstGeom prst="straightConnector1">
            <a:avLst/>
          </a:prstGeom>
          <a:noFill/>
          <a:ln w="28575" cap="flat" cmpd="sng">
            <a:solidFill>
              <a:srgbClr val="000000"/>
            </a:solidFill>
            <a:prstDash val="solid"/>
            <a:round/>
            <a:headEnd type="none" w="med" len="med"/>
            <a:tailEnd type="triangle" w="med" len="med"/>
          </a:ln>
        </p:spPr>
      </p:cxnSp>
      <p:cxnSp>
        <p:nvCxnSpPr>
          <p:cNvPr id="198" name="Google Shape;198;p44"/>
          <p:cNvCxnSpPr>
            <a:stCxn id="180" idx="3"/>
            <a:endCxn id="183" idx="1"/>
          </p:cNvCxnSpPr>
          <p:nvPr/>
        </p:nvCxnSpPr>
        <p:spPr>
          <a:xfrm rot="10800000" flipH="1">
            <a:off x="10829325" y="4481125"/>
            <a:ext cx="1657500" cy="36600"/>
          </a:xfrm>
          <a:prstGeom prst="straightConnector1">
            <a:avLst/>
          </a:prstGeom>
          <a:noFill/>
          <a:ln w="28575" cap="flat" cmpd="sng">
            <a:solidFill>
              <a:srgbClr val="000000"/>
            </a:solidFill>
            <a:prstDash val="solid"/>
            <a:round/>
            <a:headEnd type="none" w="med" len="med"/>
            <a:tailEnd type="stealth" w="med" len="med"/>
          </a:ln>
        </p:spPr>
      </p:cxnSp>
      <p:cxnSp>
        <p:nvCxnSpPr>
          <p:cNvPr id="199" name="Google Shape;199;p44"/>
          <p:cNvCxnSpPr>
            <a:stCxn id="191" idx="3"/>
            <a:endCxn id="183" idx="1"/>
          </p:cNvCxnSpPr>
          <p:nvPr/>
        </p:nvCxnSpPr>
        <p:spPr>
          <a:xfrm rot="10800000" flipH="1">
            <a:off x="10842923" y="4481225"/>
            <a:ext cx="1643700" cy="2736000"/>
          </a:xfrm>
          <a:prstGeom prst="straightConnector1">
            <a:avLst/>
          </a:prstGeom>
          <a:noFill/>
          <a:ln w="28575" cap="flat" cmpd="sng">
            <a:solidFill>
              <a:srgbClr val="000000"/>
            </a:solidFill>
            <a:prstDash val="solid"/>
            <a:round/>
            <a:headEnd type="none" w="med" len="med"/>
            <a:tailEnd type="stealth" w="med" len="med"/>
          </a:ln>
        </p:spPr>
      </p:cxnSp>
      <p:grpSp>
        <p:nvGrpSpPr>
          <p:cNvPr id="200" name="Google Shape;200;p44"/>
          <p:cNvGrpSpPr/>
          <p:nvPr/>
        </p:nvGrpSpPr>
        <p:grpSpPr>
          <a:xfrm>
            <a:off x="15517572" y="5963685"/>
            <a:ext cx="2483069" cy="1535154"/>
            <a:chOff x="9791700" y="4000500"/>
            <a:chExt cx="2628977" cy="1790685"/>
          </a:xfrm>
        </p:grpSpPr>
        <p:sp>
          <p:nvSpPr>
            <p:cNvPr id="201" name="Google Shape;201;p44"/>
            <p:cNvSpPr/>
            <p:nvPr/>
          </p:nvSpPr>
          <p:spPr>
            <a:xfrm>
              <a:off x="9940577" y="4132785"/>
              <a:ext cx="2480100" cy="1658400"/>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4"/>
            <p:cNvSpPr/>
            <p:nvPr/>
          </p:nvSpPr>
          <p:spPr>
            <a:xfrm>
              <a:off x="9791700" y="4000500"/>
              <a:ext cx="2480100" cy="1658400"/>
            </a:xfrm>
            <a:prstGeom prst="rect">
              <a:avLst/>
            </a:prstGeom>
            <a:solidFill>
              <a:srgbClr val="FFFFFF"/>
            </a:solidFill>
            <a:ln w="381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44"/>
          <p:cNvSpPr/>
          <p:nvPr/>
        </p:nvSpPr>
        <p:spPr>
          <a:xfrm>
            <a:off x="15708504" y="6160058"/>
            <a:ext cx="1961400" cy="10287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rgbClr val="FFFFFF"/>
                </a:solidFill>
                <a:latin typeface="Roboto"/>
                <a:ea typeface="Roboto"/>
                <a:cs typeface="Roboto"/>
                <a:sym typeface="Roboto"/>
              </a:rPr>
              <a:t>Reporting Service</a:t>
            </a:r>
            <a:endParaRPr sz="2800">
              <a:solidFill>
                <a:srgbClr val="FFFFFF"/>
              </a:solidFill>
              <a:latin typeface="Roboto"/>
              <a:ea typeface="Roboto"/>
              <a:cs typeface="Roboto"/>
              <a:sym typeface="Roboto"/>
            </a:endParaRPr>
          </a:p>
        </p:txBody>
      </p:sp>
      <p:cxnSp>
        <p:nvCxnSpPr>
          <p:cNvPr id="204" name="Google Shape;204;p44"/>
          <p:cNvCxnSpPr>
            <a:stCxn id="202" idx="1"/>
            <a:endCxn id="187" idx="3"/>
          </p:cNvCxnSpPr>
          <p:nvPr/>
        </p:nvCxnSpPr>
        <p:spPr>
          <a:xfrm flipH="1">
            <a:off x="14549172" y="6674558"/>
            <a:ext cx="968400" cy="1251900"/>
          </a:xfrm>
          <a:prstGeom prst="straightConnector1">
            <a:avLst/>
          </a:prstGeom>
          <a:noFill/>
          <a:ln w="28575" cap="flat" cmpd="sng">
            <a:solidFill>
              <a:srgbClr val="000000"/>
            </a:solidFill>
            <a:prstDash val="solid"/>
            <a:round/>
            <a:headEnd type="none" w="med" len="med"/>
            <a:tailEnd type="stealth"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45"/>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 Designing REST APIs</a:t>
            </a:r>
            <a:endParaRPr/>
          </a:p>
        </p:txBody>
      </p:sp>
      <p:sp>
        <p:nvSpPr>
          <p:cNvPr id="210" name="Google Shape;210;p45"/>
          <p:cNvSpPr txBox="1"/>
          <p:nvPr/>
        </p:nvSpPr>
        <p:spPr>
          <a:xfrm>
            <a:off x="1847500" y="2151575"/>
            <a:ext cx="14888100" cy="765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3000">
                <a:solidFill>
                  <a:srgbClr val="737373"/>
                </a:solidFill>
                <a:latin typeface="Roboto"/>
                <a:ea typeface="Roboto"/>
                <a:cs typeface="Roboto"/>
                <a:sym typeface="Roboto"/>
              </a:rPr>
              <a:t>As a team, fill in the table with your services and their resources and operations.</a:t>
            </a:r>
            <a:endParaRPr sz="3000">
              <a:solidFill>
                <a:srgbClr val="737373"/>
              </a:solidFill>
              <a:latin typeface="Roboto"/>
              <a:ea typeface="Roboto"/>
              <a:cs typeface="Roboto"/>
              <a:sym typeface="Roboto"/>
            </a:endParaRPr>
          </a:p>
        </p:txBody>
      </p:sp>
      <p:graphicFrame>
        <p:nvGraphicFramePr>
          <p:cNvPr id="211" name="Google Shape;211;p45"/>
          <p:cNvGraphicFramePr/>
          <p:nvPr/>
        </p:nvGraphicFramePr>
        <p:xfrm>
          <a:off x="1847500" y="3132125"/>
          <a:ext cx="3000000" cy="3000000"/>
        </p:xfrm>
        <a:graphic>
          <a:graphicData uri="http://schemas.openxmlformats.org/drawingml/2006/table">
            <a:tbl>
              <a:tblPr>
                <a:noFill/>
                <a:tableStyleId>{3DDFDFCE-D4E6-46F9-B119-9639C4D0A242}</a:tableStyleId>
              </a:tblPr>
              <a:tblGrid>
                <a:gridCol w="3819775">
                  <a:extLst>
                    <a:ext uri="{9D8B030D-6E8A-4147-A177-3AD203B41FA5}">
                      <a16:colId xmlns:a16="http://schemas.microsoft.com/office/drawing/2014/main" val="20000"/>
                    </a:ext>
                  </a:extLst>
                </a:gridCol>
                <a:gridCol w="5663100">
                  <a:extLst>
                    <a:ext uri="{9D8B030D-6E8A-4147-A177-3AD203B41FA5}">
                      <a16:colId xmlns:a16="http://schemas.microsoft.com/office/drawing/2014/main" val="20001"/>
                    </a:ext>
                  </a:extLst>
                </a:gridCol>
                <a:gridCol w="5405225">
                  <a:extLst>
                    <a:ext uri="{9D8B030D-6E8A-4147-A177-3AD203B41FA5}">
                      <a16:colId xmlns:a16="http://schemas.microsoft.com/office/drawing/2014/main" val="20002"/>
                    </a:ext>
                  </a:extLst>
                </a:gridCol>
              </a:tblGrid>
              <a:tr h="0">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Service name</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Collections</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Methods</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356675">
                <a:tc>
                  <a:txBody>
                    <a:bodyPr/>
                    <a:lstStyle/>
                    <a:p>
                      <a:pPr marL="0" lvl="0" indent="0" algn="l" rtl="0">
                        <a:spcBef>
                          <a:spcPts val="0"/>
                        </a:spcBef>
                        <a:spcAft>
                          <a:spcPts val="0"/>
                        </a:spcAft>
                        <a:buNone/>
                      </a:pPr>
                      <a:r>
                        <a:rPr lang="en" sz="3000" i="1">
                          <a:latin typeface="Google Sans"/>
                          <a:ea typeface="Google Sans"/>
                          <a:cs typeface="Google Sans"/>
                          <a:sym typeface="Google Sans"/>
                        </a:rPr>
                        <a:t>Account Service</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3000" i="1">
                          <a:latin typeface="Google Sans"/>
                          <a:ea typeface="Google Sans"/>
                          <a:cs typeface="Google Sans"/>
                          <a:sym typeface="Google Sans"/>
                        </a:rPr>
                        <a:t>transactions</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3000" i="1">
                          <a:latin typeface="Google Sans"/>
                          <a:ea typeface="Google Sans"/>
                          <a:cs typeface="Google Sans"/>
                          <a:sym typeface="Google Sans"/>
                        </a:rPr>
                        <a:t>list</a:t>
                      </a:r>
                      <a:endParaRPr sz="3000" i="1">
                        <a:latin typeface="Google Sans"/>
                        <a:ea typeface="Google Sans"/>
                        <a:cs typeface="Google Sans"/>
                        <a:sym typeface="Google Sans"/>
                      </a:endParaRPr>
                    </a:p>
                    <a:p>
                      <a:pPr marL="0" lvl="0" indent="0" algn="l" rtl="0">
                        <a:spcBef>
                          <a:spcPts val="0"/>
                        </a:spcBef>
                        <a:spcAft>
                          <a:spcPts val="0"/>
                        </a:spcAft>
                        <a:buNone/>
                      </a:pPr>
                      <a:r>
                        <a:rPr lang="en" sz="3000" i="1">
                          <a:latin typeface="Google Sans"/>
                          <a:ea typeface="Google Sans"/>
                          <a:cs typeface="Google Sans"/>
                          <a:sym typeface="Google Sans"/>
                        </a:rPr>
                        <a:t>deposit</a:t>
                      </a:r>
                      <a:endParaRPr sz="3000" i="1">
                        <a:latin typeface="Google Sans"/>
                        <a:ea typeface="Google Sans"/>
                        <a:cs typeface="Google Sans"/>
                        <a:sym typeface="Google Sans"/>
                      </a:endParaRPr>
                    </a:p>
                    <a:p>
                      <a:pPr marL="0" lvl="0" indent="0" algn="l" rtl="0">
                        <a:spcBef>
                          <a:spcPts val="0"/>
                        </a:spcBef>
                        <a:spcAft>
                          <a:spcPts val="0"/>
                        </a:spcAft>
                        <a:buNone/>
                      </a:pPr>
                      <a:r>
                        <a:rPr lang="en" sz="3000" i="1">
                          <a:latin typeface="Google Sans"/>
                          <a:ea typeface="Google Sans"/>
                          <a:cs typeface="Google Sans"/>
                          <a:sym typeface="Google Sans"/>
                        </a:rPr>
                        <a:t>withdraw</a:t>
                      </a:r>
                      <a:endParaRPr sz="3000" i="1">
                        <a:latin typeface="Google Sans"/>
                        <a:ea typeface="Google Sans"/>
                        <a:cs typeface="Google Sans"/>
                        <a:sym typeface="Google Sans"/>
                      </a:endParaRPr>
                    </a:p>
                    <a:p>
                      <a:pPr marL="0" lvl="0" indent="0" algn="l" rtl="0">
                        <a:spcBef>
                          <a:spcPts val="0"/>
                        </a:spcBef>
                        <a:spcAft>
                          <a:spcPts val="0"/>
                        </a:spcAft>
                        <a:buNone/>
                      </a:pPr>
                      <a:r>
                        <a:rPr lang="en" sz="3000" i="1">
                          <a:latin typeface="Google Sans"/>
                          <a:ea typeface="Google Sans"/>
                          <a:cs typeface="Google Sans"/>
                          <a:sym typeface="Google Sans"/>
                        </a:rPr>
                        <a:t>transfer</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6"/>
                  </a:ext>
                </a:extLst>
              </a:tr>
            </a:tbl>
          </a:graphicData>
        </a:graphic>
      </p:graphicFrame>
    </p:spTree>
  </p:cSld>
  <p:clrMapOvr>
    <a:masterClrMapping/>
  </p:clrMapOvr>
</p:sld>
</file>

<file path=ppt/theme/theme1.xml><?xml version="1.0" encoding="utf-8"?>
<a:theme xmlns:a="http://schemas.openxmlformats.org/drawingml/2006/main" name="Google">
  <a:themeElements>
    <a:clrScheme name="Google">
      <a:dk1>
        <a:srgbClr val="3B83F3"/>
      </a:dk1>
      <a:lt1>
        <a:srgbClr val="EA4335"/>
      </a:lt1>
      <a:dk2>
        <a:srgbClr val="34A853"/>
      </a:dk2>
      <a:lt2>
        <a:srgbClr val="FBBC05"/>
      </a:lt2>
      <a:accent1>
        <a:srgbClr val="FFFFFF"/>
      </a:accent1>
      <a:accent2>
        <a:srgbClr val="757575"/>
      </a:accent2>
      <a:accent3>
        <a:srgbClr val="BFBFBF"/>
      </a:accent3>
      <a:accent4>
        <a:srgbClr val="093D90"/>
      </a:accent4>
      <a:accent5>
        <a:srgbClr val="0D5BD8"/>
      </a:accent5>
      <a:accent6>
        <a:srgbClr val="FFFFFF"/>
      </a:accent6>
      <a:hlink>
        <a:srgbClr val="1155CC"/>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oogle">
  <a:themeElements>
    <a:clrScheme name="Google">
      <a:dk1>
        <a:srgbClr val="3B83F3"/>
      </a:dk1>
      <a:lt1>
        <a:srgbClr val="EA4335"/>
      </a:lt1>
      <a:dk2>
        <a:srgbClr val="34A853"/>
      </a:dk2>
      <a:lt2>
        <a:srgbClr val="FBBC05"/>
      </a:lt2>
      <a:accent1>
        <a:srgbClr val="FFFFFF"/>
      </a:accent1>
      <a:accent2>
        <a:srgbClr val="757575"/>
      </a:accent2>
      <a:accent3>
        <a:srgbClr val="BFBFBF"/>
      </a:accent3>
      <a:accent4>
        <a:srgbClr val="093D90"/>
      </a:accent4>
      <a:accent5>
        <a:srgbClr val="0D5BD8"/>
      </a:accent5>
      <a:accent6>
        <a:srgbClr val="FFFFFF"/>
      </a:accent6>
      <a:hlink>
        <a:srgbClr val="1155CC"/>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Google">
  <a:themeElements>
    <a:clrScheme name="Google">
      <a:dk1>
        <a:srgbClr val="3B83F3"/>
      </a:dk1>
      <a:lt1>
        <a:srgbClr val="EA4335"/>
      </a:lt1>
      <a:dk2>
        <a:srgbClr val="34A853"/>
      </a:dk2>
      <a:lt2>
        <a:srgbClr val="FBBC05"/>
      </a:lt2>
      <a:accent1>
        <a:srgbClr val="FFFFFF"/>
      </a:accent1>
      <a:accent2>
        <a:srgbClr val="757575"/>
      </a:accent2>
      <a:accent3>
        <a:srgbClr val="BFBFBF"/>
      </a:accent3>
      <a:accent4>
        <a:srgbClr val="093D90"/>
      </a:accent4>
      <a:accent5>
        <a:srgbClr val="0D5BD8"/>
      </a:accent5>
      <a:accent6>
        <a:srgbClr val="FFFFFF"/>
      </a:accent6>
      <a:hlink>
        <a:srgbClr val="FFFFFF"/>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1044</Words>
  <Application>Microsoft Macintosh PowerPoint</Application>
  <PresentationFormat>Произвольный</PresentationFormat>
  <Paragraphs>273</Paragraphs>
  <Slides>21</Slides>
  <Notes>21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3</vt:i4>
      </vt:variant>
      <vt:variant>
        <vt:lpstr>Заголовки слайдов</vt:lpstr>
      </vt:variant>
      <vt:variant>
        <vt:i4>21</vt:i4>
      </vt:variant>
    </vt:vector>
  </HeadingPairs>
  <TitlesOfParts>
    <vt:vector size="29" baseType="lpstr">
      <vt:lpstr>Google Sans</vt:lpstr>
      <vt:lpstr>Consolas</vt:lpstr>
      <vt:lpstr>Roboto</vt:lpstr>
      <vt:lpstr>Arial</vt:lpstr>
      <vt:lpstr>Open Sans</vt:lpstr>
      <vt:lpstr>Google</vt:lpstr>
      <vt:lpstr>Google</vt:lpstr>
      <vt:lpstr>Google</vt:lpstr>
      <vt:lpstr>Презентация PowerPoint</vt:lpstr>
      <vt:lpstr>[Your Team Name Here]  [Your Motto]</vt:lpstr>
      <vt:lpstr>1a. Defining Your Team's Case Study</vt:lpstr>
      <vt:lpstr>1b. [Case Study Name Here]</vt:lpstr>
      <vt:lpstr>2a. Writing User Personas</vt:lpstr>
      <vt:lpstr>2b. Writing User Stories</vt:lpstr>
      <vt:lpstr>3. Defining SLIs and SLOs</vt:lpstr>
      <vt:lpstr>4. Design Microservices for Your Application</vt:lpstr>
      <vt:lpstr>5. Designing REST APIs</vt:lpstr>
      <vt:lpstr>6. Defining Storage Characteristics</vt:lpstr>
      <vt:lpstr>7. Choosing Google Cloud Storage and Data Services</vt:lpstr>
      <vt:lpstr>8a. Defining Network Characteristics for Your Services</vt:lpstr>
      <vt:lpstr>8b. Select the Load Balancers for Your Services</vt:lpstr>
      <vt:lpstr>9. Diagramming Your Network</vt:lpstr>
      <vt:lpstr>10. Designing Reliable, Scalable Applications   </vt:lpstr>
      <vt:lpstr>11a. Disaster Recovery Scenario </vt:lpstr>
      <vt:lpstr>11b. Service Disaster Recovery Scenarios</vt:lpstr>
      <vt:lpstr>11c. Resource Disaster Recovery Plans</vt:lpstr>
      <vt:lpstr>12. Modeling Secure Google Cloud Services </vt:lpstr>
      <vt:lpstr>13. Cost Estimating and Planning</vt:lpstr>
      <vt:lpstr>Презентация PowerPoint</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Microsoft Office User</cp:lastModifiedBy>
  <cp:revision>1</cp:revision>
  <dcterms:modified xsi:type="dcterms:W3CDTF">2021-01-19T07:24:24Z</dcterms:modified>
</cp:coreProperties>
</file>