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64" r:id="rId6"/>
    <p:sldId id="259" r:id="rId7"/>
    <p:sldId id="262" r:id="rId8"/>
    <p:sldId id="263" r:id="rId9"/>
    <p:sldId id="26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497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C29E8-B210-425E-B545-CD67C3E6B68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4836-7EBC-436B-AABE-9932B0A54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A4836-7EBC-436B-AABE-9932B0A54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3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* При инициализации </a:t>
            </a:r>
            <a:r>
              <a:rPr lang="ru-RU" dirty="0" err="1"/>
              <a:t>ноды</a:t>
            </a:r>
            <a:r>
              <a:rPr lang="ru-RU" dirty="0"/>
              <a:t> из </a:t>
            </a:r>
            <a:r>
              <a:rPr lang="ru-RU" dirty="0" err="1"/>
              <a:t>админки</a:t>
            </a:r>
            <a:r>
              <a:rPr lang="ru-RU" dirty="0"/>
              <a:t> </a:t>
            </a:r>
            <a:r>
              <a:rPr lang="en-US" dirty="0"/>
              <a:t>Rancher </a:t>
            </a:r>
            <a:r>
              <a:rPr lang="ru-RU" dirty="0" err="1"/>
              <a:t>нода</a:t>
            </a:r>
            <a:r>
              <a:rPr lang="ru-RU" dirty="0"/>
              <a:t> упорно ломится на публичные дистрибутивы </a:t>
            </a:r>
            <a:r>
              <a:rPr lang="en-US" dirty="0"/>
              <a:t>helm-charts</a:t>
            </a:r>
            <a:r>
              <a:rPr lang="ru-RU" dirty="0"/>
              <a:t> и отказывается работать при отсутствии связи с ними. Хотя по документации </a:t>
            </a:r>
            <a:r>
              <a:rPr lang="ru-RU" dirty="0" err="1"/>
              <a:t>нода</a:t>
            </a:r>
            <a:r>
              <a:rPr lang="ru-RU" dirty="0"/>
              <a:t> сначала должна </a:t>
            </a:r>
            <a:r>
              <a:rPr lang="ru-RU" dirty="0" err="1"/>
              <a:t>проинициализироваться</a:t>
            </a:r>
            <a:r>
              <a:rPr lang="ru-RU" dirty="0"/>
              <a:t>, появиться в </a:t>
            </a:r>
            <a:r>
              <a:rPr lang="en-US" dirty="0"/>
              <a:t>UI</a:t>
            </a:r>
            <a:r>
              <a:rPr lang="ru-RU" dirty="0"/>
              <a:t>, а затем можно ее натравить уже на приватные </a:t>
            </a:r>
            <a:r>
              <a:rPr lang="en-US" dirty="0"/>
              <a:t>registry </a:t>
            </a:r>
            <a:r>
              <a:rPr lang="ru-RU" dirty="0"/>
              <a:t>и в том числе на приватные </a:t>
            </a:r>
            <a:r>
              <a:rPr lang="en-US" dirty="0"/>
              <a:t>registry </a:t>
            </a:r>
            <a:r>
              <a:rPr lang="ru-RU" dirty="0"/>
              <a:t>для </a:t>
            </a:r>
            <a:r>
              <a:rPr lang="en-US" dirty="0"/>
              <a:t>helm-chart-</a:t>
            </a:r>
            <a:r>
              <a:rPr lang="ru-RU" dirty="0" err="1"/>
              <a:t>ов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A4836-7EBC-436B-AABE-9932B0A54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vision.readthedocs.io/en/latest/doc/content-packages/krib.html" TargetMode="External"/><Relationship Id="rId2" Type="http://schemas.openxmlformats.org/officeDocument/2006/relationships/hyperlink" Target="https://provision.readthedocs.io/en/latest/READ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vision.readthedocs.io/en/latest/doc/integrations/ansibl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earchITEng/kubeadm-playbook" TargetMode="External"/><Relationship Id="rId2" Type="http://schemas.openxmlformats.org/officeDocument/2006/relationships/hyperlink" Target="https://kubernetes.io/docs/setup/production-environment/tools/kubeadm/high-availabilit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fatechblog/bare-metal-k8s-clustering-at-chick-fil-a-scale-7b0607bd3541" TargetMode="External"/><Relationship Id="rId2" Type="http://schemas.openxmlformats.org/officeDocument/2006/relationships/hyperlink" Target="https://github.com/kubernetes-sigs/kubespray/issues/112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70ED-2C20-40DA-B04A-67DBEC501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Инструменты и их связки для реализации услуги «</a:t>
            </a:r>
            <a:r>
              <a:rPr lang="en-US" dirty="0"/>
              <a:t>Kubernetes as a service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EC7EB-3715-4F18-B07B-580326615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7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7AA7-256D-40EF-ABFE-FB0F6110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2129"/>
          </a:xfrm>
        </p:spPr>
        <p:txBody>
          <a:bodyPr>
            <a:normAutofit fontScale="90000"/>
          </a:bodyPr>
          <a:lstStyle/>
          <a:p>
            <a:r>
              <a:rPr lang="en-US" dirty="0"/>
              <a:t>Rancher/RKE</a:t>
            </a:r>
            <a:r>
              <a:rPr lang="ru-RU" dirty="0"/>
              <a:t> - </a:t>
            </a:r>
            <a:r>
              <a:rPr lang="ru-RU" dirty="0">
                <a:solidFill>
                  <a:srgbClr val="00B050"/>
                </a:solidFill>
              </a:rPr>
              <a:t>плюсы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4176-33BE-4A14-80D5-E213DC46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3182"/>
            <a:ext cx="10199799" cy="539230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Все продукты </a:t>
            </a:r>
            <a:r>
              <a:rPr lang="en-US" dirty="0"/>
              <a:t>Rancher Labs – </a:t>
            </a:r>
            <a:r>
              <a:rPr lang="ru-RU" dirty="0"/>
              <a:t>100%</a:t>
            </a:r>
            <a:r>
              <a:rPr lang="en-US" dirty="0"/>
              <a:t> Open Source. </a:t>
            </a:r>
            <a:r>
              <a:rPr lang="ru-RU" dirty="0"/>
              <a:t>Платная только поддержка.</a:t>
            </a:r>
          </a:p>
          <a:p>
            <a:r>
              <a:rPr lang="ru-RU" dirty="0"/>
              <a:t>Есть из коробки: </a:t>
            </a:r>
            <a:r>
              <a:rPr lang="en-US" dirty="0"/>
              <a:t>API </a:t>
            </a:r>
            <a:r>
              <a:rPr lang="ru-RU" dirty="0"/>
              <a:t>(только у </a:t>
            </a:r>
            <a:r>
              <a:rPr lang="en-US" dirty="0"/>
              <a:t>Rancher), user </a:t>
            </a:r>
            <a:r>
              <a:rPr lang="en-US" dirty="0" err="1"/>
              <a:t>mgmt</a:t>
            </a:r>
            <a:r>
              <a:rPr lang="ru-RU" dirty="0"/>
              <a:t>, RBAC, политики безопасности, </a:t>
            </a:r>
            <a:r>
              <a:rPr lang="ru-RU" dirty="0" err="1"/>
              <a:t>capacity</a:t>
            </a:r>
            <a:r>
              <a:rPr lang="ru-RU" dirty="0"/>
              <a:t> </a:t>
            </a:r>
            <a:r>
              <a:rPr lang="ru-RU" dirty="0" err="1"/>
              <a:t>mgmt</a:t>
            </a:r>
            <a:r>
              <a:rPr lang="ru-RU" dirty="0"/>
              <a:t>, делегирование полномочий администрирования, </a:t>
            </a:r>
            <a:r>
              <a:rPr lang="en-US" dirty="0"/>
              <a:t>backup/restore,</a:t>
            </a:r>
            <a:r>
              <a:rPr lang="ru-RU" dirty="0"/>
              <a:t> </a:t>
            </a:r>
            <a:r>
              <a:rPr lang="ru-RU" dirty="0" err="1"/>
              <a:t>логгинг</a:t>
            </a:r>
            <a:r>
              <a:rPr lang="ru-RU" dirty="0"/>
              <a:t>/мониторинг</a:t>
            </a:r>
            <a:r>
              <a:rPr lang="en-US" dirty="0"/>
              <a:t>/</a:t>
            </a:r>
            <a:r>
              <a:rPr lang="ru-RU" dirty="0" err="1"/>
              <a:t>алерты</a:t>
            </a:r>
            <a:r>
              <a:rPr lang="en-US" dirty="0"/>
              <a:t>/</a:t>
            </a:r>
            <a:r>
              <a:rPr lang="en-US" dirty="0" err="1"/>
              <a:t>healthcheck</a:t>
            </a:r>
            <a:endParaRPr lang="en-US" dirty="0"/>
          </a:p>
          <a:p>
            <a:r>
              <a:rPr lang="en-US" dirty="0" err="1"/>
              <a:t>Rke</a:t>
            </a:r>
            <a:r>
              <a:rPr lang="en-US" dirty="0"/>
              <a:t> </a:t>
            </a:r>
            <a:r>
              <a:rPr lang="ru-RU" dirty="0"/>
              <a:t>использует 100% </a:t>
            </a:r>
            <a:r>
              <a:rPr lang="ru-RU" dirty="0" err="1"/>
              <a:t>апстрим</a:t>
            </a:r>
            <a:r>
              <a:rPr lang="ru-RU" dirty="0"/>
              <a:t> версию компонентов </a:t>
            </a:r>
            <a:r>
              <a:rPr lang="en-US" dirty="0"/>
              <a:t>K8S</a:t>
            </a:r>
          </a:p>
          <a:p>
            <a:r>
              <a:rPr lang="en-US" dirty="0" err="1"/>
              <a:t>Rke</a:t>
            </a:r>
            <a:r>
              <a:rPr lang="en-US" dirty="0"/>
              <a:t> </a:t>
            </a:r>
            <a:r>
              <a:rPr lang="ru-RU" dirty="0"/>
              <a:t>независимо от </a:t>
            </a:r>
            <a:r>
              <a:rPr lang="en-US" dirty="0"/>
              <a:t>Rancher </a:t>
            </a:r>
            <a:r>
              <a:rPr lang="ru-RU" dirty="0"/>
              <a:t>умеет выполнять </a:t>
            </a:r>
            <a:r>
              <a:rPr lang="ru-RU" dirty="0" err="1"/>
              <a:t>бекап</a:t>
            </a:r>
            <a:r>
              <a:rPr lang="ru-RU" dirty="0"/>
              <a:t> и восстановление базы </a:t>
            </a:r>
            <a:r>
              <a:rPr lang="en-US" dirty="0" err="1"/>
              <a:t>etcd</a:t>
            </a:r>
            <a:r>
              <a:rPr lang="en-US" dirty="0"/>
              <a:t> </a:t>
            </a:r>
            <a:r>
              <a:rPr lang="ru-RU" dirty="0"/>
              <a:t>на внешнее </a:t>
            </a:r>
            <a:r>
              <a:rPr lang="en-US" dirty="0"/>
              <a:t>S3-</a:t>
            </a:r>
            <a:r>
              <a:rPr lang="ru-RU" dirty="0"/>
              <a:t>хранилище</a:t>
            </a:r>
            <a:endParaRPr lang="en-US" dirty="0"/>
          </a:p>
          <a:p>
            <a:r>
              <a:rPr lang="ru-RU" dirty="0"/>
              <a:t>Конфигурация кластера для </a:t>
            </a:r>
            <a:r>
              <a:rPr lang="en-US" dirty="0" err="1"/>
              <a:t>rke</a:t>
            </a:r>
            <a:r>
              <a:rPr lang="en-US" dirty="0"/>
              <a:t> </a:t>
            </a:r>
            <a:r>
              <a:rPr lang="ru-RU" dirty="0"/>
              <a:t>описывается всего одним </a:t>
            </a:r>
            <a:r>
              <a:rPr lang="en-US" dirty="0" err="1"/>
              <a:t>yaml</a:t>
            </a:r>
            <a:r>
              <a:rPr lang="en-US" dirty="0"/>
              <a:t>-</a:t>
            </a:r>
            <a:r>
              <a:rPr lang="ru-RU" dirty="0"/>
              <a:t>файлом</a:t>
            </a:r>
          </a:p>
          <a:p>
            <a:r>
              <a:rPr lang="ru-RU" dirty="0"/>
              <a:t>Быстро работает!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227D1-0377-4676-89A0-49D9EF72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69" y="5973473"/>
            <a:ext cx="3612543" cy="532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468460-D0CC-4441-990C-3CA810A35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630" y="330070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4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7AA7-256D-40EF-ABFE-FB0F6110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2129"/>
          </a:xfrm>
        </p:spPr>
        <p:txBody>
          <a:bodyPr>
            <a:normAutofit fontScale="90000"/>
          </a:bodyPr>
          <a:lstStyle/>
          <a:p>
            <a:r>
              <a:rPr lang="en-US" dirty="0"/>
              <a:t>Rancher/RKE</a:t>
            </a:r>
            <a:r>
              <a:rPr lang="ru-RU" dirty="0"/>
              <a:t> - </a:t>
            </a:r>
            <a:r>
              <a:rPr lang="ru-RU" dirty="0">
                <a:solidFill>
                  <a:srgbClr val="FF0000"/>
                </a:solidFill>
              </a:rPr>
              <a:t>минусы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4176-33BE-4A14-80D5-E213DC46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3184"/>
            <a:ext cx="10199799" cy="4970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Rancher </a:t>
            </a:r>
            <a:r>
              <a:rPr lang="ru-RU" dirty="0"/>
              <a:t>как оркестратор и портал управления не умеет создавать кластеры </a:t>
            </a:r>
            <a:r>
              <a:rPr lang="en-US" dirty="0"/>
              <a:t>K8S </a:t>
            </a:r>
            <a:r>
              <a:rPr lang="ru-RU" dirty="0"/>
              <a:t>«с нуля»</a:t>
            </a:r>
          </a:p>
          <a:p>
            <a:r>
              <a:rPr lang="ru-RU" dirty="0"/>
              <a:t>Предварительное тестирование выявило проблемы в </a:t>
            </a:r>
            <a:r>
              <a:rPr lang="en-US" dirty="0"/>
              <a:t>Air-Gap </a:t>
            </a:r>
            <a:r>
              <a:rPr lang="ru-RU" dirty="0"/>
              <a:t>среде</a:t>
            </a:r>
            <a:r>
              <a:rPr lang="en-US" dirty="0"/>
              <a:t>*</a:t>
            </a:r>
          </a:p>
          <a:p>
            <a:r>
              <a:rPr lang="ru-RU" dirty="0"/>
              <a:t>Не работает на </a:t>
            </a:r>
            <a:r>
              <a:rPr lang="en-US" dirty="0"/>
              <a:t>RHEL/CentOS 8.x</a:t>
            </a:r>
            <a:endParaRPr lang="ru-RU" dirty="0"/>
          </a:p>
          <a:p>
            <a:r>
              <a:rPr lang="ru-RU" dirty="0"/>
              <a:t>Все же проприетарное решение, хотя и </a:t>
            </a:r>
            <a:r>
              <a:rPr lang="en-US" dirty="0"/>
              <a:t>Open Source </a:t>
            </a:r>
            <a:r>
              <a:rPr lang="ru-RU" dirty="0"/>
              <a:t>(потенциальные проблемы с поддержкой кодовой базы, если компания решит уйти с рынка)</a:t>
            </a:r>
          </a:p>
          <a:p>
            <a:r>
              <a:rPr lang="ru-RU" dirty="0"/>
              <a:t>Вопросы с потреблением ресурсов и производительностью самого кластера </a:t>
            </a:r>
            <a:r>
              <a:rPr lang="en-US" dirty="0"/>
              <a:t>Rancher </a:t>
            </a:r>
            <a:r>
              <a:rPr lang="ru-RU" dirty="0"/>
              <a:t>при добавлении большого числа кластеров</a:t>
            </a:r>
          </a:p>
          <a:p>
            <a:r>
              <a:rPr lang="ru-RU" dirty="0"/>
              <a:t>Еще одна управляющая прослойка (+ к порталу ДИ и оркестратору)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227D1-0377-4676-89A0-49D9EF72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69" y="5973473"/>
            <a:ext cx="3612543" cy="532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0F8A5-4D8A-4B30-A6E7-FCADF97D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630" y="330070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B4E5-9D6E-4975-B253-ED163249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Перспективные проекты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9917-15B6-49CA-8ED5-6E8771AD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r>
              <a:rPr lang="en-US" dirty="0"/>
              <a:t>Digital Rebar (</a:t>
            </a:r>
            <a:r>
              <a:rPr lang="en-US" dirty="0">
                <a:hlinkClick r:id="rId2"/>
              </a:rPr>
              <a:t>https://provision.readthedocs.io/en/latest/README.html</a:t>
            </a:r>
            <a:r>
              <a:rPr lang="en-US" dirty="0"/>
              <a:t>) </a:t>
            </a:r>
            <a:r>
              <a:rPr lang="ru-RU" dirty="0"/>
              <a:t>– пакет для</a:t>
            </a:r>
            <a:r>
              <a:rPr lang="en-US" dirty="0"/>
              <a:t> bare metal provisioning, </a:t>
            </a:r>
            <a:r>
              <a:rPr lang="ru-RU" dirty="0"/>
              <a:t>совместно с </a:t>
            </a:r>
            <a:r>
              <a:rPr lang="en-US" dirty="0" err="1"/>
              <a:t>kubespray</a:t>
            </a:r>
            <a:r>
              <a:rPr lang="en-US" dirty="0"/>
              <a:t> </a:t>
            </a:r>
            <a:r>
              <a:rPr lang="ru-RU" dirty="0"/>
              <a:t>может использоваться для создания кластера «с нуля». Есть собственная связка с </a:t>
            </a:r>
            <a:r>
              <a:rPr lang="en-US" dirty="0" err="1"/>
              <a:t>kubeadm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https://provision.readthedocs.io/en/latest/doc/content-packages/krib.html</a:t>
            </a:r>
            <a:r>
              <a:rPr lang="en-US" dirty="0"/>
              <a:t>)</a:t>
            </a:r>
            <a:r>
              <a:rPr lang="ru-RU" dirty="0"/>
              <a:t>, а также есть возможность подружить с </a:t>
            </a:r>
            <a:r>
              <a:rPr lang="en-US" dirty="0" err="1"/>
              <a:t>kubespray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https://provision.readthedocs.io/en/latest/doc/integrations/ansible.html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Terraform (https://www.terraform.io) </a:t>
            </a:r>
            <a:r>
              <a:rPr lang="ru-RU" dirty="0"/>
              <a:t>решение для реализации подхода </a:t>
            </a:r>
            <a:r>
              <a:rPr lang="en-US" dirty="0"/>
              <a:t>Infrastructure-as-a-Code, – </a:t>
            </a:r>
            <a:r>
              <a:rPr lang="ru-RU" dirty="0"/>
              <a:t>есть в разработке провайдер для ДИ, есть провайдер для </a:t>
            </a:r>
            <a:r>
              <a:rPr lang="en-US" dirty="0" err="1"/>
              <a:t>rke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BAD5-0FAB-444C-95E2-688501B9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3751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47ED-BB98-4C52-A952-4D0A2558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6245"/>
            <a:ext cx="9905999" cy="4344956"/>
          </a:xfrm>
        </p:spPr>
        <p:txBody>
          <a:bodyPr/>
          <a:lstStyle/>
          <a:p>
            <a:r>
              <a:rPr lang="ru-RU" dirty="0"/>
              <a:t>Первый кандидат на тестирование – </a:t>
            </a:r>
            <a:r>
              <a:rPr lang="en-US" dirty="0" err="1"/>
              <a:t>kubespray</a:t>
            </a:r>
            <a:r>
              <a:rPr lang="ru-RU" dirty="0"/>
              <a:t>: нужно изучить:</a:t>
            </a:r>
          </a:p>
          <a:p>
            <a:pPr lvl="1"/>
            <a:r>
              <a:rPr lang="ru-RU" dirty="0"/>
              <a:t>Работу «из коробки»</a:t>
            </a:r>
          </a:p>
          <a:p>
            <a:pPr lvl="1"/>
            <a:r>
              <a:rPr lang="ru-RU" dirty="0"/>
              <a:t>возможности по доработке включенных </a:t>
            </a:r>
            <a:r>
              <a:rPr lang="ru-RU" dirty="0" err="1"/>
              <a:t>плейбуков</a:t>
            </a:r>
            <a:r>
              <a:rPr lang="ru-RU" dirty="0"/>
              <a:t> </a:t>
            </a:r>
            <a:r>
              <a:rPr lang="en-US" dirty="0"/>
              <a:t>Ansible</a:t>
            </a:r>
            <a:endParaRPr lang="ru-RU" dirty="0"/>
          </a:p>
          <a:p>
            <a:pPr lvl="1"/>
            <a:r>
              <a:rPr lang="ru-RU" dirty="0"/>
              <a:t>Интеграции с другими инструментами и работу в </a:t>
            </a:r>
            <a:r>
              <a:rPr lang="en-US" dirty="0"/>
              <a:t>Air-Gap-</a:t>
            </a:r>
            <a:r>
              <a:rPr lang="ru-RU" dirty="0"/>
              <a:t>среде</a:t>
            </a:r>
          </a:p>
          <a:p>
            <a:r>
              <a:rPr lang="ru-RU" dirty="0"/>
              <a:t>Смотрим на </a:t>
            </a:r>
            <a:r>
              <a:rPr lang="en-US" dirty="0"/>
              <a:t>Rancher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какие еще всплывут нюансы помимо выявленных</a:t>
            </a:r>
          </a:p>
          <a:p>
            <a:pPr lvl="1"/>
            <a:r>
              <a:rPr lang="ru-RU" dirty="0"/>
              <a:t>Возможности </a:t>
            </a:r>
            <a:r>
              <a:rPr lang="en-US" dirty="0"/>
              <a:t>API </a:t>
            </a:r>
            <a:r>
              <a:rPr lang="ru-RU" dirty="0"/>
              <a:t>и варианты «подружить» с порталом ДИ и оркестратором</a:t>
            </a:r>
            <a:endParaRPr lang="en-US" dirty="0"/>
          </a:p>
          <a:p>
            <a:r>
              <a:rPr lang="ru-RU" dirty="0"/>
              <a:t>Пытаемся всё же собрать бизнес-требования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3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B4E5-9D6E-4975-B253-ED163249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</a:t>
            </a:r>
            <a:r>
              <a:rPr lang="ru-RU" dirty="0" err="1"/>
              <a:t>требованиЯ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9917-15B6-49CA-8ED5-6E8771AD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r>
              <a:rPr lang="en-US" dirty="0"/>
              <a:t>Open-Source</a:t>
            </a:r>
          </a:p>
          <a:p>
            <a:r>
              <a:rPr lang="ru-RU" dirty="0"/>
              <a:t>Использование </a:t>
            </a:r>
            <a:r>
              <a:rPr lang="ru-RU" dirty="0" err="1"/>
              <a:t>апстрим</a:t>
            </a:r>
            <a:r>
              <a:rPr lang="ru-RU" dirty="0"/>
              <a:t>-кода </a:t>
            </a:r>
            <a:r>
              <a:rPr lang="en-US" dirty="0"/>
              <a:t>Kubernetes</a:t>
            </a:r>
            <a:r>
              <a:rPr lang="ru-RU" dirty="0"/>
              <a:t> вместо собственных доработок</a:t>
            </a:r>
          </a:p>
          <a:p>
            <a:r>
              <a:rPr lang="ru-RU" dirty="0"/>
              <a:t>Работа в отсоединенной от Интернета среде (</a:t>
            </a:r>
            <a:r>
              <a:rPr lang="en-US" dirty="0"/>
              <a:t>Air-Gap)</a:t>
            </a:r>
          </a:p>
          <a:p>
            <a:r>
              <a:rPr lang="ru-RU" dirty="0"/>
              <a:t>Ориентация на </a:t>
            </a:r>
            <a:r>
              <a:rPr lang="en-US" dirty="0"/>
              <a:t>UPI (User-Provisioned Infrastructure)</a:t>
            </a:r>
            <a:r>
              <a:rPr lang="ru-RU" dirty="0"/>
              <a:t>, а не на публичных облачных провайдеров (</a:t>
            </a:r>
            <a:r>
              <a:rPr lang="en-US" dirty="0"/>
              <a:t>AWS, GKE, Azure)</a:t>
            </a:r>
          </a:p>
          <a:p>
            <a:r>
              <a:rPr lang="ru-RU" dirty="0"/>
              <a:t>Охват всего жизненного цикла кластеров </a:t>
            </a:r>
            <a:r>
              <a:rPr lang="en-US" dirty="0"/>
              <a:t>Kubernetes</a:t>
            </a:r>
          </a:p>
          <a:p>
            <a:r>
              <a:rPr lang="ru-RU" dirty="0"/>
              <a:t>Наличие </a:t>
            </a:r>
            <a:r>
              <a:rPr lang="en-US" dirty="0"/>
              <a:t>API </a:t>
            </a:r>
            <a:r>
              <a:rPr lang="ru-RU" dirty="0"/>
              <a:t>для удаленных вызовов с портала (оркестратора)</a:t>
            </a:r>
          </a:p>
          <a:p>
            <a:r>
              <a:rPr lang="en-US" dirty="0"/>
              <a:t>Success Story (-</a:t>
            </a:r>
            <a:r>
              <a:rPr lang="en-US" dirty="0" err="1"/>
              <a:t>ies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084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7AA7-256D-40EF-ABFE-FB0F6110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2129"/>
          </a:xfrm>
        </p:spPr>
        <p:txBody>
          <a:bodyPr>
            <a:normAutofit fontScale="90000"/>
          </a:bodyPr>
          <a:lstStyle/>
          <a:p>
            <a:r>
              <a:rPr lang="en-US" dirty="0"/>
              <a:t>Ansible + </a:t>
            </a:r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4176-33BE-4A14-80D5-E213DC46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13183"/>
            <a:ext cx="8288834" cy="5374754"/>
          </a:xfrm>
        </p:spPr>
        <p:txBody>
          <a:bodyPr/>
          <a:lstStyle/>
          <a:p>
            <a:r>
              <a:rPr lang="en-US" dirty="0" err="1"/>
              <a:t>Kubeadm</a:t>
            </a:r>
            <a:r>
              <a:rPr lang="en-US" dirty="0"/>
              <a:t> – </a:t>
            </a:r>
            <a:r>
              <a:rPr lang="ru-RU" dirty="0"/>
              <a:t>официальный инструмент деплоя </a:t>
            </a:r>
            <a:r>
              <a:rPr lang="en-US" dirty="0"/>
              <a:t>K8S</a:t>
            </a:r>
            <a:r>
              <a:rPr lang="ru-RU" dirty="0"/>
              <a:t>, бинарная утилита, не требующая доп. Зависимостей</a:t>
            </a:r>
            <a:endParaRPr lang="en-US" dirty="0"/>
          </a:p>
          <a:p>
            <a:r>
              <a:rPr lang="en-US" dirty="0"/>
              <a:t>Ansible – </a:t>
            </a:r>
            <a:r>
              <a:rPr lang="ru-RU" dirty="0"/>
              <a:t>средство автоматизации конфигураций серверов (физических либо ВМ)</a:t>
            </a:r>
            <a:endParaRPr lang="en-US" dirty="0"/>
          </a:p>
          <a:p>
            <a:r>
              <a:rPr lang="ru-RU" dirty="0"/>
              <a:t>Поддерживается разработчиками </a:t>
            </a:r>
            <a:r>
              <a:rPr lang="en-US" dirty="0"/>
              <a:t>Kubernetes </a:t>
            </a:r>
            <a:r>
              <a:rPr lang="ru-RU" dirty="0"/>
              <a:t>и </a:t>
            </a:r>
            <a:r>
              <a:rPr lang="ru-RU" dirty="0" err="1"/>
              <a:t>релизится</a:t>
            </a:r>
            <a:r>
              <a:rPr lang="ru-RU" dirty="0"/>
              <a:t> одновременно с версиями самого </a:t>
            </a:r>
            <a:r>
              <a:rPr lang="en-US" dirty="0"/>
              <a:t>K8S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B4641A-A9EF-4875-ABA4-34BB6244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639" y="272739"/>
            <a:ext cx="1507772" cy="1855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F5504F-C230-404C-A38F-25A31FEA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053" y="4890052"/>
            <a:ext cx="1399639" cy="15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8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7AA7-256D-40EF-ABFE-FB0F6110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2129"/>
          </a:xfrm>
        </p:spPr>
        <p:txBody>
          <a:bodyPr>
            <a:normAutofit fontScale="90000"/>
          </a:bodyPr>
          <a:lstStyle/>
          <a:p>
            <a:r>
              <a:rPr lang="en-US" dirty="0"/>
              <a:t>Ansible + </a:t>
            </a:r>
            <a:r>
              <a:rPr lang="en-US" dirty="0" err="1"/>
              <a:t>Kubeadm</a:t>
            </a:r>
            <a:r>
              <a:rPr lang="ru-RU" dirty="0"/>
              <a:t> – </a:t>
            </a:r>
            <a:r>
              <a:rPr lang="ru-RU" dirty="0">
                <a:solidFill>
                  <a:srgbClr val="00B050"/>
                </a:solidFill>
              </a:rPr>
              <a:t>плюсы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4176-33BE-4A14-80D5-E213DC46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13183"/>
            <a:ext cx="10205098" cy="4678018"/>
          </a:xfrm>
        </p:spPr>
        <p:txBody>
          <a:bodyPr/>
          <a:lstStyle/>
          <a:p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ru-RU" dirty="0" err="1"/>
              <a:t>релизится</a:t>
            </a:r>
            <a:r>
              <a:rPr lang="ru-RU" dirty="0"/>
              <a:t> одновременно с релизами самого </a:t>
            </a:r>
            <a:r>
              <a:rPr lang="en-US" dirty="0"/>
              <a:t>Kubernetes</a:t>
            </a:r>
            <a:r>
              <a:rPr lang="ru-RU" dirty="0"/>
              <a:t>, </a:t>
            </a:r>
            <a:r>
              <a:rPr lang="ru-RU" dirty="0" err="1"/>
              <a:t>синхронизируясь</a:t>
            </a:r>
            <a:r>
              <a:rPr lang="ru-RU" dirty="0"/>
              <a:t> с официальной кодовой базой (как и </a:t>
            </a:r>
            <a:r>
              <a:rPr lang="en-US" dirty="0" err="1"/>
              <a:t>kubectl</a:t>
            </a:r>
            <a:r>
              <a:rPr lang="en-US" dirty="0"/>
              <a:t>, </a:t>
            </a:r>
            <a:r>
              <a:rPr lang="en-US" dirty="0" err="1"/>
              <a:t>kubelet</a:t>
            </a:r>
            <a:r>
              <a:rPr lang="en-US" dirty="0"/>
              <a:t>)</a:t>
            </a:r>
          </a:p>
          <a:p>
            <a:r>
              <a:rPr lang="ru-RU" dirty="0"/>
              <a:t>Ориентация на </a:t>
            </a:r>
            <a:r>
              <a:rPr lang="en-US" dirty="0"/>
              <a:t>Self-Hosted Deployment</a:t>
            </a:r>
            <a:endParaRPr lang="ru-RU" dirty="0"/>
          </a:p>
          <a:p>
            <a:r>
              <a:rPr lang="ru-RU" dirty="0"/>
              <a:t>У </a:t>
            </a:r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ru-RU" dirty="0"/>
              <a:t>статус </a:t>
            </a:r>
            <a:r>
              <a:rPr lang="en-US" dirty="0"/>
              <a:t>GA</a:t>
            </a:r>
            <a:r>
              <a:rPr lang="ru-RU" dirty="0"/>
              <a:t> (+ к стабильности)</a:t>
            </a:r>
            <a:endParaRPr lang="en-US" dirty="0"/>
          </a:p>
          <a:p>
            <a:r>
              <a:rPr lang="ru-RU" dirty="0"/>
              <a:t>Есть экспертиза </a:t>
            </a:r>
            <a:r>
              <a:rPr lang="en-US" dirty="0"/>
              <a:t>Ansible </a:t>
            </a:r>
            <a:r>
              <a:rPr lang="ru-RU" dirty="0"/>
              <a:t>в управлении</a:t>
            </a:r>
            <a:endParaRPr lang="en-US" dirty="0"/>
          </a:p>
          <a:p>
            <a:r>
              <a:rPr lang="ru-RU" dirty="0"/>
              <a:t>TOSCA </a:t>
            </a:r>
            <a:r>
              <a:rPr lang="en-US" dirty="0"/>
              <a:t>(</a:t>
            </a:r>
            <a:r>
              <a:rPr lang="ru-RU" dirty="0"/>
              <a:t>оркестратор) уже работает с</a:t>
            </a:r>
            <a:r>
              <a:rPr lang="en-US" dirty="0"/>
              <a:t> Ansible</a:t>
            </a:r>
          </a:p>
        </p:txBody>
      </p:sp>
    </p:spTree>
    <p:extLst>
      <p:ext uri="{BB962C8B-B14F-4D97-AF65-F5344CB8AC3E}">
        <p14:creationId xmlns:p14="http://schemas.microsoft.com/office/powerpoint/2010/main" val="241839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7AA7-256D-40EF-ABFE-FB0F6110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2129"/>
          </a:xfrm>
        </p:spPr>
        <p:txBody>
          <a:bodyPr>
            <a:normAutofit fontScale="90000"/>
          </a:bodyPr>
          <a:lstStyle/>
          <a:p>
            <a:r>
              <a:rPr lang="en-US" dirty="0"/>
              <a:t>Ansible + </a:t>
            </a:r>
            <a:r>
              <a:rPr lang="en-US" dirty="0" err="1"/>
              <a:t>Kubeadm</a:t>
            </a:r>
            <a:r>
              <a:rPr lang="ru-RU" dirty="0"/>
              <a:t> – </a:t>
            </a:r>
            <a:r>
              <a:rPr lang="ru-RU" dirty="0">
                <a:solidFill>
                  <a:srgbClr val="FF0000"/>
                </a:solidFill>
              </a:rPr>
              <a:t>Минусы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4176-33BE-4A14-80D5-E213DC46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13182"/>
            <a:ext cx="10205098" cy="53156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Provisioning </a:t>
            </a:r>
            <a:r>
              <a:rPr lang="ru-RU" dirty="0"/>
              <a:t>ВМ нужно выполнять отдельно</a:t>
            </a:r>
            <a:endParaRPr lang="en-US" dirty="0"/>
          </a:p>
          <a:p>
            <a:r>
              <a:rPr lang="en-US" dirty="0" err="1"/>
              <a:t>Kubeadm</a:t>
            </a:r>
            <a:r>
              <a:rPr lang="ru-RU" dirty="0"/>
              <a:t> сам по себе делает только </a:t>
            </a:r>
            <a:r>
              <a:rPr lang="en-US" dirty="0"/>
              <a:t>bootstrap </a:t>
            </a:r>
            <a:r>
              <a:rPr lang="ru-RU" dirty="0"/>
              <a:t>кластера.</a:t>
            </a:r>
          </a:p>
          <a:p>
            <a:r>
              <a:rPr lang="ru-RU" dirty="0"/>
              <a:t>Сложная настройка </a:t>
            </a:r>
            <a:r>
              <a:rPr lang="en-US" dirty="0"/>
              <a:t>HA-</a:t>
            </a:r>
            <a:r>
              <a:rPr lang="ru-RU" dirty="0"/>
              <a:t>конфигураций (</a:t>
            </a:r>
            <a:r>
              <a:rPr lang="en-US" dirty="0">
                <a:hlinkClick r:id="rId2"/>
              </a:rPr>
              <a:t>https://kubernetes.io/docs/setup/production-environment/tools/kubeadm/high-availability/</a:t>
            </a:r>
            <a:r>
              <a:rPr lang="ru-RU" dirty="0"/>
              <a:t>) </a:t>
            </a:r>
          </a:p>
          <a:p>
            <a:r>
              <a:rPr lang="ru-RU" dirty="0" err="1"/>
              <a:t>Плейбуки</a:t>
            </a:r>
            <a:r>
              <a:rPr lang="ru-RU" dirty="0"/>
              <a:t> нужно разрабатывать «под себя», нет рекомендованных и поддерживаемых сообществом сборок (кроме </a:t>
            </a:r>
            <a:r>
              <a:rPr lang="en-US" dirty="0" err="1"/>
              <a:t>Kubespray</a:t>
            </a:r>
            <a:r>
              <a:rPr lang="ru-RU" dirty="0"/>
              <a:t>, о чем дальше</a:t>
            </a:r>
            <a:r>
              <a:rPr lang="en-US" dirty="0"/>
              <a:t>)</a:t>
            </a:r>
            <a:r>
              <a:rPr lang="ru-RU" dirty="0"/>
              <a:t>, есть множество опубликованных вариантов деплоя (например </a:t>
            </a:r>
            <a:r>
              <a:rPr lang="en-US" dirty="0">
                <a:hlinkClick r:id="rId3"/>
              </a:rPr>
              <a:t>https://github.com/ReSearchITEng/kubeadm-playbook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Нужно множество подготовительных работ для </a:t>
            </a:r>
            <a:r>
              <a:rPr lang="en-US" dirty="0"/>
              <a:t>Air-Gap-</a:t>
            </a:r>
            <a:r>
              <a:rPr lang="ru-RU" dirty="0"/>
              <a:t>среды: настроить прокси, кэши и зеркала для внутренних репозиториев и </a:t>
            </a:r>
            <a:r>
              <a:rPr lang="en-US" dirty="0"/>
              <a:t>registry</a:t>
            </a:r>
            <a:r>
              <a:rPr lang="ru-RU" dirty="0"/>
              <a:t>, переназначить многие переменные, …</a:t>
            </a:r>
          </a:p>
          <a:p>
            <a:r>
              <a:rPr lang="en-US" dirty="0"/>
              <a:t>RBAC, </a:t>
            </a:r>
            <a:r>
              <a:rPr lang="ru-RU" dirty="0"/>
              <a:t>мониторинг, логирование, метрики, </a:t>
            </a:r>
            <a:r>
              <a:rPr lang="en-US" dirty="0"/>
              <a:t>LB – </a:t>
            </a:r>
            <a:r>
              <a:rPr lang="ru-RU" dirty="0"/>
              <a:t>все нужно ставить отдельно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4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7AA7-256D-40EF-ABFE-FB0F6110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21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Kubespray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4176-33BE-4A14-80D5-E213DC46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3183"/>
            <a:ext cx="8431957" cy="4678018"/>
          </a:xfrm>
        </p:spPr>
        <p:txBody>
          <a:bodyPr/>
          <a:lstStyle/>
          <a:p>
            <a:r>
              <a:rPr lang="ru-RU" dirty="0"/>
              <a:t>Кем поддерживается: </a:t>
            </a:r>
            <a:r>
              <a:rPr lang="en-US" dirty="0"/>
              <a:t>Kubernetes SIG – Special Interest Group</a:t>
            </a:r>
            <a:r>
              <a:rPr lang="ru-RU" dirty="0"/>
              <a:t> (организованные </a:t>
            </a:r>
            <a:r>
              <a:rPr lang="ru-RU" dirty="0" err="1"/>
              <a:t>коммюнити</a:t>
            </a:r>
            <a:r>
              <a:rPr lang="ru-RU" dirty="0"/>
              <a:t> по определенной тематике)</a:t>
            </a:r>
            <a:endParaRPr lang="en-US" dirty="0"/>
          </a:p>
          <a:p>
            <a:r>
              <a:rPr lang="ru-RU" dirty="0"/>
              <a:t>Это, по сути, большой </a:t>
            </a:r>
            <a:r>
              <a:rPr lang="ru-RU" dirty="0" err="1"/>
              <a:t>плейбук</a:t>
            </a:r>
            <a:r>
              <a:rPr lang="ru-RU" dirty="0"/>
              <a:t> </a:t>
            </a:r>
            <a:r>
              <a:rPr lang="en-US" dirty="0"/>
              <a:t>Ansible + </a:t>
            </a:r>
            <a:r>
              <a:rPr lang="en-US" dirty="0" err="1"/>
              <a:t>kubeadm</a:t>
            </a:r>
            <a:r>
              <a:rPr lang="en-US" dirty="0"/>
              <a:t>, </a:t>
            </a:r>
            <a:r>
              <a:rPr lang="ru-RU" dirty="0"/>
              <a:t>но поддерживаемый членами </a:t>
            </a:r>
            <a:r>
              <a:rPr lang="en-US" dirty="0"/>
              <a:t>Kubernetes SIG, </a:t>
            </a:r>
            <a:r>
              <a:rPr lang="ru-RU" dirty="0"/>
              <a:t>а не кучкой энтузиастов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B38C2-3268-4E51-90D5-27568CEE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356" y="5370263"/>
            <a:ext cx="1571625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B6BF1E-B871-4D5B-94EE-C8775FA6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477" y="435237"/>
            <a:ext cx="2428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4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7AA7-256D-40EF-ABFE-FB0F6110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21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Kubespray</a:t>
            </a:r>
            <a:r>
              <a:rPr lang="ru-RU" dirty="0"/>
              <a:t> - </a:t>
            </a:r>
            <a:r>
              <a:rPr lang="ru-RU" dirty="0">
                <a:solidFill>
                  <a:srgbClr val="00B050"/>
                </a:solidFill>
              </a:rPr>
              <a:t>плюсы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4176-33BE-4A14-80D5-E213DC46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3183"/>
            <a:ext cx="10014267" cy="5309580"/>
          </a:xfrm>
        </p:spPr>
        <p:txBody>
          <a:bodyPr>
            <a:normAutofit/>
          </a:bodyPr>
          <a:lstStyle/>
          <a:p>
            <a:r>
              <a:rPr lang="ru-RU" dirty="0"/>
              <a:t>Пакетные обновления </a:t>
            </a:r>
            <a:r>
              <a:rPr lang="ru-RU" dirty="0" err="1"/>
              <a:t>плейбука</a:t>
            </a:r>
            <a:endParaRPr lang="ru-RU" dirty="0"/>
          </a:p>
          <a:p>
            <a:r>
              <a:rPr lang="ru-RU" dirty="0"/>
              <a:t>Пакетные апгрейды кластера (но возможны и покомпонентные апгрейды)</a:t>
            </a:r>
          </a:p>
          <a:p>
            <a:r>
              <a:rPr lang="ru-RU" dirty="0"/>
              <a:t>Большое количество поддерживаемых компонентов деплоя (в т.ч. 10 сетевых плагинов)</a:t>
            </a:r>
          </a:p>
          <a:p>
            <a:r>
              <a:rPr lang="ru-RU" dirty="0"/>
              <a:t>Большие возможности по кастомизации</a:t>
            </a:r>
            <a:endParaRPr lang="en-US" dirty="0"/>
          </a:p>
          <a:p>
            <a:r>
              <a:rPr lang="en-US" dirty="0"/>
              <a:t>CI</a:t>
            </a:r>
            <a:r>
              <a:rPr lang="ru-RU" dirty="0"/>
              <a:t>-тесты и встроенные проверки связности подов в развернутом кластере</a:t>
            </a:r>
            <a:endParaRPr lang="en-US" dirty="0"/>
          </a:p>
          <a:p>
            <a:r>
              <a:rPr lang="ru-RU" dirty="0"/>
              <a:t>Есть экспертиза </a:t>
            </a:r>
            <a:r>
              <a:rPr lang="en-US" dirty="0"/>
              <a:t>Ansible </a:t>
            </a:r>
            <a:r>
              <a:rPr lang="ru-RU" dirty="0"/>
              <a:t>в управлении</a:t>
            </a:r>
            <a:endParaRPr lang="en-US" dirty="0"/>
          </a:p>
          <a:p>
            <a:r>
              <a:rPr lang="ru-RU" dirty="0"/>
              <a:t>TOSCA </a:t>
            </a:r>
            <a:r>
              <a:rPr lang="en-US" dirty="0"/>
              <a:t>(</a:t>
            </a:r>
            <a:r>
              <a:rPr lang="ru-RU" dirty="0"/>
              <a:t>оркестратор) уже работает с</a:t>
            </a:r>
            <a:r>
              <a:rPr lang="en-US" dirty="0"/>
              <a:t> Ansible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C3D1D-BF9F-4131-A94E-FB0B28A3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356" y="5370263"/>
            <a:ext cx="1571625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9287E-A37E-431A-AF73-81F8C5C4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477" y="435237"/>
            <a:ext cx="2428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7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7AA7-256D-40EF-ABFE-FB0F6110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21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Kubespray</a:t>
            </a:r>
            <a:r>
              <a:rPr lang="ru-RU" dirty="0"/>
              <a:t> - </a:t>
            </a:r>
            <a:r>
              <a:rPr lang="ru-RU" dirty="0">
                <a:solidFill>
                  <a:srgbClr val="FF0000"/>
                </a:solidFill>
              </a:rPr>
              <a:t>Минусы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4176-33BE-4A14-80D5-E213DC46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13182"/>
            <a:ext cx="10181244" cy="55579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Provisioning </a:t>
            </a:r>
            <a:r>
              <a:rPr lang="ru-RU" dirty="0"/>
              <a:t>ВМ нужно выполнять отдельно</a:t>
            </a:r>
            <a:endParaRPr lang="en-US" dirty="0"/>
          </a:p>
          <a:p>
            <a:r>
              <a:rPr lang="ru-RU" dirty="0"/>
              <a:t>Документация оставляет желать лучшего</a:t>
            </a:r>
          </a:p>
          <a:p>
            <a:r>
              <a:rPr lang="ru-RU" dirty="0"/>
              <a:t>Не умеет управлять правилами </a:t>
            </a:r>
            <a:r>
              <a:rPr lang="ru-RU" dirty="0" err="1"/>
              <a:t>фаервола</a:t>
            </a:r>
            <a:endParaRPr lang="en-US" dirty="0"/>
          </a:p>
          <a:p>
            <a:r>
              <a:rPr lang="ru-RU" dirty="0"/>
              <a:t>Все равно требует большого объема изысканий и доработок для деплоя в </a:t>
            </a:r>
            <a:r>
              <a:rPr lang="en-US" dirty="0"/>
              <a:t>Air-Gap </a:t>
            </a:r>
            <a:r>
              <a:rPr lang="ru-RU" dirty="0"/>
              <a:t>среде</a:t>
            </a:r>
            <a:endParaRPr lang="en-US" dirty="0"/>
          </a:p>
          <a:p>
            <a:r>
              <a:rPr lang="ru-RU" dirty="0"/>
              <a:t>Есть </a:t>
            </a:r>
            <a:r>
              <a:rPr lang="en-US" dirty="0"/>
              <a:t>issue</a:t>
            </a:r>
            <a:r>
              <a:rPr lang="ru-RU" dirty="0"/>
              <a:t>, связанные с добавлением/переназначением </a:t>
            </a:r>
            <a:r>
              <a:rPr lang="ru-RU" dirty="0" err="1"/>
              <a:t>нод</a:t>
            </a:r>
            <a:r>
              <a:rPr lang="ru-RU" dirty="0"/>
              <a:t> в кластер (</a:t>
            </a:r>
            <a:r>
              <a:rPr lang="en-US" dirty="0">
                <a:hlinkClick r:id="rId2"/>
              </a:rPr>
              <a:t>https://github.com/kubernetes-sigs/kubespray/issues/1122</a:t>
            </a:r>
            <a:r>
              <a:rPr lang="ru-RU" dirty="0"/>
              <a:t>) </a:t>
            </a:r>
          </a:p>
          <a:p>
            <a:r>
              <a:rPr lang="ru-RU" dirty="0"/>
              <a:t>Медленное создание кластера (до 30 минут и выше) (</a:t>
            </a:r>
            <a:r>
              <a:rPr lang="en-US" dirty="0">
                <a:hlinkClick r:id="rId3"/>
              </a:rPr>
              <a:t>https://medium.com/@cfatechblog/bare-metal-k8s-clustering-at-chick-fil-a-scale-7b0607bd3541</a:t>
            </a:r>
            <a:r>
              <a:rPr lang="ru-RU" dirty="0"/>
              <a:t>) </a:t>
            </a:r>
          </a:p>
          <a:p>
            <a:r>
              <a:rPr lang="ru-RU" dirty="0"/>
              <a:t>Нет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F3872-F3DD-4362-A4AC-77A126BAA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356" y="5370263"/>
            <a:ext cx="1571625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A6E7F-F5FB-40B5-833E-1ED2AF219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477" y="435237"/>
            <a:ext cx="2428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7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7AA7-256D-40EF-ABFE-FB0F6110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2129"/>
          </a:xfrm>
        </p:spPr>
        <p:txBody>
          <a:bodyPr>
            <a:normAutofit fontScale="90000"/>
          </a:bodyPr>
          <a:lstStyle/>
          <a:p>
            <a:r>
              <a:rPr lang="en-US" dirty="0"/>
              <a:t>Rancher/RKE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4176-33BE-4A14-80D5-E213DC46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13183"/>
            <a:ext cx="9370217" cy="4678018"/>
          </a:xfrm>
        </p:spPr>
        <p:txBody>
          <a:bodyPr/>
          <a:lstStyle/>
          <a:p>
            <a:r>
              <a:rPr lang="ru-RU" dirty="0"/>
              <a:t>Поддерживается </a:t>
            </a:r>
            <a:r>
              <a:rPr lang="en-US" dirty="0"/>
              <a:t>Rancher Labs. </a:t>
            </a:r>
            <a:r>
              <a:rPr lang="ru-RU" dirty="0"/>
              <a:t>Компания с 2014г. Согласно офф сайту - </a:t>
            </a:r>
            <a:r>
              <a:rPr lang="en-US" dirty="0"/>
              <a:t>21.5K</a:t>
            </a:r>
            <a:r>
              <a:rPr lang="ru-RU" dirty="0"/>
              <a:t> живых развертываний. Изначально разрабатывали свой фреймворк </a:t>
            </a:r>
            <a:r>
              <a:rPr lang="ru-RU" dirty="0" err="1"/>
              <a:t>оркестрации</a:t>
            </a:r>
            <a:r>
              <a:rPr lang="ru-RU" dirty="0"/>
              <a:t> контейнеров (</a:t>
            </a:r>
            <a:r>
              <a:rPr lang="en-US" dirty="0"/>
              <a:t>cattle) </a:t>
            </a:r>
            <a:endParaRPr lang="ru-RU" dirty="0"/>
          </a:p>
          <a:p>
            <a:r>
              <a:rPr lang="en-US" dirty="0" err="1"/>
              <a:t>rke</a:t>
            </a:r>
            <a:r>
              <a:rPr lang="en-US" dirty="0"/>
              <a:t> – </a:t>
            </a:r>
            <a:r>
              <a:rPr lang="ru-RU" dirty="0"/>
              <a:t>это утилита для сборки, апгрейда и управления кластером </a:t>
            </a:r>
            <a:r>
              <a:rPr lang="en-US" dirty="0"/>
              <a:t>K8S </a:t>
            </a:r>
            <a:r>
              <a:rPr lang="ru-RU" dirty="0"/>
              <a:t>(вместо </a:t>
            </a:r>
            <a:r>
              <a:rPr lang="en-US" dirty="0" err="1"/>
              <a:t>kubeadm</a:t>
            </a:r>
            <a:r>
              <a:rPr lang="ru-RU" dirty="0"/>
              <a:t>)</a:t>
            </a:r>
            <a:r>
              <a:rPr lang="en-US" dirty="0"/>
              <a:t>. </a:t>
            </a:r>
          </a:p>
          <a:p>
            <a:r>
              <a:rPr lang="en-US" dirty="0"/>
              <a:t>R</a:t>
            </a:r>
            <a:r>
              <a:rPr lang="ru-RU" dirty="0" err="1"/>
              <a:t>ancher</a:t>
            </a:r>
            <a:r>
              <a:rPr lang="ru-RU" dirty="0"/>
              <a:t> - это все, что лежит поверх RKE для реализации </a:t>
            </a:r>
            <a:r>
              <a:rPr lang="en-US" dirty="0" err="1"/>
              <a:t>KaaS</a:t>
            </a:r>
            <a:r>
              <a:rPr lang="ru-RU" dirty="0"/>
              <a:t>: API, UI, провайдеры аутентификации, </a:t>
            </a:r>
            <a:r>
              <a:rPr lang="ru-RU" dirty="0" err="1"/>
              <a:t>алертинг</a:t>
            </a:r>
            <a:r>
              <a:rPr lang="ru-RU" dirty="0"/>
              <a:t>, </a:t>
            </a:r>
            <a:r>
              <a:rPr lang="ru-RU" dirty="0" err="1"/>
              <a:t>логгинг</a:t>
            </a:r>
            <a:r>
              <a:rPr lang="ru-RU" dirty="0"/>
              <a:t>, HA, возможность управлять разными кластерами из одной точки.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227D1-0377-4676-89A0-49D9EF72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669" y="5973473"/>
            <a:ext cx="3612543" cy="532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E69BF2-DFA1-424D-860B-FB86BE8C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630" y="330070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7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199</TotalTime>
  <Words>952</Words>
  <Application>Microsoft Office PowerPoint</Application>
  <PresentationFormat>Widescreen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Инструменты и их связки для реализации услуги «Kubernetes as a service»</vt:lpstr>
      <vt:lpstr>Основные требованиЯ</vt:lpstr>
      <vt:lpstr>Ansible + Kubeadm</vt:lpstr>
      <vt:lpstr>Ansible + Kubeadm – плюсы</vt:lpstr>
      <vt:lpstr>Ansible + Kubeadm – Минусы</vt:lpstr>
      <vt:lpstr>Kubespray</vt:lpstr>
      <vt:lpstr>Kubespray - плюсы</vt:lpstr>
      <vt:lpstr>Kubespray - Минусы</vt:lpstr>
      <vt:lpstr>Rancher/RKE</vt:lpstr>
      <vt:lpstr>Rancher/RKE - плюсы</vt:lpstr>
      <vt:lpstr>Rancher/RKE - минусы</vt:lpstr>
      <vt:lpstr>Перспективные проекты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и их связки для реализации услуги «Kubernetes as a service»</dc:title>
  <dc:creator>A S</dc:creator>
  <cp:lastModifiedBy>A S</cp:lastModifiedBy>
  <cp:revision>21</cp:revision>
  <dcterms:created xsi:type="dcterms:W3CDTF">2019-10-07T07:35:59Z</dcterms:created>
  <dcterms:modified xsi:type="dcterms:W3CDTF">2019-10-07T10:55:33Z</dcterms:modified>
</cp:coreProperties>
</file>