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3" r:id="rId5"/>
    <p:sldId id="295" r:id="rId6"/>
    <p:sldId id="304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92" r:id="rId15"/>
    <p:sldId id="303" r:id="rId16"/>
    <p:sldId id="305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6D2"/>
    <a:srgbClr val="5A4842"/>
    <a:srgbClr val="34483D"/>
    <a:srgbClr val="549E39"/>
    <a:srgbClr val="292625"/>
    <a:srgbClr val="A5300F"/>
    <a:srgbClr val="282626"/>
    <a:srgbClr val="5C4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85794" autoAdjust="0"/>
  </p:normalViewPr>
  <p:slideViewPr>
    <p:cSldViewPr snapToGrid="0">
      <p:cViewPr varScale="1">
        <p:scale>
          <a:sx n="77" d="100"/>
          <a:sy n="77" d="100"/>
        </p:scale>
        <p:origin x="1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2019/04/01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2019/04/01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</a:t>
            </a:r>
            <a:br>
              <a:rPr lang="en-ZA" dirty="0"/>
            </a:br>
            <a:r>
              <a:rPr lang="en-ZA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or Drag &amp; Drop Your Photo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or Drag &amp; Drop Your Photo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067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9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  <p:sldLayoutId id="2147483682" r:id="rId26"/>
    <p:sldLayoutId id="2147483683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5FF65C9-A079-4A05-8224-9B96042AEA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231" b="7231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Pertemuan</a:t>
            </a:r>
            <a:br>
              <a:rPr lang="id-ID" dirty="0"/>
            </a:br>
            <a:r>
              <a:rPr lang="id-ID" dirty="0"/>
              <a:t>KE-6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Praktikum Pengolahan dan </a:t>
            </a:r>
            <a:r>
              <a:rPr lang="id-ID" sz="3200" spc="300" dirty="0"/>
              <a:t>Analisis</a:t>
            </a:r>
            <a:r>
              <a:rPr lang="id-ID" dirty="0"/>
              <a:t> Citra Digital</a:t>
            </a:r>
            <a:endParaRPr lang="en-ZA" dirty="0"/>
          </a:p>
        </p:txBody>
      </p:sp>
      <p:sp>
        <p:nvSpPr>
          <p:cNvPr id="7" name="Oval 6" descr="Logo Backdrop">
            <a:extLst>
              <a:ext uri="{FF2B5EF4-FFF2-40B4-BE49-F238E27FC236}">
                <a16:creationId xmlns:a16="http://schemas.microsoft.com/office/drawing/2014/main" id="{DAE98AA7-EEC8-4349-B75F-8C7B0A80C3F3}"/>
              </a:ext>
            </a:extLst>
          </p:cNvPr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rgbClr val="5A4842"/>
              </a:gs>
              <a:gs pos="100000">
                <a:srgbClr val="94B6D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FAE1B-1697-4ADA-AEEE-4A2F0560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35" y="2539625"/>
            <a:ext cx="1796717" cy="17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99980B-D75C-4CB1-BEF9-9CED68D1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the holy purpose of study, I Already </a:t>
            </a:r>
            <a:r>
              <a:rPr lang="id-ID" sz="3400" dirty="0">
                <a:solidFill>
                  <a:srgbClr val="FFFFFF"/>
                </a:solidFill>
              </a:rPr>
              <a:t>SENT 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Little Present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89290F1-1ED3-46C9-AA1A-FBA9BEF3D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Check OUT My latest Repo!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2209D99-9F71-45E3-B72C-897413C5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B81C3C6D-1409-4B08-8B3F-A152087F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Tugas</a:t>
            </a:r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</a:t>
            </a:r>
            <a:r>
              <a:rPr lang="id-ID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ertemuan</a:t>
            </a:r>
            <a:r>
              <a:rPr lang="en-US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</a:t>
            </a:r>
            <a:r>
              <a:rPr lang="id-ID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67E750D-A066-4EC1-9476-3201E204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pPr>
              <a:tabLst>
                <a:tab pos="615935" algn="l"/>
                <a:tab pos="1145089" algn="l"/>
              </a:tabLst>
            </a:pPr>
            <a:r>
              <a:rPr lang="id-ID" sz="2133" dirty="0"/>
              <a:t>Buat proyek baru atau kembangkan proyek sebelumnya dengan fitur sesuai dengan contoh program, yakni:</a:t>
            </a:r>
            <a:endParaRPr lang="en-US" sz="2133" dirty="0"/>
          </a:p>
          <a:p>
            <a:pPr marL="714350" indent="-380990">
              <a:tabLst>
                <a:tab pos="615935" algn="l"/>
                <a:tab pos="1145089" algn="l"/>
              </a:tabLst>
            </a:pPr>
            <a:r>
              <a:rPr lang="id-ID" sz="2333" dirty="0"/>
              <a:t>Translation</a:t>
            </a:r>
            <a:endParaRPr lang="en-US" sz="2333" dirty="0"/>
          </a:p>
          <a:p>
            <a:pPr marL="714350" indent="-380990">
              <a:tabLst>
                <a:tab pos="615935" algn="l"/>
                <a:tab pos="1145089" algn="l"/>
              </a:tabLst>
            </a:pPr>
            <a:r>
              <a:rPr lang="id-ID" sz="2333" dirty="0"/>
              <a:t>Rotation</a:t>
            </a:r>
            <a:endParaRPr lang="en-US" sz="2333" dirty="0"/>
          </a:p>
          <a:p>
            <a:pPr marL="714350" indent="-380990">
              <a:tabLst>
                <a:tab pos="615935" algn="l"/>
                <a:tab pos="1145089" algn="l"/>
              </a:tabLst>
            </a:pPr>
            <a:r>
              <a:rPr lang="id-ID" sz="2333" dirty="0"/>
              <a:t>Scaling</a:t>
            </a:r>
            <a:endParaRPr lang="en-US" sz="2333" dirty="0"/>
          </a:p>
          <a:p>
            <a:pPr marL="714350" indent="-380990">
              <a:tabLst>
                <a:tab pos="615935" algn="l"/>
                <a:tab pos="1145089" algn="l"/>
              </a:tabLst>
            </a:pPr>
            <a:r>
              <a:rPr lang="id-ID" sz="2333" dirty="0"/>
              <a:t>Reflection</a:t>
            </a:r>
          </a:p>
          <a:p>
            <a:pPr marL="714350" indent="-380990">
              <a:tabLst>
                <a:tab pos="615935" algn="l"/>
                <a:tab pos="1145089" algn="l"/>
              </a:tabLst>
            </a:pPr>
            <a:r>
              <a:rPr lang="id-ID" sz="2333" dirty="0"/>
              <a:t>Shearing</a:t>
            </a:r>
          </a:p>
          <a:p>
            <a:pPr marL="0" lvl="1">
              <a:tabLst>
                <a:tab pos="1145089" algn="l"/>
              </a:tabLst>
            </a:pPr>
            <a:r>
              <a:rPr lang="id-ID" sz="2133" dirty="0"/>
              <a:t>Bonus</a:t>
            </a:r>
          </a:p>
          <a:p>
            <a:pPr marL="533400" lvl="3">
              <a:tabLst>
                <a:tab pos="1145089" algn="l"/>
              </a:tabLst>
            </a:pPr>
            <a:r>
              <a:rPr lang="id-ID" sz="1933" dirty="0"/>
              <a:t>Interpolation</a:t>
            </a:r>
          </a:p>
          <a:p>
            <a:pPr marL="266700" lvl="3" indent="0">
              <a:buNone/>
              <a:tabLst>
                <a:tab pos="1145089" algn="l"/>
              </a:tabLst>
            </a:pPr>
            <a:endParaRPr lang="id-ID" sz="1933" dirty="0"/>
          </a:p>
          <a:p>
            <a:pPr marL="342900" lvl="2" indent="-342900">
              <a:tabLst>
                <a:tab pos="1145089" algn="l"/>
              </a:tabLst>
            </a:pPr>
            <a:r>
              <a:rPr lang="id-ID" sz="1933" dirty="0"/>
              <a:t>Program dibuat menggunakan slider ya, he he he (Contoh tampilan ada di slide berikutnya)</a:t>
            </a:r>
            <a:endParaRPr lang="en-US" sz="1933" dirty="0"/>
          </a:p>
          <a:p>
            <a:pPr marL="0" lvl="1" indent="0">
              <a:buNone/>
              <a:tabLst>
                <a:tab pos="1145089" algn="l"/>
              </a:tabLst>
            </a:pPr>
            <a:endParaRPr lang="id-ID" sz="2133" dirty="0"/>
          </a:p>
          <a:p>
            <a:pPr marL="0" lvl="1" indent="0">
              <a:buNone/>
              <a:tabLst>
                <a:tab pos="1145089" algn="l"/>
              </a:tabLst>
            </a:pPr>
            <a:r>
              <a:rPr lang="id-ID" sz="2133" dirty="0"/>
              <a:t>Kirim</a:t>
            </a:r>
            <a:r>
              <a:rPr lang="en-US" sz="2133" dirty="0"/>
              <a:t> </a:t>
            </a:r>
            <a:r>
              <a:rPr lang="en-US" sz="2133" dirty="0" err="1"/>
              <a:t>ke</a:t>
            </a:r>
            <a:r>
              <a:rPr lang="en-US" sz="2133" dirty="0"/>
              <a:t> </a:t>
            </a:r>
            <a:r>
              <a:rPr lang="id-ID" sz="2133" dirty="0"/>
              <a:t>LINE @fatanisti</a:t>
            </a:r>
            <a:endParaRPr lang="en-US" sz="2133" dirty="0"/>
          </a:p>
          <a:p>
            <a:pPr marL="0" lvl="1" indent="0">
              <a:buNone/>
              <a:tabLst>
                <a:tab pos="1145089" algn="l"/>
              </a:tabLst>
            </a:pPr>
            <a:endParaRPr lang="id-ID" sz="2133" dirty="0"/>
          </a:p>
          <a:p>
            <a:pPr marL="0" lvl="1" indent="0">
              <a:buNone/>
              <a:tabLst>
                <a:tab pos="1145089" algn="l"/>
              </a:tabLst>
            </a:pPr>
            <a:r>
              <a:rPr lang="en-US" sz="2133" dirty="0"/>
              <a:t>Batas </a:t>
            </a:r>
            <a:r>
              <a:rPr lang="en-US" sz="2133" dirty="0" err="1"/>
              <a:t>pengumpulan</a:t>
            </a:r>
            <a:r>
              <a:rPr lang="en-US" sz="2133" dirty="0"/>
              <a:t>: </a:t>
            </a:r>
            <a:r>
              <a:rPr lang="id-ID" sz="2133" dirty="0"/>
              <a:t>Minggu</a:t>
            </a:r>
            <a:r>
              <a:rPr lang="en-US" sz="2133" dirty="0"/>
              <a:t>,</a:t>
            </a:r>
            <a:r>
              <a:rPr lang="id-ID" sz="2133" dirty="0"/>
              <a:t> 7 April 2019 pukul 23.59 WIB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90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7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EA8D0-0218-415F-8B67-A4677C78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References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114EA-8A89-478D-87CF-01AB667AB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0330" y="961812"/>
            <a:ext cx="6424739" cy="49309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33B9B-CA69-4F17-B5FE-68BBC1AB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200">
                <a:solidFill>
                  <a:srgbClr val="898989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59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335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EA8D0-0218-415F-8B67-A4677C78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References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B126B99-6573-4FA6-A4E9-8CEE30D77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520" y="961812"/>
            <a:ext cx="7146358" cy="49309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33B9B-CA69-4F17-B5FE-68BBC1AB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200">
                <a:solidFill>
                  <a:srgbClr val="898989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58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id-ID" noProof="1"/>
              <a:t>Fatan A. Ahdiy</a:t>
            </a:r>
            <a:endParaRPr lang="en-ZA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id-ID" dirty="0"/>
              <a:t>+62 819 0506 5772</a:t>
            </a: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r>
              <a:rPr lang="id-ID" dirty="0"/>
              <a:t>fatanaufa97@gmail.com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en-ZA" dirty="0"/>
              <a:t>https://www.linkedin.com/in/fatanahdiy97/</a:t>
            </a:r>
          </a:p>
        </p:txBody>
      </p: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11301465" y="3884812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gray">
          <a:xfrm>
            <a:off x="11301465" y="4293572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gray">
          <a:xfrm>
            <a:off x="11301465" y="4661290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gray">
          <a:xfrm>
            <a:off x="11284606" y="5029008"/>
            <a:ext cx="244786" cy="244786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15BDB35-D3BA-44D9-BBA8-55E6048F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PPT BISA DIUNDUH DI: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7847BF-578F-486A-9C44-6672791C9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https://github.com/fatanisti/MateriPACD</a:t>
            </a:r>
          </a:p>
        </p:txBody>
      </p:sp>
    </p:spTree>
    <p:extLst>
      <p:ext uri="{BB962C8B-B14F-4D97-AF65-F5344CB8AC3E}">
        <p14:creationId xmlns:p14="http://schemas.microsoft.com/office/powerpoint/2010/main" val="636018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B9E5001-5A60-472E-9414-B7CE4E5C6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4988BEC-1DB9-46CD-A5A6-C95C0F10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3600" dirty="0">
                <a:solidFill>
                  <a:schemeClr val="tx1"/>
                </a:solidFill>
              </a:rPr>
              <a:t>To My Dearest(s)...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5E2AE0B-B2A5-4453-B1EA-E7697DC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42" y="1774372"/>
            <a:ext cx="4062642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1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Tadinya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berpikir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menjadikan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praktikum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terakhir</a:t>
            </a:r>
            <a:r>
              <a:rPr lang="en-US" dirty="0">
                <a:solidFill>
                  <a:schemeClr val="tx1"/>
                </a:solidFill>
              </a:rPr>
              <a:t> PACD. </a:t>
            </a:r>
            <a:r>
              <a:rPr lang="en-US" dirty="0" err="1">
                <a:solidFill>
                  <a:schemeClr val="tx1"/>
                </a:solidFill>
              </a:rPr>
              <a:t>Namun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direnungkan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kembali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ternyata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melepas</a:t>
            </a:r>
            <a:r>
              <a:rPr lang="en-US" dirty="0">
                <a:solidFill>
                  <a:schemeClr val="tx1"/>
                </a:solidFill>
              </a:rPr>
              <a:t> kalian, </a:t>
            </a:r>
            <a:r>
              <a:rPr lang="en-US" dirty="0" err="1">
                <a:solidFill>
                  <a:schemeClr val="tx1"/>
                </a:solidFill>
              </a:rPr>
              <a:t>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pertemuan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terakhirnya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id-ID" dirty="0">
              <a:solidFill>
                <a:schemeClr val="tx1"/>
              </a:solidFill>
            </a:endParaRPr>
          </a:p>
          <a:p>
            <a:pPr marL="38100" indent="0">
              <a:buNone/>
            </a:pPr>
            <a:endParaRPr lang="id-ID" dirty="0">
              <a:solidFill>
                <a:schemeClr val="tx1"/>
              </a:solidFill>
            </a:endParaRPr>
          </a:p>
          <a:p>
            <a:pPr marL="38100" indent="0">
              <a:buNone/>
            </a:pPr>
            <a:r>
              <a:rPr lang="id-ID" dirty="0">
                <a:solidFill>
                  <a:schemeClr val="tx1"/>
                </a:solidFill>
              </a:rPr>
              <a:t>- TTD Mas Fatan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401B1A8-5EB6-46C4-ABB9-7B7BFE168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46C4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67B645E-C5E5-4727-B977-D372A0AA71D9}" type="slidenum">
              <a:rPr lang="en-US" sz="15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sz="15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94271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id-ID" dirty="0"/>
              <a:t>Word of Reminder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35241" y="3708115"/>
            <a:ext cx="4087450" cy="1415429"/>
          </a:xfrm>
        </p:spPr>
        <p:txBody>
          <a:bodyPr/>
          <a:lstStyle/>
          <a:p>
            <a:r>
              <a:rPr lang="id-ID" noProof="1"/>
              <a:t>Jika punya tugas yang belum dikumpulkan, mohon untuk segera dikumpulkan ya </a:t>
            </a:r>
            <a:r>
              <a:rPr lang="id-ID" noProof="1">
                <a:sym typeface="Wingdings" panose="05000000000000000000" pitchFamily="2" charset="2"/>
              </a:rPr>
              <a:t></a:t>
            </a:r>
            <a:endParaRPr lang="en-ZA" noProof="1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6C36272-9A4D-47D6-B097-030B50510F2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38" r="11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9732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arge body of water with a mountain in the background&#10;&#10;Description automatically generated">
            <a:extLst>
              <a:ext uri="{FF2B5EF4-FFF2-40B4-BE49-F238E27FC236}">
                <a16:creationId xmlns:a16="http://schemas.microsoft.com/office/drawing/2014/main" id="{FE734DBB-B723-4EAA-A9B6-185C50628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l="7906" r="29576" b="-2"/>
          <a:stretch/>
        </p:blipFill>
        <p:spPr>
          <a:xfrm>
            <a:off x="-305" y="-1"/>
            <a:ext cx="6423053" cy="685800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748272" y="3992591"/>
            <a:ext cx="4800261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</a:rPr>
              <a:t>#</a:t>
            </a:r>
            <a:r>
              <a:rPr lang="en-US">
                <a:solidFill>
                  <a:srgbClr val="000000"/>
                </a:solidFill>
              </a:rPr>
              <a:t>4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>
                <a:solidFill>
                  <a:srgbClr val="000000"/>
                </a:solidFill>
              </a:rPr>
              <a:t>Shape of Image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748272" y="3153758"/>
            <a:ext cx="4711745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The Peak is here, guys!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71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erson standing in front of a mirror posing for the camera&#10;&#10;Description automatically generated">
            <a:extLst>
              <a:ext uri="{FF2B5EF4-FFF2-40B4-BE49-F238E27FC236}">
                <a16:creationId xmlns:a16="http://schemas.microsoft.com/office/drawing/2014/main" id="{8FCC9AB6-872A-4BAD-9FE2-D50009BE54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949DA-9C6C-4E27-AB33-DD9B0FED1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8000">
                <a:solidFill>
                  <a:srgbClr val="FFFFFF"/>
                </a:solidFill>
              </a:rPr>
              <a:t>Langsung Latihan saja ya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A34FA-6A90-417C-AF80-6D5BAB0FD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 sz="2800" dirty="0">
                <a:solidFill>
                  <a:srgbClr val="FFFFFF"/>
                </a:solidFill>
              </a:rPr>
              <a:t>Biar ngga capek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10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45B3E-E0F2-4119-8A09-91FB48D8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id-ID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ROTATION!</a:t>
            </a: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3305CB-6686-415D-9422-CBAC9406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</a:rPr>
              <a:t>private static </a:t>
            </a:r>
            <a:r>
              <a:rPr lang="en-US" sz="1700" dirty="0">
                <a:solidFill>
                  <a:schemeClr val="tx1"/>
                </a:solidFill>
              </a:rPr>
              <a:t>Bitmap </a:t>
            </a:r>
            <a:r>
              <a:rPr lang="en-US" sz="1700" dirty="0" err="1">
                <a:solidFill>
                  <a:schemeClr val="tx1"/>
                </a:solidFill>
              </a:rPr>
              <a:t>RotateImage</a:t>
            </a:r>
            <a:r>
              <a:rPr lang="en-US" sz="1700" dirty="0">
                <a:solidFill>
                  <a:schemeClr val="tx1"/>
                </a:solidFill>
              </a:rPr>
              <a:t> ( Image </a:t>
            </a:r>
            <a:r>
              <a:rPr lang="en-US" sz="1700" dirty="0" err="1">
                <a:solidFill>
                  <a:schemeClr val="tx1"/>
                </a:solidFill>
              </a:rPr>
              <a:t>image</a:t>
            </a:r>
            <a:r>
              <a:rPr lang="en-US" sz="1700" dirty="0">
                <a:solidFill>
                  <a:schemeClr val="tx1"/>
                </a:solidFill>
              </a:rPr>
              <a:t> , </a:t>
            </a:r>
            <a:r>
              <a:rPr lang="en-US" sz="1700" dirty="0" err="1">
                <a:solidFill>
                  <a:schemeClr val="tx1"/>
                </a:solidFill>
              </a:rPr>
              <a:t>PointF</a:t>
            </a:r>
            <a:r>
              <a:rPr lang="en-US" sz="1700" dirty="0">
                <a:solidFill>
                  <a:schemeClr val="tx1"/>
                </a:solidFill>
              </a:rPr>
              <a:t> offset , </a:t>
            </a:r>
            <a:r>
              <a:rPr lang="en-US" sz="1700" b="1" dirty="0">
                <a:solidFill>
                  <a:schemeClr val="tx1"/>
                </a:solidFill>
              </a:rPr>
              <a:t>float </a:t>
            </a:r>
            <a:r>
              <a:rPr lang="en-US" sz="1700" dirty="0">
                <a:solidFill>
                  <a:schemeClr val="tx1"/>
                </a:solidFill>
              </a:rPr>
              <a:t>angle 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var </a:t>
            </a:r>
            <a:r>
              <a:rPr lang="en-US" sz="1700" dirty="0" err="1">
                <a:solidFill>
                  <a:schemeClr val="tx1"/>
                </a:solidFill>
              </a:rPr>
              <a:t>rotatedBmp</a:t>
            </a:r>
            <a:r>
              <a:rPr lang="en-US" sz="1700" dirty="0">
                <a:solidFill>
                  <a:schemeClr val="tx1"/>
                </a:solidFill>
              </a:rPr>
              <a:t> = </a:t>
            </a:r>
            <a:r>
              <a:rPr lang="en-US" sz="1700" b="1" dirty="0">
                <a:solidFill>
                  <a:schemeClr val="tx1"/>
                </a:solidFill>
              </a:rPr>
              <a:t>new </a:t>
            </a:r>
            <a:r>
              <a:rPr lang="en-US" sz="1700" dirty="0">
                <a:solidFill>
                  <a:schemeClr val="tx1"/>
                </a:solidFill>
              </a:rPr>
              <a:t>Bitmap (</a:t>
            </a:r>
            <a:r>
              <a:rPr lang="en-US" sz="1700" dirty="0" err="1">
                <a:solidFill>
                  <a:schemeClr val="tx1"/>
                </a:solidFill>
              </a:rPr>
              <a:t>image.Width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image.Height</a:t>
            </a:r>
            <a:r>
              <a:rPr lang="en-US" sz="17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en-US" sz="1700" dirty="0" err="1">
                <a:solidFill>
                  <a:schemeClr val="tx1"/>
                </a:solidFill>
              </a:rPr>
              <a:t>rotatedBmp.SetResolution</a:t>
            </a:r>
            <a:r>
              <a:rPr lang="en-US" sz="1700" dirty="0">
                <a:solidFill>
                  <a:schemeClr val="tx1"/>
                </a:solidFill>
              </a:rPr>
              <a:t> (</a:t>
            </a:r>
            <a:r>
              <a:rPr lang="en-US" sz="1700" dirty="0" err="1">
                <a:solidFill>
                  <a:schemeClr val="tx1"/>
                </a:solidFill>
              </a:rPr>
              <a:t>image.HorizontalResolution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image.VerticalResolution</a:t>
            </a:r>
            <a:r>
              <a:rPr lang="en-US" sz="17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var g = </a:t>
            </a:r>
            <a:r>
              <a:rPr lang="en-US" sz="1700" dirty="0" err="1">
                <a:solidFill>
                  <a:schemeClr val="tx1"/>
                </a:solidFill>
              </a:rPr>
              <a:t>Graphics.FromImage</a:t>
            </a:r>
            <a:r>
              <a:rPr lang="en-US" sz="1700" dirty="0">
                <a:solidFill>
                  <a:schemeClr val="tx1"/>
                </a:solidFill>
              </a:rPr>
              <a:t> (</a:t>
            </a:r>
            <a:r>
              <a:rPr lang="en-US" sz="1700" dirty="0" err="1">
                <a:solidFill>
                  <a:schemeClr val="tx1"/>
                </a:solidFill>
              </a:rPr>
              <a:t>rotatedBmp</a:t>
            </a:r>
            <a:r>
              <a:rPr lang="en-US" sz="17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en-US" sz="1700" dirty="0" err="1">
                <a:solidFill>
                  <a:schemeClr val="tx1"/>
                </a:solidFill>
              </a:rPr>
              <a:t>g.TranslateTransform</a:t>
            </a:r>
            <a:r>
              <a:rPr lang="en-US" sz="1700" dirty="0">
                <a:solidFill>
                  <a:schemeClr val="tx1"/>
                </a:solidFill>
              </a:rPr>
              <a:t> (</a:t>
            </a:r>
            <a:r>
              <a:rPr lang="en-US" sz="1700" dirty="0" err="1">
                <a:solidFill>
                  <a:schemeClr val="tx1"/>
                </a:solidFill>
              </a:rPr>
              <a:t>offset.X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offset.Y</a:t>
            </a:r>
            <a:r>
              <a:rPr lang="en-US" sz="17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en-US" sz="1700" dirty="0" err="1">
                <a:solidFill>
                  <a:schemeClr val="tx1"/>
                </a:solidFill>
              </a:rPr>
              <a:t>g.RotateTransform</a:t>
            </a:r>
            <a:r>
              <a:rPr lang="en-US" sz="1700" dirty="0">
                <a:solidFill>
                  <a:schemeClr val="tx1"/>
                </a:solidFill>
              </a:rPr>
              <a:t> (angle);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en-US" sz="1700" dirty="0" err="1">
                <a:solidFill>
                  <a:schemeClr val="tx1"/>
                </a:solidFill>
              </a:rPr>
              <a:t>g.TranslateTransform</a:t>
            </a:r>
            <a:r>
              <a:rPr lang="en-US" sz="1700" dirty="0">
                <a:solidFill>
                  <a:schemeClr val="tx1"/>
                </a:solidFill>
              </a:rPr>
              <a:t> (-</a:t>
            </a:r>
            <a:r>
              <a:rPr lang="en-US" sz="1700" dirty="0" err="1">
                <a:solidFill>
                  <a:schemeClr val="tx1"/>
                </a:solidFill>
              </a:rPr>
              <a:t>offset.X</a:t>
            </a:r>
            <a:r>
              <a:rPr lang="en-US" sz="1700" dirty="0">
                <a:solidFill>
                  <a:schemeClr val="tx1"/>
                </a:solidFill>
              </a:rPr>
              <a:t>, -</a:t>
            </a:r>
            <a:r>
              <a:rPr lang="en-US" sz="1700" dirty="0" err="1">
                <a:solidFill>
                  <a:schemeClr val="tx1"/>
                </a:solidFill>
              </a:rPr>
              <a:t>offset.Y</a:t>
            </a:r>
            <a:r>
              <a:rPr lang="en-US" sz="17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	</a:t>
            </a:r>
            <a:r>
              <a:rPr lang="en-US" sz="1700" dirty="0" err="1">
                <a:solidFill>
                  <a:schemeClr val="tx1"/>
                </a:solidFill>
              </a:rPr>
              <a:t>g.DrawImage</a:t>
            </a:r>
            <a:r>
              <a:rPr lang="en-US" sz="1700" dirty="0">
                <a:solidFill>
                  <a:schemeClr val="tx1"/>
                </a:solidFill>
              </a:rPr>
              <a:t> ( image, </a:t>
            </a:r>
            <a:r>
              <a:rPr lang="en-US" sz="1700" b="1" dirty="0">
                <a:solidFill>
                  <a:schemeClr val="tx1"/>
                </a:solidFill>
              </a:rPr>
              <a:t>new </a:t>
            </a:r>
            <a:r>
              <a:rPr lang="en-US" sz="1700" dirty="0" err="1">
                <a:solidFill>
                  <a:schemeClr val="tx1"/>
                </a:solidFill>
              </a:rPr>
              <a:t>PointF</a:t>
            </a:r>
            <a:r>
              <a:rPr lang="en-US" sz="1700" dirty="0">
                <a:solidFill>
                  <a:schemeClr val="tx1"/>
                </a:solidFill>
              </a:rPr>
              <a:t> (0 , 0) );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</a:rPr>
              <a:t>	return </a:t>
            </a:r>
            <a:r>
              <a:rPr lang="en-US" sz="1700" dirty="0" err="1">
                <a:solidFill>
                  <a:schemeClr val="tx1"/>
                </a:solidFill>
              </a:rPr>
              <a:t>rotatedBmp</a:t>
            </a:r>
            <a:r>
              <a:rPr lang="en-US" sz="1700" dirty="0">
                <a:solidFill>
                  <a:schemeClr val="tx1"/>
                </a:solidFill>
              </a:rPr>
              <a:t> ;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706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027EB3-A48B-4B90-B086-2D4621CE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37" y="957695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Summon </a:t>
            </a:r>
            <a:r>
              <a:rPr lang="en-US" sz="44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id-ID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function!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29448E-6783-4FC5-9B08-5E7B336D9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6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private void </a:t>
            </a:r>
            <a:r>
              <a:rPr lang="en-US" sz="2400" dirty="0" err="1">
                <a:solidFill>
                  <a:schemeClr val="tx1"/>
                </a:solidFill>
              </a:rPr>
              <a:t>buttonProses_Click</a:t>
            </a:r>
            <a:r>
              <a:rPr lang="en-US" sz="2400" dirty="0">
                <a:solidFill>
                  <a:schemeClr val="tx1"/>
                </a:solidFill>
              </a:rPr>
              <a:t> ( object sender, </a:t>
            </a:r>
            <a:r>
              <a:rPr lang="en-US" sz="2400" dirty="0" err="1">
                <a:solidFill>
                  <a:schemeClr val="tx1"/>
                </a:solidFill>
              </a:rPr>
              <a:t>EventArgs</a:t>
            </a:r>
            <a:r>
              <a:rPr lang="en-US" sz="2400" dirty="0">
                <a:solidFill>
                  <a:schemeClr val="tx1"/>
                </a:solidFill>
              </a:rPr>
              <a:t> e 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marL="47625" lvl="1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float </a:t>
            </a:r>
            <a:r>
              <a:rPr lang="en-US" sz="2400" dirty="0" err="1">
                <a:solidFill>
                  <a:schemeClr val="tx1"/>
                </a:solidFill>
              </a:rPr>
              <a:t>Sudut</a:t>
            </a:r>
            <a:r>
              <a:rPr lang="en-US" sz="2400" dirty="0">
                <a:solidFill>
                  <a:schemeClr val="tx1"/>
                </a:solidFill>
              </a:rPr>
              <a:t> = ( </a:t>
            </a:r>
            <a:r>
              <a:rPr lang="en-US" sz="2400" b="1" dirty="0">
                <a:solidFill>
                  <a:schemeClr val="tx1"/>
                </a:solidFill>
              </a:rPr>
              <a:t>float 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Convert.ToSingle</a:t>
            </a:r>
            <a:r>
              <a:rPr lang="en-US" sz="2400" dirty="0">
                <a:solidFill>
                  <a:schemeClr val="tx1"/>
                </a:solidFill>
              </a:rPr>
              <a:t> ( </a:t>
            </a:r>
            <a:r>
              <a:rPr lang="en-US" sz="2400" dirty="0" err="1">
                <a:solidFill>
                  <a:schemeClr val="tx1"/>
                </a:solidFill>
              </a:rPr>
              <a:t>textBoxAngle.Text</a:t>
            </a:r>
            <a:r>
              <a:rPr lang="en-US" sz="2400" dirty="0">
                <a:solidFill>
                  <a:schemeClr val="tx1"/>
                </a:solidFill>
              </a:rPr>
              <a:t> );</a:t>
            </a:r>
          </a:p>
          <a:p>
            <a:pPr marL="47625" lvl="1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PointF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PusatRotasi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b="1" dirty="0">
                <a:solidFill>
                  <a:schemeClr val="tx1"/>
                </a:solidFill>
              </a:rPr>
              <a:t>new </a:t>
            </a:r>
            <a:r>
              <a:rPr lang="en-US" sz="2400" dirty="0" err="1">
                <a:solidFill>
                  <a:schemeClr val="tx1"/>
                </a:solidFill>
              </a:rPr>
              <a:t>PointF</a:t>
            </a:r>
            <a:r>
              <a:rPr lang="en-US" sz="2400" dirty="0">
                <a:solidFill>
                  <a:schemeClr val="tx1"/>
                </a:solidFill>
              </a:rPr>
              <a:t> (( </a:t>
            </a:r>
            <a:r>
              <a:rPr lang="en-US" sz="2400" b="1" dirty="0">
                <a:solidFill>
                  <a:schemeClr val="tx1"/>
                </a:solidFill>
              </a:rPr>
              <a:t>float 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Convert.ToSingle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textBoxPusatX.Text</a:t>
            </a:r>
            <a:r>
              <a:rPr lang="en-US" sz="2400" dirty="0">
                <a:solidFill>
                  <a:schemeClr val="tx1"/>
                </a:solidFill>
              </a:rPr>
              <a:t>), ( </a:t>
            </a:r>
            <a:r>
              <a:rPr lang="en-US" sz="2400" b="1" dirty="0">
                <a:solidFill>
                  <a:schemeClr val="tx1"/>
                </a:solidFill>
              </a:rPr>
              <a:t>float 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Convert.ToSingle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textBoxPusatY</a:t>
            </a:r>
            <a:r>
              <a:rPr lang="en-US" sz="2400" dirty="0">
                <a:solidFill>
                  <a:schemeClr val="tx1"/>
                </a:solidFill>
              </a:rPr>
              <a:t> .Text)) ;</a:t>
            </a:r>
          </a:p>
          <a:p>
            <a:pPr marL="47625" lvl="1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pictureBoxHasil.Image</a:t>
            </a:r>
            <a:r>
              <a:rPr lang="en-US" sz="2400" dirty="0">
                <a:solidFill>
                  <a:schemeClr val="tx1"/>
                </a:solidFill>
              </a:rPr>
              <a:t> = (Bitmap) </a:t>
            </a:r>
            <a:r>
              <a:rPr lang="en-US" sz="2400" dirty="0" err="1">
                <a:solidFill>
                  <a:schemeClr val="tx1"/>
                </a:solidFill>
              </a:rPr>
              <a:t>RotateImage</a:t>
            </a:r>
            <a:r>
              <a:rPr lang="en-US" sz="2400" dirty="0">
                <a:solidFill>
                  <a:schemeClr val="tx1"/>
                </a:solidFill>
              </a:rPr>
              <a:t> ( (Bitmap) </a:t>
            </a:r>
            <a:r>
              <a:rPr lang="en-US" sz="2400" dirty="0" err="1">
                <a:solidFill>
                  <a:schemeClr val="tx1"/>
                </a:solidFill>
              </a:rPr>
              <a:t>pictureBoxAsli.Image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PusatRotasi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Sudut</a:t>
            </a:r>
            <a:r>
              <a:rPr lang="en-US" sz="2400" dirty="0">
                <a:solidFill>
                  <a:schemeClr val="tx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8571" y="2209249"/>
            <a:ext cx="0" cy="2506648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78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C3D8-C78B-479F-AF02-3BE414E1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based on those code, you can make your GUI like this...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D90CE-A573-4FE5-8609-91BB44A78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852" y="2509911"/>
            <a:ext cx="935119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76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G  Pitch Deck_SB - v4" id="{B4102299-0AE8-4B6D-9217-FDD7E8440BE7}" vid="{C9129DCB-E556-49D1-B1C1-E90E01296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FCFEE3-59F5-490C-AC74-047FF9F6A8FC}">
  <ds:schemaRefs>
    <ds:schemaRef ds:uri="http://purl.org/dc/dcmitype/"/>
    <ds:schemaRef ds:uri="16c05727-aa75-4e4a-9b5f-8a80a1165891"/>
    <ds:schemaRef ds:uri="http://purl.org/dc/terms/"/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B97A58-017B-407D-9B26-277921821F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F9DDD-282A-43E9-BFE4-D33DFFFD0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Tahoma</vt:lpstr>
      <vt:lpstr>Office Theme</vt:lpstr>
      <vt:lpstr>Pertemuan KE-6</vt:lpstr>
      <vt:lpstr>PPT BISA DIUNDUH DI:</vt:lpstr>
      <vt:lpstr>To My Dearest(s)...</vt:lpstr>
      <vt:lpstr>Word of Reminder</vt:lpstr>
      <vt:lpstr>#4: Shape of Image</vt:lpstr>
      <vt:lpstr>Langsung Latihan saja ya</vt:lpstr>
      <vt:lpstr>ROTATION!</vt:lpstr>
      <vt:lpstr>Summon thy function!</vt:lpstr>
      <vt:lpstr>And based on those code, you can make your GUI like this...</vt:lpstr>
      <vt:lpstr>For the holy purpose of study, I Already SENT A Little Present</vt:lpstr>
      <vt:lpstr>Tugas Pertemuan 06</vt:lpstr>
      <vt:lpstr>For References</vt:lpstr>
      <vt:lpstr>For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2019-03-31T23:02:28Z</dcterms:created>
  <dcterms:modified xsi:type="dcterms:W3CDTF">2019-03-31T23:08:54Z</dcterms:modified>
</cp:coreProperties>
</file>