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4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5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28"/>
  </p:notesMasterIdLst>
  <p:sldIdLst>
    <p:sldId id="256" r:id="rId2"/>
    <p:sldId id="257" r:id="rId3"/>
    <p:sldId id="305" r:id="rId4"/>
    <p:sldId id="258" r:id="rId5"/>
    <p:sldId id="285" r:id="rId6"/>
    <p:sldId id="286" r:id="rId7"/>
    <p:sldId id="287" r:id="rId8"/>
    <p:sldId id="259" r:id="rId9"/>
    <p:sldId id="273" r:id="rId10"/>
    <p:sldId id="288" r:id="rId11"/>
    <p:sldId id="289" r:id="rId12"/>
    <p:sldId id="274" r:id="rId13"/>
    <p:sldId id="290" r:id="rId14"/>
    <p:sldId id="291" r:id="rId15"/>
    <p:sldId id="281" r:id="rId16"/>
    <p:sldId id="292" r:id="rId17"/>
    <p:sldId id="293" r:id="rId18"/>
    <p:sldId id="306" r:id="rId19"/>
    <p:sldId id="296" r:id="rId20"/>
    <p:sldId id="268" r:id="rId21"/>
    <p:sldId id="301" r:id="rId22"/>
    <p:sldId id="302" r:id="rId23"/>
    <p:sldId id="303" r:id="rId24"/>
    <p:sldId id="304" r:id="rId25"/>
    <p:sldId id="307" r:id="rId26"/>
    <p:sldId id="265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4353" autoAdjust="0"/>
  </p:normalViewPr>
  <p:slideViewPr>
    <p:cSldViewPr snapToGrid="0">
      <p:cViewPr varScale="1">
        <p:scale>
          <a:sx n="63" d="100"/>
          <a:sy n="63" d="100"/>
        </p:scale>
        <p:origin x="100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trai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trai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trai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train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train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train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train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train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train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BAYVIEW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LARCENY/THEFT</c:v>
              </c:pt>
            </c:strLit>
          </c:cat>
          <c:val>
            <c:numLit>
              <c:formatCode>General</c:formatCode>
              <c:ptCount val="1"/>
              <c:pt idx="0">
                <c:v>10119</c:v>
              </c:pt>
            </c:numLit>
          </c:val>
        </c:ser>
        <c:ser>
          <c:idx val="1"/>
          <c:order val="1"/>
          <c:tx>
            <c:v>CENTRAL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LARCENY/THEFT</c:v>
              </c:pt>
            </c:strLit>
          </c:cat>
          <c:val>
            <c:numLit>
              <c:formatCode>General</c:formatCode>
              <c:ptCount val="1"/>
              <c:pt idx="0">
                <c:v>25060</c:v>
              </c:pt>
            </c:numLit>
          </c:val>
        </c:ser>
        <c:ser>
          <c:idx val="2"/>
          <c:order val="2"/>
          <c:tx>
            <c:v>INGLESIDE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LARCENY/THEFT</c:v>
              </c:pt>
            </c:strLit>
          </c:cat>
          <c:val>
            <c:numLit>
              <c:formatCode>General</c:formatCode>
              <c:ptCount val="1"/>
              <c:pt idx="0">
                <c:v>10236</c:v>
              </c:pt>
            </c:numLit>
          </c:val>
        </c:ser>
        <c:ser>
          <c:idx val="3"/>
          <c:order val="3"/>
          <c:tx>
            <c:v>MISSION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LARCENY/THEFT</c:v>
              </c:pt>
            </c:strLit>
          </c:cat>
          <c:val>
            <c:numLit>
              <c:formatCode>General</c:formatCode>
              <c:ptCount val="1"/>
              <c:pt idx="0">
                <c:v>18223</c:v>
              </c:pt>
            </c:numLit>
          </c:val>
        </c:ser>
        <c:ser>
          <c:idx val="4"/>
          <c:order val="4"/>
          <c:tx>
            <c:v>NORTHERN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LARCENY/THEFT</c:v>
              </c:pt>
            </c:strLit>
          </c:cat>
          <c:val>
            <c:numLit>
              <c:formatCode>General</c:formatCode>
              <c:ptCount val="1"/>
              <c:pt idx="0">
                <c:v>28630</c:v>
              </c:pt>
            </c:numLit>
          </c:val>
        </c:ser>
        <c:ser>
          <c:idx val="5"/>
          <c:order val="5"/>
          <c:tx>
            <c:v>PARK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LARCENY/THEFT</c:v>
              </c:pt>
            </c:strLit>
          </c:cat>
          <c:val>
            <c:numLit>
              <c:formatCode>General</c:formatCode>
              <c:ptCount val="1"/>
              <c:pt idx="0">
                <c:v>9146</c:v>
              </c:pt>
            </c:numLit>
          </c:val>
        </c:ser>
        <c:ser>
          <c:idx val="6"/>
          <c:order val="6"/>
          <c:tx>
            <c:v>RICHMOND</c:v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LARCENY/THEFT</c:v>
              </c:pt>
            </c:strLit>
          </c:cat>
          <c:val>
            <c:numLit>
              <c:formatCode>General</c:formatCode>
              <c:ptCount val="1"/>
              <c:pt idx="0">
                <c:v>9893</c:v>
              </c:pt>
            </c:numLit>
          </c:val>
        </c:ser>
        <c:ser>
          <c:idx val="7"/>
          <c:order val="7"/>
          <c:tx>
            <c:v>SOUTHERN</c:v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LARCENY/THEFT</c:v>
              </c:pt>
            </c:strLit>
          </c:cat>
          <c:val>
            <c:numLit>
              <c:formatCode>General</c:formatCode>
              <c:ptCount val="1"/>
              <c:pt idx="0">
                <c:v>41845</c:v>
              </c:pt>
            </c:numLit>
          </c:val>
        </c:ser>
        <c:ser>
          <c:idx val="8"/>
          <c:order val="8"/>
          <c:tx>
            <c:v>TARAVAL</c:v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LARCENY/THEFT</c:v>
              </c:pt>
            </c:strLit>
          </c:cat>
          <c:val>
            <c:numLit>
              <c:formatCode>General</c:formatCode>
              <c:ptCount val="1"/>
              <c:pt idx="0">
                <c:v>11845</c:v>
              </c:pt>
            </c:numLit>
          </c:val>
        </c:ser>
        <c:ser>
          <c:idx val="9"/>
          <c:order val="9"/>
          <c:tx>
            <c:v>TENDERLOIN</c:v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LARCENY/THEFT</c:v>
              </c:pt>
            </c:strLit>
          </c:cat>
          <c:val>
            <c:numLit>
              <c:formatCode>General</c:formatCode>
              <c:ptCount val="1"/>
              <c:pt idx="0">
                <c:v>9903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29709472"/>
        <c:axId val="-1529713280"/>
      </c:barChart>
      <c:catAx>
        <c:axId val="-1529709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529713280"/>
        <c:crosses val="autoZero"/>
        <c:auto val="1"/>
        <c:lblAlgn val="ctr"/>
        <c:lblOffset val="100"/>
        <c:noMultiLvlLbl val="0"/>
      </c:catAx>
      <c:valAx>
        <c:axId val="-1529713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529709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zh-TW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Sunday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LARCENY/THEFT</c:v>
              </c:pt>
            </c:strLit>
          </c:cat>
          <c:val>
            <c:numLit>
              <c:formatCode>General</c:formatCode>
              <c:ptCount val="1"/>
              <c:pt idx="0">
                <c:v>24150</c:v>
              </c:pt>
            </c:numLit>
          </c:val>
        </c:ser>
        <c:ser>
          <c:idx val="1"/>
          <c:order val="1"/>
          <c:tx>
            <c:v>Monday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LARCENY/THEFT</c:v>
              </c:pt>
            </c:strLit>
          </c:cat>
          <c:val>
            <c:numLit>
              <c:formatCode>General</c:formatCode>
              <c:ptCount val="1"/>
              <c:pt idx="0">
                <c:v>23570</c:v>
              </c:pt>
            </c:numLit>
          </c:val>
        </c:ser>
        <c:ser>
          <c:idx val="2"/>
          <c:order val="2"/>
          <c:tx>
            <c:v>Tuesday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LARCENY/THEFT</c:v>
              </c:pt>
            </c:strLit>
          </c:cat>
          <c:val>
            <c:numLit>
              <c:formatCode>General</c:formatCode>
              <c:ptCount val="1"/>
              <c:pt idx="0">
                <c:v>23957</c:v>
              </c:pt>
            </c:numLit>
          </c:val>
        </c:ser>
        <c:ser>
          <c:idx val="3"/>
          <c:order val="3"/>
          <c:tx>
            <c:v>Wednesday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LARCENY/THEFT</c:v>
              </c:pt>
            </c:strLit>
          </c:cat>
          <c:val>
            <c:numLit>
              <c:formatCode>General</c:formatCode>
              <c:ptCount val="1"/>
              <c:pt idx="0">
                <c:v>24487</c:v>
              </c:pt>
            </c:numLit>
          </c:val>
        </c:ser>
        <c:ser>
          <c:idx val="4"/>
          <c:order val="4"/>
          <c:tx>
            <c:v>Thursday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LARCENY/THEFT</c:v>
              </c:pt>
            </c:strLit>
          </c:cat>
          <c:val>
            <c:numLit>
              <c:formatCode>General</c:formatCode>
              <c:ptCount val="1"/>
              <c:pt idx="0">
                <c:v>24415</c:v>
              </c:pt>
            </c:numLit>
          </c:val>
        </c:ser>
        <c:ser>
          <c:idx val="5"/>
          <c:order val="5"/>
          <c:tx>
            <c:v>Friday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LARCENY/THEFT</c:v>
              </c:pt>
            </c:strLit>
          </c:cat>
          <c:val>
            <c:numLit>
              <c:formatCode>General</c:formatCode>
              <c:ptCount val="1"/>
              <c:pt idx="0">
                <c:v>27104</c:v>
              </c:pt>
            </c:numLit>
          </c:val>
        </c:ser>
        <c:ser>
          <c:idx val="6"/>
          <c:order val="6"/>
          <c:tx>
            <c:v>Saturday</c:v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LARCENY/THEFT</c:v>
              </c:pt>
            </c:strLit>
          </c:cat>
          <c:val>
            <c:numLit>
              <c:formatCode>General</c:formatCode>
              <c:ptCount val="1"/>
              <c:pt idx="0">
                <c:v>27217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29711648"/>
        <c:axId val="-1529721984"/>
      </c:barChart>
      <c:catAx>
        <c:axId val="-1529711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529721984"/>
        <c:crosses val="autoZero"/>
        <c:auto val="1"/>
        <c:lblAlgn val="ctr"/>
        <c:lblOffset val="100"/>
        <c:noMultiLvlLbl val="0"/>
      </c:catAx>
      <c:valAx>
        <c:axId val="-1529721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529711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zh-TW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1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LARCENY/THEFT</c:v>
              </c:pt>
            </c:strLit>
          </c:cat>
          <c:val>
            <c:numLit>
              <c:formatCode>General</c:formatCode>
              <c:ptCount val="1"/>
              <c:pt idx="0">
                <c:v>14172</c:v>
              </c:pt>
            </c:numLit>
          </c:val>
        </c:ser>
        <c:ser>
          <c:idx val="1"/>
          <c:order val="1"/>
          <c:tx>
            <c:v>2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LARCENY/THEFT</c:v>
              </c:pt>
            </c:strLit>
          </c:cat>
          <c:val>
            <c:numLit>
              <c:formatCode>General</c:formatCode>
              <c:ptCount val="1"/>
              <c:pt idx="0">
                <c:v>13813</c:v>
              </c:pt>
            </c:numLit>
          </c:val>
        </c:ser>
        <c:ser>
          <c:idx val="2"/>
          <c:order val="2"/>
          <c:tx>
            <c:v>3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LARCENY/THEFT</c:v>
              </c:pt>
            </c:strLit>
          </c:cat>
          <c:val>
            <c:numLit>
              <c:formatCode>General</c:formatCode>
              <c:ptCount val="1"/>
              <c:pt idx="0">
                <c:v>14748</c:v>
              </c:pt>
            </c:numLit>
          </c:val>
        </c:ser>
        <c:ser>
          <c:idx val="3"/>
          <c:order val="3"/>
          <c:tx>
            <c:v>4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LARCENY/THEFT</c:v>
              </c:pt>
            </c:strLit>
          </c:cat>
          <c:val>
            <c:numLit>
              <c:formatCode>General</c:formatCode>
              <c:ptCount val="1"/>
              <c:pt idx="0">
                <c:v>15257</c:v>
              </c:pt>
            </c:numLit>
          </c:val>
        </c:ser>
        <c:ser>
          <c:idx val="4"/>
          <c:order val="4"/>
          <c:tx>
            <c:v>5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LARCENY/THEFT</c:v>
              </c:pt>
            </c:strLit>
          </c:cat>
          <c:val>
            <c:numLit>
              <c:formatCode>General</c:formatCode>
              <c:ptCount val="1"/>
              <c:pt idx="0">
                <c:v>15201</c:v>
              </c:pt>
            </c:numLit>
          </c:val>
        </c:ser>
        <c:ser>
          <c:idx val="5"/>
          <c:order val="5"/>
          <c:tx>
            <c:v>6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LARCENY/THEFT</c:v>
              </c:pt>
            </c:strLit>
          </c:cat>
          <c:val>
            <c:numLit>
              <c:formatCode>General</c:formatCode>
              <c:ptCount val="1"/>
              <c:pt idx="0">
                <c:v>14178</c:v>
              </c:pt>
            </c:numLit>
          </c:val>
        </c:ser>
        <c:ser>
          <c:idx val="6"/>
          <c:order val="6"/>
          <c:tx>
            <c:v>7</c:v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LARCENY/THEFT</c:v>
              </c:pt>
            </c:strLit>
          </c:cat>
          <c:val>
            <c:numLit>
              <c:formatCode>General</c:formatCode>
              <c:ptCount val="1"/>
              <c:pt idx="0">
                <c:v>14450</c:v>
              </c:pt>
            </c:numLit>
          </c:val>
        </c:ser>
        <c:ser>
          <c:idx val="7"/>
          <c:order val="7"/>
          <c:tx>
            <c:v>8</c:v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LARCENY/THEFT</c:v>
              </c:pt>
            </c:strLit>
          </c:cat>
          <c:val>
            <c:numLit>
              <c:formatCode>General</c:formatCode>
              <c:ptCount val="1"/>
              <c:pt idx="0">
                <c:v>14248</c:v>
              </c:pt>
            </c:numLit>
          </c:val>
        </c:ser>
        <c:ser>
          <c:idx val="8"/>
          <c:order val="8"/>
          <c:tx>
            <c:v>9</c:v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LARCENY/THEFT</c:v>
              </c:pt>
            </c:strLit>
          </c:cat>
          <c:val>
            <c:numLit>
              <c:formatCode>General</c:formatCode>
              <c:ptCount val="1"/>
              <c:pt idx="0">
                <c:v>14500</c:v>
              </c:pt>
            </c:numLit>
          </c:val>
        </c:ser>
        <c:ser>
          <c:idx val="9"/>
          <c:order val="9"/>
          <c:tx>
            <c:v>10</c:v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LARCENY/THEFT</c:v>
              </c:pt>
            </c:strLit>
          </c:cat>
          <c:val>
            <c:numLit>
              <c:formatCode>General</c:formatCode>
              <c:ptCount val="1"/>
              <c:pt idx="0">
                <c:v>15852</c:v>
              </c:pt>
            </c:numLit>
          </c:val>
        </c:ser>
        <c:ser>
          <c:idx val="10"/>
          <c:order val="10"/>
          <c:tx>
            <c:v>11</c:v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LARCENY/THEFT</c:v>
              </c:pt>
            </c:strLit>
          </c:cat>
          <c:val>
            <c:numLit>
              <c:formatCode>General</c:formatCode>
              <c:ptCount val="1"/>
              <c:pt idx="0">
                <c:v>14840</c:v>
              </c:pt>
            </c:numLit>
          </c:val>
        </c:ser>
        <c:ser>
          <c:idx val="11"/>
          <c:order val="11"/>
          <c:tx>
            <c:v>12</c:v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LARCENY/THEFT</c:v>
              </c:pt>
            </c:strLit>
          </c:cat>
          <c:val>
            <c:numLit>
              <c:formatCode>General</c:formatCode>
              <c:ptCount val="1"/>
              <c:pt idx="0">
                <c:v>13641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29720352"/>
        <c:axId val="-1553686592"/>
      </c:barChart>
      <c:catAx>
        <c:axId val="-1529720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553686592"/>
        <c:crosses val="autoZero"/>
        <c:auto val="1"/>
        <c:lblAlgn val="ctr"/>
        <c:lblOffset val="100"/>
        <c:noMultiLvlLbl val="0"/>
      </c:catAx>
      <c:valAx>
        <c:axId val="-1553686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529720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2064391667492451"/>
          <c:y val="1.4754317206861294E-3"/>
          <c:w val="6.9543224964993405E-2"/>
          <c:h val="0.946440134930771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zh-TW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[train.csv]工作表3!樞紐分析表3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工作表3!$B$3:$B$4</c:f>
              <c:strCache>
                <c:ptCount val="1"/>
                <c:pt idx="0">
                  <c:v>BAYVIEW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工作表3!$A$5:$A$6</c:f>
              <c:strCache>
                <c:ptCount val="1"/>
                <c:pt idx="0">
                  <c:v>GAMBLING</c:v>
                </c:pt>
              </c:strCache>
            </c:strRef>
          </c:cat>
          <c:val>
            <c:numRef>
              <c:f>工作表3!$B$5:$B$6</c:f>
              <c:numCache>
                <c:formatCode>General</c:formatCode>
                <c:ptCount val="1"/>
                <c:pt idx="0">
                  <c:v>29</c:v>
                </c:pt>
              </c:numCache>
            </c:numRef>
          </c:val>
        </c:ser>
        <c:ser>
          <c:idx val="1"/>
          <c:order val="1"/>
          <c:tx>
            <c:strRef>
              <c:f>工作表3!$C$3:$C$4</c:f>
              <c:strCache>
                <c:ptCount val="1"/>
                <c:pt idx="0">
                  <c:v>CENTRAL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工作表3!$A$5:$A$6</c:f>
              <c:strCache>
                <c:ptCount val="1"/>
                <c:pt idx="0">
                  <c:v>GAMBLING</c:v>
                </c:pt>
              </c:strCache>
            </c:strRef>
          </c:cat>
          <c:val>
            <c:numRef>
              <c:f>工作表3!$C$5:$C$6</c:f>
              <c:numCache>
                <c:formatCode>General</c:formatCode>
                <c:ptCount val="1"/>
                <c:pt idx="0">
                  <c:v>31</c:v>
                </c:pt>
              </c:numCache>
            </c:numRef>
          </c:val>
        </c:ser>
        <c:ser>
          <c:idx val="2"/>
          <c:order val="2"/>
          <c:tx>
            <c:strRef>
              <c:f>工作表3!$D$3:$D$4</c:f>
              <c:strCache>
                <c:ptCount val="1"/>
                <c:pt idx="0">
                  <c:v>INGLESIDE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工作表3!$A$5:$A$6</c:f>
              <c:strCache>
                <c:ptCount val="1"/>
                <c:pt idx="0">
                  <c:v>GAMBLING</c:v>
                </c:pt>
              </c:strCache>
            </c:strRef>
          </c:cat>
          <c:val>
            <c:numRef>
              <c:f>工作表3!$D$5:$D$6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</c:ser>
        <c:ser>
          <c:idx val="3"/>
          <c:order val="3"/>
          <c:tx>
            <c:strRef>
              <c:f>工作表3!$E$3:$E$4</c:f>
              <c:strCache>
                <c:ptCount val="1"/>
                <c:pt idx="0">
                  <c:v>MISSION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工作表3!$A$5:$A$6</c:f>
              <c:strCache>
                <c:ptCount val="1"/>
                <c:pt idx="0">
                  <c:v>GAMBLING</c:v>
                </c:pt>
              </c:strCache>
            </c:strRef>
          </c:cat>
          <c:val>
            <c:numRef>
              <c:f>工作表3!$E$5:$E$6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</c:ser>
        <c:ser>
          <c:idx val="4"/>
          <c:order val="4"/>
          <c:tx>
            <c:strRef>
              <c:f>工作表3!$F$3:$F$4</c:f>
              <c:strCache>
                <c:ptCount val="1"/>
                <c:pt idx="0">
                  <c:v>NORTHERN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工作表3!$A$5:$A$6</c:f>
              <c:strCache>
                <c:ptCount val="1"/>
                <c:pt idx="0">
                  <c:v>GAMBLING</c:v>
                </c:pt>
              </c:strCache>
            </c:strRef>
          </c:cat>
          <c:val>
            <c:numRef>
              <c:f>工作表3!$F$5:$F$6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5"/>
          <c:order val="5"/>
          <c:tx>
            <c:strRef>
              <c:f>工作表3!$G$3:$G$4</c:f>
              <c:strCache>
                <c:ptCount val="1"/>
                <c:pt idx="0">
                  <c:v>PARK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工作表3!$A$5:$A$6</c:f>
              <c:strCache>
                <c:ptCount val="1"/>
                <c:pt idx="0">
                  <c:v>GAMBLING</c:v>
                </c:pt>
              </c:strCache>
            </c:strRef>
          </c:cat>
          <c:val>
            <c:numRef>
              <c:f>工作表3!$G$5:$G$6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6"/>
          <c:order val="6"/>
          <c:tx>
            <c:strRef>
              <c:f>工作表3!$H$3:$H$4</c:f>
              <c:strCache>
                <c:ptCount val="1"/>
                <c:pt idx="0">
                  <c:v>RICHMOND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工作表3!$A$5:$A$6</c:f>
              <c:strCache>
                <c:ptCount val="1"/>
                <c:pt idx="0">
                  <c:v>GAMBLING</c:v>
                </c:pt>
              </c:strCache>
            </c:strRef>
          </c:cat>
          <c:val>
            <c:numRef>
              <c:f>工作表3!$H$5:$H$6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7"/>
          <c:order val="7"/>
          <c:tx>
            <c:strRef>
              <c:f>工作表3!$I$3:$I$4</c:f>
              <c:strCache>
                <c:ptCount val="1"/>
                <c:pt idx="0">
                  <c:v>SOUTHERN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工作表3!$A$5:$A$6</c:f>
              <c:strCache>
                <c:ptCount val="1"/>
                <c:pt idx="0">
                  <c:v>GAMBLING</c:v>
                </c:pt>
              </c:strCache>
            </c:strRef>
          </c:cat>
          <c:val>
            <c:numRef>
              <c:f>工作表3!$I$5:$I$6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</c:ser>
        <c:ser>
          <c:idx val="8"/>
          <c:order val="8"/>
          <c:tx>
            <c:strRef>
              <c:f>工作表3!$J$3:$J$4</c:f>
              <c:strCache>
                <c:ptCount val="1"/>
                <c:pt idx="0">
                  <c:v>TARAVAL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工作表3!$A$5:$A$6</c:f>
              <c:strCache>
                <c:ptCount val="1"/>
                <c:pt idx="0">
                  <c:v>GAMBLING</c:v>
                </c:pt>
              </c:strCache>
            </c:strRef>
          </c:cat>
          <c:val>
            <c:numRef>
              <c:f>工作表3!$J$5:$J$6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9"/>
          <c:order val="9"/>
          <c:tx>
            <c:strRef>
              <c:f>工作表3!$K$3:$K$4</c:f>
              <c:strCache>
                <c:ptCount val="1"/>
                <c:pt idx="0">
                  <c:v>TENDERLOIN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工作表3!$A$5:$A$6</c:f>
              <c:strCache>
                <c:ptCount val="1"/>
                <c:pt idx="0">
                  <c:v>GAMBLING</c:v>
                </c:pt>
              </c:strCache>
            </c:strRef>
          </c:cat>
          <c:val>
            <c:numRef>
              <c:f>工作表3!$K$5:$K$6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39750672"/>
        <c:axId val="-1439752304"/>
      </c:barChart>
      <c:catAx>
        <c:axId val="-1439750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439752304"/>
        <c:crosses val="autoZero"/>
        <c:auto val="1"/>
        <c:lblAlgn val="ctr"/>
        <c:lblOffset val="100"/>
        <c:noMultiLvlLbl val="0"/>
      </c:catAx>
      <c:valAx>
        <c:axId val="-1439752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439750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460068523885331"/>
          <c:y val="4.8812872050825608E-2"/>
          <c:w val="0.19417270746613646"/>
          <c:h val="0.899881650301173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zh-TW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[train.csv]工作表2!樞紐分析表2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3.4737875156909737E-2"/>
          <c:y val="5.1779935275080909E-2"/>
          <c:w val="0.74234669485352278"/>
          <c:h val="0.889325994444869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工作表2!$B$3:$B$4</c:f>
              <c:strCache>
                <c:ptCount val="1"/>
                <c:pt idx="0">
                  <c:v>Sunday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工作表2!$A$5:$A$6</c:f>
              <c:strCache>
                <c:ptCount val="1"/>
                <c:pt idx="0">
                  <c:v>GAMBLING</c:v>
                </c:pt>
              </c:strCache>
            </c:strRef>
          </c:cat>
          <c:val>
            <c:numRef>
              <c:f>工作表2!$B$5:$B$6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</c:ser>
        <c:ser>
          <c:idx val="1"/>
          <c:order val="1"/>
          <c:tx>
            <c:strRef>
              <c:f>工作表2!$C$3:$C$4</c:f>
              <c:strCache>
                <c:ptCount val="1"/>
                <c:pt idx="0">
                  <c:v>Monday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工作表2!$A$5:$A$6</c:f>
              <c:strCache>
                <c:ptCount val="1"/>
                <c:pt idx="0">
                  <c:v>GAMBLING</c:v>
                </c:pt>
              </c:strCache>
            </c:strRef>
          </c:cat>
          <c:val>
            <c:numRef>
              <c:f>工作表2!$C$5:$C$6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</c:ser>
        <c:ser>
          <c:idx val="2"/>
          <c:order val="2"/>
          <c:tx>
            <c:strRef>
              <c:f>工作表2!$D$3:$D$4</c:f>
              <c:strCache>
                <c:ptCount val="1"/>
                <c:pt idx="0">
                  <c:v>Tuesday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工作表2!$A$5:$A$6</c:f>
              <c:strCache>
                <c:ptCount val="1"/>
                <c:pt idx="0">
                  <c:v>GAMBLING</c:v>
                </c:pt>
              </c:strCache>
            </c:strRef>
          </c:cat>
          <c:val>
            <c:numRef>
              <c:f>工作表2!$D$5:$D$6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</c:ser>
        <c:ser>
          <c:idx val="3"/>
          <c:order val="3"/>
          <c:tx>
            <c:strRef>
              <c:f>工作表2!$E$3:$E$4</c:f>
              <c:strCache>
                <c:ptCount val="1"/>
                <c:pt idx="0">
                  <c:v>Wednesday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工作表2!$A$5:$A$6</c:f>
              <c:strCache>
                <c:ptCount val="1"/>
                <c:pt idx="0">
                  <c:v>GAMBLING</c:v>
                </c:pt>
              </c:strCache>
            </c:strRef>
          </c:cat>
          <c:val>
            <c:numRef>
              <c:f>工作表2!$E$5:$E$6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</c:ser>
        <c:ser>
          <c:idx val="4"/>
          <c:order val="4"/>
          <c:tx>
            <c:strRef>
              <c:f>工作表2!$F$3:$F$4</c:f>
              <c:strCache>
                <c:ptCount val="1"/>
                <c:pt idx="0">
                  <c:v>Thursday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工作表2!$A$5:$A$6</c:f>
              <c:strCache>
                <c:ptCount val="1"/>
                <c:pt idx="0">
                  <c:v>GAMBLING</c:v>
                </c:pt>
              </c:strCache>
            </c:strRef>
          </c:cat>
          <c:val>
            <c:numRef>
              <c:f>工作表2!$F$5:$F$6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</c:ser>
        <c:ser>
          <c:idx val="5"/>
          <c:order val="5"/>
          <c:tx>
            <c:strRef>
              <c:f>工作表2!$G$3:$G$4</c:f>
              <c:strCache>
                <c:ptCount val="1"/>
                <c:pt idx="0">
                  <c:v>Friday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工作表2!$A$5:$A$6</c:f>
              <c:strCache>
                <c:ptCount val="1"/>
                <c:pt idx="0">
                  <c:v>GAMBLING</c:v>
                </c:pt>
              </c:strCache>
            </c:strRef>
          </c:cat>
          <c:val>
            <c:numRef>
              <c:f>工作表2!$G$5:$G$6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</c:ser>
        <c:ser>
          <c:idx val="6"/>
          <c:order val="6"/>
          <c:tx>
            <c:strRef>
              <c:f>工作表2!$H$3:$H$4</c:f>
              <c:strCache>
                <c:ptCount val="1"/>
                <c:pt idx="0">
                  <c:v>Saturday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工作表2!$A$5:$A$6</c:f>
              <c:strCache>
                <c:ptCount val="1"/>
                <c:pt idx="0">
                  <c:v>GAMBLING</c:v>
                </c:pt>
              </c:strCache>
            </c:strRef>
          </c:cat>
          <c:val>
            <c:numRef>
              <c:f>工作表2!$H$5:$H$6</c:f>
              <c:numCache>
                <c:formatCode>General</c:formatCode>
                <c:ptCount val="1"/>
                <c:pt idx="0">
                  <c:v>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39750128"/>
        <c:axId val="-1439757200"/>
      </c:barChart>
      <c:catAx>
        <c:axId val="-1439750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439757200"/>
        <c:crosses val="autoZero"/>
        <c:auto val="1"/>
        <c:lblAlgn val="ctr"/>
        <c:lblOffset val="100"/>
        <c:noMultiLvlLbl val="0"/>
      </c:catAx>
      <c:valAx>
        <c:axId val="-143975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439750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zh-TW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[train.csv]工作表4!樞紐分析表4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工作表4!$B$3:$B$4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工作表4!$A$5:$A$6</c:f>
              <c:strCache>
                <c:ptCount val="1"/>
                <c:pt idx="0">
                  <c:v>GAMBLING</c:v>
                </c:pt>
              </c:strCache>
            </c:strRef>
          </c:cat>
          <c:val>
            <c:numRef>
              <c:f>工作表4!$B$5:$B$6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1"/>
          <c:order val="1"/>
          <c:tx>
            <c:strRef>
              <c:f>工作表4!$C$3:$C$4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工作表4!$A$5:$A$6</c:f>
              <c:strCache>
                <c:ptCount val="1"/>
                <c:pt idx="0">
                  <c:v>GAMBLING</c:v>
                </c:pt>
              </c:strCache>
            </c:strRef>
          </c:cat>
          <c:val>
            <c:numRef>
              <c:f>工作表4!$C$5:$C$6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</c:ser>
        <c:ser>
          <c:idx val="2"/>
          <c:order val="2"/>
          <c:tx>
            <c:strRef>
              <c:f>工作表4!$D$3:$D$4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工作表4!$A$5:$A$6</c:f>
              <c:strCache>
                <c:ptCount val="1"/>
                <c:pt idx="0">
                  <c:v>GAMBLING</c:v>
                </c:pt>
              </c:strCache>
            </c:strRef>
          </c:cat>
          <c:val>
            <c:numRef>
              <c:f>工作表4!$D$5:$D$6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</c:ser>
        <c:ser>
          <c:idx val="3"/>
          <c:order val="3"/>
          <c:tx>
            <c:strRef>
              <c:f>工作表4!$E$3:$E$4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工作表4!$A$5:$A$6</c:f>
              <c:strCache>
                <c:ptCount val="1"/>
                <c:pt idx="0">
                  <c:v>GAMBLING</c:v>
                </c:pt>
              </c:strCache>
            </c:strRef>
          </c:cat>
          <c:val>
            <c:numRef>
              <c:f>工作表4!$E$5:$E$6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4"/>
          <c:order val="4"/>
          <c:tx>
            <c:strRef>
              <c:f>工作表4!$F$3:$F$4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工作表4!$A$5:$A$6</c:f>
              <c:strCache>
                <c:ptCount val="1"/>
                <c:pt idx="0">
                  <c:v>GAMBLING</c:v>
                </c:pt>
              </c:strCache>
            </c:strRef>
          </c:cat>
          <c:val>
            <c:numRef>
              <c:f>工作表4!$F$5:$F$6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</c:ser>
        <c:ser>
          <c:idx val="5"/>
          <c:order val="5"/>
          <c:tx>
            <c:strRef>
              <c:f>工作表4!$G$3:$G$4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工作表4!$A$5:$A$6</c:f>
              <c:strCache>
                <c:ptCount val="1"/>
                <c:pt idx="0">
                  <c:v>GAMBLING</c:v>
                </c:pt>
              </c:strCache>
            </c:strRef>
          </c:cat>
          <c:val>
            <c:numRef>
              <c:f>工作表4!$G$5:$G$6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</c:ser>
        <c:ser>
          <c:idx val="6"/>
          <c:order val="6"/>
          <c:tx>
            <c:strRef>
              <c:f>工作表4!$H$3:$H$4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工作表4!$A$5:$A$6</c:f>
              <c:strCache>
                <c:ptCount val="1"/>
                <c:pt idx="0">
                  <c:v>GAMBLING</c:v>
                </c:pt>
              </c:strCache>
            </c:strRef>
          </c:cat>
          <c:val>
            <c:numRef>
              <c:f>工作表4!$H$5:$H$6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</c:ser>
        <c:ser>
          <c:idx val="7"/>
          <c:order val="7"/>
          <c:tx>
            <c:strRef>
              <c:f>工作表4!$I$3:$I$4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工作表4!$A$5:$A$6</c:f>
              <c:strCache>
                <c:ptCount val="1"/>
                <c:pt idx="0">
                  <c:v>GAMBLING</c:v>
                </c:pt>
              </c:strCache>
            </c:strRef>
          </c:cat>
          <c:val>
            <c:numRef>
              <c:f>工作表4!$I$5:$I$6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8"/>
          <c:order val="8"/>
          <c:tx>
            <c:strRef>
              <c:f>工作表4!$J$3:$J$4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工作表4!$A$5:$A$6</c:f>
              <c:strCache>
                <c:ptCount val="1"/>
                <c:pt idx="0">
                  <c:v>GAMBLING</c:v>
                </c:pt>
              </c:strCache>
            </c:strRef>
          </c:cat>
          <c:val>
            <c:numRef>
              <c:f>工作表4!$J$5:$J$6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</c:ser>
        <c:ser>
          <c:idx val="9"/>
          <c:order val="9"/>
          <c:tx>
            <c:strRef>
              <c:f>工作表4!$K$3:$K$4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工作表4!$A$5:$A$6</c:f>
              <c:strCache>
                <c:ptCount val="1"/>
                <c:pt idx="0">
                  <c:v>GAMBLING</c:v>
                </c:pt>
              </c:strCache>
            </c:strRef>
          </c:cat>
          <c:val>
            <c:numRef>
              <c:f>工作表4!$K$5:$K$6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</c:ser>
        <c:ser>
          <c:idx val="10"/>
          <c:order val="10"/>
          <c:tx>
            <c:strRef>
              <c:f>工作表4!$L$3:$L$4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工作表4!$A$5:$A$6</c:f>
              <c:strCache>
                <c:ptCount val="1"/>
                <c:pt idx="0">
                  <c:v>GAMBLING</c:v>
                </c:pt>
              </c:strCache>
            </c:strRef>
          </c:cat>
          <c:val>
            <c:numRef>
              <c:f>工作表4!$L$5:$L$6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</c:ser>
        <c:ser>
          <c:idx val="11"/>
          <c:order val="11"/>
          <c:tx>
            <c:strRef>
              <c:f>工作表4!$M$3:$M$4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工作表4!$A$5:$A$6</c:f>
              <c:strCache>
                <c:ptCount val="1"/>
                <c:pt idx="0">
                  <c:v>GAMBLING</c:v>
                </c:pt>
              </c:strCache>
            </c:strRef>
          </c:cat>
          <c:val>
            <c:numRef>
              <c:f>工作表4!$M$5:$M$6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39755568"/>
        <c:axId val="-1439755024"/>
      </c:barChart>
      <c:catAx>
        <c:axId val="-1439755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439755024"/>
        <c:crosses val="autoZero"/>
        <c:auto val="1"/>
        <c:lblAlgn val="ctr"/>
        <c:lblOffset val="100"/>
        <c:noMultiLvlLbl val="0"/>
      </c:catAx>
      <c:valAx>
        <c:axId val="-143975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43975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1273674245168079"/>
          <c:y val="2.6805424590980408E-2"/>
          <c:w val="7.9903613778257609E-2"/>
          <c:h val="0.921388314175868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zh-TW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BAYVIEW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SUICIDE</c:v>
              </c:pt>
            </c:strLit>
          </c:cat>
          <c:val>
            <c:numLit>
              <c:formatCode>General</c:formatCode>
              <c:ptCount val="1"/>
              <c:pt idx="0">
                <c:v>37</c:v>
              </c:pt>
            </c:numLit>
          </c:val>
        </c:ser>
        <c:ser>
          <c:idx val="1"/>
          <c:order val="1"/>
          <c:tx>
            <c:v>CENTRAL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SUICIDE</c:v>
              </c:pt>
            </c:strLit>
          </c:cat>
          <c:val>
            <c:numLit>
              <c:formatCode>General</c:formatCode>
              <c:ptCount val="1"/>
              <c:pt idx="0">
                <c:v>60</c:v>
              </c:pt>
            </c:numLit>
          </c:val>
        </c:ser>
        <c:ser>
          <c:idx val="2"/>
          <c:order val="2"/>
          <c:tx>
            <c:v>INGLESIDE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SUICIDE</c:v>
              </c:pt>
            </c:strLit>
          </c:cat>
          <c:val>
            <c:numLit>
              <c:formatCode>General</c:formatCode>
              <c:ptCount val="1"/>
              <c:pt idx="0">
                <c:v>65</c:v>
              </c:pt>
            </c:numLit>
          </c:val>
        </c:ser>
        <c:ser>
          <c:idx val="3"/>
          <c:order val="3"/>
          <c:tx>
            <c:v>MISSION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SUICIDE</c:v>
              </c:pt>
            </c:strLit>
          </c:cat>
          <c:val>
            <c:numLit>
              <c:formatCode>General</c:formatCode>
              <c:ptCount val="1"/>
              <c:pt idx="0">
                <c:v>72</c:v>
              </c:pt>
            </c:numLit>
          </c:val>
        </c:ser>
        <c:ser>
          <c:idx val="4"/>
          <c:order val="4"/>
          <c:tx>
            <c:v>NORTHERN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SUICIDE</c:v>
              </c:pt>
            </c:strLit>
          </c:cat>
          <c:val>
            <c:numLit>
              <c:formatCode>General</c:formatCode>
              <c:ptCount val="1"/>
              <c:pt idx="0">
                <c:v>67</c:v>
              </c:pt>
            </c:numLit>
          </c:val>
        </c:ser>
        <c:ser>
          <c:idx val="5"/>
          <c:order val="5"/>
          <c:tx>
            <c:v>PARK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SUICIDE</c:v>
              </c:pt>
            </c:strLit>
          </c:cat>
          <c:val>
            <c:numLit>
              <c:formatCode>General</c:formatCode>
              <c:ptCount val="1"/>
              <c:pt idx="0">
                <c:v>20</c:v>
              </c:pt>
            </c:numLit>
          </c:val>
        </c:ser>
        <c:ser>
          <c:idx val="6"/>
          <c:order val="6"/>
          <c:tx>
            <c:v>RICHMOND</c:v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SUICIDE</c:v>
              </c:pt>
            </c:strLit>
          </c:cat>
          <c:val>
            <c:numLit>
              <c:formatCode>General</c:formatCode>
              <c:ptCount val="1"/>
              <c:pt idx="0">
                <c:v>42</c:v>
              </c:pt>
            </c:numLit>
          </c:val>
        </c:ser>
        <c:ser>
          <c:idx val="7"/>
          <c:order val="7"/>
          <c:tx>
            <c:v>SOUTHERN</c:v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SUICIDE</c:v>
              </c:pt>
            </c:strLit>
          </c:cat>
          <c:val>
            <c:numLit>
              <c:formatCode>General</c:formatCode>
              <c:ptCount val="1"/>
              <c:pt idx="0">
                <c:v>59</c:v>
              </c:pt>
            </c:numLit>
          </c:val>
        </c:ser>
        <c:ser>
          <c:idx val="8"/>
          <c:order val="8"/>
          <c:tx>
            <c:v>TARAVAL</c:v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SUICIDE</c:v>
              </c:pt>
            </c:strLit>
          </c:cat>
          <c:val>
            <c:numLit>
              <c:formatCode>General</c:formatCode>
              <c:ptCount val="1"/>
              <c:pt idx="0">
                <c:v>59</c:v>
              </c:pt>
            </c:numLit>
          </c:val>
        </c:ser>
        <c:ser>
          <c:idx val="9"/>
          <c:order val="9"/>
          <c:tx>
            <c:v>TENDERLOIN</c:v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SUICIDE</c:v>
              </c:pt>
            </c:strLit>
          </c:cat>
          <c:val>
            <c:numLit>
              <c:formatCode>General</c:formatCode>
              <c:ptCount val="1"/>
              <c:pt idx="0">
                <c:v>27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38351664"/>
        <c:axId val="-1438349488"/>
      </c:barChart>
      <c:catAx>
        <c:axId val="-143835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438349488"/>
        <c:crosses val="autoZero"/>
        <c:auto val="1"/>
        <c:lblAlgn val="ctr"/>
        <c:lblOffset val="100"/>
        <c:noMultiLvlLbl val="0"/>
      </c:catAx>
      <c:valAx>
        <c:axId val="-1438349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438351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846764876380194"/>
          <c:y val="3.9697188747066452E-2"/>
          <c:w val="0.19417270746613646"/>
          <c:h val="0.900484220741283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zh-TW"/>
    </a:p>
  </c:txPr>
  <c:externalData r:id="rId3">
    <c:autoUpdate val="0"/>
  </c:externalData>
  <c:extLst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Sunday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SUICIDE</c:v>
              </c:pt>
            </c:strLit>
          </c:cat>
          <c:val>
            <c:numLit>
              <c:formatCode>General</c:formatCode>
              <c:ptCount val="1"/>
              <c:pt idx="0">
                <c:v>67</c:v>
              </c:pt>
            </c:numLit>
          </c:val>
        </c:ser>
        <c:ser>
          <c:idx val="1"/>
          <c:order val="1"/>
          <c:tx>
            <c:v>Monday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SUICIDE</c:v>
              </c:pt>
            </c:strLit>
          </c:cat>
          <c:val>
            <c:numLit>
              <c:formatCode>General</c:formatCode>
              <c:ptCount val="1"/>
              <c:pt idx="0">
                <c:v>75</c:v>
              </c:pt>
            </c:numLit>
          </c:val>
        </c:ser>
        <c:ser>
          <c:idx val="2"/>
          <c:order val="2"/>
          <c:tx>
            <c:v>Tuesday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SUICIDE</c:v>
              </c:pt>
            </c:strLit>
          </c:cat>
          <c:val>
            <c:numLit>
              <c:formatCode>General</c:formatCode>
              <c:ptCount val="1"/>
              <c:pt idx="0">
                <c:v>66</c:v>
              </c:pt>
            </c:numLit>
          </c:val>
        </c:ser>
        <c:ser>
          <c:idx val="3"/>
          <c:order val="3"/>
          <c:tx>
            <c:v>Wednesday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SUICIDE</c:v>
              </c:pt>
            </c:strLit>
          </c:cat>
          <c:val>
            <c:numLit>
              <c:formatCode>General</c:formatCode>
              <c:ptCount val="1"/>
              <c:pt idx="0">
                <c:v>66</c:v>
              </c:pt>
            </c:numLit>
          </c:val>
        </c:ser>
        <c:ser>
          <c:idx val="4"/>
          <c:order val="4"/>
          <c:tx>
            <c:v>Thursday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SUICIDE</c:v>
              </c:pt>
            </c:strLit>
          </c:cat>
          <c:val>
            <c:numLit>
              <c:formatCode>General</c:formatCode>
              <c:ptCount val="1"/>
              <c:pt idx="0">
                <c:v>89</c:v>
              </c:pt>
            </c:numLit>
          </c:val>
        </c:ser>
        <c:ser>
          <c:idx val="5"/>
          <c:order val="5"/>
          <c:tx>
            <c:v>Friday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SUICIDE</c:v>
              </c:pt>
            </c:strLit>
          </c:cat>
          <c:val>
            <c:numLit>
              <c:formatCode>General</c:formatCode>
              <c:ptCount val="1"/>
              <c:pt idx="0">
                <c:v>72</c:v>
              </c:pt>
            </c:numLit>
          </c:val>
        </c:ser>
        <c:ser>
          <c:idx val="6"/>
          <c:order val="6"/>
          <c:tx>
            <c:v>Saturday</c:v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SUICIDE</c:v>
              </c:pt>
            </c:strLit>
          </c:cat>
          <c:val>
            <c:numLit>
              <c:formatCode>General</c:formatCode>
              <c:ptCount val="1"/>
              <c:pt idx="0">
                <c:v>73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38351120"/>
        <c:axId val="-1438347856"/>
      </c:barChart>
      <c:catAx>
        <c:axId val="-143835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438347856"/>
        <c:crosses val="autoZero"/>
        <c:auto val="1"/>
        <c:lblAlgn val="ctr"/>
        <c:lblOffset val="100"/>
        <c:noMultiLvlLbl val="0"/>
      </c:catAx>
      <c:valAx>
        <c:axId val="-143834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438351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zh-TW"/>
    </a:p>
  </c:txPr>
  <c:externalData r:id="rId3">
    <c:autoUpdate val="0"/>
  </c:externalData>
  <c:extLst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1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SUICIDE</c:v>
              </c:pt>
            </c:strLit>
          </c:cat>
          <c:val>
            <c:numLit>
              <c:formatCode>General</c:formatCode>
              <c:ptCount val="1"/>
              <c:pt idx="0">
                <c:v>37</c:v>
              </c:pt>
            </c:numLit>
          </c:val>
        </c:ser>
        <c:ser>
          <c:idx val="1"/>
          <c:order val="1"/>
          <c:tx>
            <c:v>2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SUICIDE</c:v>
              </c:pt>
            </c:strLit>
          </c:cat>
          <c:val>
            <c:numLit>
              <c:formatCode>General</c:formatCode>
              <c:ptCount val="1"/>
              <c:pt idx="0">
                <c:v>29</c:v>
              </c:pt>
            </c:numLit>
          </c:val>
        </c:ser>
        <c:ser>
          <c:idx val="2"/>
          <c:order val="2"/>
          <c:tx>
            <c:v>3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SUICIDE</c:v>
              </c:pt>
            </c:strLit>
          </c:cat>
          <c:val>
            <c:numLit>
              <c:formatCode>General</c:formatCode>
              <c:ptCount val="1"/>
              <c:pt idx="0">
                <c:v>48</c:v>
              </c:pt>
            </c:numLit>
          </c:val>
        </c:ser>
        <c:ser>
          <c:idx val="3"/>
          <c:order val="3"/>
          <c:tx>
            <c:v>4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SUICIDE</c:v>
              </c:pt>
            </c:strLit>
          </c:cat>
          <c:val>
            <c:numLit>
              <c:formatCode>General</c:formatCode>
              <c:ptCount val="1"/>
              <c:pt idx="0">
                <c:v>41</c:v>
              </c:pt>
            </c:numLit>
          </c:val>
        </c:ser>
        <c:ser>
          <c:idx val="4"/>
          <c:order val="4"/>
          <c:tx>
            <c:v>5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SUICIDE</c:v>
              </c:pt>
            </c:strLit>
          </c:cat>
          <c:val>
            <c:numLit>
              <c:formatCode>General</c:formatCode>
              <c:ptCount val="1"/>
              <c:pt idx="0">
                <c:v>59</c:v>
              </c:pt>
            </c:numLit>
          </c:val>
        </c:ser>
        <c:ser>
          <c:idx val="5"/>
          <c:order val="5"/>
          <c:tx>
            <c:v>6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SUICIDE</c:v>
              </c:pt>
            </c:strLit>
          </c:cat>
          <c:val>
            <c:numLit>
              <c:formatCode>General</c:formatCode>
              <c:ptCount val="1"/>
              <c:pt idx="0">
                <c:v>40</c:v>
              </c:pt>
            </c:numLit>
          </c:val>
        </c:ser>
        <c:ser>
          <c:idx val="6"/>
          <c:order val="6"/>
          <c:tx>
            <c:v>7</c:v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SUICIDE</c:v>
              </c:pt>
            </c:strLit>
          </c:cat>
          <c:val>
            <c:numLit>
              <c:formatCode>General</c:formatCode>
              <c:ptCount val="1"/>
              <c:pt idx="0">
                <c:v>41</c:v>
              </c:pt>
            </c:numLit>
          </c:val>
        </c:ser>
        <c:ser>
          <c:idx val="7"/>
          <c:order val="7"/>
          <c:tx>
            <c:v>8</c:v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SUICIDE</c:v>
              </c:pt>
            </c:strLit>
          </c:cat>
          <c:val>
            <c:numLit>
              <c:formatCode>General</c:formatCode>
              <c:ptCount val="1"/>
              <c:pt idx="0">
                <c:v>38</c:v>
              </c:pt>
            </c:numLit>
          </c:val>
        </c:ser>
        <c:ser>
          <c:idx val="8"/>
          <c:order val="8"/>
          <c:tx>
            <c:v>9</c:v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SUICIDE</c:v>
              </c:pt>
            </c:strLit>
          </c:cat>
          <c:val>
            <c:numLit>
              <c:formatCode>General</c:formatCode>
              <c:ptCount val="1"/>
              <c:pt idx="0">
                <c:v>44</c:v>
              </c:pt>
            </c:numLit>
          </c:val>
        </c:ser>
        <c:ser>
          <c:idx val="9"/>
          <c:order val="9"/>
          <c:tx>
            <c:v>10</c:v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SUICIDE</c:v>
              </c:pt>
            </c:strLit>
          </c:cat>
          <c:val>
            <c:numLit>
              <c:formatCode>General</c:formatCode>
              <c:ptCount val="1"/>
              <c:pt idx="0">
                <c:v>35</c:v>
              </c:pt>
            </c:numLit>
          </c:val>
        </c:ser>
        <c:ser>
          <c:idx val="10"/>
          <c:order val="10"/>
          <c:tx>
            <c:v>11</c:v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SUICIDE</c:v>
              </c:pt>
            </c:strLit>
          </c:cat>
          <c:val>
            <c:numLit>
              <c:formatCode>General</c:formatCode>
              <c:ptCount val="1"/>
              <c:pt idx="0">
                <c:v>56</c:v>
              </c:pt>
            </c:numLit>
          </c:val>
        </c:ser>
        <c:ser>
          <c:idx val="11"/>
          <c:order val="11"/>
          <c:tx>
            <c:v>12</c:v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SUICIDE</c:v>
              </c:pt>
            </c:strLit>
          </c:cat>
          <c:val>
            <c:numLit>
              <c:formatCode>General</c:formatCode>
              <c:ptCount val="1"/>
              <c:pt idx="0">
                <c:v>40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38353840"/>
        <c:axId val="-1438348944"/>
      </c:barChart>
      <c:catAx>
        <c:axId val="-1438353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438348944"/>
        <c:crosses val="autoZero"/>
        <c:auto val="1"/>
        <c:lblAlgn val="ctr"/>
        <c:lblOffset val="100"/>
        <c:noMultiLvlLbl val="0"/>
      </c:catAx>
      <c:valAx>
        <c:axId val="-143834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438353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2309713126494508"/>
          <c:y val="4.8605119071830107E-2"/>
          <c:w val="6.9543224964993405E-2"/>
          <c:h val="0.890251728175429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zh-TW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0D2E9-398D-47FF-B78A-E89CB50093AB}" type="datetimeFigureOut">
              <a:rPr lang="zh-TW" altLang="en-US" smtClean="0"/>
              <a:t>2016/5/27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E2C5E-BA96-43B1-8909-6875FD6AE3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90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介紹作的主題內容，隊員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E2C5E-BA96-43B1-8909-6875FD6AE33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80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PdDistrict</a:t>
            </a:r>
            <a:endParaRPr lang="en-US" altLang="zh-TW" dirty="0" smtClean="0"/>
          </a:p>
          <a:p>
            <a:r>
              <a:rPr lang="en-US" altLang="zh-TW" dirty="0" smtClean="0"/>
              <a:t>Bayview</a:t>
            </a:r>
          </a:p>
          <a:p>
            <a:r>
              <a:rPr lang="en-US" altLang="zh-TW" dirty="0" smtClean="0"/>
              <a:t>Central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E2C5E-BA96-43B1-8909-6875FD6AE33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925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星期制度</a:t>
            </a:r>
            <a:endParaRPr lang="en-US" altLang="zh-TW" dirty="0" smtClean="0"/>
          </a:p>
          <a:p>
            <a:r>
              <a:rPr lang="en-US" altLang="zh-TW" dirty="0" smtClean="0"/>
              <a:t>Wednesday</a:t>
            </a:r>
          </a:p>
          <a:p>
            <a:r>
              <a:rPr lang="en-US" altLang="zh-TW" dirty="0" smtClean="0"/>
              <a:t>Friday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E2C5E-BA96-43B1-8909-6875FD6AE33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116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Month</a:t>
            </a:r>
          </a:p>
          <a:p>
            <a:r>
              <a:rPr lang="zh-TW" altLang="en-US" dirty="0" smtClean="0"/>
              <a:t>無明顯差異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E2C5E-BA96-43B1-8909-6875FD6AE33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753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PdDistrict</a:t>
            </a:r>
            <a:endParaRPr lang="en-US" altLang="zh-TW" dirty="0" smtClean="0"/>
          </a:p>
          <a:p>
            <a:r>
              <a:rPr lang="zh-TW" altLang="en-US" dirty="0" smtClean="0"/>
              <a:t>無明顯差異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E2C5E-BA96-43B1-8909-6875FD6AE33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499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Week</a:t>
            </a:r>
          </a:p>
          <a:p>
            <a:r>
              <a:rPr lang="zh-TW" altLang="en-US" dirty="0" smtClean="0"/>
              <a:t>無明顯差異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E2C5E-BA96-43B1-8909-6875FD6AE33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038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Month</a:t>
            </a:r>
          </a:p>
          <a:p>
            <a:r>
              <a:rPr lang="zh-TW" altLang="en-US" dirty="0" smtClean="0"/>
              <a:t>無明顯差異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E2C5E-BA96-43B1-8909-6875FD6AE33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732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簡化分類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E2C5E-BA96-43B1-8909-6875FD6AE33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908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上面是猜測分類</a:t>
            </a:r>
            <a:endParaRPr lang="en-US" altLang="zh-TW" dirty="0" smtClean="0"/>
          </a:p>
          <a:p>
            <a:r>
              <a:rPr lang="zh-TW" altLang="en-US" dirty="0" smtClean="0"/>
              <a:t>左邊是正確分類</a:t>
            </a:r>
            <a:endParaRPr lang="en-US" altLang="zh-TW" dirty="0" smtClean="0"/>
          </a:p>
          <a:p>
            <a:r>
              <a:rPr lang="en-US" altLang="zh-TW" b="1" dirty="0" smtClean="0"/>
              <a:t>F</a:t>
            </a:r>
            <a:r>
              <a:rPr lang="en-US" altLang="zh-TW" b="1" baseline="-25000" dirty="0" smtClean="0"/>
              <a:t>1</a:t>
            </a:r>
            <a:r>
              <a:rPr lang="en-US" altLang="zh-TW" b="1" dirty="0" smtClean="0"/>
              <a:t> score</a:t>
            </a:r>
            <a:r>
              <a:rPr lang="en-US" altLang="zh-TW" dirty="0" smtClean="0"/>
              <a:t> is a measure of a test's accuracy.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E2C5E-BA96-43B1-8909-6875FD6AE33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523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mtClean="0"/>
              <a:t>數量上的差異。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E2C5E-BA96-43B1-8909-6875FD6AE33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728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上面是猜測分類</a:t>
            </a:r>
            <a:endParaRPr lang="en-US" altLang="zh-TW" dirty="0" smtClean="0"/>
          </a:p>
          <a:p>
            <a:r>
              <a:rPr lang="zh-TW" altLang="en-US" dirty="0" smtClean="0"/>
              <a:t>左邊是正確分類</a:t>
            </a:r>
            <a:endParaRPr lang="en-US" altLang="zh-TW" dirty="0" smtClean="0"/>
          </a:p>
          <a:p>
            <a:r>
              <a:rPr lang="en-US" altLang="zh-TW" b="1" dirty="0" smtClean="0"/>
              <a:t>F</a:t>
            </a:r>
            <a:r>
              <a:rPr lang="en-US" altLang="zh-TW" b="1" baseline="-25000" dirty="0" smtClean="0"/>
              <a:t>1</a:t>
            </a:r>
            <a:r>
              <a:rPr lang="en-US" altLang="zh-TW" b="1" dirty="0" smtClean="0"/>
              <a:t> score</a:t>
            </a:r>
            <a:r>
              <a:rPr lang="en-US" altLang="zh-TW" dirty="0" smtClean="0"/>
              <a:t> (also </a:t>
            </a:r>
            <a:r>
              <a:rPr lang="en-US" altLang="zh-TW" b="1" dirty="0" smtClean="0"/>
              <a:t>F-score</a:t>
            </a:r>
            <a:r>
              <a:rPr lang="en-US" altLang="zh-TW" dirty="0" smtClean="0"/>
              <a:t> or </a:t>
            </a:r>
            <a:r>
              <a:rPr lang="en-US" altLang="zh-TW" b="1" dirty="0" smtClean="0"/>
              <a:t>F-measure</a:t>
            </a:r>
            <a:r>
              <a:rPr lang="en-US" altLang="zh-TW" dirty="0" smtClean="0"/>
              <a:t>) is a measure of a test's accuracy.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E2C5E-BA96-43B1-8909-6875FD6AE33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50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介紹流程如下。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E2C5E-BA96-43B1-8909-6875FD6AE33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906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上面是猜測分類</a:t>
            </a:r>
            <a:endParaRPr lang="en-US" altLang="zh-TW" dirty="0" smtClean="0"/>
          </a:p>
          <a:p>
            <a:r>
              <a:rPr lang="zh-TW" altLang="en-US" dirty="0" smtClean="0"/>
              <a:t>左邊是正確分類</a:t>
            </a:r>
            <a:endParaRPr lang="en-US" altLang="zh-TW" dirty="0" smtClean="0"/>
          </a:p>
          <a:p>
            <a:r>
              <a:rPr lang="en-US" altLang="zh-TW" b="1" dirty="0" smtClean="0"/>
              <a:t>F</a:t>
            </a:r>
            <a:r>
              <a:rPr lang="en-US" altLang="zh-TW" b="1" baseline="-25000" dirty="0" smtClean="0"/>
              <a:t>1</a:t>
            </a:r>
            <a:r>
              <a:rPr lang="en-US" altLang="zh-TW" b="1" dirty="0" smtClean="0"/>
              <a:t> score</a:t>
            </a:r>
            <a:r>
              <a:rPr lang="en-US" altLang="zh-TW" dirty="0" smtClean="0"/>
              <a:t> (also </a:t>
            </a:r>
            <a:r>
              <a:rPr lang="en-US" altLang="zh-TW" b="1" dirty="0" smtClean="0"/>
              <a:t>F-score</a:t>
            </a:r>
            <a:r>
              <a:rPr lang="en-US" altLang="zh-TW" dirty="0" smtClean="0"/>
              <a:t> or </a:t>
            </a:r>
            <a:r>
              <a:rPr lang="en-US" altLang="zh-TW" b="1" dirty="0" smtClean="0"/>
              <a:t>F-measure</a:t>
            </a:r>
            <a:r>
              <a:rPr lang="en-US" altLang="zh-TW" dirty="0" smtClean="0"/>
              <a:t>) is a measure of a test's accuracy.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E2C5E-BA96-43B1-8909-6875FD6AE33D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618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E2C5E-BA96-43B1-8909-6875FD6AE33D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848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我們打算先把時間的</a:t>
            </a:r>
            <a:r>
              <a:rPr lang="en-US" altLang="zh-TW" sz="1200" dirty="0" smtClean="0"/>
              <a:t>data</a:t>
            </a:r>
            <a:r>
              <a:rPr lang="zh-TW" altLang="en-US" sz="1200" dirty="0" smtClean="0"/>
              <a:t>分割成幾種的類別去跑</a:t>
            </a:r>
            <a:r>
              <a:rPr lang="en-US" altLang="zh-TW" sz="1200" dirty="0" smtClean="0"/>
              <a:t>classification</a:t>
            </a:r>
            <a:r>
              <a:rPr lang="zh-TW" altLang="en-US" sz="1200" dirty="0" smtClean="0"/>
              <a:t>，我們想到用月份、季節以及白天夜晚來區分，</a:t>
            </a: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因為每個季節所發生的犯罪類型可能有所不同，冬天可能比較少毆打之類。</a:t>
            </a: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我們也細分到了早晚，依照常理判斷，晚上所發生犯罪的機率會比較高。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E2C5E-BA96-43B1-8909-6875FD6AE33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061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先寫程式處理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後，再用</a:t>
            </a:r>
            <a:r>
              <a:rPr lang="en-US" altLang="zh-TW" dirty="0" err="1" smtClean="0"/>
              <a:t>weka</a:t>
            </a:r>
            <a:r>
              <a:rPr lang="zh-TW" altLang="en-US" dirty="0" smtClean="0"/>
              <a:t>跑</a:t>
            </a:r>
            <a:r>
              <a:rPr lang="en-US" altLang="zh-TW" dirty="0" smtClean="0"/>
              <a:t>clustering</a:t>
            </a:r>
            <a:r>
              <a:rPr lang="zh-TW" altLang="en-US" dirty="0" smtClean="0"/>
              <a:t>，將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分成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cluster</a:t>
            </a:r>
            <a:r>
              <a:rPr lang="zh-TW" altLang="en-US" dirty="0" smtClean="0"/>
              <a:t>後，再開啟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跑</a:t>
            </a:r>
            <a:r>
              <a:rPr lang="en-US" altLang="zh-TW" dirty="0" smtClean="0"/>
              <a:t>3D</a:t>
            </a:r>
            <a:r>
              <a:rPr lang="zh-TW" altLang="en-US" dirty="0" smtClean="0"/>
              <a:t> </a:t>
            </a:r>
            <a:r>
              <a:rPr lang="en-US" altLang="zh-TW" dirty="0" smtClean="0"/>
              <a:t>map</a:t>
            </a:r>
            <a:r>
              <a:rPr lang="zh-TW" altLang="en-US" dirty="0" smtClean="0"/>
              <a:t>，並觀察其數據的變化。</a:t>
            </a:r>
            <a:endParaRPr lang="en-US" altLang="zh-TW" dirty="0" smtClean="0"/>
          </a:p>
          <a:p>
            <a:r>
              <a:rPr lang="zh-TW" altLang="en-US" dirty="0" smtClean="0"/>
              <a:t>因為沒有特別針對時間做區隔，所以有許多重疊的區塊。</a:t>
            </a:r>
            <a:endParaRPr lang="en-US" altLang="zh-TW" dirty="0" smtClean="0"/>
          </a:p>
          <a:p>
            <a:r>
              <a:rPr lang="zh-TW" altLang="en-US" dirty="0" smtClean="0"/>
              <a:t>可以看到橘色的部分為</a:t>
            </a:r>
            <a:r>
              <a:rPr lang="en-US" altLang="zh-TW" dirty="0" smtClean="0"/>
              <a:t>ASSAULT</a:t>
            </a:r>
            <a:r>
              <a:rPr lang="zh-TW" altLang="en-US" dirty="0" smtClean="0"/>
              <a:t>，在各個地方基本上都有出現。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E2C5E-BA96-43B1-8909-6875FD6AE33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643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 smtClean="0"/>
              <a:t>舊金山自殺聖地：燈光迷霧下的金門大橋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E2C5E-BA96-43B1-8909-6875FD6AE33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518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我們打算先把時間的</a:t>
            </a:r>
            <a:r>
              <a:rPr lang="en-US" altLang="zh-TW" sz="1200" dirty="0" smtClean="0"/>
              <a:t>data</a:t>
            </a:r>
            <a:r>
              <a:rPr lang="zh-TW" altLang="en-US" sz="1200" dirty="0" smtClean="0"/>
              <a:t>分割成幾種的類別去跑</a:t>
            </a:r>
            <a:r>
              <a:rPr lang="en-US" altLang="zh-TW" sz="1200" dirty="0" smtClean="0"/>
              <a:t>classification</a:t>
            </a:r>
            <a:r>
              <a:rPr lang="zh-TW" altLang="en-US" sz="1200" dirty="0" smtClean="0"/>
              <a:t>，我們想到用月份、季節以及白天夜晚來區分，</a:t>
            </a: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因為每個季節所發生的犯罪類型可能有所不同，冬天可能比較少毆打之類。</a:t>
            </a: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我們也細分到了早晚，依照常理判斷，晚上所發生犯罪的機率會比較高。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E2C5E-BA96-43B1-8909-6875FD6AE33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954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 smtClean="0"/>
              <a:t>PdDistrict</a:t>
            </a:r>
            <a:endParaRPr lang="zh-TW" altLang="en-US" dirty="0" smtClean="0"/>
          </a:p>
          <a:p>
            <a:r>
              <a:rPr lang="en-US" altLang="zh-TW" dirty="0" smtClean="0"/>
              <a:t>Southern</a:t>
            </a:r>
          </a:p>
          <a:p>
            <a:r>
              <a:rPr lang="en-US" altLang="zh-TW" dirty="0" smtClean="0"/>
              <a:t>Northern</a:t>
            </a:r>
          </a:p>
          <a:p>
            <a:r>
              <a:rPr lang="en-US" altLang="zh-TW" dirty="0" smtClean="0"/>
              <a:t>Central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E2C5E-BA96-43B1-8909-6875FD6AE33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243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星期</a:t>
            </a:r>
          </a:p>
          <a:p>
            <a:r>
              <a:rPr lang="en-US" altLang="zh-TW" dirty="0" smtClean="0"/>
              <a:t>Friday</a:t>
            </a:r>
          </a:p>
          <a:p>
            <a:r>
              <a:rPr lang="en-US" altLang="zh-TW" dirty="0" smtClean="0"/>
              <a:t>Saturday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E2C5E-BA96-43B1-8909-6875FD6AE33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537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Month</a:t>
            </a:r>
          </a:p>
          <a:p>
            <a:r>
              <a:rPr lang="zh-TW" altLang="en-US" dirty="0" smtClean="0"/>
              <a:t>無明顯特徵，快速跳過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E2C5E-BA96-43B1-8909-6875FD6AE33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44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C942-F901-42AB-8984-11810EE53875}" type="datetimeFigureOut">
              <a:rPr lang="zh-TW" altLang="en-US" smtClean="0"/>
              <a:t>2016/5/27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19D1-E39A-427D-9C53-A19E25080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39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C942-F901-42AB-8984-11810EE53875}" type="datetimeFigureOut">
              <a:rPr lang="zh-TW" altLang="en-US" smtClean="0"/>
              <a:t>2016/5/27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19D1-E39A-427D-9C53-A19E25080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90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C942-F901-42AB-8984-11810EE53875}" type="datetimeFigureOut">
              <a:rPr lang="zh-TW" altLang="en-US" smtClean="0"/>
              <a:t>2016/5/27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19D1-E39A-427D-9C53-A19E25080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90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C942-F901-42AB-8984-11810EE53875}" type="datetimeFigureOut">
              <a:rPr lang="zh-TW" altLang="en-US" smtClean="0"/>
              <a:t>2016/5/27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19D1-E39A-427D-9C53-A19E2508037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6091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C942-F901-42AB-8984-11810EE53875}" type="datetimeFigureOut">
              <a:rPr lang="zh-TW" altLang="en-US" smtClean="0"/>
              <a:t>2016/5/27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19D1-E39A-427D-9C53-A19E25080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365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C942-F901-42AB-8984-11810EE53875}" type="datetimeFigureOut">
              <a:rPr lang="zh-TW" altLang="en-US" smtClean="0"/>
              <a:t>2016/5/27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19D1-E39A-427D-9C53-A19E25080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840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C942-F901-42AB-8984-11810EE53875}" type="datetimeFigureOut">
              <a:rPr lang="zh-TW" altLang="en-US" smtClean="0"/>
              <a:t>2016/5/27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19D1-E39A-427D-9C53-A19E25080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0401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C942-F901-42AB-8984-11810EE53875}" type="datetimeFigureOut">
              <a:rPr lang="zh-TW" altLang="en-US" smtClean="0"/>
              <a:t>2016/5/27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19D1-E39A-427D-9C53-A19E25080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542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C942-F901-42AB-8984-11810EE53875}" type="datetimeFigureOut">
              <a:rPr lang="zh-TW" altLang="en-US" smtClean="0"/>
              <a:t>2016/5/27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19D1-E39A-427D-9C53-A19E25080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03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C942-F901-42AB-8984-11810EE53875}" type="datetimeFigureOut">
              <a:rPr lang="zh-TW" altLang="en-US" smtClean="0"/>
              <a:t>2016/5/27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19D1-E39A-427D-9C53-A19E25080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1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C942-F901-42AB-8984-11810EE53875}" type="datetimeFigureOut">
              <a:rPr lang="zh-TW" altLang="en-US" smtClean="0"/>
              <a:t>2016/5/27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19D1-E39A-427D-9C53-A19E25080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50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C942-F901-42AB-8984-11810EE53875}" type="datetimeFigureOut">
              <a:rPr lang="zh-TW" altLang="en-US" smtClean="0"/>
              <a:t>2016/5/27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19D1-E39A-427D-9C53-A19E25080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49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C942-F901-42AB-8984-11810EE53875}" type="datetimeFigureOut">
              <a:rPr lang="zh-TW" altLang="en-US" smtClean="0"/>
              <a:t>2016/5/27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19D1-E39A-427D-9C53-A19E25080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36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C942-F901-42AB-8984-11810EE53875}" type="datetimeFigureOut">
              <a:rPr lang="zh-TW" altLang="en-US" smtClean="0"/>
              <a:t>2016/5/27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19D1-E39A-427D-9C53-A19E25080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67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C942-F901-42AB-8984-11810EE53875}" type="datetimeFigureOut">
              <a:rPr lang="zh-TW" altLang="en-US" smtClean="0"/>
              <a:t>2016/5/27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19D1-E39A-427D-9C53-A19E25080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44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C942-F901-42AB-8984-11810EE53875}" type="datetimeFigureOut">
              <a:rPr lang="zh-TW" altLang="en-US" smtClean="0"/>
              <a:t>2016/5/27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19D1-E39A-427D-9C53-A19E25080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7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C942-F901-42AB-8984-11810EE53875}" type="datetimeFigureOut">
              <a:rPr lang="zh-TW" altLang="en-US" smtClean="0"/>
              <a:t>2016/5/27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19D1-E39A-427D-9C53-A19E25080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02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256C942-F901-42AB-8984-11810EE53875}" type="datetimeFigureOut">
              <a:rPr lang="zh-TW" altLang="en-US" smtClean="0"/>
              <a:t>2016/5/27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75519D1-E39A-427D-9C53-A19E25080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978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0693" y="609600"/>
            <a:ext cx="9440034" cy="298874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Data Mining - Final Project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600" dirty="0"/>
              <a:t>Predict the Category of Crimes That Occurred in the City by the Bay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0693" y="3886200"/>
            <a:ext cx="9440034" cy="2545080"/>
          </a:xfrm>
        </p:spPr>
        <p:txBody>
          <a:bodyPr>
            <a:normAutofit/>
          </a:bodyPr>
          <a:lstStyle/>
          <a:p>
            <a:endParaRPr lang="en-US" altLang="zh-TW" sz="3000" dirty="0" smtClean="0"/>
          </a:p>
          <a:p>
            <a:r>
              <a:rPr lang="en-US" altLang="zh-TW" sz="3000" dirty="0" smtClean="0"/>
              <a:t>CSIE3</a:t>
            </a:r>
            <a:r>
              <a:rPr lang="zh-TW" altLang="en-US" sz="3000" dirty="0" smtClean="0"/>
              <a:t>  </a:t>
            </a:r>
            <a:r>
              <a:rPr lang="zh-TW" altLang="en-US" sz="3000" dirty="0"/>
              <a:t>韓文彬</a:t>
            </a:r>
            <a:endParaRPr lang="en-US" altLang="zh-TW" sz="3000" dirty="0"/>
          </a:p>
          <a:p>
            <a:r>
              <a:rPr lang="en-US" altLang="zh-TW" sz="3000" dirty="0" smtClean="0"/>
              <a:t>CSIE3</a:t>
            </a:r>
            <a:r>
              <a:rPr lang="zh-TW" altLang="en-US" sz="3000" dirty="0" smtClean="0"/>
              <a:t>  </a:t>
            </a:r>
            <a:r>
              <a:rPr lang="zh-TW" altLang="en-US" sz="3000" dirty="0"/>
              <a:t>郭皓磊</a:t>
            </a:r>
            <a:endParaRPr lang="en-US" altLang="zh-TW" sz="3000" dirty="0"/>
          </a:p>
          <a:p>
            <a:r>
              <a:rPr lang="en-US" altLang="zh-TW" sz="3000" dirty="0" smtClean="0"/>
              <a:t>CSIE3 </a:t>
            </a:r>
            <a:r>
              <a:rPr lang="zh-TW" altLang="en-US" sz="3000" dirty="0" smtClean="0"/>
              <a:t> </a:t>
            </a:r>
            <a:r>
              <a:rPr lang="zh-TW" altLang="en-US" sz="3000" dirty="0"/>
              <a:t>王銘陽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375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Larceny/Theft</a:t>
            </a:r>
            <a:endParaRPr lang="zh-TW" altLang="en-US" dirty="0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1198381"/>
              </p:ext>
            </p:extLst>
          </p:nvPr>
        </p:nvGraphicFramePr>
        <p:xfrm>
          <a:off x="913795" y="1580050"/>
          <a:ext cx="10353762" cy="4957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924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Larceny/Theft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1769690"/>
              </p:ext>
            </p:extLst>
          </p:nvPr>
        </p:nvGraphicFramePr>
        <p:xfrm>
          <a:off x="913795" y="1580050"/>
          <a:ext cx="10353762" cy="5018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3256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Gambling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3180540"/>
              </p:ext>
            </p:extLst>
          </p:nvPr>
        </p:nvGraphicFramePr>
        <p:xfrm>
          <a:off x="913795" y="1580050"/>
          <a:ext cx="10353762" cy="5095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185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Gambling</a:t>
            </a:r>
            <a:endParaRPr lang="zh-TW" altLang="en-US" dirty="0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3853914"/>
              </p:ext>
            </p:extLst>
          </p:nvPr>
        </p:nvGraphicFramePr>
        <p:xfrm>
          <a:off x="913795" y="1580050"/>
          <a:ext cx="10353762" cy="5079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4489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Gambling</a:t>
            </a:r>
            <a:endParaRPr lang="zh-TW" altLang="en-US" dirty="0"/>
          </a:p>
        </p:txBody>
      </p:sp>
      <p:graphicFrame>
        <p:nvGraphicFramePr>
          <p:cNvPr id="3" name="圖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3855086"/>
              </p:ext>
            </p:extLst>
          </p:nvPr>
        </p:nvGraphicFramePr>
        <p:xfrm>
          <a:off x="913795" y="1580050"/>
          <a:ext cx="10353762" cy="5079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402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Suicide</a:t>
            </a:r>
            <a:endParaRPr lang="zh-TW" altLang="en-US" dirty="0"/>
          </a:p>
        </p:txBody>
      </p:sp>
      <p:graphicFrame>
        <p:nvGraphicFramePr>
          <p:cNvPr id="3" name="圖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8652933"/>
              </p:ext>
            </p:extLst>
          </p:nvPr>
        </p:nvGraphicFramePr>
        <p:xfrm>
          <a:off x="913795" y="1580050"/>
          <a:ext cx="10353762" cy="5049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9279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Suicide</a:t>
            </a:r>
            <a:endParaRPr lang="zh-TW" altLang="en-US" dirty="0"/>
          </a:p>
        </p:txBody>
      </p:sp>
      <p:graphicFrame>
        <p:nvGraphicFramePr>
          <p:cNvPr id="3" name="圖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9033319"/>
              </p:ext>
            </p:extLst>
          </p:nvPr>
        </p:nvGraphicFramePr>
        <p:xfrm>
          <a:off x="913795" y="1580050"/>
          <a:ext cx="10353762" cy="5125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1379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Suicide</a:t>
            </a:r>
            <a:endParaRPr lang="zh-TW" altLang="en-US" dirty="0"/>
          </a:p>
        </p:txBody>
      </p:sp>
      <p:graphicFrame>
        <p:nvGraphicFramePr>
          <p:cNvPr id="3" name="圖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2105159"/>
              </p:ext>
            </p:extLst>
          </p:nvPr>
        </p:nvGraphicFramePr>
        <p:xfrm>
          <a:off x="913795" y="1580050"/>
          <a:ext cx="10353762" cy="5064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551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Prediction</a:t>
            </a:r>
            <a:endParaRPr lang="zh-TW" altLang="en-US" sz="6000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35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smtClean="0"/>
              <a:t>Larceny/Theft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670136"/>
              </p:ext>
            </p:extLst>
          </p:nvPr>
        </p:nvGraphicFramePr>
        <p:xfrm>
          <a:off x="510540" y="2278380"/>
          <a:ext cx="11170920" cy="20726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322321"/>
                <a:gridCol w="3581634"/>
                <a:gridCol w="4266965"/>
              </a:tblGrid>
              <a:tr h="34290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Classified Instances </a:t>
                      </a:r>
                      <a:endParaRPr lang="zh-TW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Correctly</a:t>
                      </a:r>
                      <a:endParaRPr lang="zh-TW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Incorrectly</a:t>
                      </a:r>
                      <a:endParaRPr lang="zh-TW" altLang="en-US" sz="2800" b="0" dirty="0"/>
                    </a:p>
                  </a:txBody>
                  <a:tcPr/>
                </a:tc>
              </a:tr>
              <a:tr h="3733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err="1" smtClean="0"/>
                        <a:t>ZeroR</a:t>
                      </a:r>
                      <a:endParaRPr lang="zh-TW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703149 </a:t>
                      </a:r>
                      <a:r>
                        <a:rPr lang="en-US" altLang="zh-TW" sz="2800" dirty="0" smtClean="0"/>
                        <a:t>(</a:t>
                      </a:r>
                      <a:r>
                        <a:rPr lang="zh-TW" altLang="en-US" sz="2800" dirty="0" smtClean="0"/>
                        <a:t>80.0808 %</a:t>
                      </a:r>
                      <a:r>
                        <a:rPr lang="en-US" altLang="zh-TW" sz="2800" dirty="0" smtClean="0"/>
                        <a:t>)</a:t>
                      </a:r>
                      <a:endParaRPr lang="zh-TW" alt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/>
                        <a:t>174900 </a:t>
                      </a:r>
                      <a:r>
                        <a:rPr lang="en-US" altLang="zh-TW" sz="2800" baseline="0" dirty="0" smtClean="0"/>
                        <a:t>(</a:t>
                      </a:r>
                      <a:r>
                        <a:rPr lang="zh-TW" altLang="en-US" sz="2800" dirty="0" smtClean="0"/>
                        <a:t>19.9192 %</a:t>
                      </a:r>
                      <a:r>
                        <a:rPr lang="en-US" altLang="zh-TW" sz="2800" dirty="0" smtClean="0"/>
                        <a:t>)</a:t>
                      </a:r>
                      <a:endParaRPr lang="zh-TW" altLang="en-US" sz="2800" b="0" dirty="0"/>
                    </a:p>
                  </a:txBody>
                  <a:tcPr/>
                </a:tc>
              </a:tr>
              <a:tr h="495301">
                <a:tc>
                  <a:txBody>
                    <a:bodyPr/>
                    <a:lstStyle/>
                    <a:p>
                      <a:r>
                        <a:rPr lang="en-US" altLang="zh-TW" sz="2800" dirty="0" err="1" smtClean="0"/>
                        <a:t>OneR</a:t>
                      </a:r>
                      <a:endParaRPr lang="zh-TW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706677</a:t>
                      </a:r>
                      <a:r>
                        <a:rPr lang="en-US" altLang="zh-TW" sz="2800" baseline="0" dirty="0" smtClean="0"/>
                        <a:t> (</a:t>
                      </a:r>
                      <a:r>
                        <a:rPr lang="en-US" altLang="zh-TW" sz="2800" dirty="0" smtClean="0"/>
                        <a:t>80.4826 %)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171372</a:t>
                      </a:r>
                      <a:r>
                        <a:rPr lang="en-US" altLang="zh-TW" sz="2800" baseline="0" dirty="0" smtClean="0"/>
                        <a:t> (</a:t>
                      </a:r>
                      <a:r>
                        <a:rPr lang="en-US" altLang="zh-TW" sz="2800" dirty="0" smtClean="0"/>
                        <a:t>19.5174 %)</a:t>
                      </a:r>
                      <a:endParaRPr lang="zh-TW" altLang="en-US" sz="2800" dirty="0" smtClean="0"/>
                    </a:p>
                  </a:txBody>
                  <a:tcPr/>
                </a:tc>
              </a:tr>
              <a:tr h="495301">
                <a:tc>
                  <a:txBody>
                    <a:bodyPr/>
                    <a:lstStyle/>
                    <a:p>
                      <a:r>
                        <a:rPr lang="en-US" altLang="zh-TW" sz="2800" dirty="0" err="1" smtClean="0"/>
                        <a:t>NaiveBayes</a:t>
                      </a:r>
                      <a:endParaRPr lang="zh-TW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703978</a:t>
                      </a:r>
                      <a:r>
                        <a:rPr lang="en-US" altLang="zh-TW" sz="2800" baseline="0" dirty="0" smtClean="0"/>
                        <a:t> (</a:t>
                      </a:r>
                      <a:r>
                        <a:rPr lang="zh-TW" altLang="en-US" sz="2800" dirty="0" smtClean="0"/>
                        <a:t>80.1753 %</a:t>
                      </a:r>
                      <a:r>
                        <a:rPr lang="en-US" altLang="zh-TW" sz="2800" dirty="0" smtClean="0"/>
                        <a:t>)</a:t>
                      </a:r>
                      <a:endParaRPr lang="zh-TW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/>
                        <a:t>174071</a:t>
                      </a:r>
                      <a:r>
                        <a:rPr lang="en-US" altLang="zh-TW" sz="2800" baseline="0" dirty="0" smtClean="0"/>
                        <a:t> (</a:t>
                      </a:r>
                      <a:r>
                        <a:rPr lang="zh-TW" altLang="en-US" sz="2800" dirty="0" smtClean="0"/>
                        <a:t>19.8247 %</a:t>
                      </a:r>
                      <a:r>
                        <a:rPr lang="en-US" altLang="zh-TW" sz="2800" dirty="0" smtClean="0"/>
                        <a:t>)</a:t>
                      </a:r>
                      <a:endParaRPr lang="zh-TW" altLang="en-US" sz="2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10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/>
              <a:t>Outline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9119" y="1580050"/>
            <a:ext cx="10353762" cy="5079830"/>
          </a:xfrm>
        </p:spPr>
        <p:txBody>
          <a:bodyPr>
            <a:noAutofit/>
          </a:bodyPr>
          <a:lstStyle/>
          <a:p>
            <a:r>
              <a:rPr lang="en-US" altLang="zh-TW" sz="3200" dirty="0" smtClean="0"/>
              <a:t>Data Visualization</a:t>
            </a:r>
          </a:p>
          <a:p>
            <a:pPr lvl="1"/>
            <a:r>
              <a:rPr lang="en-US" altLang="zh-TW" dirty="0"/>
              <a:t>Larceny/Theft</a:t>
            </a:r>
          </a:p>
          <a:p>
            <a:pPr lvl="1"/>
            <a:r>
              <a:rPr lang="en-US" altLang="zh-TW" dirty="0"/>
              <a:t>Suicide</a:t>
            </a:r>
          </a:p>
          <a:p>
            <a:pPr lvl="1"/>
            <a:r>
              <a:rPr lang="en-US" altLang="zh-TW" dirty="0" smtClean="0"/>
              <a:t>Gambling</a:t>
            </a:r>
            <a:endParaRPr lang="en-US" altLang="zh-TW" sz="3200" dirty="0" smtClean="0"/>
          </a:p>
          <a:p>
            <a:r>
              <a:rPr lang="en-US" altLang="zh-TW" sz="3200" dirty="0" smtClean="0"/>
              <a:t>Data Analysis</a:t>
            </a:r>
          </a:p>
          <a:p>
            <a:r>
              <a:rPr lang="en-US" altLang="zh-TW" sz="3200" dirty="0" smtClean="0"/>
              <a:t>Prediction</a:t>
            </a:r>
          </a:p>
          <a:p>
            <a:r>
              <a:rPr lang="en-US" altLang="zh-TW" sz="3200" dirty="0" smtClean="0"/>
              <a:t>Future</a:t>
            </a:r>
            <a:endParaRPr lang="en-US" altLang="zh-TW" sz="3200" dirty="0" smtClean="0"/>
          </a:p>
          <a:p>
            <a:r>
              <a:rPr lang="en-US" altLang="zh-TW" sz="3200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7305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Larceny/Theft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784466"/>
              </p:ext>
            </p:extLst>
          </p:nvPr>
        </p:nvGraphicFramePr>
        <p:xfrm>
          <a:off x="645161" y="1580050"/>
          <a:ext cx="8285478" cy="15544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761826"/>
                <a:gridCol w="2761826"/>
                <a:gridCol w="2761826"/>
              </a:tblGrid>
              <a:tr h="4647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err="1" smtClean="0"/>
                        <a:t>ZeroR</a:t>
                      </a:r>
                      <a:endParaRPr lang="en-US" altLang="zh-TW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Others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Larceny/Theft</a:t>
                      </a:r>
                      <a:endParaRPr lang="zh-TW" altLang="en-US" sz="2800" dirty="0"/>
                    </a:p>
                  </a:txBody>
                  <a:tcPr/>
                </a:tc>
              </a:tr>
              <a:tr h="27208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Others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703149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</a:tr>
              <a:tr h="320509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Larceny/Theft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174900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944445"/>
              </p:ext>
            </p:extLst>
          </p:nvPr>
        </p:nvGraphicFramePr>
        <p:xfrm>
          <a:off x="645161" y="3327740"/>
          <a:ext cx="8285478" cy="15544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761826"/>
                <a:gridCol w="2761826"/>
                <a:gridCol w="2761826"/>
              </a:tblGrid>
              <a:tr h="4925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err="1" smtClean="0"/>
                        <a:t>OneR</a:t>
                      </a:r>
                      <a:endParaRPr lang="en-US" altLang="zh-TW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Others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Larceny/Theft</a:t>
                      </a:r>
                      <a:endParaRPr lang="zh-TW" altLang="en-US" sz="2800" dirty="0"/>
                    </a:p>
                  </a:txBody>
                  <a:tcPr/>
                </a:tc>
              </a:tr>
              <a:tr h="492502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Others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682340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20809</a:t>
                      </a:r>
                      <a:endParaRPr lang="zh-TW" altLang="en-US" sz="2800" dirty="0"/>
                    </a:p>
                  </a:txBody>
                  <a:tcPr/>
                </a:tc>
              </a:tr>
              <a:tr h="492502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Larceny/Theft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150563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24337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473058"/>
              </p:ext>
            </p:extLst>
          </p:nvPr>
        </p:nvGraphicFramePr>
        <p:xfrm>
          <a:off x="645161" y="5075430"/>
          <a:ext cx="8285478" cy="15544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761826"/>
                <a:gridCol w="2761826"/>
                <a:gridCol w="2761826"/>
              </a:tblGrid>
              <a:tr h="1194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err="1" smtClean="0"/>
                        <a:t>NaiveBayes</a:t>
                      </a:r>
                      <a:endParaRPr lang="en-US" altLang="zh-TW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Others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Larceny/Theft</a:t>
                      </a:r>
                      <a:endParaRPr lang="zh-TW" altLang="en-US" sz="2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Others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671290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31859</a:t>
                      </a:r>
                      <a:endParaRPr lang="zh-TW" altLang="en-US" sz="2800" dirty="0"/>
                    </a:p>
                  </a:txBody>
                  <a:tcPr/>
                </a:tc>
              </a:tr>
              <a:tr h="119488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Larceny/Theft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142212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32688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9204960" y="3412482"/>
            <a:ext cx="2727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Precision = 0.539 </a:t>
            </a:r>
          </a:p>
          <a:p>
            <a:r>
              <a:rPr lang="en-US" altLang="zh-TW" sz="2800" dirty="0" smtClean="0"/>
              <a:t>Recall = 0.139</a:t>
            </a:r>
          </a:p>
          <a:p>
            <a:r>
              <a:rPr lang="en-US" altLang="zh-TW" sz="2800" dirty="0" smtClean="0"/>
              <a:t>F1 = 0.221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204960" y="5160172"/>
            <a:ext cx="2727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Precision = 0.506 </a:t>
            </a:r>
          </a:p>
          <a:p>
            <a:r>
              <a:rPr lang="en-US" altLang="zh-TW" sz="2800" dirty="0" smtClean="0"/>
              <a:t>Recall = 0.186</a:t>
            </a:r>
          </a:p>
          <a:p>
            <a:r>
              <a:rPr lang="en-US" altLang="zh-TW" sz="2800" dirty="0" smtClean="0"/>
              <a:t>F1 = 0.272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052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r>
              <a:rPr lang="zh-TW" altLang="en-US" dirty="0"/>
              <a:t> </a:t>
            </a:r>
            <a:r>
              <a:rPr lang="en-US" altLang="zh-TW" dirty="0"/>
              <a:t>- Suicide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478813"/>
              </p:ext>
            </p:extLst>
          </p:nvPr>
        </p:nvGraphicFramePr>
        <p:xfrm>
          <a:off x="510540" y="2278380"/>
          <a:ext cx="11170920" cy="20726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322321"/>
                <a:gridCol w="3581634"/>
                <a:gridCol w="4266965"/>
              </a:tblGrid>
              <a:tr h="34290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Classified Instances </a:t>
                      </a:r>
                      <a:endParaRPr lang="zh-TW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Correctly</a:t>
                      </a:r>
                      <a:endParaRPr lang="zh-TW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Incorrectly</a:t>
                      </a:r>
                      <a:endParaRPr lang="zh-TW" altLang="en-US" sz="2800" b="0" dirty="0"/>
                    </a:p>
                  </a:txBody>
                  <a:tcPr/>
                </a:tc>
              </a:tr>
              <a:tr h="3733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err="1" smtClean="0"/>
                        <a:t>ZeroR</a:t>
                      </a:r>
                      <a:endParaRPr lang="zh-TW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877541 </a:t>
                      </a:r>
                      <a:r>
                        <a:rPr lang="en-US" altLang="zh-TW" sz="2800" dirty="0" smtClean="0"/>
                        <a:t>(</a:t>
                      </a:r>
                      <a:r>
                        <a:rPr lang="zh-TW" altLang="en-US" sz="2800" dirty="0" smtClean="0"/>
                        <a:t>99.9421 %</a:t>
                      </a:r>
                      <a:r>
                        <a:rPr lang="en-US" altLang="zh-TW" sz="2800" dirty="0" smtClean="0"/>
                        <a:t>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508 </a:t>
                      </a:r>
                      <a:r>
                        <a:rPr lang="en-US" altLang="zh-TW" sz="2800" dirty="0" smtClean="0"/>
                        <a:t>(</a:t>
                      </a:r>
                      <a:r>
                        <a:rPr lang="zh-TW" altLang="en-US" sz="2800" dirty="0" smtClean="0"/>
                        <a:t>0.0579 %</a:t>
                      </a:r>
                      <a:r>
                        <a:rPr lang="en-US" altLang="zh-TW" sz="2800" dirty="0" smtClean="0"/>
                        <a:t>)</a:t>
                      </a:r>
                      <a:endParaRPr lang="zh-TW" altLang="en-US" sz="2800" dirty="0"/>
                    </a:p>
                  </a:txBody>
                  <a:tcPr/>
                </a:tc>
              </a:tr>
              <a:tr h="495301">
                <a:tc>
                  <a:txBody>
                    <a:bodyPr/>
                    <a:lstStyle/>
                    <a:p>
                      <a:r>
                        <a:rPr lang="en-US" altLang="zh-TW" sz="2800" dirty="0" err="1" smtClean="0"/>
                        <a:t>OneR</a:t>
                      </a:r>
                      <a:endParaRPr lang="zh-TW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877540</a:t>
                      </a:r>
                      <a:r>
                        <a:rPr lang="en-US" altLang="zh-TW" sz="2800" baseline="0" dirty="0" smtClean="0"/>
                        <a:t> (</a:t>
                      </a:r>
                      <a:r>
                        <a:rPr lang="zh-TW" altLang="en-US" sz="2800" dirty="0" smtClean="0"/>
                        <a:t>99.942 %</a:t>
                      </a:r>
                      <a:r>
                        <a:rPr lang="en-US" altLang="zh-TW" sz="2800" dirty="0" smtClean="0"/>
                        <a:t>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509</a:t>
                      </a:r>
                      <a:r>
                        <a:rPr lang="zh-TW" altLang="en-US" sz="2800" baseline="0" dirty="0" smtClean="0"/>
                        <a:t> </a:t>
                      </a:r>
                      <a:r>
                        <a:rPr lang="en-US" altLang="zh-TW" sz="2800" baseline="0" dirty="0" smtClean="0"/>
                        <a:t>(</a:t>
                      </a:r>
                      <a:r>
                        <a:rPr lang="zh-TW" altLang="en-US" sz="2800" dirty="0" smtClean="0"/>
                        <a:t>0.058 %</a:t>
                      </a:r>
                      <a:r>
                        <a:rPr lang="en-US" altLang="zh-TW" sz="2800" dirty="0" smtClean="0"/>
                        <a:t>)</a:t>
                      </a:r>
                      <a:endParaRPr lang="zh-TW" altLang="en-US" sz="2800" dirty="0"/>
                    </a:p>
                  </a:txBody>
                  <a:tcPr/>
                </a:tc>
              </a:tr>
              <a:tr h="495301">
                <a:tc>
                  <a:txBody>
                    <a:bodyPr/>
                    <a:lstStyle/>
                    <a:p>
                      <a:r>
                        <a:rPr lang="en-US" altLang="zh-TW" sz="2800" dirty="0" err="1" smtClean="0"/>
                        <a:t>NaiveBayes</a:t>
                      </a:r>
                      <a:endParaRPr lang="zh-TW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877389 </a:t>
                      </a:r>
                      <a:r>
                        <a:rPr lang="en-US" altLang="zh-TW" sz="2800" dirty="0" smtClean="0"/>
                        <a:t>(</a:t>
                      </a:r>
                      <a:r>
                        <a:rPr lang="zh-TW" altLang="en-US" sz="2800" dirty="0" smtClean="0"/>
                        <a:t>99.9248 %</a:t>
                      </a:r>
                      <a:r>
                        <a:rPr lang="en-US" altLang="zh-TW" sz="2800" dirty="0" smtClean="0"/>
                        <a:t>)</a:t>
                      </a:r>
                      <a:endParaRPr lang="zh-TW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660 </a:t>
                      </a:r>
                      <a:r>
                        <a:rPr lang="en-US" altLang="zh-TW" sz="2800" dirty="0" smtClean="0"/>
                        <a:t>(</a:t>
                      </a:r>
                      <a:r>
                        <a:rPr lang="zh-TW" altLang="en-US" sz="2800" dirty="0" smtClean="0"/>
                        <a:t>0.0752 %</a:t>
                      </a:r>
                      <a:r>
                        <a:rPr lang="en-US" altLang="zh-TW" sz="2800" dirty="0" smtClean="0"/>
                        <a:t>)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4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Suicide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37692"/>
              </p:ext>
            </p:extLst>
          </p:nvPr>
        </p:nvGraphicFramePr>
        <p:xfrm>
          <a:off x="1953261" y="1580050"/>
          <a:ext cx="8285478" cy="15544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761826"/>
                <a:gridCol w="2761826"/>
                <a:gridCol w="2761826"/>
              </a:tblGrid>
              <a:tr h="4647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err="1" smtClean="0"/>
                        <a:t>ZeroR</a:t>
                      </a:r>
                      <a:endParaRPr lang="en-US" altLang="zh-TW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Others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Larceny/Theft</a:t>
                      </a:r>
                      <a:endParaRPr lang="zh-TW" altLang="en-US" sz="2800" dirty="0"/>
                    </a:p>
                  </a:txBody>
                  <a:tcPr/>
                </a:tc>
              </a:tr>
              <a:tr h="27208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Others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877541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</a:tr>
              <a:tr h="320509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Larceny/Theft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508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000574"/>
              </p:ext>
            </p:extLst>
          </p:nvPr>
        </p:nvGraphicFramePr>
        <p:xfrm>
          <a:off x="1953261" y="3327740"/>
          <a:ext cx="8285478" cy="15544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761826"/>
                <a:gridCol w="2761826"/>
                <a:gridCol w="2761826"/>
              </a:tblGrid>
              <a:tr h="4925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err="1" smtClean="0"/>
                        <a:t>OneR</a:t>
                      </a:r>
                      <a:endParaRPr lang="en-US" altLang="zh-TW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Others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Larceny/Theft</a:t>
                      </a:r>
                      <a:endParaRPr lang="zh-TW" altLang="en-US" sz="2800" dirty="0"/>
                    </a:p>
                  </a:txBody>
                  <a:tcPr/>
                </a:tc>
              </a:tr>
              <a:tr h="492502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Others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877540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</a:tr>
              <a:tr h="492502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Larceny/Theft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508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960694"/>
              </p:ext>
            </p:extLst>
          </p:nvPr>
        </p:nvGraphicFramePr>
        <p:xfrm>
          <a:off x="1953261" y="5075430"/>
          <a:ext cx="8285478" cy="15544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761826"/>
                <a:gridCol w="2761826"/>
                <a:gridCol w="2761826"/>
              </a:tblGrid>
              <a:tr h="1194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err="1" smtClean="0"/>
                        <a:t>NaiveBayes</a:t>
                      </a:r>
                      <a:endParaRPr lang="en-US" altLang="zh-TW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Others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Larceny/Theft</a:t>
                      </a:r>
                      <a:endParaRPr lang="zh-TW" altLang="en-US" sz="2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Others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877389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152</a:t>
                      </a:r>
                      <a:endParaRPr lang="zh-TW" altLang="en-US" sz="2800" dirty="0"/>
                    </a:p>
                  </a:txBody>
                  <a:tcPr/>
                </a:tc>
              </a:tr>
              <a:tr h="119488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Larceny/Theft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508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286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r>
              <a:rPr lang="zh-TW" altLang="en-US" dirty="0"/>
              <a:t> </a:t>
            </a:r>
            <a:r>
              <a:rPr lang="en-US" altLang="zh-TW" dirty="0"/>
              <a:t>- Gambling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11165"/>
              </p:ext>
            </p:extLst>
          </p:nvPr>
        </p:nvGraphicFramePr>
        <p:xfrm>
          <a:off x="510540" y="2278380"/>
          <a:ext cx="11170920" cy="20726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322321"/>
                <a:gridCol w="3581634"/>
                <a:gridCol w="4266965"/>
              </a:tblGrid>
              <a:tr h="34290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Classified Instances </a:t>
                      </a:r>
                      <a:endParaRPr lang="zh-TW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Correctly</a:t>
                      </a:r>
                      <a:endParaRPr lang="zh-TW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Incorrectly</a:t>
                      </a:r>
                      <a:endParaRPr lang="zh-TW" altLang="en-US" sz="2800" b="0" dirty="0"/>
                    </a:p>
                  </a:txBody>
                  <a:tcPr/>
                </a:tc>
              </a:tr>
              <a:tr h="3733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err="1" smtClean="0"/>
                        <a:t>ZeroR</a:t>
                      </a:r>
                      <a:endParaRPr lang="zh-TW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877903 </a:t>
                      </a:r>
                      <a:r>
                        <a:rPr lang="en-US" altLang="zh-TW" sz="2800" dirty="0" smtClean="0"/>
                        <a:t>(</a:t>
                      </a:r>
                      <a:r>
                        <a:rPr lang="zh-TW" altLang="en-US" sz="2800" dirty="0" smtClean="0"/>
                        <a:t>99.9834 %</a:t>
                      </a:r>
                      <a:r>
                        <a:rPr lang="en-US" altLang="zh-TW" sz="2800" dirty="0" smtClean="0"/>
                        <a:t>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146 </a:t>
                      </a:r>
                      <a:r>
                        <a:rPr lang="en-US" altLang="zh-TW" sz="2800" dirty="0" smtClean="0"/>
                        <a:t>(</a:t>
                      </a:r>
                      <a:r>
                        <a:rPr lang="zh-TW" altLang="en-US" sz="2800" dirty="0" smtClean="0"/>
                        <a:t>0.0166 %</a:t>
                      </a:r>
                      <a:r>
                        <a:rPr lang="en-US" altLang="zh-TW" sz="2800" dirty="0" smtClean="0"/>
                        <a:t>)</a:t>
                      </a:r>
                      <a:endParaRPr lang="zh-TW" altLang="en-US" sz="2800" dirty="0"/>
                    </a:p>
                  </a:txBody>
                  <a:tcPr/>
                </a:tc>
              </a:tr>
              <a:tr h="495301">
                <a:tc>
                  <a:txBody>
                    <a:bodyPr/>
                    <a:lstStyle/>
                    <a:p>
                      <a:r>
                        <a:rPr lang="en-US" altLang="zh-TW" sz="2800" dirty="0" err="1" smtClean="0"/>
                        <a:t>OneR</a:t>
                      </a:r>
                      <a:endParaRPr lang="zh-TW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877903 </a:t>
                      </a:r>
                      <a:r>
                        <a:rPr lang="en-US" altLang="zh-TW" sz="2800" dirty="0" smtClean="0"/>
                        <a:t>(</a:t>
                      </a:r>
                      <a:r>
                        <a:rPr lang="zh-TW" altLang="en-US" sz="2800" dirty="0" smtClean="0"/>
                        <a:t>99.9834 %</a:t>
                      </a:r>
                      <a:r>
                        <a:rPr lang="en-US" altLang="zh-TW" sz="2800" dirty="0" smtClean="0"/>
                        <a:t>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146 </a:t>
                      </a:r>
                      <a:r>
                        <a:rPr lang="en-US" altLang="zh-TW" sz="2800" dirty="0" smtClean="0"/>
                        <a:t>(</a:t>
                      </a:r>
                      <a:r>
                        <a:rPr lang="zh-TW" altLang="en-US" sz="2800" dirty="0" smtClean="0"/>
                        <a:t>0.0166 %</a:t>
                      </a:r>
                      <a:r>
                        <a:rPr lang="en-US" altLang="zh-TW" sz="2800" dirty="0" smtClean="0"/>
                        <a:t>)</a:t>
                      </a:r>
                      <a:endParaRPr lang="zh-TW" altLang="en-US" sz="2800" dirty="0"/>
                    </a:p>
                  </a:txBody>
                  <a:tcPr/>
                </a:tc>
              </a:tr>
              <a:tr h="495301">
                <a:tc>
                  <a:txBody>
                    <a:bodyPr/>
                    <a:lstStyle/>
                    <a:p>
                      <a:r>
                        <a:rPr lang="en-US" altLang="zh-TW" sz="2800" dirty="0" err="1" smtClean="0"/>
                        <a:t>NaiveBayes</a:t>
                      </a:r>
                      <a:endParaRPr lang="zh-TW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877903 </a:t>
                      </a:r>
                      <a:r>
                        <a:rPr lang="en-US" altLang="zh-TW" sz="2800" dirty="0" smtClean="0"/>
                        <a:t>(</a:t>
                      </a:r>
                      <a:r>
                        <a:rPr lang="zh-TW" altLang="en-US" sz="2800" dirty="0" smtClean="0"/>
                        <a:t>99.9834 %</a:t>
                      </a:r>
                      <a:r>
                        <a:rPr lang="en-US" altLang="zh-TW" sz="2800" dirty="0" smtClean="0"/>
                        <a:t>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146 </a:t>
                      </a:r>
                      <a:r>
                        <a:rPr lang="en-US" altLang="zh-TW" sz="2800" dirty="0" smtClean="0"/>
                        <a:t>(</a:t>
                      </a:r>
                      <a:r>
                        <a:rPr lang="zh-TW" altLang="en-US" sz="2800" dirty="0" smtClean="0"/>
                        <a:t>0.0166 %</a:t>
                      </a:r>
                      <a:r>
                        <a:rPr lang="en-US" altLang="zh-TW" sz="2800" dirty="0" smtClean="0"/>
                        <a:t>)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107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Gambling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659193"/>
              </p:ext>
            </p:extLst>
          </p:nvPr>
        </p:nvGraphicFramePr>
        <p:xfrm>
          <a:off x="1953261" y="1580050"/>
          <a:ext cx="8285478" cy="15544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761826"/>
                <a:gridCol w="2761826"/>
                <a:gridCol w="2761826"/>
              </a:tblGrid>
              <a:tr h="4647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err="1" smtClean="0"/>
                        <a:t>ZeroR</a:t>
                      </a:r>
                      <a:endParaRPr lang="en-US" altLang="zh-TW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Others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Larceny/Theft</a:t>
                      </a:r>
                      <a:endParaRPr lang="zh-TW" altLang="en-US" sz="2800" dirty="0"/>
                    </a:p>
                  </a:txBody>
                  <a:tcPr/>
                </a:tc>
              </a:tr>
              <a:tr h="27208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Others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877903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</a:tr>
              <a:tr h="320509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Larceny/Theft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146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3885"/>
              </p:ext>
            </p:extLst>
          </p:nvPr>
        </p:nvGraphicFramePr>
        <p:xfrm>
          <a:off x="1953261" y="3327740"/>
          <a:ext cx="8285478" cy="15544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761826"/>
                <a:gridCol w="2761826"/>
                <a:gridCol w="2761826"/>
              </a:tblGrid>
              <a:tr h="4925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err="1" smtClean="0"/>
                        <a:t>OneR</a:t>
                      </a:r>
                      <a:endParaRPr lang="en-US" altLang="zh-TW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Others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Larceny/Theft</a:t>
                      </a:r>
                      <a:endParaRPr lang="zh-TW" altLang="en-US" sz="2800" dirty="0"/>
                    </a:p>
                  </a:txBody>
                  <a:tcPr/>
                </a:tc>
              </a:tr>
              <a:tr h="492502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Others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877903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</a:tr>
              <a:tr h="492502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Larceny/Theft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146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801766"/>
              </p:ext>
            </p:extLst>
          </p:nvPr>
        </p:nvGraphicFramePr>
        <p:xfrm>
          <a:off x="1953261" y="5075430"/>
          <a:ext cx="8285478" cy="15544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761826"/>
                <a:gridCol w="2761826"/>
                <a:gridCol w="2761826"/>
              </a:tblGrid>
              <a:tr h="1194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err="1" smtClean="0"/>
                        <a:t>NaiveBayes</a:t>
                      </a:r>
                      <a:endParaRPr lang="en-US" altLang="zh-TW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Others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Larceny/Theft</a:t>
                      </a:r>
                      <a:endParaRPr lang="zh-TW" altLang="en-US" sz="2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Others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877903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</a:tr>
              <a:tr h="119488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Larceny/Theft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146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651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Predict two or three categories.</a:t>
            </a:r>
          </a:p>
          <a:p>
            <a:r>
              <a:rPr lang="en-US" altLang="zh-TW" sz="3200" dirty="0" smtClean="0"/>
              <a:t>Additional weight for environment.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45454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7200" dirty="0" smtClean="0"/>
              <a:t>Q&amp;A</a:t>
            </a:r>
            <a:endParaRPr lang="zh-TW" altLang="en-US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295401" y="4099559"/>
            <a:ext cx="9590550" cy="997373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https://github.com/fate910747/DataMining_finalProject</a:t>
            </a: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9485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Data Visualization</a:t>
            </a:r>
            <a:endParaRPr lang="zh-TW" altLang="en-US" sz="6000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98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3" r="19015" b="10380"/>
          <a:stretch/>
        </p:blipFill>
        <p:spPr>
          <a:xfrm>
            <a:off x="1498372" y="216784"/>
            <a:ext cx="9195256" cy="6424431"/>
          </a:xfrm>
        </p:spPr>
      </p:pic>
    </p:spTree>
    <p:extLst>
      <p:ext uri="{BB962C8B-B14F-4D97-AF65-F5344CB8AC3E}">
        <p14:creationId xmlns:p14="http://schemas.microsoft.com/office/powerpoint/2010/main" val="206270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10" y="111229"/>
            <a:ext cx="7840980" cy="66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2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156368"/>
            <a:ext cx="7734300" cy="654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0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602" y="162929"/>
            <a:ext cx="7718795" cy="653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1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Data Analysis</a:t>
            </a:r>
            <a:endParaRPr lang="zh-TW" altLang="en-US" sz="6000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96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Larceny/Theft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3192665"/>
              </p:ext>
            </p:extLst>
          </p:nvPr>
        </p:nvGraphicFramePr>
        <p:xfrm>
          <a:off x="913795" y="1580050"/>
          <a:ext cx="10353762" cy="5064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2259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黃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訂 1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770</TotalTime>
  <Words>672</Words>
  <Application>Microsoft Office PowerPoint</Application>
  <PresentationFormat>寬螢幕</PresentationFormat>
  <Paragraphs>227</Paragraphs>
  <Slides>26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新細明體</vt:lpstr>
      <vt:lpstr>微軟正黑體</vt:lpstr>
      <vt:lpstr>Calibri</vt:lpstr>
      <vt:lpstr>Trebuchet MS</vt:lpstr>
      <vt:lpstr>Wingdings 2</vt:lpstr>
      <vt:lpstr>石板</vt:lpstr>
      <vt:lpstr>Data Mining - Final Project  Predict the Category of Crimes That Occurred in the City by the Bay</vt:lpstr>
      <vt:lpstr>Outline</vt:lpstr>
      <vt:lpstr>Data Visualization</vt:lpstr>
      <vt:lpstr>PowerPoint 簡報</vt:lpstr>
      <vt:lpstr>PowerPoint 簡報</vt:lpstr>
      <vt:lpstr>PowerPoint 簡報</vt:lpstr>
      <vt:lpstr>PowerPoint 簡報</vt:lpstr>
      <vt:lpstr>Data Analysis</vt:lpstr>
      <vt:lpstr>Larceny/Theft</vt:lpstr>
      <vt:lpstr>Larceny/Theft</vt:lpstr>
      <vt:lpstr>Larceny/Theft</vt:lpstr>
      <vt:lpstr>Gambling</vt:lpstr>
      <vt:lpstr>Gambling</vt:lpstr>
      <vt:lpstr>Gambling</vt:lpstr>
      <vt:lpstr>Suicide</vt:lpstr>
      <vt:lpstr>Suicide</vt:lpstr>
      <vt:lpstr>Suicide</vt:lpstr>
      <vt:lpstr>Prediction</vt:lpstr>
      <vt:lpstr>Result - Larceny/Theft</vt:lpstr>
      <vt:lpstr>Result - Larceny/Theft</vt:lpstr>
      <vt:lpstr>Result - Suicide</vt:lpstr>
      <vt:lpstr>Result - Suicide</vt:lpstr>
      <vt:lpstr>Result - Gambling</vt:lpstr>
      <vt:lpstr>Result - Gambling</vt:lpstr>
      <vt:lpstr>Future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 Final Project</dc:title>
  <dc:creator>郭皓磊</dc:creator>
  <cp:lastModifiedBy>韓斌</cp:lastModifiedBy>
  <cp:revision>201</cp:revision>
  <dcterms:created xsi:type="dcterms:W3CDTF">2016-05-15T12:24:41Z</dcterms:created>
  <dcterms:modified xsi:type="dcterms:W3CDTF">2016-05-27T02:14:11Z</dcterms:modified>
</cp:coreProperties>
</file>