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Julius Sans One"/>
      <p:regular r:id="rId21"/>
    </p:embeddedFont>
    <p:embeddedFont>
      <p:font typeface="Didact Gothic"/>
      <p:regular r:id="rId22"/>
    </p:embeddedFont>
    <p:embeddedFont>
      <p:font typeface="Questrial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DidactGothic-regular.fntdata"/><Relationship Id="rId21" Type="http://schemas.openxmlformats.org/officeDocument/2006/relationships/font" Target="fonts/JuliusSansOne-regular.fntdata"/><Relationship Id="rId23" Type="http://schemas.openxmlformats.org/officeDocument/2006/relationships/font" Target="fonts/Questria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f4bd203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f4bd203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3b55d71c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43b55d71c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3b55d71c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43b55d71c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4002ca4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4002ca4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769309a82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769309a82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769309a82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769309a82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769309a82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769309a82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f6f6f20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f6f6f20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f6f6f201e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f6f6f201e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3b55d71c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43b55d71c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4002ca4c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4002ca4c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69309a82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769309a82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769309a82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769309a82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769309a82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769309a82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43b55d71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43b55d71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laticon.com/" TargetMode="External"/><Relationship Id="rId6" Type="http://schemas.openxmlformats.org/officeDocument/2006/relationships/hyperlink" Target="https://www.freepik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9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3" name="Google Shape;123;p20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5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2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7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2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30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0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0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30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9" name="Google Shape;209;p31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2" name="Google Shape;212;p31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tion templ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te w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 cre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phics &amp; im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3" name="Google Shape;213;p31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ctrTitle"/>
          </p:nvPr>
        </p:nvSpPr>
        <p:spPr>
          <a:xfrm>
            <a:off x="3805750" y="2058250"/>
            <a:ext cx="4238400" cy="14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Resnet50 and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Inception net</a:t>
            </a:r>
            <a:endParaRPr/>
          </a:p>
        </p:txBody>
      </p:sp>
      <p:cxnSp>
        <p:nvCxnSpPr>
          <p:cNvPr id="219" name="Google Shape;219;p32"/>
          <p:cNvCxnSpPr/>
          <p:nvPr/>
        </p:nvCxnSpPr>
        <p:spPr>
          <a:xfrm>
            <a:off x="7328950" y="430093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/>
          <p:nvPr/>
        </p:nvSpPr>
        <p:spPr>
          <a:xfrm>
            <a:off x="522925" y="342975"/>
            <a:ext cx="8126700" cy="464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1"/>
          <p:cNvSpPr txBox="1"/>
          <p:nvPr>
            <p:ph type="title"/>
          </p:nvPr>
        </p:nvSpPr>
        <p:spPr>
          <a:xfrm>
            <a:off x="656925" y="483050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inception</a:t>
            </a:r>
            <a:endParaRPr/>
          </a:p>
        </p:txBody>
      </p:sp>
      <p:cxnSp>
        <p:nvCxnSpPr>
          <p:cNvPr id="311" name="Google Shape;311;p41"/>
          <p:cNvCxnSpPr/>
          <p:nvPr/>
        </p:nvCxnSpPr>
        <p:spPr>
          <a:xfrm>
            <a:off x="4172250" y="9741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2" name="Google Shape;3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350" y="550725"/>
            <a:ext cx="4372526" cy="423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41"/>
          <p:cNvCxnSpPr/>
          <p:nvPr/>
        </p:nvCxnSpPr>
        <p:spPr>
          <a:xfrm>
            <a:off x="1064100" y="152561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19" name="Google Shape;319;p42"/>
          <p:cNvSpPr txBox="1"/>
          <p:nvPr>
            <p:ph idx="4294967295" type="ctrTitle"/>
          </p:nvPr>
        </p:nvSpPr>
        <p:spPr>
          <a:xfrm>
            <a:off x="1730250" y="372500"/>
            <a:ext cx="5762400" cy="6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History of train and test (inception)</a:t>
            </a:r>
            <a:endParaRPr sz="3500">
              <a:solidFill>
                <a:schemeClr val="accent5"/>
              </a:solidFill>
            </a:endParaRPr>
          </a:p>
        </p:txBody>
      </p:sp>
      <p:pic>
        <p:nvPicPr>
          <p:cNvPr id="320" name="Google Shape;320;p42"/>
          <p:cNvPicPr preferRelativeResize="0"/>
          <p:nvPr/>
        </p:nvPicPr>
        <p:blipFill rotWithShape="1">
          <a:blip r:embed="rId3">
            <a:alphaModFix/>
          </a:blip>
          <a:srcRect b="0" l="455" r="445" t="0"/>
          <a:stretch/>
        </p:blipFill>
        <p:spPr>
          <a:xfrm>
            <a:off x="152400" y="1303425"/>
            <a:ext cx="3975850" cy="30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2"/>
          <p:cNvPicPr preferRelativeResize="0"/>
          <p:nvPr/>
        </p:nvPicPr>
        <p:blipFill rotWithShape="1">
          <a:blip r:embed="rId4">
            <a:alphaModFix/>
          </a:blip>
          <a:srcRect b="0" l="4196" r="4186" t="0"/>
          <a:stretch/>
        </p:blipFill>
        <p:spPr>
          <a:xfrm>
            <a:off x="4263200" y="1224800"/>
            <a:ext cx="3737800" cy="30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2"/>
          <p:cNvSpPr txBox="1"/>
          <p:nvPr/>
        </p:nvSpPr>
        <p:spPr>
          <a:xfrm>
            <a:off x="433125" y="4377475"/>
            <a:ext cx="747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Loss of train test                  accuracy of train test </a:t>
            </a:r>
            <a:endParaRPr sz="350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200" y="152400"/>
            <a:ext cx="461200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3"/>
          <p:cNvSpPr txBox="1"/>
          <p:nvPr>
            <p:ph type="title"/>
          </p:nvPr>
        </p:nvSpPr>
        <p:spPr>
          <a:xfrm>
            <a:off x="270075" y="474275"/>
            <a:ext cx="34164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accent5"/>
                </a:solidFill>
              </a:rPr>
              <a:t>Misclassified test images </a:t>
            </a:r>
            <a:endParaRPr sz="3100">
              <a:solidFill>
                <a:schemeClr val="accent5"/>
              </a:solidFill>
            </a:endParaRPr>
          </a:p>
        </p:txBody>
      </p:sp>
      <p:cxnSp>
        <p:nvCxnSpPr>
          <p:cNvPr id="329" name="Google Shape;329;p43"/>
          <p:cNvCxnSpPr/>
          <p:nvPr/>
        </p:nvCxnSpPr>
        <p:spPr>
          <a:xfrm>
            <a:off x="552825" y="125335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type="title"/>
          </p:nvPr>
        </p:nvSpPr>
        <p:spPr>
          <a:xfrm>
            <a:off x="1043779" y="19829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Inception Block</a:t>
            </a:r>
            <a:endParaRPr/>
          </a:p>
        </p:txBody>
      </p:sp>
      <p:sp>
        <p:nvSpPr>
          <p:cNvPr id="335" name="Google Shape;335;p44"/>
          <p:cNvSpPr txBox="1"/>
          <p:nvPr>
            <p:ph idx="4" type="title"/>
          </p:nvPr>
        </p:nvSpPr>
        <p:spPr>
          <a:xfrm>
            <a:off x="3631360" y="19829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InceptionNet Model</a:t>
            </a:r>
            <a:endParaRPr/>
          </a:p>
        </p:txBody>
      </p:sp>
      <p:sp>
        <p:nvSpPr>
          <p:cNvPr id="336" name="Google Shape;336;p44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model</a:t>
            </a:r>
            <a:endParaRPr/>
          </a:p>
        </p:txBody>
      </p:sp>
      <p:cxnSp>
        <p:nvCxnSpPr>
          <p:cNvPr id="337" name="Google Shape;337;p44"/>
          <p:cNvCxnSpPr/>
          <p:nvPr/>
        </p:nvCxnSpPr>
        <p:spPr>
          <a:xfrm>
            <a:off x="5857175" y="1371625"/>
            <a:ext cx="0" cy="323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44"/>
          <p:cNvCxnSpPr/>
          <p:nvPr/>
        </p:nvCxnSpPr>
        <p:spPr>
          <a:xfrm>
            <a:off x="3128825" y="1362725"/>
            <a:ext cx="0" cy="3242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4"/>
          <p:cNvCxnSpPr/>
          <p:nvPr/>
        </p:nvCxnSpPr>
        <p:spPr>
          <a:xfrm flipH="1" rot="10800000">
            <a:off x="779625" y="2963163"/>
            <a:ext cx="7941600" cy="2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44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4"/>
          <p:cNvSpPr txBox="1"/>
          <p:nvPr/>
        </p:nvSpPr>
        <p:spPr>
          <a:xfrm>
            <a:off x="4418625" y="1080400"/>
            <a:ext cx="63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2" name="Google Shape;342;p44"/>
          <p:cNvSpPr txBox="1"/>
          <p:nvPr>
            <p:ph idx="4" type="title"/>
          </p:nvPr>
        </p:nvSpPr>
        <p:spPr>
          <a:xfrm>
            <a:off x="6201099" y="2021350"/>
            <a:ext cx="2120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Customization</a:t>
            </a:r>
            <a:endParaRPr/>
          </a:p>
        </p:txBody>
      </p:sp>
      <p:sp>
        <p:nvSpPr>
          <p:cNvPr id="343" name="Google Shape;343;p44"/>
          <p:cNvSpPr txBox="1"/>
          <p:nvPr>
            <p:ph type="title"/>
          </p:nvPr>
        </p:nvSpPr>
        <p:spPr>
          <a:xfrm>
            <a:off x="1043779" y="35656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 Layers</a:t>
            </a:r>
            <a:endParaRPr/>
          </a:p>
        </p:txBody>
      </p:sp>
      <p:sp>
        <p:nvSpPr>
          <p:cNvPr id="344" name="Google Shape;344;p44"/>
          <p:cNvSpPr txBox="1"/>
          <p:nvPr>
            <p:ph type="title"/>
          </p:nvPr>
        </p:nvSpPr>
        <p:spPr>
          <a:xfrm>
            <a:off x="6267279" y="35656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Summary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>
            <p:ph idx="4294967295" type="ctrTitle"/>
          </p:nvPr>
        </p:nvSpPr>
        <p:spPr>
          <a:xfrm>
            <a:off x="1654050" y="440125"/>
            <a:ext cx="5762400" cy="6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highlight>
                  <a:schemeClr val="dk1"/>
                </a:highlight>
              </a:rPr>
              <a:t>Decision</a:t>
            </a:r>
            <a:endParaRPr>
              <a:solidFill>
                <a:schemeClr val="accent6"/>
              </a:solidFill>
              <a:highlight>
                <a:schemeClr val="dk1"/>
              </a:highlight>
            </a:endParaRPr>
          </a:p>
        </p:txBody>
      </p:sp>
      <p:sp>
        <p:nvSpPr>
          <p:cNvPr id="350" name="Google Shape;350;p45"/>
          <p:cNvSpPr txBox="1"/>
          <p:nvPr/>
        </p:nvSpPr>
        <p:spPr>
          <a:xfrm>
            <a:off x="0" y="0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Misclassified test images </a:t>
            </a:r>
            <a:endParaRPr/>
          </a:p>
        </p:txBody>
      </p:sp>
      <p:pic>
        <p:nvPicPr>
          <p:cNvPr id="351" name="Google Shape;3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4825"/>
            <a:ext cx="8839202" cy="3050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cxnSp>
        <p:nvCxnSpPr>
          <p:cNvPr id="357" name="Google Shape;357;p46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25" name="Google Shape;225;p33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962" y="2165675"/>
            <a:ext cx="4240615" cy="378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/>
          <p:nvPr/>
        </p:nvSpPr>
        <p:spPr>
          <a:xfrm>
            <a:off x="189525" y="4061950"/>
            <a:ext cx="1996500" cy="889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Name: Rubaba Rashid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20301267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6233650" y="2651738"/>
            <a:ext cx="2190900" cy="954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 txBox="1"/>
          <p:nvPr/>
        </p:nvSpPr>
        <p:spPr>
          <a:xfrm>
            <a:off x="6233650" y="2778038"/>
            <a:ext cx="2094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me: H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mim Ibne N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sim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20301443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6139150" y="1691425"/>
            <a:ext cx="2094000" cy="8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Name: Fateha Jannat Printia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20301357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216525" y="2877663"/>
            <a:ext cx="2393400" cy="889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Name: </a:t>
            </a:r>
            <a:r>
              <a:rPr lang="en">
                <a:solidFill>
                  <a:srgbClr val="050505"/>
                </a:solidFill>
                <a:latin typeface="Didact Gothic"/>
                <a:ea typeface="Didact Gothic"/>
                <a:cs typeface="Didact Gothic"/>
                <a:sym typeface="Didact Gothic"/>
              </a:rPr>
              <a:t>Rakibul Hassan Hredoy</a:t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20101357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254625" y="1628275"/>
            <a:ext cx="2317200" cy="954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Name: </a:t>
            </a:r>
            <a:r>
              <a:rPr lang="en">
                <a:solidFill>
                  <a:srgbClr val="050505"/>
                </a:solidFill>
                <a:latin typeface="Didact Gothic"/>
                <a:ea typeface="Didact Gothic"/>
                <a:cs typeface="Didact Gothic"/>
                <a:sym typeface="Didact Gothic"/>
              </a:rPr>
              <a:t>Munia Shaheen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</a:t>
            </a:r>
            <a:r>
              <a:rPr lang="en">
                <a:solidFill>
                  <a:srgbClr val="050505"/>
                </a:solidFill>
                <a:latin typeface="Didact Gothic"/>
                <a:ea typeface="Didact Gothic"/>
                <a:cs typeface="Didact Gothic"/>
                <a:sym typeface="Didact Gothic"/>
              </a:rPr>
              <a:t>20101050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3381813" y="1691425"/>
            <a:ext cx="2190900" cy="8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Name: </a:t>
            </a:r>
            <a:r>
              <a:rPr lang="en">
                <a:solidFill>
                  <a:srgbClr val="050505"/>
                </a:solidFill>
                <a:latin typeface="Didact Gothic"/>
                <a:ea typeface="Didact Gothic"/>
                <a:cs typeface="Didact Gothic"/>
                <a:sym typeface="Didact Gothic"/>
              </a:rPr>
              <a:t>Akib Zabed Ifti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</a:t>
            </a:r>
            <a:r>
              <a:rPr lang="en">
                <a:solidFill>
                  <a:srgbClr val="050505"/>
                </a:solidFill>
                <a:latin typeface="Didact Gothic"/>
                <a:ea typeface="Didact Gothic"/>
                <a:cs typeface="Didact Gothic"/>
                <a:sym typeface="Didact Gothic"/>
              </a:rPr>
              <a:t>23341129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9" name="Google Shape;239;p34"/>
          <p:cNvSpPr txBox="1"/>
          <p:nvPr>
            <p:ph idx="5" type="title"/>
          </p:nvPr>
        </p:nvSpPr>
        <p:spPr>
          <a:xfrm>
            <a:off x="5314425" y="21232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Augmentation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Performance</a:t>
            </a: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 metric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The Structures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Train Test Curve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Misclassified test images of the models.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A decision of which model performs better.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Milestone - 1 improvement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40" name="Google Shape;240;p34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idx="15" type="title"/>
          </p:nvPr>
        </p:nvSpPr>
        <p:spPr>
          <a:xfrm>
            <a:off x="27425" y="2732200"/>
            <a:ext cx="34164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chemeClr val="accent5"/>
                </a:solidFill>
              </a:rPr>
              <a:t>Milestone - 1 improvement</a:t>
            </a:r>
            <a:endParaRPr b="0" sz="27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accent5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cxnSp>
        <p:nvCxnSpPr>
          <p:cNvPr id="246" name="Google Shape;246;p35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35"/>
          <p:cNvSpPr txBox="1"/>
          <p:nvPr/>
        </p:nvSpPr>
        <p:spPr>
          <a:xfrm>
            <a:off x="5013125" y="1384950"/>
            <a:ext cx="30000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Augmentation</a:t>
            </a:r>
            <a:endParaRPr sz="18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Sharpening </a:t>
            </a:r>
            <a:endParaRPr sz="18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Logistic iteration</a:t>
            </a:r>
            <a:endParaRPr sz="18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Neural network hidden layer</a:t>
            </a:r>
            <a:endParaRPr sz="18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CheckPoint add</a:t>
            </a:r>
            <a:endParaRPr sz="18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1971700" y="1474475"/>
            <a:ext cx="6315000" cy="29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Horizontal and Vertical Flipping</a:t>
            </a:r>
            <a:endParaRPr sz="20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❖"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Increased Robustness : </a:t>
            </a:r>
            <a:endParaRPr sz="13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Improved model </a:t>
            </a:r>
            <a:r>
              <a:rPr lang="en" sz="13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adaptability</a:t>
            </a:r>
            <a:r>
              <a:rPr lang="en" sz="13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3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❖"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Regularization: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Mitigates overfitting. 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❖"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Improved Generalization 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Enhances object recognition.</a:t>
            </a:r>
            <a:endParaRPr sz="13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❖"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Data Efficiency:</a:t>
            </a:r>
            <a:endParaRPr sz="13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Maximizes data utilization.</a:t>
            </a:r>
            <a:endParaRPr sz="13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4" name="Google Shape;254;p36"/>
          <p:cNvSpPr txBox="1"/>
          <p:nvPr>
            <p:ph idx="4294967295" type="ctrTitle"/>
          </p:nvPr>
        </p:nvSpPr>
        <p:spPr>
          <a:xfrm>
            <a:off x="1730250" y="372500"/>
            <a:ext cx="5762400" cy="6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Augmentation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1043779" y="19829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0.236</a:t>
            </a:r>
            <a:endParaRPr/>
          </a:p>
        </p:txBody>
      </p:sp>
      <p:sp>
        <p:nvSpPr>
          <p:cNvPr id="260" name="Google Shape;260;p37"/>
          <p:cNvSpPr txBox="1"/>
          <p:nvPr>
            <p:ph idx="4" type="title"/>
          </p:nvPr>
        </p:nvSpPr>
        <p:spPr>
          <a:xfrm>
            <a:off x="3631360" y="19829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24.40%</a:t>
            </a:r>
            <a:endParaRPr/>
          </a:p>
        </p:txBody>
      </p:sp>
      <p:sp>
        <p:nvSpPr>
          <p:cNvPr id="261" name="Google Shape;261;p37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50</a:t>
            </a:r>
            <a:endParaRPr/>
          </a:p>
        </p:txBody>
      </p:sp>
      <p:cxnSp>
        <p:nvCxnSpPr>
          <p:cNvPr id="262" name="Google Shape;262;p37"/>
          <p:cNvCxnSpPr/>
          <p:nvPr/>
        </p:nvCxnSpPr>
        <p:spPr>
          <a:xfrm>
            <a:off x="5857175" y="1371625"/>
            <a:ext cx="0" cy="323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7"/>
          <p:cNvCxnSpPr/>
          <p:nvPr/>
        </p:nvCxnSpPr>
        <p:spPr>
          <a:xfrm>
            <a:off x="3128825" y="1362725"/>
            <a:ext cx="0" cy="3242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7"/>
          <p:cNvCxnSpPr/>
          <p:nvPr/>
        </p:nvCxnSpPr>
        <p:spPr>
          <a:xfrm flipH="1" rot="10800000">
            <a:off x="779625" y="2963163"/>
            <a:ext cx="7941600" cy="2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7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37"/>
          <p:cNvSpPr txBox="1"/>
          <p:nvPr/>
        </p:nvSpPr>
        <p:spPr>
          <a:xfrm>
            <a:off x="4418625" y="1080400"/>
            <a:ext cx="63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7" name="Google Shape;267;p37"/>
          <p:cNvSpPr txBox="1"/>
          <p:nvPr>
            <p:ph idx="4" type="title"/>
          </p:nvPr>
        </p:nvSpPr>
        <p:spPr>
          <a:xfrm>
            <a:off x="6201110" y="2021338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0.244</a:t>
            </a:r>
            <a:endParaRPr/>
          </a:p>
        </p:txBody>
      </p:sp>
      <p:sp>
        <p:nvSpPr>
          <p:cNvPr id="268" name="Google Shape;268;p37"/>
          <p:cNvSpPr txBox="1"/>
          <p:nvPr>
            <p:ph type="title"/>
          </p:nvPr>
        </p:nvSpPr>
        <p:spPr>
          <a:xfrm>
            <a:off x="1043779" y="35656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0.81</a:t>
            </a:r>
            <a:endParaRPr/>
          </a:p>
        </p:txBody>
      </p:sp>
      <p:sp>
        <p:nvSpPr>
          <p:cNvPr id="269" name="Google Shape;269;p37"/>
          <p:cNvSpPr txBox="1"/>
          <p:nvPr>
            <p:ph type="title"/>
          </p:nvPr>
        </p:nvSpPr>
        <p:spPr>
          <a:xfrm>
            <a:off x="3623254" y="3530800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0.81</a:t>
            </a:r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6267279" y="35656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>
            <a:off x="522925" y="342975"/>
            <a:ext cx="8126700" cy="464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3524450" y="41917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resnet</a:t>
            </a:r>
            <a:endParaRPr/>
          </a:p>
        </p:txBody>
      </p:sp>
      <p:cxnSp>
        <p:nvCxnSpPr>
          <p:cNvPr id="277" name="Google Shape;277;p38"/>
          <p:cNvCxnSpPr/>
          <p:nvPr/>
        </p:nvCxnSpPr>
        <p:spPr>
          <a:xfrm>
            <a:off x="4172250" y="9741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8" name="Google Shape;278;p38"/>
          <p:cNvPicPr preferRelativeResize="0"/>
          <p:nvPr/>
        </p:nvPicPr>
        <p:blipFill rotWithShape="1">
          <a:blip r:embed="rId3">
            <a:alphaModFix/>
          </a:blip>
          <a:srcRect b="0" l="0" r="0" t="49591"/>
          <a:stretch/>
        </p:blipFill>
        <p:spPr>
          <a:xfrm>
            <a:off x="5816655" y="921500"/>
            <a:ext cx="2657595" cy="383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8"/>
          <p:cNvPicPr preferRelativeResize="0"/>
          <p:nvPr/>
        </p:nvPicPr>
        <p:blipFill rotWithShape="1">
          <a:blip r:embed="rId3">
            <a:alphaModFix/>
          </a:blip>
          <a:srcRect b="50684" l="0" r="0" t="971"/>
          <a:stretch/>
        </p:blipFill>
        <p:spPr>
          <a:xfrm>
            <a:off x="631575" y="845297"/>
            <a:ext cx="2755325" cy="3978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5" name="Google Shape;285;p39"/>
          <p:cNvSpPr txBox="1"/>
          <p:nvPr>
            <p:ph idx="4294967295" type="ctrTitle"/>
          </p:nvPr>
        </p:nvSpPr>
        <p:spPr>
          <a:xfrm>
            <a:off x="1730250" y="372500"/>
            <a:ext cx="5762400" cy="6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History of train and test (resnet)</a:t>
            </a:r>
            <a:endParaRPr sz="3500">
              <a:solidFill>
                <a:schemeClr val="accent5"/>
              </a:solidFill>
            </a:endParaRPr>
          </a:p>
        </p:txBody>
      </p:sp>
      <p:pic>
        <p:nvPicPr>
          <p:cNvPr id="286" name="Google Shape;2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3425"/>
            <a:ext cx="3975850" cy="30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200" y="1224800"/>
            <a:ext cx="3737800" cy="30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433125" y="4377475"/>
            <a:ext cx="747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Loss of train test                  accuracy of train test</a:t>
            </a:r>
            <a:r>
              <a:rPr lang="en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 </a:t>
            </a:r>
            <a:endParaRPr sz="350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1043779" y="19829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0.224</a:t>
            </a:r>
            <a:endParaRPr/>
          </a:p>
        </p:txBody>
      </p:sp>
      <p:sp>
        <p:nvSpPr>
          <p:cNvPr id="294" name="Google Shape;294;p40"/>
          <p:cNvSpPr txBox="1"/>
          <p:nvPr>
            <p:ph idx="4" type="title"/>
          </p:nvPr>
        </p:nvSpPr>
        <p:spPr>
          <a:xfrm>
            <a:off x="3631360" y="19829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22.20%</a:t>
            </a:r>
            <a:endParaRPr/>
          </a:p>
        </p:txBody>
      </p:sp>
      <p:sp>
        <p:nvSpPr>
          <p:cNvPr id="295" name="Google Shape;295;p40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Inception</a:t>
            </a:r>
            <a:endParaRPr/>
          </a:p>
        </p:txBody>
      </p:sp>
      <p:cxnSp>
        <p:nvCxnSpPr>
          <p:cNvPr id="296" name="Google Shape;296;p40"/>
          <p:cNvCxnSpPr/>
          <p:nvPr/>
        </p:nvCxnSpPr>
        <p:spPr>
          <a:xfrm>
            <a:off x="5857175" y="1371625"/>
            <a:ext cx="0" cy="323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40"/>
          <p:cNvCxnSpPr/>
          <p:nvPr/>
        </p:nvCxnSpPr>
        <p:spPr>
          <a:xfrm>
            <a:off x="3128825" y="1362725"/>
            <a:ext cx="0" cy="3242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40"/>
          <p:cNvCxnSpPr/>
          <p:nvPr/>
        </p:nvCxnSpPr>
        <p:spPr>
          <a:xfrm flipH="1" rot="10800000">
            <a:off x="779625" y="2963163"/>
            <a:ext cx="7941600" cy="2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0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40"/>
          <p:cNvSpPr txBox="1"/>
          <p:nvPr/>
        </p:nvSpPr>
        <p:spPr>
          <a:xfrm>
            <a:off x="4418625" y="1080400"/>
            <a:ext cx="63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1" name="Google Shape;301;p40"/>
          <p:cNvSpPr txBox="1"/>
          <p:nvPr>
            <p:ph idx="4" type="title"/>
          </p:nvPr>
        </p:nvSpPr>
        <p:spPr>
          <a:xfrm>
            <a:off x="6201110" y="2021338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0.218</a:t>
            </a:r>
            <a:endParaRPr/>
          </a:p>
        </p:txBody>
      </p:sp>
      <p:sp>
        <p:nvSpPr>
          <p:cNvPr id="302" name="Google Shape;302;p40"/>
          <p:cNvSpPr txBox="1"/>
          <p:nvPr>
            <p:ph type="title"/>
          </p:nvPr>
        </p:nvSpPr>
        <p:spPr>
          <a:xfrm>
            <a:off x="1043779" y="35656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0.806</a:t>
            </a:r>
            <a:endParaRPr/>
          </a:p>
        </p:txBody>
      </p:sp>
      <p:sp>
        <p:nvSpPr>
          <p:cNvPr id="303" name="Google Shape;303;p40"/>
          <p:cNvSpPr txBox="1"/>
          <p:nvPr>
            <p:ph type="title"/>
          </p:nvPr>
        </p:nvSpPr>
        <p:spPr>
          <a:xfrm>
            <a:off x="3623254" y="3530800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0.8-6</a:t>
            </a:r>
            <a:endParaRPr/>
          </a:p>
        </p:txBody>
      </p:sp>
      <p:sp>
        <p:nvSpPr>
          <p:cNvPr id="304" name="Google Shape;304;p40"/>
          <p:cNvSpPr txBox="1"/>
          <p:nvPr>
            <p:ph type="title"/>
          </p:nvPr>
        </p:nvSpPr>
        <p:spPr>
          <a:xfrm>
            <a:off x="6267279" y="35656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