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Julius Sans One"/>
      <p:regular r:id="rId20"/>
    </p:embeddedFont>
    <p:embeddedFont>
      <p:font typeface="Didact Gothic"/>
      <p:regular r:id="rId21"/>
    </p:embeddedFont>
    <p:embeddedFont>
      <p:font typeface="Questrial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4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4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uliusSansOne-regular.fntdata"/><Relationship Id="rId22" Type="http://schemas.openxmlformats.org/officeDocument/2006/relationships/font" Target="fonts/Questrial-regular.fntdata"/><Relationship Id="rId21" Type="http://schemas.openxmlformats.org/officeDocument/2006/relationships/font" Target="fonts/DidactGothi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f4bd2034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f4bd203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769309a82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769309a82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769309a82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769309a82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9a6364f6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09a6364f6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769309a82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769309a82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769309a82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769309a82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f6f6f201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f6f6f201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f6f6f201e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f6f6f201e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4002ca4c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4002ca4c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769309a82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769309a82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3ea3b1573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3ea3b1573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769309a82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769309a82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4002ca4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4002ca4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769309a82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769309a82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laticon.com/" TargetMode="External"/><Relationship Id="rId6" Type="http://schemas.openxmlformats.org/officeDocument/2006/relationships/hyperlink" Target="https://www.freepik.com/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b="1" sz="40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hasCustomPrompt="1"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hasCustomPrompt="1"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hasCustomPrompt="1"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solidFill>
          <a:schemeClr val="accent5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8" name="Google Shape;78;p14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solidFill>
          <a:schemeClr val="accent5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solidFill>
          <a:schemeClr val="accent5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2" type="title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3" type="subTitle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4" type="title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5" type="subTitle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0">
    <p:bg>
      <p:bgPr>
        <a:solidFill>
          <a:schemeClr val="accent5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 flipH="1" rot="10800000">
            <a:off x="37875" y="150"/>
            <a:ext cx="9106200" cy="4469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1" type="subTitle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3">
    <p:bg>
      <p:bgPr>
        <a:solidFill>
          <a:schemeClr val="accent5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2" type="title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3" type="title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4" type="subTitle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5" type="title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6" type="subTitle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7" type="title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8" type="subTitle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6">
    <p:bg>
      <p:bgPr>
        <a:solidFill>
          <a:schemeClr val="accent5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2" type="subTitle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2" name="Google Shape;112;p19"/>
          <p:cNvSpPr txBox="1"/>
          <p:nvPr>
            <p:ph idx="3" type="title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4" type="title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19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20"/>
          <p:cNvSpPr txBox="1"/>
          <p:nvPr>
            <p:ph idx="1" type="subTitle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9" name="Google Shape;119;p20"/>
          <p:cNvSpPr txBox="1"/>
          <p:nvPr>
            <p:ph idx="2" type="title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20"/>
          <p:cNvSpPr txBox="1"/>
          <p:nvPr>
            <p:ph idx="3" type="subTitle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1" name="Google Shape;121;p20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20"/>
          <p:cNvSpPr txBox="1"/>
          <p:nvPr>
            <p:ph idx="5" type="subTitle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3" name="Google Shape;123;p20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8">
    <p:bg>
      <p:bgPr>
        <a:solidFill>
          <a:schemeClr val="accent5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21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1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1">
    <p:bg>
      <p:bgPr>
        <a:solidFill>
          <a:schemeClr val="accent5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1" type="subTitle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2" type="title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3" type="subTitle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4" type="title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5" type="subTitle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9">
    <p:bg>
      <p:bgPr>
        <a:solidFill>
          <a:schemeClr val="accent5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" type="subTitle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5" name="Google Shape;145;p23"/>
          <p:cNvSpPr txBox="1"/>
          <p:nvPr>
            <p:ph idx="2" type="title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3" type="subTitle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idx="4" type="title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5" type="subTitle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6" type="title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idx="7" type="subTitle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8" type="title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9" type="subTitle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13" type="title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14" type="subTitle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2">
    <p:bg>
      <p:bgPr>
        <a:solidFill>
          <a:schemeClr val="accent5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1" type="subTitle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1" name="Google Shape;161;p24"/>
          <p:cNvSpPr txBox="1"/>
          <p:nvPr>
            <p:ph idx="2" type="title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idx="3" type="subTitle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3" name="Google Shape;163;p24"/>
          <p:cNvSpPr txBox="1"/>
          <p:nvPr>
            <p:ph idx="4" type="title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5" type="subTitle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5" name="Google Shape;165;p24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4">
    <p:bg>
      <p:bgPr>
        <a:solidFill>
          <a:schemeClr val="accent5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25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25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">
    <p:bg>
      <p:bgPr>
        <a:solidFill>
          <a:schemeClr val="accent5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" name="Google Shape;172;p26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26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6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">
    <p:bg>
      <p:bgPr>
        <a:solidFill>
          <a:schemeClr val="accent5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27"/>
          <p:cNvSpPr/>
          <p:nvPr/>
        </p:nvSpPr>
        <p:spPr>
          <a:xfrm flipH="1" rot="10800000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">
    <p:bg>
      <p:bgPr>
        <a:solidFill>
          <a:schemeClr val="accent5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1" name="Google Shape;181;p28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3" name="Google Shape;183;p28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2">
    <p:bg>
      <p:bgPr>
        <a:solidFill>
          <a:schemeClr val="accent5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29"/>
          <p:cNvSpPr txBox="1"/>
          <p:nvPr>
            <p:ph idx="2" type="title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29"/>
          <p:cNvSpPr txBox="1"/>
          <p:nvPr>
            <p:ph idx="1" type="subTitle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88" name="Google Shape;188;p29"/>
          <p:cNvSpPr txBox="1"/>
          <p:nvPr>
            <p:ph idx="3" type="title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29"/>
          <p:cNvSpPr txBox="1"/>
          <p:nvPr>
            <p:ph idx="4" type="subTitle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0" name="Google Shape;190;p29"/>
          <p:cNvSpPr txBox="1"/>
          <p:nvPr>
            <p:ph idx="5" type="title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29"/>
          <p:cNvSpPr txBox="1"/>
          <p:nvPr>
            <p:ph idx="6" type="subTitle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3">
    <p:bg>
      <p:bgPr>
        <a:solidFill>
          <a:schemeClr val="accent5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0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0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0"/>
          <p:cNvSpPr txBox="1"/>
          <p:nvPr>
            <p:ph idx="1" type="subTitle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2" type="subTitle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9" name="Google Shape;199;p30"/>
          <p:cNvSpPr txBox="1"/>
          <p:nvPr>
            <p:ph idx="3" type="subTitle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0" name="Google Shape;200;p30"/>
          <p:cNvSpPr txBox="1"/>
          <p:nvPr>
            <p:ph hasCustomPrompt="1" type="title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30"/>
          <p:cNvSpPr txBox="1"/>
          <p:nvPr>
            <p:ph hasCustomPrompt="1" idx="4" type="title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30"/>
          <p:cNvSpPr txBox="1"/>
          <p:nvPr>
            <p:ph hasCustomPrompt="1" idx="5" type="title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30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30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5" name="Google Shape;205;p30"/>
          <p:cNvSpPr/>
          <p:nvPr/>
        </p:nvSpPr>
        <p:spPr>
          <a:xfrm flipH="1" rot="10800000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6" name="Google Shape;206;p30"/>
          <p:cNvSpPr/>
          <p:nvPr/>
        </p:nvSpPr>
        <p:spPr>
          <a:xfrm flipH="1" rot="10800000">
            <a:off x="-16814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solidFill>
          <a:schemeClr val="dk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09" name="Google Shape;209;p31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1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2" name="Google Shape;212;p31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tion templ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te w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 cre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phics &amp; im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3" name="Google Shape;213;p31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solidFill>
          <a:schemeClr val="accent5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solidFill>
          <a:schemeClr val="accent5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body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5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 flipH="1" rot="-5400000">
            <a:off x="4941700" y="26525"/>
            <a:ext cx="4364700" cy="42276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ctrTitle"/>
          </p:nvPr>
        </p:nvSpPr>
        <p:spPr>
          <a:xfrm>
            <a:off x="3805750" y="2058250"/>
            <a:ext cx="4238400" cy="14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and Neural Network</a:t>
            </a:r>
            <a:endParaRPr/>
          </a:p>
        </p:txBody>
      </p:sp>
      <p:cxnSp>
        <p:nvCxnSpPr>
          <p:cNvPr id="219" name="Google Shape;219;p32"/>
          <p:cNvCxnSpPr/>
          <p:nvPr/>
        </p:nvCxnSpPr>
        <p:spPr>
          <a:xfrm>
            <a:off x="7328950" y="430093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/>
          <p:nvPr>
            <p:ph idx="4294967295" type="ctrTitle"/>
          </p:nvPr>
        </p:nvSpPr>
        <p:spPr>
          <a:xfrm>
            <a:off x="1654050" y="440125"/>
            <a:ext cx="5762400" cy="6999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highlight>
                  <a:schemeClr val="dk1"/>
                </a:highlight>
              </a:rPr>
              <a:t>COnfusion Matrix     </a:t>
            </a:r>
            <a:endParaRPr>
              <a:solidFill>
                <a:schemeClr val="accent6"/>
              </a:solidFill>
              <a:highlight>
                <a:schemeClr val="dk1"/>
              </a:highlight>
            </a:endParaRPr>
          </a:p>
        </p:txBody>
      </p:sp>
      <p:pic>
        <p:nvPicPr>
          <p:cNvPr id="304" name="Google Shape;30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511" y="1249550"/>
            <a:ext cx="3755475" cy="32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/>
          <p:nvPr>
            <p:ph type="title"/>
          </p:nvPr>
        </p:nvSpPr>
        <p:spPr>
          <a:xfrm>
            <a:off x="1043779" y="19829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0.42</a:t>
            </a:r>
            <a:endParaRPr/>
          </a:p>
        </p:txBody>
      </p:sp>
      <p:sp>
        <p:nvSpPr>
          <p:cNvPr id="310" name="Google Shape;310;p42"/>
          <p:cNvSpPr txBox="1"/>
          <p:nvPr>
            <p:ph idx="4" type="title"/>
          </p:nvPr>
        </p:nvSpPr>
        <p:spPr>
          <a:xfrm>
            <a:off x="3631360" y="19829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41.6%</a:t>
            </a:r>
            <a:endParaRPr/>
          </a:p>
        </p:txBody>
      </p:sp>
      <p:sp>
        <p:nvSpPr>
          <p:cNvPr id="311" name="Google Shape;311;p42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</a:t>
            </a:r>
            <a:r>
              <a:rPr lang="en"/>
              <a:t> network</a:t>
            </a:r>
            <a:endParaRPr/>
          </a:p>
        </p:txBody>
      </p:sp>
      <p:cxnSp>
        <p:nvCxnSpPr>
          <p:cNvPr id="312" name="Google Shape;312;p42"/>
          <p:cNvCxnSpPr/>
          <p:nvPr/>
        </p:nvCxnSpPr>
        <p:spPr>
          <a:xfrm>
            <a:off x="5857175" y="1371625"/>
            <a:ext cx="0" cy="3233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42"/>
          <p:cNvCxnSpPr/>
          <p:nvPr/>
        </p:nvCxnSpPr>
        <p:spPr>
          <a:xfrm>
            <a:off x="3128825" y="1362725"/>
            <a:ext cx="0" cy="3242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42"/>
          <p:cNvCxnSpPr/>
          <p:nvPr/>
        </p:nvCxnSpPr>
        <p:spPr>
          <a:xfrm flipH="1" rot="10800000">
            <a:off x="779625" y="2963163"/>
            <a:ext cx="7941600" cy="23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42"/>
          <p:cNvCxnSpPr/>
          <p:nvPr/>
        </p:nvCxnSpPr>
        <p:spPr>
          <a:xfrm>
            <a:off x="4248450" y="126346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42"/>
          <p:cNvSpPr txBox="1"/>
          <p:nvPr/>
        </p:nvSpPr>
        <p:spPr>
          <a:xfrm>
            <a:off x="4418625" y="1080400"/>
            <a:ext cx="63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7" name="Google Shape;317;p42"/>
          <p:cNvSpPr txBox="1"/>
          <p:nvPr>
            <p:ph idx="4" type="title"/>
          </p:nvPr>
        </p:nvSpPr>
        <p:spPr>
          <a:xfrm>
            <a:off x="6201110" y="2021338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0.42</a:t>
            </a:r>
            <a:endParaRPr/>
          </a:p>
        </p:txBody>
      </p:sp>
      <p:sp>
        <p:nvSpPr>
          <p:cNvPr id="318" name="Google Shape;318;p42"/>
          <p:cNvSpPr txBox="1"/>
          <p:nvPr>
            <p:ph type="title"/>
          </p:nvPr>
        </p:nvSpPr>
        <p:spPr>
          <a:xfrm>
            <a:off x="1043779" y="35656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0.86</a:t>
            </a:r>
            <a:endParaRPr/>
          </a:p>
        </p:txBody>
      </p:sp>
      <p:sp>
        <p:nvSpPr>
          <p:cNvPr id="319" name="Google Shape;319;p42"/>
          <p:cNvSpPr txBox="1"/>
          <p:nvPr>
            <p:ph type="title"/>
          </p:nvPr>
        </p:nvSpPr>
        <p:spPr>
          <a:xfrm>
            <a:off x="3623254" y="3530800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0.86</a:t>
            </a:r>
            <a:endParaRPr/>
          </a:p>
        </p:txBody>
      </p:sp>
      <p:sp>
        <p:nvSpPr>
          <p:cNvPr id="320" name="Google Shape;320;p42"/>
          <p:cNvSpPr txBox="1"/>
          <p:nvPr>
            <p:ph type="title"/>
          </p:nvPr>
        </p:nvSpPr>
        <p:spPr>
          <a:xfrm>
            <a:off x="6267279" y="35656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5988" y="1325775"/>
            <a:ext cx="3610925" cy="31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3"/>
          <p:cNvSpPr txBox="1"/>
          <p:nvPr>
            <p:ph idx="4294967295" type="ctrTitle"/>
          </p:nvPr>
        </p:nvSpPr>
        <p:spPr>
          <a:xfrm>
            <a:off x="1654050" y="440125"/>
            <a:ext cx="5762400" cy="6999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highlight>
                  <a:schemeClr val="dk1"/>
                </a:highlight>
              </a:rPr>
              <a:t>COnfusion Matrix     </a:t>
            </a:r>
            <a:endParaRPr>
              <a:solidFill>
                <a:schemeClr val="accent6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4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332" name="Google Shape;332;p44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3" name="Google Shape;33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9225" y="914400"/>
            <a:ext cx="4148750" cy="3095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cxnSp>
        <p:nvCxnSpPr>
          <p:cNvPr id="339" name="Google Shape;339;p45"/>
          <p:cNvCxnSpPr/>
          <p:nvPr/>
        </p:nvCxnSpPr>
        <p:spPr>
          <a:xfrm>
            <a:off x="2785750" y="3053395"/>
            <a:ext cx="3472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225" name="Google Shape;225;p33"/>
          <p:cNvCxnSpPr/>
          <p:nvPr/>
        </p:nvCxnSpPr>
        <p:spPr>
          <a:xfrm>
            <a:off x="819525" y="1268827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6" name="Google Shape;2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962" y="2165675"/>
            <a:ext cx="4240615" cy="378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3"/>
          <p:cNvSpPr/>
          <p:nvPr/>
        </p:nvSpPr>
        <p:spPr>
          <a:xfrm>
            <a:off x="189525" y="4061950"/>
            <a:ext cx="1996500" cy="889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Name: Rubaba Rashid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ID       : 20301267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28" name="Google Shape;228;p33"/>
          <p:cNvSpPr/>
          <p:nvPr/>
        </p:nvSpPr>
        <p:spPr>
          <a:xfrm>
            <a:off x="6233650" y="2651738"/>
            <a:ext cx="2190900" cy="954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3"/>
          <p:cNvSpPr txBox="1"/>
          <p:nvPr/>
        </p:nvSpPr>
        <p:spPr>
          <a:xfrm>
            <a:off x="6233650" y="2778038"/>
            <a:ext cx="20940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me: H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mim Ibne N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sim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ID       : 20301443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30" name="Google Shape;230;p33"/>
          <p:cNvSpPr/>
          <p:nvPr/>
        </p:nvSpPr>
        <p:spPr>
          <a:xfrm>
            <a:off x="6139150" y="1691425"/>
            <a:ext cx="2094000" cy="8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Name: Fateha Jannat Printia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ID       : 20301357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31" name="Google Shape;231;p33"/>
          <p:cNvSpPr/>
          <p:nvPr/>
        </p:nvSpPr>
        <p:spPr>
          <a:xfrm>
            <a:off x="216525" y="2877663"/>
            <a:ext cx="2393400" cy="889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Name: </a:t>
            </a:r>
            <a:r>
              <a:rPr lang="en">
                <a:solidFill>
                  <a:srgbClr val="050505"/>
                </a:solidFill>
                <a:latin typeface="Didact Gothic"/>
                <a:ea typeface="Didact Gothic"/>
                <a:cs typeface="Didact Gothic"/>
                <a:sym typeface="Didact Gothic"/>
              </a:rPr>
              <a:t>Rakibul Hassan Hredoy</a:t>
            </a:r>
            <a:endParaRPr sz="17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ID       : 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20101357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32" name="Google Shape;232;p33"/>
          <p:cNvSpPr/>
          <p:nvPr/>
        </p:nvSpPr>
        <p:spPr>
          <a:xfrm>
            <a:off x="254625" y="1628275"/>
            <a:ext cx="2317200" cy="954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Name: </a:t>
            </a:r>
            <a:r>
              <a:rPr lang="en">
                <a:solidFill>
                  <a:srgbClr val="050505"/>
                </a:solidFill>
                <a:latin typeface="Didact Gothic"/>
                <a:ea typeface="Didact Gothic"/>
                <a:cs typeface="Didact Gothic"/>
                <a:sym typeface="Didact Gothic"/>
              </a:rPr>
              <a:t>Munia Shaheen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ID       : </a:t>
            </a:r>
            <a:r>
              <a:rPr lang="en">
                <a:solidFill>
                  <a:srgbClr val="050505"/>
                </a:solidFill>
                <a:latin typeface="Didact Gothic"/>
                <a:ea typeface="Didact Gothic"/>
                <a:cs typeface="Didact Gothic"/>
                <a:sym typeface="Didact Gothic"/>
              </a:rPr>
              <a:t>20101050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33" name="Google Shape;233;p33"/>
          <p:cNvSpPr/>
          <p:nvPr/>
        </p:nvSpPr>
        <p:spPr>
          <a:xfrm>
            <a:off x="3381813" y="1691425"/>
            <a:ext cx="2190900" cy="8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Name: </a:t>
            </a:r>
            <a:r>
              <a:rPr lang="en">
                <a:solidFill>
                  <a:srgbClr val="050505"/>
                </a:solidFill>
                <a:latin typeface="Didact Gothic"/>
                <a:ea typeface="Didact Gothic"/>
                <a:cs typeface="Didact Gothic"/>
                <a:sym typeface="Didact Gothic"/>
              </a:rPr>
              <a:t>Akib Zabed Ifti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ID       : </a:t>
            </a:r>
            <a:r>
              <a:rPr lang="en">
                <a:solidFill>
                  <a:srgbClr val="050505"/>
                </a:solidFill>
                <a:latin typeface="Didact Gothic"/>
                <a:ea typeface="Didact Gothic"/>
                <a:cs typeface="Didact Gothic"/>
                <a:sym typeface="Didact Gothic"/>
              </a:rPr>
              <a:t>23341129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9" name="Google Shape;239;p34"/>
          <p:cNvSpPr txBox="1"/>
          <p:nvPr>
            <p:ph idx="5" type="title"/>
          </p:nvPr>
        </p:nvSpPr>
        <p:spPr>
          <a:xfrm>
            <a:off x="5314425" y="212320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</a:pPr>
            <a:r>
              <a:rPr b="0" lang="en">
                <a:latin typeface="Didact Gothic"/>
                <a:ea typeface="Didact Gothic"/>
                <a:cs typeface="Didact Gothic"/>
                <a:sym typeface="Didact Gothic"/>
              </a:rPr>
              <a:t>Dataset</a:t>
            </a:r>
            <a:endParaRPr b="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</a:pPr>
            <a:r>
              <a:rPr b="0" lang="en">
                <a:latin typeface="Didact Gothic"/>
                <a:ea typeface="Didact Gothic"/>
                <a:cs typeface="Didact Gothic"/>
                <a:sym typeface="Didact Gothic"/>
              </a:rPr>
              <a:t>Distribution</a:t>
            </a:r>
            <a:endParaRPr b="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</a:pPr>
            <a:r>
              <a:rPr b="0" lang="en">
                <a:latin typeface="Didact Gothic"/>
                <a:ea typeface="Didact Gothic"/>
                <a:cs typeface="Didact Gothic"/>
                <a:sym typeface="Didact Gothic"/>
              </a:rPr>
              <a:t>Problems of unbalanced data</a:t>
            </a:r>
            <a:endParaRPr b="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</a:pPr>
            <a:r>
              <a:rPr b="0" lang="en">
                <a:latin typeface="Didact Gothic"/>
                <a:ea typeface="Didact Gothic"/>
                <a:cs typeface="Didact Gothic"/>
                <a:sym typeface="Didact Gothic"/>
              </a:rPr>
              <a:t>Tackling</a:t>
            </a:r>
            <a:r>
              <a:rPr b="0" lang="en">
                <a:latin typeface="Didact Gothic"/>
                <a:ea typeface="Didact Gothic"/>
                <a:cs typeface="Didact Gothic"/>
                <a:sym typeface="Didact Gothic"/>
              </a:rPr>
              <a:t> unbalance data</a:t>
            </a:r>
            <a:endParaRPr b="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</a:pPr>
            <a:r>
              <a:rPr b="0" lang="en">
                <a:latin typeface="Didact Gothic"/>
                <a:ea typeface="Didact Gothic"/>
                <a:cs typeface="Didact Gothic"/>
                <a:sym typeface="Didact Gothic"/>
              </a:rPr>
              <a:t>Logistic Regression</a:t>
            </a:r>
            <a:endParaRPr b="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</a:pPr>
            <a:r>
              <a:rPr b="0" lang="en">
                <a:latin typeface="Didact Gothic"/>
                <a:ea typeface="Didact Gothic"/>
                <a:cs typeface="Didact Gothic"/>
                <a:sym typeface="Didact Gothic"/>
              </a:rPr>
              <a:t>Neural Network</a:t>
            </a:r>
            <a:endParaRPr b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40" name="Google Shape;240;p34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/>
        </p:nvSpPr>
        <p:spPr>
          <a:xfrm>
            <a:off x="1971700" y="1474475"/>
            <a:ext cx="6315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accent6"/>
                </a:highlight>
                <a:latin typeface="Didact Gothic"/>
                <a:ea typeface="Didact Gothic"/>
                <a:cs typeface="Didact Gothic"/>
                <a:sym typeface="Didact Gothic"/>
              </a:rPr>
              <a:t>Data size:    </a:t>
            </a:r>
            <a:r>
              <a:rPr b="1" lang="en" sz="1800">
                <a:solidFill>
                  <a:schemeClr val="dk1"/>
                </a:solidFill>
                <a:highlight>
                  <a:schemeClr val="accent6"/>
                </a:highlight>
                <a:latin typeface="Didact Gothic"/>
                <a:ea typeface="Didact Gothic"/>
                <a:cs typeface="Didact Gothic"/>
                <a:sym typeface="Didact Gothic"/>
              </a:rPr>
              <a:t>2150 images(Train)       250 images(Test)</a:t>
            </a:r>
            <a:endParaRPr b="1" sz="1800">
              <a:solidFill>
                <a:schemeClr val="dk1"/>
              </a:solidFill>
              <a:highlight>
                <a:schemeClr val="accent6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accent6"/>
                </a:highlight>
                <a:latin typeface="Didact Gothic"/>
                <a:ea typeface="Didact Gothic"/>
                <a:cs typeface="Didact Gothic"/>
                <a:sym typeface="Didact Gothic"/>
              </a:rPr>
              <a:t>Image Shape: </a:t>
            </a:r>
            <a:r>
              <a:rPr b="1" lang="en" sz="1800">
                <a:solidFill>
                  <a:schemeClr val="dk1"/>
                </a:solidFill>
                <a:highlight>
                  <a:schemeClr val="accent6"/>
                </a:highlight>
                <a:latin typeface="Didact Gothic"/>
                <a:ea typeface="Didact Gothic"/>
                <a:cs typeface="Didact Gothic"/>
                <a:sym typeface="Didact Gothic"/>
              </a:rPr>
              <a:t>64, 64, 3</a:t>
            </a:r>
            <a:endParaRPr b="1" sz="1800">
              <a:solidFill>
                <a:schemeClr val="dk1"/>
              </a:solidFill>
              <a:highlight>
                <a:schemeClr val="accent6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accent6"/>
                </a:highlight>
                <a:latin typeface="Didact Gothic"/>
                <a:ea typeface="Didact Gothic"/>
                <a:cs typeface="Didact Gothic"/>
                <a:sym typeface="Didact Gothic"/>
              </a:rPr>
              <a:t>Separate batch for train, test, and validation: Yes, there are separate batches for train and test. The validation set needs to be created manually. </a:t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accent6"/>
                </a:highlight>
                <a:latin typeface="Didact Gothic"/>
                <a:ea typeface="Didact Gothic"/>
                <a:cs typeface="Didact Gothic"/>
                <a:sym typeface="Didact Gothic"/>
              </a:rPr>
              <a:t>5 Different classes: scoreboard, rocker, schoolbus, sombrero,remote</a:t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47" name="Google Shape;247;p35"/>
          <p:cNvSpPr txBox="1"/>
          <p:nvPr>
            <p:ph idx="4294967295" type="ctrTitle"/>
          </p:nvPr>
        </p:nvSpPr>
        <p:spPr>
          <a:xfrm>
            <a:off x="1730250" y="372500"/>
            <a:ext cx="5762400" cy="6999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Dataset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/>
          <p:nvPr/>
        </p:nvSpPr>
        <p:spPr>
          <a:xfrm>
            <a:off x="1698300" y="342975"/>
            <a:ext cx="5747400" cy="352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6"/>
          <p:cNvSpPr txBox="1"/>
          <p:nvPr>
            <p:ph type="title"/>
          </p:nvPr>
        </p:nvSpPr>
        <p:spPr>
          <a:xfrm>
            <a:off x="2842650" y="389625"/>
            <a:ext cx="4220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Distribution(Train)</a:t>
            </a:r>
            <a:endParaRPr/>
          </a:p>
        </p:txBody>
      </p:sp>
      <p:sp>
        <p:nvSpPr>
          <p:cNvPr id="254" name="Google Shape;254;p36"/>
          <p:cNvSpPr txBox="1"/>
          <p:nvPr>
            <p:ph idx="1" type="body"/>
          </p:nvPr>
        </p:nvSpPr>
        <p:spPr>
          <a:xfrm>
            <a:off x="1802025" y="1279880"/>
            <a:ext cx="38502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accent5"/>
                </a:solidFill>
                <a:highlight>
                  <a:schemeClr val="dk1"/>
                </a:highlight>
              </a:rPr>
              <a:t>scoreboard    500</a:t>
            </a:r>
            <a:endParaRPr sz="1550">
              <a:solidFill>
                <a:schemeClr val="accent5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accent5"/>
                </a:solidFill>
                <a:highlight>
                  <a:schemeClr val="dk1"/>
                </a:highlight>
              </a:rPr>
              <a:t>rocker        500</a:t>
            </a:r>
            <a:endParaRPr sz="1550">
              <a:solidFill>
                <a:schemeClr val="accent5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accent5"/>
                </a:solidFill>
                <a:highlight>
                  <a:schemeClr val="dk1"/>
                </a:highlight>
              </a:rPr>
              <a:t>schoolbus     500</a:t>
            </a:r>
            <a:endParaRPr sz="1550">
              <a:solidFill>
                <a:schemeClr val="accent5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accent5"/>
                </a:solidFill>
                <a:highlight>
                  <a:schemeClr val="dk1"/>
                </a:highlight>
              </a:rPr>
              <a:t>sombrero      400</a:t>
            </a:r>
            <a:endParaRPr sz="1550">
              <a:solidFill>
                <a:schemeClr val="accent5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50">
                <a:solidFill>
                  <a:schemeClr val="accent5"/>
                </a:solidFill>
                <a:highlight>
                  <a:schemeClr val="dk1"/>
                </a:highlight>
              </a:rPr>
              <a:t>remote        250</a:t>
            </a:r>
            <a:endParaRPr sz="1900">
              <a:solidFill>
                <a:schemeClr val="accent5"/>
              </a:solidFill>
              <a:highlight>
                <a:schemeClr val="dk1"/>
              </a:highlight>
            </a:endParaRPr>
          </a:p>
        </p:txBody>
      </p:sp>
      <p:cxnSp>
        <p:nvCxnSpPr>
          <p:cNvPr id="255" name="Google Shape;255;p36"/>
          <p:cNvCxnSpPr/>
          <p:nvPr/>
        </p:nvCxnSpPr>
        <p:spPr>
          <a:xfrm>
            <a:off x="3867450" y="97416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6" name="Google Shape;25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69675"/>
            <a:ext cx="2543575" cy="229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6"/>
          <p:cNvSpPr txBox="1"/>
          <p:nvPr>
            <p:ph idx="4294967295" type="ctrTitle"/>
          </p:nvPr>
        </p:nvSpPr>
        <p:spPr>
          <a:xfrm>
            <a:off x="1690800" y="4212975"/>
            <a:ext cx="5762400" cy="6999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U</a:t>
            </a:r>
            <a:r>
              <a:rPr b="1" lang="en" sz="3000">
                <a:solidFill>
                  <a:schemeClr val="lt1"/>
                </a:solidFill>
              </a:rPr>
              <a:t>nbalanced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/>
          <p:nvPr/>
        </p:nvSpPr>
        <p:spPr>
          <a:xfrm>
            <a:off x="1698300" y="342975"/>
            <a:ext cx="5747400" cy="352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7"/>
          <p:cNvSpPr txBox="1"/>
          <p:nvPr>
            <p:ph type="title"/>
          </p:nvPr>
        </p:nvSpPr>
        <p:spPr>
          <a:xfrm>
            <a:off x="2842650" y="389625"/>
            <a:ext cx="4220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Distribution(test)</a:t>
            </a:r>
            <a:endParaRPr/>
          </a:p>
        </p:txBody>
      </p:sp>
      <p:sp>
        <p:nvSpPr>
          <p:cNvPr id="264" name="Google Shape;264;p37"/>
          <p:cNvSpPr txBox="1"/>
          <p:nvPr>
            <p:ph idx="1" type="body"/>
          </p:nvPr>
        </p:nvSpPr>
        <p:spPr>
          <a:xfrm>
            <a:off x="1802025" y="1279880"/>
            <a:ext cx="38502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accent5"/>
                </a:solidFill>
                <a:highlight>
                  <a:schemeClr val="dk1"/>
                </a:highlight>
              </a:rPr>
              <a:t>scoreboard    50</a:t>
            </a:r>
            <a:endParaRPr sz="1550">
              <a:solidFill>
                <a:schemeClr val="accent5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accent5"/>
                </a:solidFill>
                <a:highlight>
                  <a:schemeClr val="dk1"/>
                </a:highlight>
              </a:rPr>
              <a:t>rocker        50</a:t>
            </a:r>
            <a:endParaRPr sz="1550">
              <a:solidFill>
                <a:schemeClr val="accent5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accent5"/>
                </a:solidFill>
                <a:highlight>
                  <a:schemeClr val="dk1"/>
                </a:highlight>
              </a:rPr>
              <a:t>schoolbus     50</a:t>
            </a:r>
            <a:endParaRPr sz="1550">
              <a:solidFill>
                <a:schemeClr val="accent5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accent5"/>
                </a:solidFill>
                <a:highlight>
                  <a:schemeClr val="dk1"/>
                </a:highlight>
              </a:rPr>
              <a:t>sombrero      50</a:t>
            </a:r>
            <a:endParaRPr sz="1550">
              <a:solidFill>
                <a:schemeClr val="accent5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50">
                <a:solidFill>
                  <a:schemeClr val="accent5"/>
                </a:solidFill>
                <a:highlight>
                  <a:schemeClr val="dk1"/>
                </a:highlight>
              </a:rPr>
              <a:t>remote        50</a:t>
            </a:r>
            <a:endParaRPr sz="1900">
              <a:solidFill>
                <a:schemeClr val="accent5"/>
              </a:solidFill>
              <a:highlight>
                <a:schemeClr val="dk1"/>
              </a:highlight>
            </a:endParaRPr>
          </a:p>
        </p:txBody>
      </p:sp>
      <p:cxnSp>
        <p:nvCxnSpPr>
          <p:cNvPr id="265" name="Google Shape;265;p37"/>
          <p:cNvCxnSpPr/>
          <p:nvPr/>
        </p:nvCxnSpPr>
        <p:spPr>
          <a:xfrm>
            <a:off x="3867450" y="97416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6" name="Google Shape;266;p37"/>
          <p:cNvPicPr preferRelativeResize="0"/>
          <p:nvPr/>
        </p:nvPicPr>
        <p:blipFill rotWithShape="1">
          <a:blip r:embed="rId3">
            <a:alphaModFix/>
          </a:blip>
          <a:srcRect b="816" l="0" r="0" t="816"/>
          <a:stretch/>
        </p:blipFill>
        <p:spPr>
          <a:xfrm>
            <a:off x="4572000" y="1269675"/>
            <a:ext cx="2543575" cy="229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7"/>
          <p:cNvSpPr txBox="1"/>
          <p:nvPr>
            <p:ph idx="4294967295" type="ctrTitle"/>
          </p:nvPr>
        </p:nvSpPr>
        <p:spPr>
          <a:xfrm>
            <a:off x="1690800" y="4212975"/>
            <a:ext cx="5762400" cy="6999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balanced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/>
        </p:nvSpPr>
        <p:spPr>
          <a:xfrm>
            <a:off x="282600" y="1828875"/>
            <a:ext cx="4289400" cy="21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Julius Sans One"/>
                <a:ea typeface="Julius Sans One"/>
                <a:cs typeface="Julius Sans One"/>
                <a:sym typeface="Julius Sans One"/>
              </a:rPr>
              <a:t>Unbalanced Dataset Issues:</a:t>
            </a:r>
            <a:endParaRPr b="1">
              <a:highlight>
                <a:srgbClr val="FFFFFF"/>
              </a:highlight>
              <a:latin typeface="Julius Sans One"/>
              <a:ea typeface="Julius Sans One"/>
              <a:cs typeface="Julius Sans One"/>
              <a:sym typeface="Julius Sans On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</a:pPr>
            <a:r>
              <a:rPr lang="en"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 Bias towards the Majority Class</a:t>
            </a:r>
            <a:endParaRPr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</a:pPr>
            <a:r>
              <a:rPr lang="en"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The minority class may have low recall when dealing with classification issues because the model cannot detect minority class occurrences. </a:t>
            </a:r>
            <a:endParaRPr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73" name="Google Shape;273;p3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74" name="Google Shape;274;p38"/>
          <p:cNvSpPr txBox="1"/>
          <p:nvPr>
            <p:ph idx="4294967295" type="ctrTitle"/>
          </p:nvPr>
        </p:nvSpPr>
        <p:spPr>
          <a:xfrm>
            <a:off x="1730250" y="372500"/>
            <a:ext cx="5762400" cy="6999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 </a:t>
            </a:r>
            <a:r>
              <a:rPr lang="en" sz="2000">
                <a:solidFill>
                  <a:schemeClr val="accent5"/>
                </a:solidFill>
              </a:rPr>
              <a:t>Unbalanced Dataset</a:t>
            </a:r>
            <a:endParaRPr sz="3500">
              <a:solidFill>
                <a:schemeClr val="accent5"/>
              </a:solidFill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5121175" y="1543150"/>
            <a:ext cx="33096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Techniques to tackle this issue</a:t>
            </a:r>
            <a:r>
              <a:rPr b="1" lang="en">
                <a:solidFill>
                  <a:schemeClr val="accent2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:</a:t>
            </a:r>
            <a:endParaRPr b="1">
              <a:solidFill>
                <a:schemeClr val="accent2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Char char="●"/>
            </a:pPr>
            <a:r>
              <a:rPr lang="en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rPr>
              <a:t>Undersampling</a:t>
            </a:r>
            <a:endParaRPr>
              <a:solidFill>
                <a:schemeClr val="accen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Char char="●"/>
            </a:pPr>
            <a:r>
              <a:rPr lang="en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rPr>
              <a:t>Hybrid Methods</a:t>
            </a:r>
            <a:endParaRPr>
              <a:solidFill>
                <a:schemeClr val="accen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Oversampling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Synthetic Data Generation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Weighted Loss Function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Transfer Learning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Anomaly Detection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Cluster-Based Methods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None/>
            </a:pPr>
            <a:r>
              <a:t/>
            </a:r>
            <a:endParaRPr>
              <a:solidFill>
                <a:schemeClr val="accen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805050" y="495575"/>
            <a:ext cx="75339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300">
                <a:solidFill>
                  <a:schemeClr val="accent5"/>
                </a:solidFill>
              </a:rPr>
              <a:t>We will use-</a:t>
            </a:r>
            <a:endParaRPr b="0" sz="3300">
              <a:solidFill>
                <a:schemeClr val="accent5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900">
                <a:solidFill>
                  <a:schemeClr val="accent6"/>
                </a:solidFill>
              </a:rPr>
              <a:t>                  Undersampling</a:t>
            </a:r>
            <a:endParaRPr b="0" sz="1900">
              <a:solidFill>
                <a:schemeClr val="accent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>
              <a:solidFill>
                <a:schemeClr val="accent6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Didact Gothic"/>
              <a:buChar char="●"/>
            </a:pPr>
            <a:r>
              <a:rPr b="0" lang="en" sz="1300">
                <a:solidFill>
                  <a:schemeClr val="accent6"/>
                </a:solidFill>
                <a:latin typeface="Didact Gothic"/>
                <a:ea typeface="Didact Gothic"/>
                <a:cs typeface="Didact Gothic"/>
                <a:sym typeface="Didact Gothic"/>
              </a:rPr>
              <a:t>Reducing the number of cases in the majority class by deleting examples at random</a:t>
            </a:r>
            <a:endParaRPr b="0" sz="2100">
              <a:solidFill>
                <a:schemeClr val="accent6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81" name="Google Shape;281;p39"/>
          <p:cNvCxnSpPr/>
          <p:nvPr/>
        </p:nvCxnSpPr>
        <p:spPr>
          <a:xfrm>
            <a:off x="2502900" y="2554245"/>
            <a:ext cx="3472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39"/>
          <p:cNvSpPr txBox="1"/>
          <p:nvPr/>
        </p:nvSpPr>
        <p:spPr>
          <a:xfrm>
            <a:off x="836400" y="2973250"/>
            <a:ext cx="6250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6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Why?</a:t>
            </a:r>
            <a:endParaRPr sz="2700">
              <a:solidFill>
                <a:schemeClr val="accent6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accent6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Didact Gothic"/>
              <a:buChar char="●"/>
            </a:pPr>
            <a:r>
              <a:rPr lang="en" sz="1200">
                <a:solidFill>
                  <a:schemeClr val="accent6"/>
                </a:solidFill>
                <a:latin typeface="Didact Gothic"/>
                <a:ea typeface="Didact Gothic"/>
                <a:cs typeface="Didact Gothic"/>
                <a:sym typeface="Didact Gothic"/>
              </a:rPr>
              <a:t>Computationally Efficient</a:t>
            </a:r>
            <a:endParaRPr sz="1200">
              <a:solidFill>
                <a:schemeClr val="accent6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Didact Gothic"/>
              <a:buChar char="●"/>
            </a:pPr>
            <a:r>
              <a:rPr lang="en" sz="1200">
                <a:solidFill>
                  <a:schemeClr val="accent6"/>
                </a:solidFill>
                <a:latin typeface="Didact Gothic"/>
                <a:ea typeface="Didact Gothic"/>
                <a:cs typeface="Didact Gothic"/>
                <a:sym typeface="Didact Gothic"/>
              </a:rPr>
              <a:t>Potential Overfitting Reduction</a:t>
            </a:r>
            <a:endParaRPr sz="1200">
              <a:solidFill>
                <a:schemeClr val="accent6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1043779" y="19829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0.46</a:t>
            </a:r>
            <a:endParaRPr/>
          </a:p>
        </p:txBody>
      </p:sp>
      <p:sp>
        <p:nvSpPr>
          <p:cNvPr id="288" name="Google Shape;288;p40"/>
          <p:cNvSpPr txBox="1"/>
          <p:nvPr>
            <p:ph idx="4" type="title"/>
          </p:nvPr>
        </p:nvSpPr>
        <p:spPr>
          <a:xfrm>
            <a:off x="3631360" y="19829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46.40%</a:t>
            </a:r>
            <a:endParaRPr/>
          </a:p>
        </p:txBody>
      </p:sp>
      <p:sp>
        <p:nvSpPr>
          <p:cNvPr id="289" name="Google Shape;289;p40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cxnSp>
        <p:nvCxnSpPr>
          <p:cNvPr id="290" name="Google Shape;290;p40"/>
          <p:cNvCxnSpPr/>
          <p:nvPr/>
        </p:nvCxnSpPr>
        <p:spPr>
          <a:xfrm>
            <a:off x="5857175" y="1371625"/>
            <a:ext cx="0" cy="3233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40"/>
          <p:cNvCxnSpPr/>
          <p:nvPr/>
        </p:nvCxnSpPr>
        <p:spPr>
          <a:xfrm>
            <a:off x="3128825" y="1362725"/>
            <a:ext cx="0" cy="3242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40"/>
          <p:cNvCxnSpPr/>
          <p:nvPr/>
        </p:nvCxnSpPr>
        <p:spPr>
          <a:xfrm flipH="1" rot="10800000">
            <a:off x="779625" y="2963163"/>
            <a:ext cx="7941600" cy="23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40"/>
          <p:cNvCxnSpPr/>
          <p:nvPr/>
        </p:nvCxnSpPr>
        <p:spPr>
          <a:xfrm>
            <a:off x="4248450" y="126346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40"/>
          <p:cNvSpPr txBox="1"/>
          <p:nvPr/>
        </p:nvSpPr>
        <p:spPr>
          <a:xfrm>
            <a:off x="4418625" y="1080400"/>
            <a:ext cx="63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5" name="Google Shape;295;p40"/>
          <p:cNvSpPr txBox="1"/>
          <p:nvPr>
            <p:ph idx="4" type="title"/>
          </p:nvPr>
        </p:nvSpPr>
        <p:spPr>
          <a:xfrm>
            <a:off x="6201110" y="2021338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0.46</a:t>
            </a:r>
            <a:endParaRPr/>
          </a:p>
        </p:txBody>
      </p:sp>
      <p:sp>
        <p:nvSpPr>
          <p:cNvPr id="296" name="Google Shape;296;p40"/>
          <p:cNvSpPr txBox="1"/>
          <p:nvPr>
            <p:ph type="title"/>
          </p:nvPr>
        </p:nvSpPr>
        <p:spPr>
          <a:xfrm>
            <a:off x="1043779" y="35656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0.87</a:t>
            </a:r>
            <a:endParaRPr/>
          </a:p>
        </p:txBody>
      </p:sp>
      <p:sp>
        <p:nvSpPr>
          <p:cNvPr id="297" name="Google Shape;297;p40"/>
          <p:cNvSpPr txBox="1"/>
          <p:nvPr>
            <p:ph type="title"/>
          </p:nvPr>
        </p:nvSpPr>
        <p:spPr>
          <a:xfrm>
            <a:off x="3623254" y="3530800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0.86</a:t>
            </a:r>
            <a:endParaRPr/>
          </a:p>
        </p:txBody>
      </p:sp>
      <p:sp>
        <p:nvSpPr>
          <p:cNvPr id="298" name="Google Shape;298;p40"/>
          <p:cNvSpPr txBox="1"/>
          <p:nvPr>
            <p:ph type="title"/>
          </p:nvPr>
        </p:nvSpPr>
        <p:spPr>
          <a:xfrm>
            <a:off x="6267279" y="35656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0.46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