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0" r:id="rId7"/>
    <p:sldId id="263" r:id="rId8"/>
    <p:sldId id="262" r:id="rId9"/>
    <p:sldId id="261"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A0369-9892-3903-A0B1-5010FB5695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5D351D-BC4B-557E-3D93-5E9624BAE3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F7BDED-4A24-CEC1-975E-8349133BA417}"/>
              </a:ext>
            </a:extLst>
          </p:cNvPr>
          <p:cNvSpPr>
            <a:spLocks noGrp="1"/>
          </p:cNvSpPr>
          <p:nvPr>
            <p:ph type="dt" sz="half" idx="10"/>
          </p:nvPr>
        </p:nvSpPr>
        <p:spPr/>
        <p:txBody>
          <a:bodyPr/>
          <a:lstStyle/>
          <a:p>
            <a:fld id="{057DB976-2D50-42D8-9823-58DD958E6A67}" type="datetimeFigureOut">
              <a:rPr lang="en-US" smtClean="0"/>
              <a:t>11/25/2022</a:t>
            </a:fld>
            <a:endParaRPr lang="en-US"/>
          </a:p>
        </p:txBody>
      </p:sp>
      <p:sp>
        <p:nvSpPr>
          <p:cNvPr id="5" name="Footer Placeholder 4">
            <a:extLst>
              <a:ext uri="{FF2B5EF4-FFF2-40B4-BE49-F238E27FC236}">
                <a16:creationId xmlns:a16="http://schemas.microsoft.com/office/drawing/2014/main" id="{47E68CBC-EF34-B107-A281-F48B181C2E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F175D3-5B0C-4596-24AB-EE0F644C22E4}"/>
              </a:ext>
            </a:extLst>
          </p:cNvPr>
          <p:cNvSpPr>
            <a:spLocks noGrp="1"/>
          </p:cNvSpPr>
          <p:nvPr>
            <p:ph type="sldNum" sz="quarter" idx="12"/>
          </p:nvPr>
        </p:nvSpPr>
        <p:spPr/>
        <p:txBody>
          <a:bodyPr/>
          <a:lstStyle/>
          <a:p>
            <a:fld id="{802E71C0-B888-445E-9321-F555A5DBEAE4}" type="slidenum">
              <a:rPr lang="en-US" smtClean="0"/>
              <a:t>‹#›</a:t>
            </a:fld>
            <a:endParaRPr lang="en-US"/>
          </a:p>
        </p:txBody>
      </p:sp>
    </p:spTree>
    <p:extLst>
      <p:ext uri="{BB962C8B-B14F-4D97-AF65-F5344CB8AC3E}">
        <p14:creationId xmlns:p14="http://schemas.microsoft.com/office/powerpoint/2010/main" val="2884736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5A40F-EB20-B94D-FFED-5811A509F2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2865FA-2ABA-BE36-5321-46F3B5F98D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4A193C-D23C-FC60-04E7-10296C1F84A8}"/>
              </a:ext>
            </a:extLst>
          </p:cNvPr>
          <p:cNvSpPr>
            <a:spLocks noGrp="1"/>
          </p:cNvSpPr>
          <p:nvPr>
            <p:ph type="dt" sz="half" idx="10"/>
          </p:nvPr>
        </p:nvSpPr>
        <p:spPr/>
        <p:txBody>
          <a:bodyPr/>
          <a:lstStyle/>
          <a:p>
            <a:fld id="{057DB976-2D50-42D8-9823-58DD958E6A67}" type="datetimeFigureOut">
              <a:rPr lang="en-US" smtClean="0"/>
              <a:t>11/25/2022</a:t>
            </a:fld>
            <a:endParaRPr lang="en-US"/>
          </a:p>
        </p:txBody>
      </p:sp>
      <p:sp>
        <p:nvSpPr>
          <p:cNvPr id="5" name="Footer Placeholder 4">
            <a:extLst>
              <a:ext uri="{FF2B5EF4-FFF2-40B4-BE49-F238E27FC236}">
                <a16:creationId xmlns:a16="http://schemas.microsoft.com/office/drawing/2014/main" id="{48B5601C-3028-51C2-31BB-0E042895C4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A56A27-50EA-6548-03E6-8EAFA320F36D}"/>
              </a:ext>
            </a:extLst>
          </p:cNvPr>
          <p:cNvSpPr>
            <a:spLocks noGrp="1"/>
          </p:cNvSpPr>
          <p:nvPr>
            <p:ph type="sldNum" sz="quarter" idx="12"/>
          </p:nvPr>
        </p:nvSpPr>
        <p:spPr/>
        <p:txBody>
          <a:bodyPr/>
          <a:lstStyle/>
          <a:p>
            <a:fld id="{802E71C0-B888-445E-9321-F555A5DBEAE4}" type="slidenum">
              <a:rPr lang="en-US" smtClean="0"/>
              <a:t>‹#›</a:t>
            </a:fld>
            <a:endParaRPr lang="en-US"/>
          </a:p>
        </p:txBody>
      </p:sp>
    </p:spTree>
    <p:extLst>
      <p:ext uri="{BB962C8B-B14F-4D97-AF65-F5344CB8AC3E}">
        <p14:creationId xmlns:p14="http://schemas.microsoft.com/office/powerpoint/2010/main" val="1333773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8F23E9-0A2D-C43A-8654-BA73F31E36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A6ACD5-F9F3-8FCA-1F1D-4077487AFE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6FDD74-7BA3-D116-22F6-BEC180BA4C0C}"/>
              </a:ext>
            </a:extLst>
          </p:cNvPr>
          <p:cNvSpPr>
            <a:spLocks noGrp="1"/>
          </p:cNvSpPr>
          <p:nvPr>
            <p:ph type="dt" sz="half" idx="10"/>
          </p:nvPr>
        </p:nvSpPr>
        <p:spPr/>
        <p:txBody>
          <a:bodyPr/>
          <a:lstStyle/>
          <a:p>
            <a:fld id="{057DB976-2D50-42D8-9823-58DD958E6A67}" type="datetimeFigureOut">
              <a:rPr lang="en-US" smtClean="0"/>
              <a:t>11/25/2022</a:t>
            </a:fld>
            <a:endParaRPr lang="en-US"/>
          </a:p>
        </p:txBody>
      </p:sp>
      <p:sp>
        <p:nvSpPr>
          <p:cNvPr id="5" name="Footer Placeholder 4">
            <a:extLst>
              <a:ext uri="{FF2B5EF4-FFF2-40B4-BE49-F238E27FC236}">
                <a16:creationId xmlns:a16="http://schemas.microsoft.com/office/drawing/2014/main" id="{E39DD559-71A0-C1A7-3F63-509613EBA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A273D-14A3-CB5F-00F8-67DCAC368B71}"/>
              </a:ext>
            </a:extLst>
          </p:cNvPr>
          <p:cNvSpPr>
            <a:spLocks noGrp="1"/>
          </p:cNvSpPr>
          <p:nvPr>
            <p:ph type="sldNum" sz="quarter" idx="12"/>
          </p:nvPr>
        </p:nvSpPr>
        <p:spPr/>
        <p:txBody>
          <a:bodyPr/>
          <a:lstStyle/>
          <a:p>
            <a:fld id="{802E71C0-B888-445E-9321-F555A5DBEAE4}" type="slidenum">
              <a:rPr lang="en-US" smtClean="0"/>
              <a:t>‹#›</a:t>
            </a:fld>
            <a:endParaRPr lang="en-US"/>
          </a:p>
        </p:txBody>
      </p:sp>
    </p:spTree>
    <p:extLst>
      <p:ext uri="{BB962C8B-B14F-4D97-AF65-F5344CB8AC3E}">
        <p14:creationId xmlns:p14="http://schemas.microsoft.com/office/powerpoint/2010/main" val="2887282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9230-5716-90A3-E7E9-E357399243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89918E-16DE-E83E-D8DB-49A02EB84A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8D21E5-96AF-7BC6-C159-BF771C32AC5D}"/>
              </a:ext>
            </a:extLst>
          </p:cNvPr>
          <p:cNvSpPr>
            <a:spLocks noGrp="1"/>
          </p:cNvSpPr>
          <p:nvPr>
            <p:ph type="dt" sz="half" idx="10"/>
          </p:nvPr>
        </p:nvSpPr>
        <p:spPr/>
        <p:txBody>
          <a:bodyPr/>
          <a:lstStyle/>
          <a:p>
            <a:fld id="{057DB976-2D50-42D8-9823-58DD958E6A67}" type="datetimeFigureOut">
              <a:rPr lang="en-US" smtClean="0"/>
              <a:t>11/25/2022</a:t>
            </a:fld>
            <a:endParaRPr lang="en-US"/>
          </a:p>
        </p:txBody>
      </p:sp>
      <p:sp>
        <p:nvSpPr>
          <p:cNvPr id="5" name="Footer Placeholder 4">
            <a:extLst>
              <a:ext uri="{FF2B5EF4-FFF2-40B4-BE49-F238E27FC236}">
                <a16:creationId xmlns:a16="http://schemas.microsoft.com/office/drawing/2014/main" id="{631907E3-C02C-9C05-2E57-4C1B43012D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21E176-EF37-F7A3-179A-78DFE0D0C76D}"/>
              </a:ext>
            </a:extLst>
          </p:cNvPr>
          <p:cNvSpPr>
            <a:spLocks noGrp="1"/>
          </p:cNvSpPr>
          <p:nvPr>
            <p:ph type="sldNum" sz="quarter" idx="12"/>
          </p:nvPr>
        </p:nvSpPr>
        <p:spPr/>
        <p:txBody>
          <a:bodyPr/>
          <a:lstStyle/>
          <a:p>
            <a:fld id="{802E71C0-B888-445E-9321-F555A5DBEAE4}" type="slidenum">
              <a:rPr lang="en-US" smtClean="0"/>
              <a:t>‹#›</a:t>
            </a:fld>
            <a:endParaRPr lang="en-US"/>
          </a:p>
        </p:txBody>
      </p:sp>
    </p:spTree>
    <p:extLst>
      <p:ext uri="{BB962C8B-B14F-4D97-AF65-F5344CB8AC3E}">
        <p14:creationId xmlns:p14="http://schemas.microsoft.com/office/powerpoint/2010/main" val="4203552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0B1D2-ED3B-B99A-F2D9-89B7B95E39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E2301B-0C72-E239-7BDD-C0E9F1AF94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57737A-3716-C82E-7363-8735DE76E9BC}"/>
              </a:ext>
            </a:extLst>
          </p:cNvPr>
          <p:cNvSpPr>
            <a:spLocks noGrp="1"/>
          </p:cNvSpPr>
          <p:nvPr>
            <p:ph type="dt" sz="half" idx="10"/>
          </p:nvPr>
        </p:nvSpPr>
        <p:spPr/>
        <p:txBody>
          <a:bodyPr/>
          <a:lstStyle/>
          <a:p>
            <a:fld id="{057DB976-2D50-42D8-9823-58DD958E6A67}" type="datetimeFigureOut">
              <a:rPr lang="en-US" smtClean="0"/>
              <a:t>11/25/2022</a:t>
            </a:fld>
            <a:endParaRPr lang="en-US"/>
          </a:p>
        </p:txBody>
      </p:sp>
      <p:sp>
        <p:nvSpPr>
          <p:cNvPr id="5" name="Footer Placeholder 4">
            <a:extLst>
              <a:ext uri="{FF2B5EF4-FFF2-40B4-BE49-F238E27FC236}">
                <a16:creationId xmlns:a16="http://schemas.microsoft.com/office/drawing/2014/main" id="{696C31BA-8FC6-38FA-78D4-4DB482CD32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D968EB-70B4-7576-B11F-24108A4C1FEC}"/>
              </a:ext>
            </a:extLst>
          </p:cNvPr>
          <p:cNvSpPr>
            <a:spLocks noGrp="1"/>
          </p:cNvSpPr>
          <p:nvPr>
            <p:ph type="sldNum" sz="quarter" idx="12"/>
          </p:nvPr>
        </p:nvSpPr>
        <p:spPr/>
        <p:txBody>
          <a:bodyPr/>
          <a:lstStyle/>
          <a:p>
            <a:fld id="{802E71C0-B888-445E-9321-F555A5DBEAE4}" type="slidenum">
              <a:rPr lang="en-US" smtClean="0"/>
              <a:t>‹#›</a:t>
            </a:fld>
            <a:endParaRPr lang="en-US"/>
          </a:p>
        </p:txBody>
      </p:sp>
    </p:spTree>
    <p:extLst>
      <p:ext uri="{BB962C8B-B14F-4D97-AF65-F5344CB8AC3E}">
        <p14:creationId xmlns:p14="http://schemas.microsoft.com/office/powerpoint/2010/main" val="757186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2A620-62AD-AFDA-D26C-E6492CCB23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B7F400-55FE-F3AF-2B35-27EB507FA4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58FAFD-D90A-7676-65D8-33F0855C2F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4BE2DF-AF62-F11A-8BAD-CF15F875A9AF}"/>
              </a:ext>
            </a:extLst>
          </p:cNvPr>
          <p:cNvSpPr>
            <a:spLocks noGrp="1"/>
          </p:cNvSpPr>
          <p:nvPr>
            <p:ph type="dt" sz="half" idx="10"/>
          </p:nvPr>
        </p:nvSpPr>
        <p:spPr/>
        <p:txBody>
          <a:bodyPr/>
          <a:lstStyle/>
          <a:p>
            <a:fld id="{057DB976-2D50-42D8-9823-58DD958E6A67}" type="datetimeFigureOut">
              <a:rPr lang="en-US" smtClean="0"/>
              <a:t>11/25/2022</a:t>
            </a:fld>
            <a:endParaRPr lang="en-US"/>
          </a:p>
        </p:txBody>
      </p:sp>
      <p:sp>
        <p:nvSpPr>
          <p:cNvPr id="6" name="Footer Placeholder 5">
            <a:extLst>
              <a:ext uri="{FF2B5EF4-FFF2-40B4-BE49-F238E27FC236}">
                <a16:creationId xmlns:a16="http://schemas.microsoft.com/office/drawing/2014/main" id="{6F95401E-B952-7B54-AC59-1D8A0A2418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45C42B-51E4-167E-4937-71B13ABA94BD}"/>
              </a:ext>
            </a:extLst>
          </p:cNvPr>
          <p:cNvSpPr>
            <a:spLocks noGrp="1"/>
          </p:cNvSpPr>
          <p:nvPr>
            <p:ph type="sldNum" sz="quarter" idx="12"/>
          </p:nvPr>
        </p:nvSpPr>
        <p:spPr/>
        <p:txBody>
          <a:bodyPr/>
          <a:lstStyle/>
          <a:p>
            <a:fld id="{802E71C0-B888-445E-9321-F555A5DBEAE4}" type="slidenum">
              <a:rPr lang="en-US" smtClean="0"/>
              <a:t>‹#›</a:t>
            </a:fld>
            <a:endParaRPr lang="en-US"/>
          </a:p>
        </p:txBody>
      </p:sp>
    </p:spTree>
    <p:extLst>
      <p:ext uri="{BB962C8B-B14F-4D97-AF65-F5344CB8AC3E}">
        <p14:creationId xmlns:p14="http://schemas.microsoft.com/office/powerpoint/2010/main" val="3103163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BFB29-C299-7434-AC45-049A0A743A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00A746-00BB-487F-5A18-1246CB8543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E600A8-5AE6-DD18-210B-C058E5E1AC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51F06E-4842-34E5-9A82-39C5D98BFC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7BA949-7D04-3692-6FAA-5BEBB98A2E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4FCE6D-46D1-37B6-A224-B3FD42635CF4}"/>
              </a:ext>
            </a:extLst>
          </p:cNvPr>
          <p:cNvSpPr>
            <a:spLocks noGrp="1"/>
          </p:cNvSpPr>
          <p:nvPr>
            <p:ph type="dt" sz="half" idx="10"/>
          </p:nvPr>
        </p:nvSpPr>
        <p:spPr/>
        <p:txBody>
          <a:bodyPr/>
          <a:lstStyle/>
          <a:p>
            <a:fld id="{057DB976-2D50-42D8-9823-58DD958E6A67}" type="datetimeFigureOut">
              <a:rPr lang="en-US" smtClean="0"/>
              <a:t>11/25/2022</a:t>
            </a:fld>
            <a:endParaRPr lang="en-US"/>
          </a:p>
        </p:txBody>
      </p:sp>
      <p:sp>
        <p:nvSpPr>
          <p:cNvPr id="8" name="Footer Placeholder 7">
            <a:extLst>
              <a:ext uri="{FF2B5EF4-FFF2-40B4-BE49-F238E27FC236}">
                <a16:creationId xmlns:a16="http://schemas.microsoft.com/office/drawing/2014/main" id="{278F2FB4-4149-CB3C-DEF2-42D370309F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4E974F-8D1E-E719-1B0A-89BDC24425FE}"/>
              </a:ext>
            </a:extLst>
          </p:cNvPr>
          <p:cNvSpPr>
            <a:spLocks noGrp="1"/>
          </p:cNvSpPr>
          <p:nvPr>
            <p:ph type="sldNum" sz="quarter" idx="12"/>
          </p:nvPr>
        </p:nvSpPr>
        <p:spPr/>
        <p:txBody>
          <a:bodyPr/>
          <a:lstStyle/>
          <a:p>
            <a:fld id="{802E71C0-B888-445E-9321-F555A5DBEAE4}" type="slidenum">
              <a:rPr lang="en-US" smtClean="0"/>
              <a:t>‹#›</a:t>
            </a:fld>
            <a:endParaRPr lang="en-US"/>
          </a:p>
        </p:txBody>
      </p:sp>
    </p:spTree>
    <p:extLst>
      <p:ext uri="{BB962C8B-B14F-4D97-AF65-F5344CB8AC3E}">
        <p14:creationId xmlns:p14="http://schemas.microsoft.com/office/powerpoint/2010/main" val="1167829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CA79E-A5B7-5192-19A7-05BC82FDD9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24FD1D-A974-BF94-3DEE-F941E5EC593F}"/>
              </a:ext>
            </a:extLst>
          </p:cNvPr>
          <p:cNvSpPr>
            <a:spLocks noGrp="1"/>
          </p:cNvSpPr>
          <p:nvPr>
            <p:ph type="dt" sz="half" idx="10"/>
          </p:nvPr>
        </p:nvSpPr>
        <p:spPr/>
        <p:txBody>
          <a:bodyPr/>
          <a:lstStyle/>
          <a:p>
            <a:fld id="{057DB976-2D50-42D8-9823-58DD958E6A67}" type="datetimeFigureOut">
              <a:rPr lang="en-US" smtClean="0"/>
              <a:t>11/25/2022</a:t>
            </a:fld>
            <a:endParaRPr lang="en-US"/>
          </a:p>
        </p:txBody>
      </p:sp>
      <p:sp>
        <p:nvSpPr>
          <p:cNvPr id="4" name="Footer Placeholder 3">
            <a:extLst>
              <a:ext uri="{FF2B5EF4-FFF2-40B4-BE49-F238E27FC236}">
                <a16:creationId xmlns:a16="http://schemas.microsoft.com/office/drawing/2014/main" id="{4E0B8AA9-7661-66F9-1DE5-52CAE173C0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9E9067-4C0A-976B-7836-3616892D51CF}"/>
              </a:ext>
            </a:extLst>
          </p:cNvPr>
          <p:cNvSpPr>
            <a:spLocks noGrp="1"/>
          </p:cNvSpPr>
          <p:nvPr>
            <p:ph type="sldNum" sz="quarter" idx="12"/>
          </p:nvPr>
        </p:nvSpPr>
        <p:spPr/>
        <p:txBody>
          <a:bodyPr/>
          <a:lstStyle/>
          <a:p>
            <a:fld id="{802E71C0-B888-445E-9321-F555A5DBEAE4}" type="slidenum">
              <a:rPr lang="en-US" smtClean="0"/>
              <a:t>‹#›</a:t>
            </a:fld>
            <a:endParaRPr lang="en-US"/>
          </a:p>
        </p:txBody>
      </p:sp>
    </p:spTree>
    <p:extLst>
      <p:ext uri="{BB962C8B-B14F-4D97-AF65-F5344CB8AC3E}">
        <p14:creationId xmlns:p14="http://schemas.microsoft.com/office/powerpoint/2010/main" val="3311398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14D42F-5CD9-A9BC-2D34-1F5543468993}"/>
              </a:ext>
            </a:extLst>
          </p:cNvPr>
          <p:cNvSpPr>
            <a:spLocks noGrp="1"/>
          </p:cNvSpPr>
          <p:nvPr>
            <p:ph type="dt" sz="half" idx="10"/>
          </p:nvPr>
        </p:nvSpPr>
        <p:spPr/>
        <p:txBody>
          <a:bodyPr/>
          <a:lstStyle/>
          <a:p>
            <a:fld id="{057DB976-2D50-42D8-9823-58DD958E6A67}" type="datetimeFigureOut">
              <a:rPr lang="en-US" smtClean="0"/>
              <a:t>11/25/2022</a:t>
            </a:fld>
            <a:endParaRPr lang="en-US"/>
          </a:p>
        </p:txBody>
      </p:sp>
      <p:sp>
        <p:nvSpPr>
          <p:cNvPr id="3" name="Footer Placeholder 2">
            <a:extLst>
              <a:ext uri="{FF2B5EF4-FFF2-40B4-BE49-F238E27FC236}">
                <a16:creationId xmlns:a16="http://schemas.microsoft.com/office/drawing/2014/main" id="{D1FD542A-EF0C-54EA-1D7A-A70C2A6D38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4EF62A-6898-679C-6EFF-EE0D94B7955C}"/>
              </a:ext>
            </a:extLst>
          </p:cNvPr>
          <p:cNvSpPr>
            <a:spLocks noGrp="1"/>
          </p:cNvSpPr>
          <p:nvPr>
            <p:ph type="sldNum" sz="quarter" idx="12"/>
          </p:nvPr>
        </p:nvSpPr>
        <p:spPr/>
        <p:txBody>
          <a:bodyPr/>
          <a:lstStyle/>
          <a:p>
            <a:fld id="{802E71C0-B888-445E-9321-F555A5DBEAE4}" type="slidenum">
              <a:rPr lang="en-US" smtClean="0"/>
              <a:t>‹#›</a:t>
            </a:fld>
            <a:endParaRPr lang="en-US"/>
          </a:p>
        </p:txBody>
      </p:sp>
    </p:spTree>
    <p:extLst>
      <p:ext uri="{BB962C8B-B14F-4D97-AF65-F5344CB8AC3E}">
        <p14:creationId xmlns:p14="http://schemas.microsoft.com/office/powerpoint/2010/main" val="169460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8BA15-A62B-10EC-BCF1-111BC33CA3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563743-6CE5-ED7E-F61F-F2AB683D86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3D9FE6-C6EB-BC96-6E67-A690E3249F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C7F8F-B9A2-0F04-3C1F-24AE4BB724FE}"/>
              </a:ext>
            </a:extLst>
          </p:cNvPr>
          <p:cNvSpPr>
            <a:spLocks noGrp="1"/>
          </p:cNvSpPr>
          <p:nvPr>
            <p:ph type="dt" sz="half" idx="10"/>
          </p:nvPr>
        </p:nvSpPr>
        <p:spPr/>
        <p:txBody>
          <a:bodyPr/>
          <a:lstStyle/>
          <a:p>
            <a:fld id="{057DB976-2D50-42D8-9823-58DD958E6A67}" type="datetimeFigureOut">
              <a:rPr lang="en-US" smtClean="0"/>
              <a:t>11/25/2022</a:t>
            </a:fld>
            <a:endParaRPr lang="en-US"/>
          </a:p>
        </p:txBody>
      </p:sp>
      <p:sp>
        <p:nvSpPr>
          <p:cNvPr id="6" name="Footer Placeholder 5">
            <a:extLst>
              <a:ext uri="{FF2B5EF4-FFF2-40B4-BE49-F238E27FC236}">
                <a16:creationId xmlns:a16="http://schemas.microsoft.com/office/drawing/2014/main" id="{FCB9714C-C119-2D1E-31DB-1995CACF54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ED2B08-8351-F7E8-D552-B9EAA76D083E}"/>
              </a:ext>
            </a:extLst>
          </p:cNvPr>
          <p:cNvSpPr>
            <a:spLocks noGrp="1"/>
          </p:cNvSpPr>
          <p:nvPr>
            <p:ph type="sldNum" sz="quarter" idx="12"/>
          </p:nvPr>
        </p:nvSpPr>
        <p:spPr/>
        <p:txBody>
          <a:bodyPr/>
          <a:lstStyle/>
          <a:p>
            <a:fld id="{802E71C0-B888-445E-9321-F555A5DBEAE4}" type="slidenum">
              <a:rPr lang="en-US" smtClean="0"/>
              <a:t>‹#›</a:t>
            </a:fld>
            <a:endParaRPr lang="en-US"/>
          </a:p>
        </p:txBody>
      </p:sp>
    </p:spTree>
    <p:extLst>
      <p:ext uri="{BB962C8B-B14F-4D97-AF65-F5344CB8AC3E}">
        <p14:creationId xmlns:p14="http://schemas.microsoft.com/office/powerpoint/2010/main" val="541472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AB5A9-DE79-6EE3-DEC4-A9A4C3523B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26EB40-C1C6-C2B5-1593-4CD45ED12A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B29757-B54C-6CA6-62BB-8BA272DF8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F45AB1-EAC0-6D15-B3E1-F4DA0F2920FB}"/>
              </a:ext>
            </a:extLst>
          </p:cNvPr>
          <p:cNvSpPr>
            <a:spLocks noGrp="1"/>
          </p:cNvSpPr>
          <p:nvPr>
            <p:ph type="dt" sz="half" idx="10"/>
          </p:nvPr>
        </p:nvSpPr>
        <p:spPr/>
        <p:txBody>
          <a:bodyPr/>
          <a:lstStyle/>
          <a:p>
            <a:fld id="{057DB976-2D50-42D8-9823-58DD958E6A67}" type="datetimeFigureOut">
              <a:rPr lang="en-US" smtClean="0"/>
              <a:t>11/25/2022</a:t>
            </a:fld>
            <a:endParaRPr lang="en-US"/>
          </a:p>
        </p:txBody>
      </p:sp>
      <p:sp>
        <p:nvSpPr>
          <p:cNvPr id="6" name="Footer Placeholder 5">
            <a:extLst>
              <a:ext uri="{FF2B5EF4-FFF2-40B4-BE49-F238E27FC236}">
                <a16:creationId xmlns:a16="http://schemas.microsoft.com/office/drawing/2014/main" id="{4F67144F-CA24-F2A1-A2B5-86B9CD7A03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03B515-8DE5-32A1-EF23-7C5F091568B4}"/>
              </a:ext>
            </a:extLst>
          </p:cNvPr>
          <p:cNvSpPr>
            <a:spLocks noGrp="1"/>
          </p:cNvSpPr>
          <p:nvPr>
            <p:ph type="sldNum" sz="quarter" idx="12"/>
          </p:nvPr>
        </p:nvSpPr>
        <p:spPr/>
        <p:txBody>
          <a:bodyPr/>
          <a:lstStyle/>
          <a:p>
            <a:fld id="{802E71C0-B888-445E-9321-F555A5DBEAE4}" type="slidenum">
              <a:rPr lang="en-US" smtClean="0"/>
              <a:t>‹#›</a:t>
            </a:fld>
            <a:endParaRPr lang="en-US"/>
          </a:p>
        </p:txBody>
      </p:sp>
    </p:spTree>
    <p:extLst>
      <p:ext uri="{BB962C8B-B14F-4D97-AF65-F5344CB8AC3E}">
        <p14:creationId xmlns:p14="http://schemas.microsoft.com/office/powerpoint/2010/main" val="1248983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7D3AE3-A9B2-EEB7-4305-D92A4A1B91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4E3AE8-A76D-9928-6D74-1CCA97EFE3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65DEF1-8BE7-0BA0-AAE4-24951D2F44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7DB976-2D50-42D8-9823-58DD958E6A67}" type="datetimeFigureOut">
              <a:rPr lang="en-US" smtClean="0"/>
              <a:t>11/25/2022</a:t>
            </a:fld>
            <a:endParaRPr lang="en-US"/>
          </a:p>
        </p:txBody>
      </p:sp>
      <p:sp>
        <p:nvSpPr>
          <p:cNvPr id="5" name="Footer Placeholder 4">
            <a:extLst>
              <a:ext uri="{FF2B5EF4-FFF2-40B4-BE49-F238E27FC236}">
                <a16:creationId xmlns:a16="http://schemas.microsoft.com/office/drawing/2014/main" id="{9930F226-68FC-5C9E-F13B-1BAD213C2E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C6FA78-ED08-C866-0847-FD3A16E893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E71C0-B888-445E-9321-F555A5DBEAE4}" type="slidenum">
              <a:rPr lang="en-US" smtClean="0"/>
              <a:t>‹#›</a:t>
            </a:fld>
            <a:endParaRPr lang="en-US"/>
          </a:p>
        </p:txBody>
      </p:sp>
    </p:spTree>
    <p:extLst>
      <p:ext uri="{BB962C8B-B14F-4D97-AF65-F5344CB8AC3E}">
        <p14:creationId xmlns:p14="http://schemas.microsoft.com/office/powerpoint/2010/main" val="3832222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8C4EED-8D05-DEB7-6484-0ED936CE495D}"/>
              </a:ext>
            </a:extLst>
          </p:cNvPr>
          <p:cNvSpPr txBox="1"/>
          <p:nvPr/>
        </p:nvSpPr>
        <p:spPr>
          <a:xfrm>
            <a:off x="3398675" y="1847461"/>
            <a:ext cx="5394649" cy="2646878"/>
          </a:xfrm>
          <a:prstGeom prst="rect">
            <a:avLst/>
          </a:prstGeom>
          <a:noFill/>
        </p:spPr>
        <p:txBody>
          <a:bodyPr wrap="square" rtlCol="0">
            <a:spAutoFit/>
          </a:bodyPr>
          <a:lstStyle/>
          <a:p>
            <a:r>
              <a:rPr lang="en-US" sz="16600" dirty="0">
                <a:solidFill>
                  <a:srgbClr val="0099CC"/>
                </a:solidFill>
                <a:latin typeface="Source Sans Pro SemiBold" panose="020B0603030403020204" pitchFamily="34" charset="0"/>
                <a:ea typeface="Source Sans Pro SemiBold" panose="020B0603030403020204" pitchFamily="34" charset="0"/>
              </a:rPr>
              <a:t>HTML</a:t>
            </a:r>
          </a:p>
        </p:txBody>
      </p:sp>
      <p:pic>
        <p:nvPicPr>
          <p:cNvPr id="6" name="Picture 5">
            <a:extLst>
              <a:ext uri="{FF2B5EF4-FFF2-40B4-BE49-F238E27FC236}">
                <a16:creationId xmlns:a16="http://schemas.microsoft.com/office/drawing/2014/main" id="{6AED9084-A39F-B87C-39E4-B9E7A8AC26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224" y="5618584"/>
            <a:ext cx="923731" cy="923731"/>
          </a:xfrm>
          <a:prstGeom prst="rect">
            <a:avLst/>
          </a:prstGeom>
        </p:spPr>
      </p:pic>
    </p:spTree>
    <p:extLst>
      <p:ext uri="{BB962C8B-B14F-4D97-AF65-F5344CB8AC3E}">
        <p14:creationId xmlns:p14="http://schemas.microsoft.com/office/powerpoint/2010/main" val="332740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F99B24-5CB2-7C31-9284-76DFB43ACC5B}"/>
              </a:ext>
            </a:extLst>
          </p:cNvPr>
          <p:cNvSpPr txBox="1"/>
          <p:nvPr/>
        </p:nvSpPr>
        <p:spPr>
          <a:xfrm>
            <a:off x="-251927" y="430473"/>
            <a:ext cx="12192000" cy="784830"/>
          </a:xfrm>
          <a:prstGeom prst="rect">
            <a:avLst/>
          </a:prstGeom>
          <a:noFill/>
        </p:spPr>
        <p:txBody>
          <a:bodyPr wrap="square" rtlCol="0">
            <a:spAutoFit/>
          </a:bodyPr>
          <a:lstStyle/>
          <a:p>
            <a:pPr algn="r"/>
            <a:r>
              <a:rPr lang="fa-IR" sz="4500" b="1" dirty="0">
                <a:solidFill>
                  <a:srgbClr val="0099CC"/>
                </a:solidFill>
                <a:latin typeface="IRANSansX" pitchFamily="2" charset="-78"/>
                <a:cs typeface="IRANSansX" pitchFamily="2" charset="-78"/>
              </a:rPr>
              <a:t>ساختار یک سایت</a:t>
            </a:r>
            <a:endParaRPr lang="en-US" sz="4500" b="1" dirty="0">
              <a:solidFill>
                <a:srgbClr val="0099CC"/>
              </a:solidFill>
              <a:latin typeface="IRANSansX" pitchFamily="2" charset="-78"/>
              <a:cs typeface="IRANSansX" pitchFamily="2" charset="-78"/>
            </a:endParaRPr>
          </a:p>
        </p:txBody>
      </p:sp>
      <p:pic>
        <p:nvPicPr>
          <p:cNvPr id="4" name="Picture 3">
            <a:extLst>
              <a:ext uri="{FF2B5EF4-FFF2-40B4-BE49-F238E27FC236}">
                <a16:creationId xmlns:a16="http://schemas.microsoft.com/office/drawing/2014/main" id="{1B8DCF0E-B76D-348D-B714-0A52A1378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88" y="0"/>
            <a:ext cx="4852358" cy="6858000"/>
          </a:xfrm>
          <a:prstGeom prst="rect">
            <a:avLst/>
          </a:prstGeom>
        </p:spPr>
      </p:pic>
      <p:sp>
        <p:nvSpPr>
          <p:cNvPr id="5" name="TextBox 4">
            <a:extLst>
              <a:ext uri="{FF2B5EF4-FFF2-40B4-BE49-F238E27FC236}">
                <a16:creationId xmlns:a16="http://schemas.microsoft.com/office/drawing/2014/main" id="{A9A39932-F1AD-3552-A68C-68F72D7A8406}"/>
              </a:ext>
            </a:extLst>
          </p:cNvPr>
          <p:cNvSpPr txBox="1"/>
          <p:nvPr/>
        </p:nvSpPr>
        <p:spPr>
          <a:xfrm>
            <a:off x="6237513" y="1737367"/>
            <a:ext cx="5626360" cy="1304203"/>
          </a:xfrm>
          <a:prstGeom prst="rect">
            <a:avLst/>
          </a:prstGeom>
          <a:noFill/>
        </p:spPr>
        <p:txBody>
          <a:bodyPr wrap="square" rtlCol="0">
            <a:spAutoFit/>
          </a:bodyPr>
          <a:lstStyle/>
          <a:p>
            <a:pPr algn="r" rtl="1">
              <a:lnSpc>
                <a:spcPct val="150000"/>
              </a:lnSpc>
            </a:pPr>
            <a:r>
              <a:rPr lang="fa-IR" dirty="0">
                <a:latin typeface="IRANSansX" pitchFamily="2" charset="-78"/>
                <a:cs typeface="IRANSansX" pitchFamily="2" charset="-78"/>
              </a:rPr>
              <a:t>این قسمت معمولا در کنار</a:t>
            </a:r>
            <a:r>
              <a:rPr lang="en-US" dirty="0">
                <a:latin typeface="IRANSansX" pitchFamily="2" charset="-78"/>
                <a:cs typeface="IRANSansX" pitchFamily="2" charset="-78"/>
              </a:rPr>
              <a:t> main </a:t>
            </a:r>
            <a:r>
              <a:rPr lang="fa-IR" dirty="0">
                <a:latin typeface="IRANSansX" pitchFamily="2" charset="-78"/>
                <a:cs typeface="IRANSansX" pitchFamily="2" charset="-78"/>
              </a:rPr>
              <a:t>قرار دارد و محتواهای کمکی در این قسمت وجود دارند. به عنوان نمونه قسمت سمت چپ این وب سایت درون تگ </a:t>
            </a:r>
            <a:r>
              <a:rPr lang="en-US" dirty="0">
                <a:latin typeface="IRANSansX" pitchFamily="2" charset="-78"/>
                <a:cs typeface="IRANSansX" pitchFamily="2" charset="-78"/>
              </a:rPr>
              <a:t> aside</a:t>
            </a:r>
            <a:r>
              <a:rPr lang="fa-IR" dirty="0">
                <a:latin typeface="IRANSansX" pitchFamily="2" charset="-78"/>
                <a:cs typeface="IRANSansX" pitchFamily="2" charset="-78"/>
              </a:rPr>
              <a:t>قرار گرفته است.</a:t>
            </a:r>
            <a:endParaRPr lang="en-US" dirty="0">
              <a:latin typeface="IRANSansX" pitchFamily="2" charset="-78"/>
              <a:cs typeface="IRANSansX" pitchFamily="2" charset="-78"/>
            </a:endParaRPr>
          </a:p>
        </p:txBody>
      </p:sp>
      <p:sp>
        <p:nvSpPr>
          <p:cNvPr id="9" name="Freeform: Shape 8">
            <a:extLst>
              <a:ext uri="{FF2B5EF4-FFF2-40B4-BE49-F238E27FC236}">
                <a16:creationId xmlns:a16="http://schemas.microsoft.com/office/drawing/2014/main" id="{2D258F91-14BA-BDB7-6904-7C9EE80F1C39}"/>
              </a:ext>
            </a:extLst>
          </p:cNvPr>
          <p:cNvSpPr/>
          <p:nvPr/>
        </p:nvSpPr>
        <p:spPr>
          <a:xfrm>
            <a:off x="4693298" y="1956774"/>
            <a:ext cx="1754155" cy="851740"/>
          </a:xfrm>
          <a:custGeom>
            <a:avLst/>
            <a:gdLst>
              <a:gd name="connsiteX0" fmla="*/ 0 w 1754155"/>
              <a:gd name="connsiteY0" fmla="*/ 851740 h 851740"/>
              <a:gd name="connsiteX1" fmla="*/ 1007706 w 1754155"/>
              <a:gd name="connsiteY1" fmla="*/ 39977 h 851740"/>
              <a:gd name="connsiteX2" fmla="*/ 1754155 w 1754155"/>
              <a:gd name="connsiteY2" fmla="*/ 198597 h 851740"/>
            </a:gdLst>
            <a:ahLst/>
            <a:cxnLst>
              <a:cxn ang="0">
                <a:pos x="connsiteX0" y="connsiteY0"/>
              </a:cxn>
              <a:cxn ang="0">
                <a:pos x="connsiteX1" y="connsiteY1"/>
              </a:cxn>
              <a:cxn ang="0">
                <a:pos x="connsiteX2" y="connsiteY2"/>
              </a:cxn>
            </a:cxnLst>
            <a:rect l="l" t="t" r="r" b="b"/>
            <a:pathLst>
              <a:path w="1754155" h="851740">
                <a:moveTo>
                  <a:pt x="0" y="851740"/>
                </a:moveTo>
                <a:cubicBezTo>
                  <a:pt x="357673" y="500287"/>
                  <a:pt x="715347" y="148834"/>
                  <a:pt x="1007706" y="39977"/>
                </a:cubicBezTo>
                <a:cubicBezTo>
                  <a:pt x="1300065" y="-68880"/>
                  <a:pt x="1527110" y="64858"/>
                  <a:pt x="1754155" y="198597"/>
                </a:cubicBezTo>
              </a:path>
            </a:pathLst>
          </a:cu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2" name="Freeform: Shape 11">
            <a:extLst>
              <a:ext uri="{FF2B5EF4-FFF2-40B4-BE49-F238E27FC236}">
                <a16:creationId xmlns:a16="http://schemas.microsoft.com/office/drawing/2014/main" id="{F336B7D2-153B-92C6-5151-98632B34624D}"/>
              </a:ext>
            </a:extLst>
          </p:cNvPr>
          <p:cNvSpPr/>
          <p:nvPr/>
        </p:nvSpPr>
        <p:spPr>
          <a:xfrm rot="2315574">
            <a:off x="4619203" y="2940460"/>
            <a:ext cx="1754155" cy="851740"/>
          </a:xfrm>
          <a:custGeom>
            <a:avLst/>
            <a:gdLst>
              <a:gd name="connsiteX0" fmla="*/ 0 w 1754155"/>
              <a:gd name="connsiteY0" fmla="*/ 851740 h 851740"/>
              <a:gd name="connsiteX1" fmla="*/ 1007706 w 1754155"/>
              <a:gd name="connsiteY1" fmla="*/ 39977 h 851740"/>
              <a:gd name="connsiteX2" fmla="*/ 1754155 w 1754155"/>
              <a:gd name="connsiteY2" fmla="*/ 198597 h 851740"/>
            </a:gdLst>
            <a:ahLst/>
            <a:cxnLst>
              <a:cxn ang="0">
                <a:pos x="connsiteX0" y="connsiteY0"/>
              </a:cxn>
              <a:cxn ang="0">
                <a:pos x="connsiteX1" y="connsiteY1"/>
              </a:cxn>
              <a:cxn ang="0">
                <a:pos x="connsiteX2" y="connsiteY2"/>
              </a:cxn>
            </a:cxnLst>
            <a:rect l="l" t="t" r="r" b="b"/>
            <a:pathLst>
              <a:path w="1754155" h="851740">
                <a:moveTo>
                  <a:pt x="0" y="851740"/>
                </a:moveTo>
                <a:cubicBezTo>
                  <a:pt x="357673" y="500287"/>
                  <a:pt x="715347" y="148834"/>
                  <a:pt x="1007706" y="39977"/>
                </a:cubicBezTo>
                <a:cubicBezTo>
                  <a:pt x="1300065" y="-68880"/>
                  <a:pt x="1527110" y="64858"/>
                  <a:pt x="1754155" y="198597"/>
                </a:cubicBezTo>
              </a:path>
            </a:pathLst>
          </a:cu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DDE3E0DF-68E2-F86B-9978-DD883DD85726}"/>
              </a:ext>
            </a:extLst>
          </p:cNvPr>
          <p:cNvSpPr txBox="1"/>
          <p:nvPr/>
        </p:nvSpPr>
        <p:spPr>
          <a:xfrm>
            <a:off x="6234403" y="3708286"/>
            <a:ext cx="5629470" cy="2135200"/>
          </a:xfrm>
          <a:prstGeom prst="rect">
            <a:avLst/>
          </a:prstGeom>
          <a:noFill/>
        </p:spPr>
        <p:txBody>
          <a:bodyPr wrap="square" rtlCol="0">
            <a:spAutoFit/>
          </a:bodyPr>
          <a:lstStyle/>
          <a:p>
            <a:pPr algn="r" rtl="1">
              <a:lnSpc>
                <a:spcPct val="150000"/>
              </a:lnSpc>
            </a:pPr>
            <a:r>
              <a:rPr lang="fa-IR" dirty="0">
                <a:latin typeface="IRANSansX" pitchFamily="2" charset="-78"/>
                <a:cs typeface="IRANSansX" pitchFamily="2" charset="-78"/>
              </a:rPr>
              <a:t>از تگ</a:t>
            </a:r>
            <a:r>
              <a:rPr lang="en-US" dirty="0">
                <a:latin typeface="IRANSansX" pitchFamily="2" charset="-78"/>
                <a:cs typeface="IRANSansX" pitchFamily="2" charset="-78"/>
              </a:rPr>
              <a:t> section </a:t>
            </a:r>
            <a:r>
              <a:rPr lang="fa-IR" dirty="0">
                <a:latin typeface="IRANSansX" pitchFamily="2" charset="-78"/>
                <a:cs typeface="IRANSansX" pitchFamily="2" charset="-78"/>
              </a:rPr>
              <a:t>برای گروه بندی عناصری که می توانند از نظر محتوایی در کنار هم قرار گرفته و تشکیل یک گروه مستقل محتوایی را بدهند استفاده می شود. درون این قسمت معمولا یک عنوان وجود دارد و همینطور می تواند با یک لیست و یا چند پاراگراف ادامه پیدا کند.</a:t>
            </a:r>
            <a:endParaRPr lang="en-US" dirty="0">
              <a:latin typeface="IRANSansX" pitchFamily="2" charset="-78"/>
              <a:cs typeface="IRANSansX" pitchFamily="2" charset="-78"/>
            </a:endParaRPr>
          </a:p>
        </p:txBody>
      </p:sp>
    </p:spTree>
    <p:extLst>
      <p:ext uri="{BB962C8B-B14F-4D97-AF65-F5344CB8AC3E}">
        <p14:creationId xmlns:p14="http://schemas.microsoft.com/office/powerpoint/2010/main" val="2898338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F99B24-5CB2-7C31-9284-76DFB43ACC5B}"/>
              </a:ext>
            </a:extLst>
          </p:cNvPr>
          <p:cNvSpPr txBox="1"/>
          <p:nvPr/>
        </p:nvSpPr>
        <p:spPr>
          <a:xfrm>
            <a:off x="-251927" y="430473"/>
            <a:ext cx="12192000" cy="784830"/>
          </a:xfrm>
          <a:prstGeom prst="rect">
            <a:avLst/>
          </a:prstGeom>
          <a:noFill/>
        </p:spPr>
        <p:txBody>
          <a:bodyPr wrap="square" rtlCol="0">
            <a:spAutoFit/>
          </a:bodyPr>
          <a:lstStyle/>
          <a:p>
            <a:pPr algn="r"/>
            <a:r>
              <a:rPr lang="fa-IR" sz="4500" b="1" dirty="0">
                <a:solidFill>
                  <a:srgbClr val="0099CC"/>
                </a:solidFill>
                <a:latin typeface="IRANSansX" pitchFamily="2" charset="-78"/>
                <a:cs typeface="IRANSansX" pitchFamily="2" charset="-78"/>
              </a:rPr>
              <a:t>ساختار یک سایت</a:t>
            </a:r>
            <a:endParaRPr lang="en-US" sz="4500" b="1" dirty="0">
              <a:solidFill>
                <a:srgbClr val="0099CC"/>
              </a:solidFill>
              <a:latin typeface="IRANSansX" pitchFamily="2" charset="-78"/>
              <a:cs typeface="IRANSansX" pitchFamily="2" charset="-78"/>
            </a:endParaRPr>
          </a:p>
        </p:txBody>
      </p:sp>
      <p:pic>
        <p:nvPicPr>
          <p:cNvPr id="4" name="Picture 3">
            <a:extLst>
              <a:ext uri="{FF2B5EF4-FFF2-40B4-BE49-F238E27FC236}">
                <a16:creationId xmlns:a16="http://schemas.microsoft.com/office/drawing/2014/main" id="{1B8DCF0E-B76D-348D-B714-0A52A1378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88" y="0"/>
            <a:ext cx="4852358" cy="6858000"/>
          </a:xfrm>
          <a:prstGeom prst="rect">
            <a:avLst/>
          </a:prstGeom>
        </p:spPr>
      </p:pic>
      <p:sp>
        <p:nvSpPr>
          <p:cNvPr id="9" name="Freeform: Shape 8">
            <a:extLst>
              <a:ext uri="{FF2B5EF4-FFF2-40B4-BE49-F238E27FC236}">
                <a16:creationId xmlns:a16="http://schemas.microsoft.com/office/drawing/2014/main" id="{2D258F91-14BA-BDB7-6904-7C9EE80F1C39}"/>
              </a:ext>
            </a:extLst>
          </p:cNvPr>
          <p:cNvSpPr/>
          <p:nvPr/>
        </p:nvSpPr>
        <p:spPr>
          <a:xfrm>
            <a:off x="2967136" y="2062065"/>
            <a:ext cx="2864498" cy="354564"/>
          </a:xfrm>
          <a:custGeom>
            <a:avLst/>
            <a:gdLst>
              <a:gd name="connsiteX0" fmla="*/ 0 w 1754155"/>
              <a:gd name="connsiteY0" fmla="*/ 851740 h 851740"/>
              <a:gd name="connsiteX1" fmla="*/ 1007706 w 1754155"/>
              <a:gd name="connsiteY1" fmla="*/ 39977 h 851740"/>
              <a:gd name="connsiteX2" fmla="*/ 1754155 w 1754155"/>
              <a:gd name="connsiteY2" fmla="*/ 198597 h 851740"/>
            </a:gdLst>
            <a:ahLst/>
            <a:cxnLst>
              <a:cxn ang="0">
                <a:pos x="connsiteX0" y="connsiteY0"/>
              </a:cxn>
              <a:cxn ang="0">
                <a:pos x="connsiteX1" y="connsiteY1"/>
              </a:cxn>
              <a:cxn ang="0">
                <a:pos x="connsiteX2" y="connsiteY2"/>
              </a:cxn>
            </a:cxnLst>
            <a:rect l="l" t="t" r="r" b="b"/>
            <a:pathLst>
              <a:path w="1754155" h="851740">
                <a:moveTo>
                  <a:pt x="0" y="851740"/>
                </a:moveTo>
                <a:cubicBezTo>
                  <a:pt x="357673" y="500287"/>
                  <a:pt x="715347" y="148834"/>
                  <a:pt x="1007706" y="39977"/>
                </a:cubicBezTo>
                <a:cubicBezTo>
                  <a:pt x="1300065" y="-68880"/>
                  <a:pt x="1527110" y="64858"/>
                  <a:pt x="1754155" y="198597"/>
                </a:cubicBezTo>
              </a:path>
            </a:pathLst>
          </a:cu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854EC70C-54B1-6B50-8208-8E4B058F0166}"/>
              </a:ext>
            </a:extLst>
          </p:cNvPr>
          <p:cNvSpPr txBox="1"/>
          <p:nvPr/>
        </p:nvSpPr>
        <p:spPr>
          <a:xfrm>
            <a:off x="5928269" y="1636445"/>
            <a:ext cx="5784979" cy="4212692"/>
          </a:xfrm>
          <a:prstGeom prst="rect">
            <a:avLst/>
          </a:prstGeom>
          <a:noFill/>
        </p:spPr>
        <p:txBody>
          <a:bodyPr wrap="square" rtlCol="0">
            <a:spAutoFit/>
          </a:bodyPr>
          <a:lstStyle/>
          <a:p>
            <a:pPr algn="r" rtl="1">
              <a:lnSpc>
                <a:spcPct val="150000"/>
              </a:lnSpc>
            </a:pPr>
            <a:r>
              <a:rPr lang="fa-IR" dirty="0">
                <a:latin typeface="IRANSansX" pitchFamily="2" charset="-78"/>
                <a:cs typeface="IRANSansX" pitchFamily="2" charset="-78"/>
              </a:rPr>
              <a:t>همانطور که از نام این قسمت پیدا است مهمترین محتوای صفحه در این قسمت قرار می گیرد. هدف یک صفحه را این قسمت مشخص می کند.</a:t>
            </a:r>
          </a:p>
          <a:p>
            <a:pPr algn="r" rtl="1">
              <a:lnSpc>
                <a:spcPct val="150000"/>
              </a:lnSpc>
            </a:pPr>
            <a:endParaRPr lang="fa-IR" dirty="0">
              <a:latin typeface="IRANSansX" pitchFamily="2" charset="-78"/>
              <a:cs typeface="IRANSansX" pitchFamily="2" charset="-78"/>
            </a:endParaRPr>
          </a:p>
          <a:p>
            <a:pPr algn="r" rtl="1">
              <a:lnSpc>
                <a:spcPct val="150000"/>
              </a:lnSpc>
            </a:pPr>
            <a:r>
              <a:rPr lang="fa-IR" dirty="0">
                <a:latin typeface="IRANSansX" pitchFamily="2" charset="-78"/>
                <a:cs typeface="IRANSansX" pitchFamily="2" charset="-78"/>
              </a:rPr>
              <a:t>معمولا محتوای قسمت های دیگر در تمام صفحات یکسان است اما همیشه محتوایی که در این قسمت قرار می گیرد در سراسر سایت یکتا می باشد.</a:t>
            </a:r>
          </a:p>
          <a:p>
            <a:pPr algn="r" rtl="1">
              <a:lnSpc>
                <a:spcPct val="150000"/>
              </a:lnSpc>
            </a:pPr>
            <a:endParaRPr lang="fa-IR" dirty="0">
              <a:latin typeface="IRANSansX" pitchFamily="2" charset="-78"/>
              <a:cs typeface="IRANSansX" pitchFamily="2" charset="-78"/>
            </a:endParaRPr>
          </a:p>
          <a:p>
            <a:pPr algn="r" rtl="1">
              <a:lnSpc>
                <a:spcPct val="150000"/>
              </a:lnSpc>
            </a:pPr>
            <a:r>
              <a:rPr lang="fa-IR" dirty="0">
                <a:latin typeface="IRANSansX" pitchFamily="2" charset="-78"/>
                <a:cs typeface="IRANSansX" pitchFamily="2" charset="-78"/>
              </a:rPr>
              <a:t>به عنوان نمونه همین مقاله ای که در حال خواندش هستید در قسمت </a:t>
            </a:r>
            <a:r>
              <a:rPr lang="en-US" dirty="0">
                <a:latin typeface="IRANSansX" pitchFamily="2" charset="-78"/>
                <a:cs typeface="IRANSansX" pitchFamily="2" charset="-78"/>
              </a:rPr>
              <a:t> main</a:t>
            </a:r>
            <a:r>
              <a:rPr lang="fa-IR" dirty="0">
                <a:latin typeface="IRANSansX" pitchFamily="2" charset="-78"/>
                <a:cs typeface="IRANSansX" pitchFamily="2" charset="-78"/>
              </a:rPr>
              <a:t>سایت قرار گرفته است.</a:t>
            </a:r>
            <a:endParaRPr lang="en-US" dirty="0">
              <a:latin typeface="IRANSansX" pitchFamily="2" charset="-78"/>
              <a:cs typeface="IRANSansX" pitchFamily="2" charset="-78"/>
            </a:endParaRPr>
          </a:p>
        </p:txBody>
      </p:sp>
    </p:spTree>
    <p:extLst>
      <p:ext uri="{BB962C8B-B14F-4D97-AF65-F5344CB8AC3E}">
        <p14:creationId xmlns:p14="http://schemas.microsoft.com/office/powerpoint/2010/main" val="1745332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F99B24-5CB2-7C31-9284-76DFB43ACC5B}"/>
              </a:ext>
            </a:extLst>
          </p:cNvPr>
          <p:cNvSpPr txBox="1"/>
          <p:nvPr/>
        </p:nvSpPr>
        <p:spPr>
          <a:xfrm>
            <a:off x="-251927" y="430473"/>
            <a:ext cx="12192000" cy="784830"/>
          </a:xfrm>
          <a:prstGeom prst="rect">
            <a:avLst/>
          </a:prstGeom>
          <a:noFill/>
        </p:spPr>
        <p:txBody>
          <a:bodyPr wrap="square" rtlCol="0">
            <a:spAutoFit/>
          </a:bodyPr>
          <a:lstStyle/>
          <a:p>
            <a:pPr algn="r"/>
            <a:r>
              <a:rPr lang="fa-IR" sz="4500" b="1" dirty="0">
                <a:solidFill>
                  <a:srgbClr val="0099CC"/>
                </a:solidFill>
                <a:latin typeface="IRANSansX" pitchFamily="2" charset="-78"/>
                <a:cs typeface="IRANSansX" pitchFamily="2" charset="-78"/>
              </a:rPr>
              <a:t>ساختار یک سایت</a:t>
            </a:r>
            <a:endParaRPr lang="en-US" sz="4500" b="1" dirty="0">
              <a:solidFill>
                <a:srgbClr val="0099CC"/>
              </a:solidFill>
              <a:latin typeface="IRANSansX" pitchFamily="2" charset="-78"/>
              <a:cs typeface="IRANSansX" pitchFamily="2" charset="-78"/>
            </a:endParaRPr>
          </a:p>
        </p:txBody>
      </p:sp>
      <p:pic>
        <p:nvPicPr>
          <p:cNvPr id="4" name="Picture 3">
            <a:extLst>
              <a:ext uri="{FF2B5EF4-FFF2-40B4-BE49-F238E27FC236}">
                <a16:creationId xmlns:a16="http://schemas.microsoft.com/office/drawing/2014/main" id="{1B8DCF0E-B76D-348D-B714-0A52A1378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88" y="0"/>
            <a:ext cx="4852358" cy="6858000"/>
          </a:xfrm>
          <a:prstGeom prst="rect">
            <a:avLst/>
          </a:prstGeom>
        </p:spPr>
      </p:pic>
      <p:sp>
        <p:nvSpPr>
          <p:cNvPr id="9" name="Freeform: Shape 8">
            <a:extLst>
              <a:ext uri="{FF2B5EF4-FFF2-40B4-BE49-F238E27FC236}">
                <a16:creationId xmlns:a16="http://schemas.microsoft.com/office/drawing/2014/main" id="{2D258F91-14BA-BDB7-6904-7C9EE80F1C39}"/>
              </a:ext>
            </a:extLst>
          </p:cNvPr>
          <p:cNvSpPr/>
          <p:nvPr/>
        </p:nvSpPr>
        <p:spPr>
          <a:xfrm>
            <a:off x="2967136" y="2062065"/>
            <a:ext cx="2864498" cy="354564"/>
          </a:xfrm>
          <a:custGeom>
            <a:avLst/>
            <a:gdLst>
              <a:gd name="connsiteX0" fmla="*/ 0 w 1754155"/>
              <a:gd name="connsiteY0" fmla="*/ 851740 h 851740"/>
              <a:gd name="connsiteX1" fmla="*/ 1007706 w 1754155"/>
              <a:gd name="connsiteY1" fmla="*/ 39977 h 851740"/>
              <a:gd name="connsiteX2" fmla="*/ 1754155 w 1754155"/>
              <a:gd name="connsiteY2" fmla="*/ 198597 h 851740"/>
            </a:gdLst>
            <a:ahLst/>
            <a:cxnLst>
              <a:cxn ang="0">
                <a:pos x="connsiteX0" y="connsiteY0"/>
              </a:cxn>
              <a:cxn ang="0">
                <a:pos x="connsiteX1" y="connsiteY1"/>
              </a:cxn>
              <a:cxn ang="0">
                <a:pos x="connsiteX2" y="connsiteY2"/>
              </a:cxn>
            </a:cxnLst>
            <a:rect l="l" t="t" r="r" b="b"/>
            <a:pathLst>
              <a:path w="1754155" h="851740">
                <a:moveTo>
                  <a:pt x="0" y="851740"/>
                </a:moveTo>
                <a:cubicBezTo>
                  <a:pt x="357673" y="500287"/>
                  <a:pt x="715347" y="148834"/>
                  <a:pt x="1007706" y="39977"/>
                </a:cubicBezTo>
                <a:cubicBezTo>
                  <a:pt x="1300065" y="-68880"/>
                  <a:pt x="1527110" y="64858"/>
                  <a:pt x="1754155" y="198597"/>
                </a:cubicBezTo>
              </a:path>
            </a:pathLst>
          </a:cu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854EC70C-54B1-6B50-8208-8E4B058F0166}"/>
              </a:ext>
            </a:extLst>
          </p:cNvPr>
          <p:cNvSpPr txBox="1"/>
          <p:nvPr/>
        </p:nvSpPr>
        <p:spPr>
          <a:xfrm>
            <a:off x="5928269" y="1636445"/>
            <a:ext cx="5784979" cy="4212692"/>
          </a:xfrm>
          <a:prstGeom prst="rect">
            <a:avLst/>
          </a:prstGeom>
          <a:noFill/>
        </p:spPr>
        <p:txBody>
          <a:bodyPr wrap="square" rtlCol="0">
            <a:spAutoFit/>
          </a:bodyPr>
          <a:lstStyle/>
          <a:p>
            <a:pPr algn="r" rtl="1">
              <a:lnSpc>
                <a:spcPct val="150000"/>
              </a:lnSpc>
            </a:pPr>
            <a:r>
              <a:rPr lang="fa-IR" dirty="0">
                <a:latin typeface="IRANSansX" pitchFamily="2" charset="-78"/>
                <a:cs typeface="IRANSansX" pitchFamily="2" charset="-78"/>
              </a:rPr>
              <a:t>همانطور که از نام این قسمت پیدا است مهمترین محتوای صفحه در این قسمت قرار می گیرد. هدف یک صفحه را این قسمت مشخص می کند.</a:t>
            </a:r>
          </a:p>
          <a:p>
            <a:pPr algn="r" rtl="1">
              <a:lnSpc>
                <a:spcPct val="150000"/>
              </a:lnSpc>
            </a:pPr>
            <a:endParaRPr lang="fa-IR" dirty="0">
              <a:latin typeface="IRANSansX" pitchFamily="2" charset="-78"/>
              <a:cs typeface="IRANSansX" pitchFamily="2" charset="-78"/>
            </a:endParaRPr>
          </a:p>
          <a:p>
            <a:pPr algn="r" rtl="1">
              <a:lnSpc>
                <a:spcPct val="150000"/>
              </a:lnSpc>
            </a:pPr>
            <a:r>
              <a:rPr lang="fa-IR" dirty="0">
                <a:latin typeface="IRANSansX" pitchFamily="2" charset="-78"/>
                <a:cs typeface="IRANSansX" pitchFamily="2" charset="-78"/>
              </a:rPr>
              <a:t>معمولا محتوای قسمت های دیگر در تمام صفحات یکسان است اما همیشه محتوایی که در این قسمت قرار می گیرد در سراسر سایت یکتا می باشد.</a:t>
            </a:r>
          </a:p>
          <a:p>
            <a:pPr algn="r" rtl="1">
              <a:lnSpc>
                <a:spcPct val="150000"/>
              </a:lnSpc>
            </a:pPr>
            <a:endParaRPr lang="fa-IR" dirty="0">
              <a:latin typeface="IRANSansX" pitchFamily="2" charset="-78"/>
              <a:cs typeface="IRANSansX" pitchFamily="2" charset="-78"/>
            </a:endParaRPr>
          </a:p>
          <a:p>
            <a:pPr algn="r" rtl="1">
              <a:lnSpc>
                <a:spcPct val="150000"/>
              </a:lnSpc>
            </a:pPr>
            <a:r>
              <a:rPr lang="fa-IR" dirty="0">
                <a:latin typeface="IRANSansX" pitchFamily="2" charset="-78"/>
                <a:cs typeface="IRANSansX" pitchFamily="2" charset="-78"/>
              </a:rPr>
              <a:t>به عنوان نمونه همین مقاله ای که در حال خواندش هستید در قسمت </a:t>
            </a:r>
            <a:r>
              <a:rPr lang="en-US" dirty="0">
                <a:latin typeface="IRANSansX" pitchFamily="2" charset="-78"/>
                <a:cs typeface="IRANSansX" pitchFamily="2" charset="-78"/>
              </a:rPr>
              <a:t> main</a:t>
            </a:r>
            <a:r>
              <a:rPr lang="fa-IR" dirty="0">
                <a:latin typeface="IRANSansX" pitchFamily="2" charset="-78"/>
                <a:cs typeface="IRANSansX" pitchFamily="2" charset="-78"/>
              </a:rPr>
              <a:t>سایت قرار گرفته است.</a:t>
            </a:r>
            <a:endParaRPr lang="en-US" dirty="0">
              <a:latin typeface="IRANSansX" pitchFamily="2" charset="-78"/>
              <a:cs typeface="IRANSansX" pitchFamily="2" charset="-78"/>
            </a:endParaRPr>
          </a:p>
        </p:txBody>
      </p:sp>
    </p:spTree>
    <p:extLst>
      <p:ext uri="{BB962C8B-B14F-4D97-AF65-F5344CB8AC3E}">
        <p14:creationId xmlns:p14="http://schemas.microsoft.com/office/powerpoint/2010/main" val="2780897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F99B24-5CB2-7C31-9284-76DFB43ACC5B}"/>
              </a:ext>
            </a:extLst>
          </p:cNvPr>
          <p:cNvSpPr txBox="1"/>
          <p:nvPr/>
        </p:nvSpPr>
        <p:spPr>
          <a:xfrm>
            <a:off x="-251927" y="430473"/>
            <a:ext cx="12192000" cy="784830"/>
          </a:xfrm>
          <a:prstGeom prst="rect">
            <a:avLst/>
          </a:prstGeom>
          <a:noFill/>
        </p:spPr>
        <p:txBody>
          <a:bodyPr wrap="square" rtlCol="0">
            <a:spAutoFit/>
          </a:bodyPr>
          <a:lstStyle/>
          <a:p>
            <a:pPr algn="r"/>
            <a:r>
              <a:rPr lang="fa-IR" sz="4500" b="1" dirty="0">
                <a:solidFill>
                  <a:srgbClr val="0099CC"/>
                </a:solidFill>
                <a:latin typeface="IRANSansX" pitchFamily="2" charset="-78"/>
                <a:cs typeface="IRANSansX" pitchFamily="2" charset="-78"/>
              </a:rPr>
              <a:t>ساختار یک سایت</a:t>
            </a:r>
            <a:endParaRPr lang="en-US" sz="4500" b="1" dirty="0">
              <a:solidFill>
                <a:srgbClr val="0099CC"/>
              </a:solidFill>
              <a:latin typeface="IRANSansX" pitchFamily="2" charset="-78"/>
              <a:cs typeface="IRANSansX" pitchFamily="2" charset="-78"/>
            </a:endParaRPr>
          </a:p>
        </p:txBody>
      </p:sp>
      <p:pic>
        <p:nvPicPr>
          <p:cNvPr id="4" name="Picture 3">
            <a:extLst>
              <a:ext uri="{FF2B5EF4-FFF2-40B4-BE49-F238E27FC236}">
                <a16:creationId xmlns:a16="http://schemas.microsoft.com/office/drawing/2014/main" id="{1B8DCF0E-B76D-348D-B714-0A52A1378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88" y="0"/>
            <a:ext cx="4852358" cy="6858000"/>
          </a:xfrm>
          <a:prstGeom prst="rect">
            <a:avLst/>
          </a:prstGeom>
        </p:spPr>
      </p:pic>
      <p:sp>
        <p:nvSpPr>
          <p:cNvPr id="9" name="Freeform: Shape 8">
            <a:extLst>
              <a:ext uri="{FF2B5EF4-FFF2-40B4-BE49-F238E27FC236}">
                <a16:creationId xmlns:a16="http://schemas.microsoft.com/office/drawing/2014/main" id="{2D258F91-14BA-BDB7-6904-7C9EE80F1C39}"/>
              </a:ext>
            </a:extLst>
          </p:cNvPr>
          <p:cNvSpPr/>
          <p:nvPr/>
        </p:nvSpPr>
        <p:spPr>
          <a:xfrm>
            <a:off x="2743201" y="3682087"/>
            <a:ext cx="2864498" cy="354564"/>
          </a:xfrm>
          <a:custGeom>
            <a:avLst/>
            <a:gdLst>
              <a:gd name="connsiteX0" fmla="*/ 0 w 1754155"/>
              <a:gd name="connsiteY0" fmla="*/ 851740 h 851740"/>
              <a:gd name="connsiteX1" fmla="*/ 1007706 w 1754155"/>
              <a:gd name="connsiteY1" fmla="*/ 39977 h 851740"/>
              <a:gd name="connsiteX2" fmla="*/ 1754155 w 1754155"/>
              <a:gd name="connsiteY2" fmla="*/ 198597 h 851740"/>
            </a:gdLst>
            <a:ahLst/>
            <a:cxnLst>
              <a:cxn ang="0">
                <a:pos x="connsiteX0" y="connsiteY0"/>
              </a:cxn>
              <a:cxn ang="0">
                <a:pos x="connsiteX1" y="connsiteY1"/>
              </a:cxn>
              <a:cxn ang="0">
                <a:pos x="connsiteX2" y="connsiteY2"/>
              </a:cxn>
            </a:cxnLst>
            <a:rect l="l" t="t" r="r" b="b"/>
            <a:pathLst>
              <a:path w="1754155" h="851740">
                <a:moveTo>
                  <a:pt x="0" y="851740"/>
                </a:moveTo>
                <a:cubicBezTo>
                  <a:pt x="357673" y="500287"/>
                  <a:pt x="715347" y="148834"/>
                  <a:pt x="1007706" y="39977"/>
                </a:cubicBezTo>
                <a:cubicBezTo>
                  <a:pt x="1300065" y="-68880"/>
                  <a:pt x="1527110" y="64858"/>
                  <a:pt x="1754155" y="198597"/>
                </a:cubicBezTo>
              </a:path>
            </a:pathLst>
          </a:cu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854EC70C-54B1-6B50-8208-8E4B058F0166}"/>
              </a:ext>
            </a:extLst>
          </p:cNvPr>
          <p:cNvSpPr txBox="1"/>
          <p:nvPr/>
        </p:nvSpPr>
        <p:spPr>
          <a:xfrm>
            <a:off x="5844073" y="3633196"/>
            <a:ext cx="5784979" cy="1304203"/>
          </a:xfrm>
          <a:prstGeom prst="rect">
            <a:avLst/>
          </a:prstGeom>
          <a:noFill/>
        </p:spPr>
        <p:txBody>
          <a:bodyPr wrap="square" rtlCol="0">
            <a:spAutoFit/>
          </a:bodyPr>
          <a:lstStyle/>
          <a:p>
            <a:pPr algn="r" rtl="1">
              <a:lnSpc>
                <a:spcPct val="150000"/>
              </a:lnSpc>
            </a:pPr>
            <a:r>
              <a:rPr lang="fa-IR" dirty="0">
                <a:latin typeface="IRANSansX" pitchFamily="2" charset="-78"/>
                <a:cs typeface="IRANSansX" pitchFamily="2" charset="-78"/>
              </a:rPr>
              <a:t>برای مقالات در سایت از تگ </a:t>
            </a:r>
            <a:r>
              <a:rPr lang="en-US" dirty="0">
                <a:latin typeface="IRANSansX" pitchFamily="2" charset="-78"/>
                <a:cs typeface="IRANSansX" pitchFamily="2" charset="-78"/>
              </a:rPr>
              <a:t>article </a:t>
            </a:r>
            <a:r>
              <a:rPr lang="fa-IR" dirty="0">
                <a:latin typeface="IRANSansX" pitchFamily="2" charset="-78"/>
                <a:cs typeface="IRANSansX" pitchFamily="2" charset="-78"/>
              </a:rPr>
              <a:t> اسفاده میشود یک مقاله از سایت مجزا است و باید بتوان آن مقاله را در روزنامه هم چاپ کرد ...</a:t>
            </a:r>
            <a:endParaRPr lang="en-US" dirty="0">
              <a:latin typeface="IRANSansX" pitchFamily="2" charset="-78"/>
              <a:cs typeface="IRANSansX" pitchFamily="2" charset="-78"/>
            </a:endParaRPr>
          </a:p>
        </p:txBody>
      </p:sp>
      <p:sp>
        <p:nvSpPr>
          <p:cNvPr id="3" name="Freeform: Shape 2">
            <a:extLst>
              <a:ext uri="{FF2B5EF4-FFF2-40B4-BE49-F238E27FC236}">
                <a16:creationId xmlns:a16="http://schemas.microsoft.com/office/drawing/2014/main" id="{0351DEED-8624-BD4A-42BD-F387B14533A5}"/>
              </a:ext>
            </a:extLst>
          </p:cNvPr>
          <p:cNvSpPr/>
          <p:nvPr/>
        </p:nvSpPr>
        <p:spPr>
          <a:xfrm rot="1406563">
            <a:off x="4398650" y="1369332"/>
            <a:ext cx="2864498" cy="354564"/>
          </a:xfrm>
          <a:custGeom>
            <a:avLst/>
            <a:gdLst>
              <a:gd name="connsiteX0" fmla="*/ 0 w 1754155"/>
              <a:gd name="connsiteY0" fmla="*/ 851740 h 851740"/>
              <a:gd name="connsiteX1" fmla="*/ 1007706 w 1754155"/>
              <a:gd name="connsiteY1" fmla="*/ 39977 h 851740"/>
              <a:gd name="connsiteX2" fmla="*/ 1754155 w 1754155"/>
              <a:gd name="connsiteY2" fmla="*/ 198597 h 851740"/>
            </a:gdLst>
            <a:ahLst/>
            <a:cxnLst>
              <a:cxn ang="0">
                <a:pos x="connsiteX0" y="connsiteY0"/>
              </a:cxn>
              <a:cxn ang="0">
                <a:pos x="connsiteX1" y="connsiteY1"/>
              </a:cxn>
              <a:cxn ang="0">
                <a:pos x="connsiteX2" y="connsiteY2"/>
              </a:cxn>
            </a:cxnLst>
            <a:rect l="l" t="t" r="r" b="b"/>
            <a:pathLst>
              <a:path w="1754155" h="851740">
                <a:moveTo>
                  <a:pt x="0" y="851740"/>
                </a:moveTo>
                <a:cubicBezTo>
                  <a:pt x="357673" y="500287"/>
                  <a:pt x="715347" y="148834"/>
                  <a:pt x="1007706" y="39977"/>
                </a:cubicBezTo>
                <a:cubicBezTo>
                  <a:pt x="1300065" y="-68880"/>
                  <a:pt x="1527110" y="64858"/>
                  <a:pt x="1754155" y="198597"/>
                </a:cubicBezTo>
              </a:path>
            </a:pathLst>
          </a:cu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B5C05A60-10DF-0A5E-FAE2-213723E572B5}"/>
              </a:ext>
            </a:extLst>
          </p:cNvPr>
          <p:cNvSpPr txBox="1"/>
          <p:nvPr/>
        </p:nvSpPr>
        <p:spPr>
          <a:xfrm>
            <a:off x="5830899" y="2096235"/>
            <a:ext cx="5784979" cy="473206"/>
          </a:xfrm>
          <a:prstGeom prst="rect">
            <a:avLst/>
          </a:prstGeom>
          <a:noFill/>
        </p:spPr>
        <p:txBody>
          <a:bodyPr wrap="square" rtlCol="0">
            <a:spAutoFit/>
          </a:bodyPr>
          <a:lstStyle/>
          <a:p>
            <a:pPr algn="r" rtl="1">
              <a:lnSpc>
                <a:spcPct val="150000"/>
              </a:lnSpc>
            </a:pPr>
            <a:r>
              <a:rPr lang="fa-IR" dirty="0">
                <a:latin typeface="IRANSansX" pitchFamily="2" charset="-78"/>
                <a:cs typeface="IRANSansX" pitchFamily="2" charset="-78"/>
              </a:rPr>
              <a:t>گروهی از لینک ها در تگ </a:t>
            </a:r>
            <a:r>
              <a:rPr lang="en-US" dirty="0">
                <a:latin typeface="IRANSansX" pitchFamily="2" charset="-78"/>
                <a:cs typeface="IRANSansX" pitchFamily="2" charset="-78"/>
              </a:rPr>
              <a:t>nav </a:t>
            </a:r>
            <a:r>
              <a:rPr lang="fa-IR" dirty="0">
                <a:latin typeface="IRANSansX" pitchFamily="2" charset="-78"/>
                <a:cs typeface="IRANSansX" pitchFamily="2" charset="-78"/>
              </a:rPr>
              <a:t> قرار میگیرد</a:t>
            </a:r>
            <a:endParaRPr lang="en-US" dirty="0">
              <a:latin typeface="IRANSansX" pitchFamily="2" charset="-78"/>
              <a:cs typeface="IRANSansX" pitchFamily="2" charset="-78"/>
            </a:endParaRPr>
          </a:p>
        </p:txBody>
      </p:sp>
    </p:spTree>
    <p:extLst>
      <p:ext uri="{BB962C8B-B14F-4D97-AF65-F5344CB8AC3E}">
        <p14:creationId xmlns:p14="http://schemas.microsoft.com/office/powerpoint/2010/main" val="888025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F99B24-5CB2-7C31-9284-76DFB43ACC5B}"/>
              </a:ext>
            </a:extLst>
          </p:cNvPr>
          <p:cNvSpPr txBox="1"/>
          <p:nvPr/>
        </p:nvSpPr>
        <p:spPr>
          <a:xfrm>
            <a:off x="-251927" y="430473"/>
            <a:ext cx="12192000" cy="553998"/>
          </a:xfrm>
          <a:prstGeom prst="rect">
            <a:avLst/>
          </a:prstGeom>
          <a:noFill/>
        </p:spPr>
        <p:txBody>
          <a:bodyPr wrap="square" rtlCol="0">
            <a:spAutoFit/>
          </a:bodyPr>
          <a:lstStyle/>
          <a:p>
            <a:pPr algn="r"/>
            <a:r>
              <a:rPr lang="fa-IR" sz="3000" b="1" dirty="0">
                <a:solidFill>
                  <a:srgbClr val="0099CC"/>
                </a:solidFill>
                <a:latin typeface="IRANSansX" pitchFamily="2" charset="-78"/>
                <a:cs typeface="IRANSansX" pitchFamily="2" charset="-78"/>
              </a:rPr>
              <a:t>اسم این تگ چیه ؟؟؟</a:t>
            </a:r>
            <a:endParaRPr lang="en-US" sz="3000" b="1" dirty="0">
              <a:solidFill>
                <a:srgbClr val="0099CC"/>
              </a:solidFill>
              <a:latin typeface="IRANSansX" pitchFamily="2" charset="-78"/>
              <a:cs typeface="IRANSansX" pitchFamily="2" charset="-78"/>
            </a:endParaRPr>
          </a:p>
        </p:txBody>
      </p:sp>
      <p:sp>
        <p:nvSpPr>
          <p:cNvPr id="7" name="TextBox 6">
            <a:extLst>
              <a:ext uri="{FF2B5EF4-FFF2-40B4-BE49-F238E27FC236}">
                <a16:creationId xmlns:a16="http://schemas.microsoft.com/office/drawing/2014/main" id="{9DF0A8C0-7D52-7871-CF01-3E44F3518C6C}"/>
              </a:ext>
            </a:extLst>
          </p:cNvPr>
          <p:cNvSpPr txBox="1"/>
          <p:nvPr/>
        </p:nvSpPr>
        <p:spPr>
          <a:xfrm>
            <a:off x="1399592" y="1987420"/>
            <a:ext cx="4086808" cy="646331"/>
          </a:xfrm>
          <a:prstGeom prst="rect">
            <a:avLst/>
          </a:prstGeom>
          <a:noFill/>
        </p:spPr>
        <p:txBody>
          <a:bodyPr wrap="square" rtlCol="0">
            <a:spAutoFit/>
          </a:bodyPr>
          <a:lstStyle/>
          <a:p>
            <a:r>
              <a:rPr lang="en-US" b="1" i="0" dirty="0">
                <a:solidFill>
                  <a:srgbClr val="FFFFFF"/>
                </a:solidFill>
                <a:effectLst/>
                <a:latin typeface="Inter"/>
              </a:rPr>
              <a:t>figure</a:t>
            </a:r>
          </a:p>
          <a:p>
            <a:endParaRPr lang="en-US" dirty="0"/>
          </a:p>
        </p:txBody>
      </p:sp>
      <p:sp>
        <p:nvSpPr>
          <p:cNvPr id="8" name="Rectangle 7">
            <a:extLst>
              <a:ext uri="{FF2B5EF4-FFF2-40B4-BE49-F238E27FC236}">
                <a16:creationId xmlns:a16="http://schemas.microsoft.com/office/drawing/2014/main" id="{F1379CD9-3914-13A4-46D6-5DCEBD3BA4A7}"/>
              </a:ext>
            </a:extLst>
          </p:cNvPr>
          <p:cNvSpPr/>
          <p:nvPr/>
        </p:nvSpPr>
        <p:spPr>
          <a:xfrm>
            <a:off x="2853611" y="1681834"/>
            <a:ext cx="5980923" cy="3356697"/>
          </a:xfrm>
          <a:custGeom>
            <a:avLst/>
            <a:gdLst>
              <a:gd name="connsiteX0" fmla="*/ 0 w 5980923"/>
              <a:gd name="connsiteY0" fmla="*/ 0 h 3356697"/>
              <a:gd name="connsiteX1" fmla="*/ 538283 w 5980923"/>
              <a:gd name="connsiteY1" fmla="*/ 0 h 3356697"/>
              <a:gd name="connsiteX2" fmla="*/ 1255994 w 5980923"/>
              <a:gd name="connsiteY2" fmla="*/ 0 h 3356697"/>
              <a:gd name="connsiteX3" fmla="*/ 1674658 w 5980923"/>
              <a:gd name="connsiteY3" fmla="*/ 0 h 3356697"/>
              <a:gd name="connsiteX4" fmla="*/ 2392369 w 5980923"/>
              <a:gd name="connsiteY4" fmla="*/ 0 h 3356697"/>
              <a:gd name="connsiteX5" fmla="*/ 3050271 w 5980923"/>
              <a:gd name="connsiteY5" fmla="*/ 0 h 3356697"/>
              <a:gd name="connsiteX6" fmla="*/ 3767981 w 5980923"/>
              <a:gd name="connsiteY6" fmla="*/ 0 h 3356697"/>
              <a:gd name="connsiteX7" fmla="*/ 4186646 w 5980923"/>
              <a:gd name="connsiteY7" fmla="*/ 0 h 3356697"/>
              <a:gd name="connsiteX8" fmla="*/ 4904357 w 5980923"/>
              <a:gd name="connsiteY8" fmla="*/ 0 h 3356697"/>
              <a:gd name="connsiteX9" fmla="*/ 5980923 w 5980923"/>
              <a:gd name="connsiteY9" fmla="*/ 0 h 3356697"/>
              <a:gd name="connsiteX10" fmla="*/ 5980923 w 5980923"/>
              <a:gd name="connsiteY10" fmla="*/ 492316 h 3356697"/>
              <a:gd name="connsiteX11" fmla="*/ 5980923 w 5980923"/>
              <a:gd name="connsiteY11" fmla="*/ 984631 h 3356697"/>
              <a:gd name="connsiteX12" fmla="*/ 5980923 w 5980923"/>
              <a:gd name="connsiteY12" fmla="*/ 1611215 h 3356697"/>
              <a:gd name="connsiteX13" fmla="*/ 5980923 w 5980923"/>
              <a:gd name="connsiteY13" fmla="*/ 2170664 h 3356697"/>
              <a:gd name="connsiteX14" fmla="*/ 5980923 w 5980923"/>
              <a:gd name="connsiteY14" fmla="*/ 2763681 h 3356697"/>
              <a:gd name="connsiteX15" fmla="*/ 5980923 w 5980923"/>
              <a:gd name="connsiteY15" fmla="*/ 3356697 h 3356697"/>
              <a:gd name="connsiteX16" fmla="*/ 5263212 w 5980923"/>
              <a:gd name="connsiteY16" fmla="*/ 3356697 h 3356697"/>
              <a:gd name="connsiteX17" fmla="*/ 4844548 w 5980923"/>
              <a:gd name="connsiteY17" fmla="*/ 3356697 h 3356697"/>
              <a:gd name="connsiteX18" fmla="*/ 4425883 w 5980923"/>
              <a:gd name="connsiteY18" fmla="*/ 3356697 h 3356697"/>
              <a:gd name="connsiteX19" fmla="*/ 3827791 w 5980923"/>
              <a:gd name="connsiteY19" fmla="*/ 3356697 h 3356697"/>
              <a:gd name="connsiteX20" fmla="*/ 3289508 w 5980923"/>
              <a:gd name="connsiteY20" fmla="*/ 3356697 h 3356697"/>
              <a:gd name="connsiteX21" fmla="*/ 2811034 w 5980923"/>
              <a:gd name="connsiteY21" fmla="*/ 3356697 h 3356697"/>
              <a:gd name="connsiteX22" fmla="*/ 2093323 w 5980923"/>
              <a:gd name="connsiteY22" fmla="*/ 3356697 h 3356697"/>
              <a:gd name="connsiteX23" fmla="*/ 1435422 w 5980923"/>
              <a:gd name="connsiteY23" fmla="*/ 3356697 h 3356697"/>
              <a:gd name="connsiteX24" fmla="*/ 837329 w 5980923"/>
              <a:gd name="connsiteY24" fmla="*/ 3356697 h 3356697"/>
              <a:gd name="connsiteX25" fmla="*/ 0 w 5980923"/>
              <a:gd name="connsiteY25" fmla="*/ 3356697 h 3356697"/>
              <a:gd name="connsiteX26" fmla="*/ 0 w 5980923"/>
              <a:gd name="connsiteY26" fmla="*/ 2763681 h 3356697"/>
              <a:gd name="connsiteX27" fmla="*/ 0 w 5980923"/>
              <a:gd name="connsiteY27" fmla="*/ 2204231 h 3356697"/>
              <a:gd name="connsiteX28" fmla="*/ 0 w 5980923"/>
              <a:gd name="connsiteY28" fmla="*/ 1577648 h 3356697"/>
              <a:gd name="connsiteX29" fmla="*/ 0 w 5980923"/>
              <a:gd name="connsiteY29" fmla="*/ 1018198 h 3356697"/>
              <a:gd name="connsiteX30" fmla="*/ 0 w 5980923"/>
              <a:gd name="connsiteY30" fmla="*/ 559450 h 3356697"/>
              <a:gd name="connsiteX31" fmla="*/ 0 w 5980923"/>
              <a:gd name="connsiteY31" fmla="*/ 0 h 3356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980923" h="3356697" extrusionOk="0">
                <a:moveTo>
                  <a:pt x="0" y="0"/>
                </a:moveTo>
                <a:cubicBezTo>
                  <a:pt x="128584" y="-48589"/>
                  <a:pt x="347304" y="25228"/>
                  <a:pt x="538283" y="0"/>
                </a:cubicBezTo>
                <a:cubicBezTo>
                  <a:pt x="729262" y="-25228"/>
                  <a:pt x="1082547" y="26616"/>
                  <a:pt x="1255994" y="0"/>
                </a:cubicBezTo>
                <a:cubicBezTo>
                  <a:pt x="1429441" y="-26616"/>
                  <a:pt x="1487093" y="35632"/>
                  <a:pt x="1674658" y="0"/>
                </a:cubicBezTo>
                <a:cubicBezTo>
                  <a:pt x="1862223" y="-35632"/>
                  <a:pt x="2076615" y="43534"/>
                  <a:pt x="2392369" y="0"/>
                </a:cubicBezTo>
                <a:cubicBezTo>
                  <a:pt x="2708123" y="-43534"/>
                  <a:pt x="2750268" y="21073"/>
                  <a:pt x="3050271" y="0"/>
                </a:cubicBezTo>
                <a:cubicBezTo>
                  <a:pt x="3350274" y="-21073"/>
                  <a:pt x="3568636" y="43323"/>
                  <a:pt x="3767981" y="0"/>
                </a:cubicBezTo>
                <a:cubicBezTo>
                  <a:pt x="3967326" y="-43323"/>
                  <a:pt x="4063997" y="48640"/>
                  <a:pt x="4186646" y="0"/>
                </a:cubicBezTo>
                <a:cubicBezTo>
                  <a:pt x="4309295" y="-48640"/>
                  <a:pt x="4563051" y="25207"/>
                  <a:pt x="4904357" y="0"/>
                </a:cubicBezTo>
                <a:cubicBezTo>
                  <a:pt x="5245663" y="-25207"/>
                  <a:pt x="5496386" y="33519"/>
                  <a:pt x="5980923" y="0"/>
                </a:cubicBezTo>
                <a:cubicBezTo>
                  <a:pt x="5986596" y="243387"/>
                  <a:pt x="5938661" y="360116"/>
                  <a:pt x="5980923" y="492316"/>
                </a:cubicBezTo>
                <a:cubicBezTo>
                  <a:pt x="6023185" y="624516"/>
                  <a:pt x="5972272" y="870028"/>
                  <a:pt x="5980923" y="984631"/>
                </a:cubicBezTo>
                <a:cubicBezTo>
                  <a:pt x="5989574" y="1099235"/>
                  <a:pt x="5953027" y="1438164"/>
                  <a:pt x="5980923" y="1611215"/>
                </a:cubicBezTo>
                <a:cubicBezTo>
                  <a:pt x="6008819" y="1784266"/>
                  <a:pt x="5947876" y="1947782"/>
                  <a:pt x="5980923" y="2170664"/>
                </a:cubicBezTo>
                <a:cubicBezTo>
                  <a:pt x="6013970" y="2393546"/>
                  <a:pt x="5949212" y="2621138"/>
                  <a:pt x="5980923" y="2763681"/>
                </a:cubicBezTo>
                <a:cubicBezTo>
                  <a:pt x="6012634" y="2906224"/>
                  <a:pt x="5932833" y="3173948"/>
                  <a:pt x="5980923" y="3356697"/>
                </a:cubicBezTo>
                <a:cubicBezTo>
                  <a:pt x="5661155" y="3400539"/>
                  <a:pt x="5553121" y="3333609"/>
                  <a:pt x="5263212" y="3356697"/>
                </a:cubicBezTo>
                <a:cubicBezTo>
                  <a:pt x="4973303" y="3379785"/>
                  <a:pt x="4947413" y="3336369"/>
                  <a:pt x="4844548" y="3356697"/>
                </a:cubicBezTo>
                <a:cubicBezTo>
                  <a:pt x="4741683" y="3377025"/>
                  <a:pt x="4625453" y="3310574"/>
                  <a:pt x="4425883" y="3356697"/>
                </a:cubicBezTo>
                <a:cubicBezTo>
                  <a:pt x="4226314" y="3402820"/>
                  <a:pt x="4020051" y="3324622"/>
                  <a:pt x="3827791" y="3356697"/>
                </a:cubicBezTo>
                <a:cubicBezTo>
                  <a:pt x="3635531" y="3388772"/>
                  <a:pt x="3397623" y="3327834"/>
                  <a:pt x="3289508" y="3356697"/>
                </a:cubicBezTo>
                <a:cubicBezTo>
                  <a:pt x="3181393" y="3385560"/>
                  <a:pt x="3044401" y="3349575"/>
                  <a:pt x="2811034" y="3356697"/>
                </a:cubicBezTo>
                <a:cubicBezTo>
                  <a:pt x="2577667" y="3363819"/>
                  <a:pt x="2293673" y="3344951"/>
                  <a:pt x="2093323" y="3356697"/>
                </a:cubicBezTo>
                <a:cubicBezTo>
                  <a:pt x="1892973" y="3368443"/>
                  <a:pt x="1641330" y="3283008"/>
                  <a:pt x="1435422" y="3356697"/>
                </a:cubicBezTo>
                <a:cubicBezTo>
                  <a:pt x="1229514" y="3430386"/>
                  <a:pt x="974717" y="3316178"/>
                  <a:pt x="837329" y="3356697"/>
                </a:cubicBezTo>
                <a:cubicBezTo>
                  <a:pt x="699941" y="3397216"/>
                  <a:pt x="301638" y="3333788"/>
                  <a:pt x="0" y="3356697"/>
                </a:cubicBezTo>
                <a:cubicBezTo>
                  <a:pt x="-1066" y="3216661"/>
                  <a:pt x="28184" y="3059217"/>
                  <a:pt x="0" y="2763681"/>
                </a:cubicBezTo>
                <a:cubicBezTo>
                  <a:pt x="-28184" y="2468145"/>
                  <a:pt x="15084" y="2348658"/>
                  <a:pt x="0" y="2204231"/>
                </a:cubicBezTo>
                <a:cubicBezTo>
                  <a:pt x="-15084" y="2059804"/>
                  <a:pt x="52090" y="1749897"/>
                  <a:pt x="0" y="1577648"/>
                </a:cubicBezTo>
                <a:cubicBezTo>
                  <a:pt x="-52090" y="1405399"/>
                  <a:pt x="61273" y="1199949"/>
                  <a:pt x="0" y="1018198"/>
                </a:cubicBezTo>
                <a:cubicBezTo>
                  <a:pt x="-61273" y="836447"/>
                  <a:pt x="11613" y="658942"/>
                  <a:pt x="0" y="559450"/>
                </a:cubicBezTo>
                <a:cubicBezTo>
                  <a:pt x="-11613" y="459958"/>
                  <a:pt x="37892" y="144352"/>
                  <a:pt x="0" y="0"/>
                </a:cubicBezTo>
                <a:close/>
              </a:path>
            </a:pathLst>
          </a:custGeom>
          <a:noFill/>
          <a:ln w="28575">
            <a:solidFill>
              <a:schemeClr val="tx1"/>
            </a:solidFill>
            <a:extLst>
              <a:ext uri="{C807C97D-BFC1-408E-A445-0C87EB9F89A2}">
                <ask:lineSketchStyleProps xmlns:ask="http://schemas.microsoft.com/office/drawing/2018/sketchyshapes" sd="1000779768">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327476E-E49E-3598-E29F-9EFCDC822A54}"/>
              </a:ext>
            </a:extLst>
          </p:cNvPr>
          <p:cNvSpPr txBox="1"/>
          <p:nvPr/>
        </p:nvSpPr>
        <p:spPr>
          <a:xfrm>
            <a:off x="3101649" y="2761861"/>
            <a:ext cx="5484846" cy="888705"/>
          </a:xfrm>
          <a:prstGeom prst="rect">
            <a:avLst/>
          </a:prstGeom>
          <a:noFill/>
        </p:spPr>
        <p:txBody>
          <a:bodyPr wrap="square" rtlCol="0">
            <a:spAutoFit/>
          </a:bodyPr>
          <a:lstStyle/>
          <a:p>
            <a:pPr algn="ctr">
              <a:lnSpc>
                <a:spcPct val="150000"/>
              </a:lnSpc>
            </a:pPr>
            <a:r>
              <a:rPr lang="fa-IR" dirty="0">
                <a:latin typeface="IRANSansX" pitchFamily="2" charset="-78"/>
                <a:cs typeface="IRANSansX" pitchFamily="2" charset="-78"/>
              </a:rPr>
              <a:t>نمودار ، عکس ، دیاگرام ، تیکه از کد و هر چیزی که نیاز داره یک توضیح مختصری دربارش داده بشه</a:t>
            </a:r>
            <a:endParaRPr lang="en-US" dirty="0">
              <a:latin typeface="IRANSansX" pitchFamily="2" charset="-78"/>
              <a:cs typeface="IRANSansX" pitchFamily="2" charset="-78"/>
            </a:endParaRPr>
          </a:p>
        </p:txBody>
      </p:sp>
      <p:sp>
        <p:nvSpPr>
          <p:cNvPr id="12" name="Rectangle 11">
            <a:extLst>
              <a:ext uri="{FF2B5EF4-FFF2-40B4-BE49-F238E27FC236}">
                <a16:creationId xmlns:a16="http://schemas.microsoft.com/office/drawing/2014/main" id="{C5F807C1-DFB4-6589-BF3A-4BC8DC0C2394}"/>
              </a:ext>
            </a:extLst>
          </p:cNvPr>
          <p:cNvSpPr/>
          <p:nvPr/>
        </p:nvSpPr>
        <p:spPr>
          <a:xfrm>
            <a:off x="2853610" y="5304471"/>
            <a:ext cx="5980923" cy="559837"/>
          </a:xfrm>
          <a:custGeom>
            <a:avLst/>
            <a:gdLst>
              <a:gd name="connsiteX0" fmla="*/ 0 w 5980923"/>
              <a:gd name="connsiteY0" fmla="*/ 0 h 559837"/>
              <a:gd name="connsiteX1" fmla="*/ 657902 w 5980923"/>
              <a:gd name="connsiteY1" fmla="*/ 0 h 559837"/>
              <a:gd name="connsiteX2" fmla="*/ 1315803 w 5980923"/>
              <a:gd name="connsiteY2" fmla="*/ 0 h 559837"/>
              <a:gd name="connsiteX3" fmla="*/ 1854086 w 5980923"/>
              <a:gd name="connsiteY3" fmla="*/ 0 h 559837"/>
              <a:gd name="connsiteX4" fmla="*/ 2332560 w 5980923"/>
              <a:gd name="connsiteY4" fmla="*/ 0 h 559837"/>
              <a:gd name="connsiteX5" fmla="*/ 2870843 w 5980923"/>
              <a:gd name="connsiteY5" fmla="*/ 0 h 559837"/>
              <a:gd name="connsiteX6" fmla="*/ 3349317 w 5980923"/>
              <a:gd name="connsiteY6" fmla="*/ 0 h 559837"/>
              <a:gd name="connsiteX7" fmla="*/ 3827791 w 5980923"/>
              <a:gd name="connsiteY7" fmla="*/ 0 h 559837"/>
              <a:gd name="connsiteX8" fmla="*/ 4485692 w 5980923"/>
              <a:gd name="connsiteY8" fmla="*/ 0 h 559837"/>
              <a:gd name="connsiteX9" fmla="*/ 5083785 w 5980923"/>
              <a:gd name="connsiteY9" fmla="*/ 0 h 559837"/>
              <a:gd name="connsiteX10" fmla="*/ 5980923 w 5980923"/>
              <a:gd name="connsiteY10" fmla="*/ 0 h 559837"/>
              <a:gd name="connsiteX11" fmla="*/ 5980923 w 5980923"/>
              <a:gd name="connsiteY11" fmla="*/ 559837 h 559837"/>
              <a:gd name="connsiteX12" fmla="*/ 5502449 w 5980923"/>
              <a:gd name="connsiteY12" fmla="*/ 559837 h 559837"/>
              <a:gd name="connsiteX13" fmla="*/ 4904357 w 5980923"/>
              <a:gd name="connsiteY13" fmla="*/ 559837 h 559837"/>
              <a:gd name="connsiteX14" fmla="*/ 4186646 w 5980923"/>
              <a:gd name="connsiteY14" fmla="*/ 559837 h 559837"/>
              <a:gd name="connsiteX15" fmla="*/ 3468935 w 5980923"/>
              <a:gd name="connsiteY15" fmla="*/ 559837 h 559837"/>
              <a:gd name="connsiteX16" fmla="*/ 2930652 w 5980923"/>
              <a:gd name="connsiteY16" fmla="*/ 559837 h 559837"/>
              <a:gd name="connsiteX17" fmla="*/ 2272751 w 5980923"/>
              <a:gd name="connsiteY17" fmla="*/ 559837 h 559837"/>
              <a:gd name="connsiteX18" fmla="*/ 1614849 w 5980923"/>
              <a:gd name="connsiteY18" fmla="*/ 559837 h 559837"/>
              <a:gd name="connsiteX19" fmla="*/ 1196185 w 5980923"/>
              <a:gd name="connsiteY19" fmla="*/ 559837 h 559837"/>
              <a:gd name="connsiteX20" fmla="*/ 598092 w 5980923"/>
              <a:gd name="connsiteY20" fmla="*/ 559837 h 559837"/>
              <a:gd name="connsiteX21" fmla="*/ 0 w 5980923"/>
              <a:gd name="connsiteY21" fmla="*/ 559837 h 559837"/>
              <a:gd name="connsiteX22" fmla="*/ 0 w 5980923"/>
              <a:gd name="connsiteY22" fmla="*/ 0 h 559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980923" h="559837" extrusionOk="0">
                <a:moveTo>
                  <a:pt x="0" y="0"/>
                </a:moveTo>
                <a:cubicBezTo>
                  <a:pt x="286928" y="-14594"/>
                  <a:pt x="458141" y="2487"/>
                  <a:pt x="657902" y="0"/>
                </a:cubicBezTo>
                <a:cubicBezTo>
                  <a:pt x="857663" y="-2487"/>
                  <a:pt x="1125653" y="23014"/>
                  <a:pt x="1315803" y="0"/>
                </a:cubicBezTo>
                <a:cubicBezTo>
                  <a:pt x="1505953" y="-23014"/>
                  <a:pt x="1691939" y="38935"/>
                  <a:pt x="1854086" y="0"/>
                </a:cubicBezTo>
                <a:cubicBezTo>
                  <a:pt x="2016233" y="-38935"/>
                  <a:pt x="2172998" y="8735"/>
                  <a:pt x="2332560" y="0"/>
                </a:cubicBezTo>
                <a:cubicBezTo>
                  <a:pt x="2492122" y="-8735"/>
                  <a:pt x="2627537" y="62199"/>
                  <a:pt x="2870843" y="0"/>
                </a:cubicBezTo>
                <a:cubicBezTo>
                  <a:pt x="3114149" y="-62199"/>
                  <a:pt x="3124648" y="53846"/>
                  <a:pt x="3349317" y="0"/>
                </a:cubicBezTo>
                <a:cubicBezTo>
                  <a:pt x="3573986" y="-53846"/>
                  <a:pt x="3718311" y="3869"/>
                  <a:pt x="3827791" y="0"/>
                </a:cubicBezTo>
                <a:cubicBezTo>
                  <a:pt x="3937271" y="-3869"/>
                  <a:pt x="4174235" y="75852"/>
                  <a:pt x="4485692" y="0"/>
                </a:cubicBezTo>
                <a:cubicBezTo>
                  <a:pt x="4797149" y="-75852"/>
                  <a:pt x="4893304" y="67845"/>
                  <a:pt x="5083785" y="0"/>
                </a:cubicBezTo>
                <a:cubicBezTo>
                  <a:pt x="5274266" y="-67845"/>
                  <a:pt x="5706360" y="76992"/>
                  <a:pt x="5980923" y="0"/>
                </a:cubicBezTo>
                <a:cubicBezTo>
                  <a:pt x="6010226" y="136440"/>
                  <a:pt x="5934889" y="363652"/>
                  <a:pt x="5980923" y="559837"/>
                </a:cubicBezTo>
                <a:cubicBezTo>
                  <a:pt x="5842864" y="612794"/>
                  <a:pt x="5640108" y="514861"/>
                  <a:pt x="5502449" y="559837"/>
                </a:cubicBezTo>
                <a:cubicBezTo>
                  <a:pt x="5364790" y="604813"/>
                  <a:pt x="5093046" y="544962"/>
                  <a:pt x="4904357" y="559837"/>
                </a:cubicBezTo>
                <a:cubicBezTo>
                  <a:pt x="4715668" y="574712"/>
                  <a:pt x="4375860" y="489186"/>
                  <a:pt x="4186646" y="559837"/>
                </a:cubicBezTo>
                <a:cubicBezTo>
                  <a:pt x="3997432" y="630488"/>
                  <a:pt x="3636009" y="555838"/>
                  <a:pt x="3468935" y="559837"/>
                </a:cubicBezTo>
                <a:cubicBezTo>
                  <a:pt x="3301861" y="563836"/>
                  <a:pt x="3066479" y="534249"/>
                  <a:pt x="2930652" y="559837"/>
                </a:cubicBezTo>
                <a:cubicBezTo>
                  <a:pt x="2794825" y="585425"/>
                  <a:pt x="2432157" y="517645"/>
                  <a:pt x="2272751" y="559837"/>
                </a:cubicBezTo>
                <a:cubicBezTo>
                  <a:pt x="2113345" y="602029"/>
                  <a:pt x="1772961" y="524783"/>
                  <a:pt x="1614849" y="559837"/>
                </a:cubicBezTo>
                <a:cubicBezTo>
                  <a:pt x="1456737" y="594891"/>
                  <a:pt x="1318076" y="525331"/>
                  <a:pt x="1196185" y="559837"/>
                </a:cubicBezTo>
                <a:cubicBezTo>
                  <a:pt x="1074294" y="594343"/>
                  <a:pt x="769154" y="508796"/>
                  <a:pt x="598092" y="559837"/>
                </a:cubicBezTo>
                <a:cubicBezTo>
                  <a:pt x="427030" y="610878"/>
                  <a:pt x="145026" y="539030"/>
                  <a:pt x="0" y="559837"/>
                </a:cubicBezTo>
                <a:cubicBezTo>
                  <a:pt x="-29879" y="387211"/>
                  <a:pt x="20845" y="151990"/>
                  <a:pt x="0" y="0"/>
                </a:cubicBezTo>
                <a:close/>
              </a:path>
            </a:pathLst>
          </a:custGeom>
          <a:noFill/>
          <a:ln w="28575">
            <a:solidFill>
              <a:srgbClr val="FF0000"/>
            </a:solidFill>
            <a:extLst>
              <a:ext uri="{C807C97D-BFC1-408E-A445-0C87EB9F89A2}">
                <ask:lineSketchStyleProps xmlns:ask="http://schemas.microsoft.com/office/drawing/2018/sketchyshapes" sd="2730181554">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B33C7B9-3777-7302-760E-90E7552F7241}"/>
              </a:ext>
            </a:extLst>
          </p:cNvPr>
          <p:cNvSpPr txBox="1"/>
          <p:nvPr/>
        </p:nvSpPr>
        <p:spPr>
          <a:xfrm>
            <a:off x="3002900" y="5304471"/>
            <a:ext cx="5484846" cy="473206"/>
          </a:xfrm>
          <a:prstGeom prst="rect">
            <a:avLst/>
          </a:prstGeom>
          <a:noFill/>
        </p:spPr>
        <p:txBody>
          <a:bodyPr wrap="square" rtlCol="0">
            <a:spAutoFit/>
          </a:bodyPr>
          <a:lstStyle/>
          <a:p>
            <a:pPr algn="ctr">
              <a:lnSpc>
                <a:spcPct val="150000"/>
              </a:lnSpc>
            </a:pPr>
            <a:r>
              <a:rPr lang="fa-IR" dirty="0">
                <a:latin typeface="IRANSansX" pitchFamily="2" charset="-78"/>
                <a:cs typeface="IRANSansX" pitchFamily="2" charset="-78"/>
              </a:rPr>
              <a:t>جایی برای توضیح کوتاه</a:t>
            </a:r>
            <a:endParaRPr lang="en-US" dirty="0">
              <a:latin typeface="IRANSansX" pitchFamily="2" charset="-78"/>
              <a:cs typeface="IRANSansX" pitchFamily="2" charset="-78"/>
            </a:endParaRPr>
          </a:p>
        </p:txBody>
      </p:sp>
    </p:spTree>
    <p:extLst>
      <p:ext uri="{BB962C8B-B14F-4D97-AF65-F5344CB8AC3E}">
        <p14:creationId xmlns:p14="http://schemas.microsoft.com/office/powerpoint/2010/main" val="360702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6079488-A02E-DEFA-2996-F1EB2739E185}"/>
              </a:ext>
            </a:extLst>
          </p:cNvPr>
          <p:cNvSpPr/>
          <p:nvPr/>
        </p:nvSpPr>
        <p:spPr>
          <a:xfrm>
            <a:off x="1408922" y="5589037"/>
            <a:ext cx="10783078" cy="979714"/>
          </a:xfrm>
          <a:prstGeom prst="rect">
            <a:avLst/>
          </a:pr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99CC"/>
                </a:solidFill>
              </a:ln>
              <a:solidFill>
                <a:srgbClr val="0099CC"/>
              </a:solidFill>
            </a:endParaRPr>
          </a:p>
        </p:txBody>
      </p:sp>
      <p:sp>
        <p:nvSpPr>
          <p:cNvPr id="5" name="TextBox 4">
            <a:extLst>
              <a:ext uri="{FF2B5EF4-FFF2-40B4-BE49-F238E27FC236}">
                <a16:creationId xmlns:a16="http://schemas.microsoft.com/office/drawing/2014/main" id="{B6AE62CC-1E33-F6BF-5952-9A4A75608525}"/>
              </a:ext>
            </a:extLst>
          </p:cNvPr>
          <p:cNvSpPr txBox="1"/>
          <p:nvPr/>
        </p:nvSpPr>
        <p:spPr>
          <a:xfrm>
            <a:off x="0" y="383820"/>
            <a:ext cx="12192000" cy="784830"/>
          </a:xfrm>
          <a:prstGeom prst="rect">
            <a:avLst/>
          </a:prstGeom>
          <a:noFill/>
        </p:spPr>
        <p:txBody>
          <a:bodyPr wrap="square" rtlCol="0">
            <a:spAutoFit/>
          </a:bodyPr>
          <a:lstStyle/>
          <a:p>
            <a:pPr algn="ctr"/>
            <a:r>
              <a:rPr lang="fa-IR" sz="4500" b="1" dirty="0">
                <a:solidFill>
                  <a:srgbClr val="0099CC"/>
                </a:solidFill>
                <a:latin typeface="IRANSansX" pitchFamily="2" charset="-78"/>
                <a:cs typeface="IRANSansX" pitchFamily="2" charset="-78"/>
              </a:rPr>
              <a:t>عناصر خطی و عناصر بلاک</a:t>
            </a:r>
            <a:endParaRPr lang="en-US" sz="4500" b="1" dirty="0">
              <a:solidFill>
                <a:srgbClr val="0099CC"/>
              </a:solidFill>
              <a:latin typeface="IRANSansX" pitchFamily="2" charset="-78"/>
              <a:cs typeface="IRANSansX" pitchFamily="2" charset="-78"/>
            </a:endParaRPr>
          </a:p>
        </p:txBody>
      </p:sp>
      <p:sp>
        <p:nvSpPr>
          <p:cNvPr id="6" name="TextBox 5">
            <a:extLst>
              <a:ext uri="{FF2B5EF4-FFF2-40B4-BE49-F238E27FC236}">
                <a16:creationId xmlns:a16="http://schemas.microsoft.com/office/drawing/2014/main" id="{CF51BB38-32E4-6EB5-E08A-ADAE28D6A480}"/>
              </a:ext>
            </a:extLst>
          </p:cNvPr>
          <p:cNvSpPr txBox="1"/>
          <p:nvPr/>
        </p:nvSpPr>
        <p:spPr>
          <a:xfrm>
            <a:off x="180392" y="1268963"/>
            <a:ext cx="11831216" cy="1131079"/>
          </a:xfrm>
          <a:prstGeom prst="rect">
            <a:avLst/>
          </a:prstGeom>
          <a:noFill/>
        </p:spPr>
        <p:txBody>
          <a:bodyPr wrap="square" rtlCol="0">
            <a:spAutoFit/>
          </a:bodyPr>
          <a:lstStyle/>
          <a:p>
            <a:pPr algn="r" rtl="1">
              <a:lnSpc>
                <a:spcPct val="200000"/>
              </a:lnSpc>
            </a:pPr>
            <a:r>
              <a:rPr lang="fa-IR" b="1" i="0" dirty="0">
                <a:solidFill>
                  <a:srgbClr val="404040"/>
                </a:solidFill>
                <a:effectLst/>
                <a:latin typeface="IRANSansX" pitchFamily="2" charset="-78"/>
                <a:cs typeface="IRANSansX" pitchFamily="2" charset="-78"/>
              </a:rPr>
              <a:t>عناصر بلاک</a:t>
            </a:r>
            <a:r>
              <a:rPr lang="fa-IR" b="0" i="0" dirty="0">
                <a:solidFill>
                  <a:srgbClr val="404040"/>
                </a:solidFill>
                <a:effectLst/>
                <a:latin typeface="IRANSansX" pitchFamily="2" charset="-78"/>
                <a:cs typeface="IRANSansX" pitchFamily="2" charset="-78"/>
              </a:rPr>
              <a:t>: از این عناصر معمولا برای ساختاردهی به صفحه وب استفاده می شود. این عناصر صفحه را از نظر </a:t>
            </a:r>
            <a:r>
              <a:rPr lang="fa-IR" b="1" i="0" dirty="0">
                <a:solidFill>
                  <a:srgbClr val="404040"/>
                </a:solidFill>
                <a:effectLst/>
                <a:latin typeface="IRANSansX" pitchFamily="2" charset="-78"/>
                <a:cs typeface="IRANSansX" pitchFamily="2" charset="-78"/>
              </a:rPr>
              <a:t>ظاهری</a:t>
            </a:r>
            <a:r>
              <a:rPr lang="fa-IR" b="0" i="0" dirty="0">
                <a:solidFill>
                  <a:srgbClr val="404040"/>
                </a:solidFill>
                <a:effectLst/>
                <a:latin typeface="IRANSansX" pitchFamily="2" charset="-78"/>
                <a:cs typeface="IRANSansX" pitchFamily="2" charset="-78"/>
              </a:rPr>
              <a:t> و </a:t>
            </a:r>
            <a:r>
              <a:rPr lang="fa-IR" b="1" i="0" dirty="0">
                <a:solidFill>
                  <a:srgbClr val="404040"/>
                </a:solidFill>
                <a:effectLst/>
                <a:latin typeface="IRANSansX" pitchFamily="2" charset="-78"/>
                <a:cs typeface="IRANSansX" pitchFamily="2" charset="-78"/>
              </a:rPr>
              <a:t>مفهمومی</a:t>
            </a:r>
            <a:r>
              <a:rPr lang="fa-IR" b="0" i="0" dirty="0">
                <a:solidFill>
                  <a:srgbClr val="404040"/>
                </a:solidFill>
                <a:effectLst/>
                <a:latin typeface="IRANSansX" pitchFamily="2" charset="-78"/>
                <a:cs typeface="IRANSansX" pitchFamily="2" charset="-78"/>
              </a:rPr>
              <a:t> به قسمت های مختلف تقسیم می کنند.</a:t>
            </a:r>
            <a:endParaRPr lang="en-US" dirty="0">
              <a:latin typeface="IRANSansX" pitchFamily="2" charset="-78"/>
              <a:cs typeface="IRANSansX" pitchFamily="2" charset="-78"/>
            </a:endParaRPr>
          </a:p>
        </p:txBody>
      </p:sp>
      <p:sp>
        <p:nvSpPr>
          <p:cNvPr id="7" name="Rectangle 6">
            <a:extLst>
              <a:ext uri="{FF2B5EF4-FFF2-40B4-BE49-F238E27FC236}">
                <a16:creationId xmlns:a16="http://schemas.microsoft.com/office/drawing/2014/main" id="{80CA5B43-903F-8421-4BC5-02A6D24B7399}"/>
              </a:ext>
            </a:extLst>
          </p:cNvPr>
          <p:cNvSpPr/>
          <p:nvPr/>
        </p:nvSpPr>
        <p:spPr>
          <a:xfrm>
            <a:off x="0" y="2786175"/>
            <a:ext cx="12192000" cy="8537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Content</a:t>
            </a:r>
          </a:p>
        </p:txBody>
      </p:sp>
      <p:sp>
        <p:nvSpPr>
          <p:cNvPr id="9" name="Rectangle 8">
            <a:extLst>
              <a:ext uri="{FF2B5EF4-FFF2-40B4-BE49-F238E27FC236}">
                <a16:creationId xmlns:a16="http://schemas.microsoft.com/office/drawing/2014/main" id="{BC6B38B8-8117-137E-1F16-9DF407AC06A1}"/>
              </a:ext>
            </a:extLst>
          </p:cNvPr>
          <p:cNvSpPr/>
          <p:nvPr/>
        </p:nvSpPr>
        <p:spPr>
          <a:xfrm>
            <a:off x="0" y="3757107"/>
            <a:ext cx="998376" cy="8537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Content</a:t>
            </a:r>
          </a:p>
        </p:txBody>
      </p:sp>
      <p:sp>
        <p:nvSpPr>
          <p:cNvPr id="12" name="TextBox 11">
            <a:extLst>
              <a:ext uri="{FF2B5EF4-FFF2-40B4-BE49-F238E27FC236}">
                <a16:creationId xmlns:a16="http://schemas.microsoft.com/office/drawing/2014/main" id="{DE6FAD1F-8A28-5303-CCE3-6DB5523546D3}"/>
              </a:ext>
            </a:extLst>
          </p:cNvPr>
          <p:cNvSpPr txBox="1"/>
          <p:nvPr/>
        </p:nvSpPr>
        <p:spPr>
          <a:xfrm>
            <a:off x="839755" y="4026059"/>
            <a:ext cx="11171853" cy="1685077"/>
          </a:xfrm>
          <a:prstGeom prst="rect">
            <a:avLst/>
          </a:prstGeom>
          <a:noFill/>
        </p:spPr>
        <p:txBody>
          <a:bodyPr wrap="square" rtlCol="0">
            <a:spAutoFit/>
          </a:bodyPr>
          <a:lstStyle/>
          <a:p>
            <a:pPr algn="r" rtl="1">
              <a:lnSpc>
                <a:spcPct val="200000"/>
              </a:lnSpc>
            </a:pPr>
            <a:r>
              <a:rPr lang="fa-IR" b="1" i="0" dirty="0">
                <a:solidFill>
                  <a:srgbClr val="404040"/>
                </a:solidFill>
                <a:effectLst/>
                <a:latin typeface="IRANSansX" pitchFamily="2" charset="-78"/>
                <a:cs typeface="IRANSansX" pitchFamily="2" charset="-78"/>
              </a:rPr>
              <a:t>عناصر خطی</a:t>
            </a:r>
            <a:r>
              <a:rPr lang="fa-IR" b="0" i="0" dirty="0">
                <a:solidFill>
                  <a:srgbClr val="404040"/>
                </a:solidFill>
                <a:effectLst/>
                <a:latin typeface="IRANSansX" pitchFamily="2" charset="-78"/>
                <a:cs typeface="IRANSansX" pitchFamily="2" charset="-78"/>
              </a:rPr>
              <a:t>: این نوع از عناصر معمولا محتوایی از یک یا چندین کلمه را دارند و معمولا از آنها برای تمیز دادن ببن قسمت های مختلف یک متن استفاده می شود تا مفهوم یا عملکرد خاصی را بر روی برخی از کلمات یا جملات اعمال کنند.</a:t>
            </a:r>
            <a:endParaRPr lang="en-US" dirty="0">
              <a:latin typeface="IRANSansX" pitchFamily="2" charset="-78"/>
              <a:cs typeface="IRANSansX" pitchFamily="2" charset="-78"/>
            </a:endParaRPr>
          </a:p>
          <a:p>
            <a:pPr algn="r" rtl="1">
              <a:lnSpc>
                <a:spcPct val="200000"/>
              </a:lnSpc>
            </a:pPr>
            <a:endParaRPr lang="en-US" dirty="0">
              <a:latin typeface="IRANSansX" pitchFamily="2" charset="-78"/>
              <a:cs typeface="IRANSansX" pitchFamily="2" charset="-78"/>
            </a:endParaRPr>
          </a:p>
        </p:txBody>
      </p:sp>
      <p:pic>
        <p:nvPicPr>
          <p:cNvPr id="2" name="Picture 1">
            <a:extLst>
              <a:ext uri="{FF2B5EF4-FFF2-40B4-BE49-F238E27FC236}">
                <a16:creationId xmlns:a16="http://schemas.microsoft.com/office/drawing/2014/main" id="{97B37838-4E90-63A1-0002-5A327088E2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6" y="5589037"/>
            <a:ext cx="979714" cy="979714"/>
          </a:xfrm>
          <a:prstGeom prst="rect">
            <a:avLst/>
          </a:prstGeom>
        </p:spPr>
      </p:pic>
      <p:sp>
        <p:nvSpPr>
          <p:cNvPr id="15" name="TextBox 14">
            <a:extLst>
              <a:ext uri="{FF2B5EF4-FFF2-40B4-BE49-F238E27FC236}">
                <a16:creationId xmlns:a16="http://schemas.microsoft.com/office/drawing/2014/main" id="{F3F3966F-8A33-8359-9EA9-5783368C651C}"/>
              </a:ext>
            </a:extLst>
          </p:cNvPr>
          <p:cNvSpPr txBox="1"/>
          <p:nvPr/>
        </p:nvSpPr>
        <p:spPr>
          <a:xfrm>
            <a:off x="2230018" y="5589037"/>
            <a:ext cx="9713166" cy="888705"/>
          </a:xfrm>
          <a:prstGeom prst="rect">
            <a:avLst/>
          </a:prstGeom>
          <a:noFill/>
        </p:spPr>
        <p:txBody>
          <a:bodyPr wrap="square">
            <a:spAutoFit/>
          </a:bodyPr>
          <a:lstStyle/>
          <a:p>
            <a:pPr algn="r" rtl="1">
              <a:lnSpc>
                <a:spcPct val="150000"/>
              </a:lnSpc>
            </a:pPr>
            <a:r>
              <a:rPr lang="fa-IR" b="0" i="0" dirty="0">
                <a:solidFill>
                  <a:schemeClr val="bg1"/>
                </a:solidFill>
                <a:effectLst/>
                <a:latin typeface="IRANSansX" pitchFamily="2" charset="-78"/>
                <a:cs typeface="IRANSansX" pitchFamily="2" charset="-78"/>
              </a:rPr>
              <a:t>درون یک عنصر </a:t>
            </a:r>
            <a:r>
              <a:rPr lang="fa-IR" b="1" i="0" dirty="0">
                <a:solidFill>
                  <a:schemeClr val="bg1"/>
                </a:solidFill>
                <a:effectLst/>
                <a:latin typeface="IRANSansX" pitchFamily="2" charset="-78"/>
                <a:cs typeface="IRANSansX" pitchFamily="2" charset="-78"/>
              </a:rPr>
              <a:t>بلاک</a:t>
            </a:r>
            <a:r>
              <a:rPr lang="fa-IR" b="0" i="0" dirty="0">
                <a:solidFill>
                  <a:schemeClr val="bg1"/>
                </a:solidFill>
                <a:effectLst/>
                <a:latin typeface="IRANSansX" pitchFamily="2" charset="-78"/>
                <a:cs typeface="IRANSansX" pitchFamily="2" charset="-78"/>
              </a:rPr>
              <a:t> می توان از هر دو نوع عناصر </a:t>
            </a:r>
            <a:r>
              <a:rPr lang="fa-IR" b="1" i="0" dirty="0">
                <a:solidFill>
                  <a:schemeClr val="bg1"/>
                </a:solidFill>
                <a:effectLst/>
                <a:latin typeface="IRANSansX" pitchFamily="2" charset="-78"/>
                <a:cs typeface="IRANSansX" pitchFamily="2" charset="-78"/>
              </a:rPr>
              <a:t>بلاک</a:t>
            </a:r>
            <a:r>
              <a:rPr lang="fa-IR" b="0" i="0" dirty="0">
                <a:solidFill>
                  <a:schemeClr val="bg1"/>
                </a:solidFill>
                <a:effectLst/>
                <a:latin typeface="IRANSansX" pitchFamily="2" charset="-78"/>
                <a:cs typeface="IRANSansX" pitchFamily="2" charset="-78"/>
              </a:rPr>
              <a:t> و </a:t>
            </a:r>
            <a:r>
              <a:rPr lang="fa-IR" b="1" i="0" dirty="0">
                <a:solidFill>
                  <a:schemeClr val="bg1"/>
                </a:solidFill>
                <a:effectLst/>
                <a:latin typeface="IRANSansX" pitchFamily="2" charset="-78"/>
                <a:cs typeface="IRANSansX" pitchFamily="2" charset="-78"/>
              </a:rPr>
              <a:t>خطی</a:t>
            </a:r>
            <a:r>
              <a:rPr lang="fa-IR" b="0" i="0" dirty="0">
                <a:solidFill>
                  <a:schemeClr val="bg1"/>
                </a:solidFill>
                <a:effectLst/>
                <a:latin typeface="IRANSansX" pitchFamily="2" charset="-78"/>
                <a:cs typeface="IRANSansX" pitchFamily="2" charset="-78"/>
              </a:rPr>
              <a:t> قرار داد.</a:t>
            </a:r>
          </a:p>
          <a:p>
            <a:pPr algn="r" rtl="1">
              <a:lnSpc>
                <a:spcPct val="150000"/>
              </a:lnSpc>
            </a:pPr>
            <a:r>
              <a:rPr lang="fa-IR" b="0" i="0" dirty="0">
                <a:solidFill>
                  <a:schemeClr val="bg1"/>
                </a:solidFill>
                <a:effectLst/>
                <a:latin typeface="IRANSansX" pitchFamily="2" charset="-78"/>
                <a:cs typeface="IRANSansX" pitchFamily="2" charset="-78"/>
              </a:rPr>
              <a:t>اما درون عناصر </a:t>
            </a:r>
            <a:r>
              <a:rPr lang="fa-IR" b="1" i="0" dirty="0">
                <a:solidFill>
                  <a:schemeClr val="bg1"/>
                </a:solidFill>
                <a:effectLst/>
                <a:latin typeface="IRANSansX" pitchFamily="2" charset="-78"/>
                <a:cs typeface="IRANSansX" pitchFamily="2" charset="-78"/>
              </a:rPr>
              <a:t>خطی فقط می توان عنصر خطی</a:t>
            </a:r>
            <a:r>
              <a:rPr lang="fa-IR" b="0" i="0" dirty="0">
                <a:solidFill>
                  <a:schemeClr val="bg1"/>
                </a:solidFill>
                <a:effectLst/>
                <a:latin typeface="IRANSansX" pitchFamily="2" charset="-78"/>
                <a:cs typeface="IRANSansX" pitchFamily="2" charset="-78"/>
              </a:rPr>
              <a:t> قرار داد.</a:t>
            </a:r>
            <a:r>
              <a:rPr lang="fa-IR" dirty="0">
                <a:solidFill>
                  <a:schemeClr val="bg1"/>
                </a:solidFill>
                <a:latin typeface="IRANSansX" pitchFamily="2" charset="-78"/>
                <a:cs typeface="IRANSansX" pitchFamily="2" charset="-78"/>
              </a:rPr>
              <a:t> به جز یک المان ...</a:t>
            </a:r>
            <a:endParaRPr lang="fa-IR" b="0" i="0" dirty="0">
              <a:solidFill>
                <a:schemeClr val="bg1"/>
              </a:solidFill>
              <a:effectLst/>
              <a:latin typeface="IRANSansX" pitchFamily="2" charset="-78"/>
              <a:cs typeface="IRANSansX" pitchFamily="2" charset="-78"/>
            </a:endParaRPr>
          </a:p>
        </p:txBody>
      </p:sp>
    </p:spTree>
    <p:extLst>
      <p:ext uri="{BB962C8B-B14F-4D97-AF65-F5344CB8AC3E}">
        <p14:creationId xmlns:p14="http://schemas.microsoft.com/office/powerpoint/2010/main" val="2278851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63917F-5D0E-0409-C8E3-C9FBDC2EC316}"/>
              </a:ext>
            </a:extLst>
          </p:cNvPr>
          <p:cNvSpPr txBox="1"/>
          <p:nvPr/>
        </p:nvSpPr>
        <p:spPr>
          <a:xfrm>
            <a:off x="0" y="383820"/>
            <a:ext cx="12192000" cy="784830"/>
          </a:xfrm>
          <a:prstGeom prst="rect">
            <a:avLst/>
          </a:prstGeom>
          <a:noFill/>
        </p:spPr>
        <p:txBody>
          <a:bodyPr wrap="square" rtlCol="0">
            <a:spAutoFit/>
          </a:bodyPr>
          <a:lstStyle/>
          <a:p>
            <a:pPr algn="ctr"/>
            <a:r>
              <a:rPr lang="fa-IR" sz="4500" b="1" dirty="0">
                <a:solidFill>
                  <a:srgbClr val="0099CC"/>
                </a:solidFill>
                <a:latin typeface="IRANSansX" pitchFamily="2" charset="-78"/>
                <a:cs typeface="IRANSansX" pitchFamily="2" charset="-78"/>
              </a:rPr>
              <a:t>چرا انقدر تگ داریم ؟!</a:t>
            </a:r>
            <a:endParaRPr lang="en-US" sz="4500" b="1" dirty="0">
              <a:solidFill>
                <a:srgbClr val="0099CC"/>
              </a:solidFill>
              <a:latin typeface="IRANSansX" pitchFamily="2" charset="-78"/>
              <a:cs typeface="IRANSansX" pitchFamily="2" charset="-78"/>
            </a:endParaRPr>
          </a:p>
        </p:txBody>
      </p:sp>
      <p:sp>
        <p:nvSpPr>
          <p:cNvPr id="4" name="TextBox 3">
            <a:extLst>
              <a:ext uri="{FF2B5EF4-FFF2-40B4-BE49-F238E27FC236}">
                <a16:creationId xmlns:a16="http://schemas.microsoft.com/office/drawing/2014/main" id="{092F4EA1-9B81-687E-3C79-1501A5987209}"/>
              </a:ext>
            </a:extLst>
          </p:cNvPr>
          <p:cNvSpPr txBox="1"/>
          <p:nvPr/>
        </p:nvSpPr>
        <p:spPr>
          <a:xfrm>
            <a:off x="180391" y="1295917"/>
            <a:ext cx="11831217" cy="888705"/>
          </a:xfrm>
          <a:prstGeom prst="rect">
            <a:avLst/>
          </a:prstGeom>
          <a:noFill/>
        </p:spPr>
        <p:txBody>
          <a:bodyPr wrap="square">
            <a:spAutoFit/>
          </a:bodyPr>
          <a:lstStyle/>
          <a:p>
            <a:pPr algn="r" rtl="1">
              <a:lnSpc>
                <a:spcPct val="150000"/>
              </a:lnSpc>
            </a:pPr>
            <a:r>
              <a:rPr lang="fa-IR" b="0" i="0" dirty="0">
                <a:solidFill>
                  <a:srgbClr val="404040"/>
                </a:solidFill>
                <a:effectLst/>
                <a:latin typeface="IRANSansX" pitchFamily="2" charset="-78"/>
                <a:cs typeface="IRANSansX" pitchFamily="2" charset="-78"/>
              </a:rPr>
              <a:t>هدف تگ های </a:t>
            </a:r>
            <a:r>
              <a:rPr lang="en-US" b="0" i="0" dirty="0">
                <a:solidFill>
                  <a:srgbClr val="404040"/>
                </a:solidFill>
                <a:effectLst/>
                <a:latin typeface="IRANSansX" pitchFamily="2" charset="-78"/>
                <a:cs typeface="IRANSansX" pitchFamily="2" charset="-78"/>
              </a:rPr>
              <a:t> HTML</a:t>
            </a:r>
            <a:r>
              <a:rPr lang="fa-IR" b="0" i="0" dirty="0">
                <a:solidFill>
                  <a:srgbClr val="404040"/>
                </a:solidFill>
                <a:effectLst/>
                <a:latin typeface="IRANSansX" pitchFamily="2" charset="-78"/>
                <a:cs typeface="IRANSansX" pitchFamily="2" charset="-78"/>
              </a:rPr>
              <a:t>معنا دادن به محتوای یک سند وب می باشد. نباید به ظاهری که یک تگ اعمال می کند اهمیت داد بلکه مفهومی که به ارمغان می آورد مهم است.</a:t>
            </a:r>
            <a:endParaRPr lang="en-US" dirty="0">
              <a:latin typeface="IRANSansX" pitchFamily="2" charset="-78"/>
              <a:cs typeface="IRANSansX" pitchFamily="2" charset="-78"/>
            </a:endParaRPr>
          </a:p>
        </p:txBody>
      </p:sp>
      <p:graphicFrame>
        <p:nvGraphicFramePr>
          <p:cNvPr id="17" name="Table 17">
            <a:extLst>
              <a:ext uri="{FF2B5EF4-FFF2-40B4-BE49-F238E27FC236}">
                <a16:creationId xmlns:a16="http://schemas.microsoft.com/office/drawing/2014/main" id="{AB9D11D6-BA5E-F5E8-2501-1DFE94D123D9}"/>
              </a:ext>
            </a:extLst>
          </p:cNvPr>
          <p:cNvGraphicFramePr>
            <a:graphicFrameLocks noGrp="1"/>
          </p:cNvGraphicFramePr>
          <p:nvPr>
            <p:extLst>
              <p:ext uri="{D42A27DB-BD31-4B8C-83A1-F6EECF244321}">
                <p14:modId xmlns:p14="http://schemas.microsoft.com/office/powerpoint/2010/main" val="3676218691"/>
              </p:ext>
            </p:extLst>
          </p:nvPr>
        </p:nvGraphicFramePr>
        <p:xfrm>
          <a:off x="410545" y="2522272"/>
          <a:ext cx="11495316" cy="3726910"/>
        </p:xfrm>
        <a:graphic>
          <a:graphicData uri="http://schemas.openxmlformats.org/drawingml/2006/table">
            <a:tbl>
              <a:tblPr firstRow="1" bandRow="1">
                <a:tableStyleId>{7E9639D4-E3E2-4D34-9284-5A2195B3D0D7}</a:tableStyleId>
              </a:tblPr>
              <a:tblGrid>
                <a:gridCol w="2777461">
                  <a:extLst>
                    <a:ext uri="{9D8B030D-6E8A-4147-A177-3AD203B41FA5}">
                      <a16:colId xmlns:a16="http://schemas.microsoft.com/office/drawing/2014/main" val="1520281047"/>
                    </a:ext>
                  </a:extLst>
                </a:gridCol>
                <a:gridCol w="8717855">
                  <a:extLst>
                    <a:ext uri="{9D8B030D-6E8A-4147-A177-3AD203B41FA5}">
                      <a16:colId xmlns:a16="http://schemas.microsoft.com/office/drawing/2014/main" val="1743713199"/>
                    </a:ext>
                  </a:extLst>
                </a:gridCol>
              </a:tblGrid>
              <a:tr h="3893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bg1"/>
                          </a:solidFill>
                          <a:effectLst/>
                          <a:latin typeface="+mn-lt"/>
                          <a:ea typeface="+mn-ea"/>
                          <a:cs typeface="+mn-cs"/>
                        </a:rPr>
                        <a:t>Element</a:t>
                      </a:r>
                      <a:endParaRPr lang="en-US" dirty="0"/>
                    </a:p>
                  </a:txBody>
                  <a:tcPr anchor="ctr">
                    <a:lnR w="28575" cap="flat" cmpd="sng" algn="ctr">
                      <a:solidFill>
                        <a:srgbClr val="0099CC"/>
                      </a:solidFill>
                      <a:prstDash val="sysDash"/>
                      <a:round/>
                      <a:headEnd type="none" w="med" len="med"/>
                      <a:tailEnd type="none" w="med" len="med"/>
                    </a:lnR>
                    <a:solidFill>
                      <a:srgbClr val="0099CC"/>
                    </a:solidFill>
                  </a:tcPr>
                </a:tc>
                <a:tc>
                  <a:txBody>
                    <a:bodyPr/>
                    <a:lstStyle/>
                    <a:p>
                      <a:pPr algn="r" fontAlgn="ctr"/>
                      <a:r>
                        <a:rPr lang="fa-IR" dirty="0">
                          <a:effectLst/>
                          <a:latin typeface="IRANSansX" pitchFamily="2" charset="-78"/>
                          <a:cs typeface="IRANSansX" pitchFamily="2" charset="-78"/>
                        </a:rPr>
                        <a:t>توضیحات</a:t>
                      </a:r>
                      <a:endParaRPr lang="en-US" dirty="0">
                        <a:effectLst/>
                        <a:latin typeface="IRANSansX" pitchFamily="2" charset="-78"/>
                        <a:cs typeface="IRANSansX" pitchFamily="2" charset="-78"/>
                      </a:endParaRPr>
                    </a:p>
                  </a:txBody>
                  <a:tcPr anchor="ctr">
                    <a:lnL w="28575" cap="flat" cmpd="sng" algn="ctr">
                      <a:solidFill>
                        <a:srgbClr val="0099CC"/>
                      </a:solidFill>
                      <a:prstDash val="sysDash"/>
                      <a:round/>
                      <a:headEnd type="none" w="med" len="med"/>
                      <a:tailEnd type="none" w="med" len="med"/>
                    </a:lnL>
                    <a:solidFill>
                      <a:srgbClr val="0099CC"/>
                    </a:solidFill>
                  </a:tcPr>
                </a:tc>
                <a:extLst>
                  <a:ext uri="{0D108BD9-81ED-4DB2-BD59-A6C34878D82A}">
                    <a16:rowId xmlns:a16="http://schemas.microsoft.com/office/drawing/2014/main" val="413318566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t>
                      </a:r>
                    </a:p>
                  </a:txBody>
                  <a:tcPr anchor="ctr">
                    <a:lnR w="28575" cap="flat" cmpd="sng" algn="ctr">
                      <a:solidFill>
                        <a:srgbClr val="0099CC"/>
                      </a:solidFill>
                      <a:prstDash val="sysDash"/>
                      <a:round/>
                      <a:headEnd type="none" w="med" len="med"/>
                      <a:tailEnd type="none" w="med" len="med"/>
                    </a:lnR>
                  </a:tcPr>
                </a:tc>
                <a:tc>
                  <a:txBody>
                    <a:bodyPr/>
                    <a:lstStyle/>
                    <a:p>
                      <a:pPr algn="r"/>
                      <a:r>
                        <a:rPr lang="fa-IR" sz="1400" dirty="0">
                          <a:latin typeface="IRANSansX" pitchFamily="2" charset="-78"/>
                          <a:cs typeface="IRANSansX" pitchFamily="2" charset="-78"/>
                        </a:rPr>
                        <a:t>پاراگراف</a:t>
                      </a:r>
                      <a:endParaRPr lang="en-US" sz="1400" dirty="0">
                        <a:latin typeface="IRANSansX" pitchFamily="2" charset="-78"/>
                        <a:cs typeface="IRANSansX" pitchFamily="2" charset="-78"/>
                      </a:endParaRPr>
                    </a:p>
                  </a:txBody>
                  <a:tcPr anchor="ctr">
                    <a:lnL w="28575" cap="flat" cmpd="sng" algn="ctr">
                      <a:solidFill>
                        <a:srgbClr val="0099CC"/>
                      </a:solidFill>
                      <a:prstDash val="sysDash"/>
                      <a:round/>
                      <a:headEnd type="none" w="med" len="med"/>
                      <a:tailEnd type="none" w="med" len="med"/>
                    </a:lnL>
                  </a:tcPr>
                </a:tc>
                <a:extLst>
                  <a:ext uri="{0D108BD9-81ED-4DB2-BD59-A6C34878D82A}">
                    <a16:rowId xmlns:a16="http://schemas.microsoft.com/office/drawing/2014/main" val="195864706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h1-h6</a:t>
                      </a:r>
                    </a:p>
                  </a:txBody>
                  <a:tcPr anchor="ctr">
                    <a:lnR w="28575" cap="flat" cmpd="sng" algn="ctr">
                      <a:solidFill>
                        <a:srgbClr val="0099CC"/>
                      </a:solidFill>
                      <a:prstDash val="sysDash"/>
                      <a:round/>
                      <a:headEnd type="none" w="med" len="med"/>
                      <a:tailEnd type="none" w="med" len="med"/>
                    </a:lnR>
                  </a:tcPr>
                </a:tc>
                <a:tc>
                  <a:txBody>
                    <a:bodyPr/>
                    <a:lstStyle/>
                    <a:p>
                      <a:pPr algn="r"/>
                      <a:r>
                        <a:rPr lang="fa-IR" sz="1400" dirty="0">
                          <a:latin typeface="IRANSansX" pitchFamily="2" charset="-78"/>
                          <a:cs typeface="IRANSansX" pitchFamily="2" charset="-78"/>
                        </a:rPr>
                        <a:t>عنوان ها</a:t>
                      </a:r>
                      <a:endParaRPr lang="en-US" sz="1400" dirty="0">
                        <a:latin typeface="IRANSansX" pitchFamily="2" charset="-78"/>
                        <a:cs typeface="IRANSansX" pitchFamily="2" charset="-78"/>
                      </a:endParaRPr>
                    </a:p>
                  </a:txBody>
                  <a:tcPr anchor="ctr">
                    <a:lnL w="28575" cap="flat" cmpd="sng" algn="ctr">
                      <a:solidFill>
                        <a:srgbClr val="0099CC"/>
                      </a:solidFill>
                      <a:prstDash val="sysDash"/>
                      <a:round/>
                      <a:headEnd type="none" w="med" len="med"/>
                      <a:tailEnd type="none" w="med" len="med"/>
                    </a:lnL>
                  </a:tcPr>
                </a:tc>
                <a:extLst>
                  <a:ext uri="{0D108BD9-81ED-4DB2-BD59-A6C34878D82A}">
                    <a16:rowId xmlns:a16="http://schemas.microsoft.com/office/drawing/2014/main" val="2877724966"/>
                  </a:ext>
                </a:extLst>
              </a:tr>
              <a:tr h="370840">
                <a:tc>
                  <a:txBody>
                    <a:bodyPr/>
                    <a:lstStyle/>
                    <a:p>
                      <a:r>
                        <a:rPr lang="en-US" b="0" dirty="0">
                          <a:solidFill>
                            <a:srgbClr val="263238"/>
                          </a:solidFill>
                          <a:effectLst/>
                        </a:rPr>
                        <a:t>blockquote</a:t>
                      </a:r>
                      <a:endParaRPr lang="en-US" dirty="0"/>
                    </a:p>
                  </a:txBody>
                  <a:tcPr anchor="ctr">
                    <a:lnR w="28575" cap="flat" cmpd="sng" algn="ctr">
                      <a:solidFill>
                        <a:srgbClr val="0099CC"/>
                      </a:solidFill>
                      <a:prstDash val="sysDash"/>
                      <a:round/>
                      <a:headEnd type="none" w="med" len="med"/>
                      <a:tailEnd type="none" w="med" len="med"/>
                    </a:lnR>
                  </a:tcPr>
                </a:tc>
                <a:tc>
                  <a:txBody>
                    <a:bodyPr/>
                    <a:lstStyle/>
                    <a:p>
                      <a:pPr algn="r"/>
                      <a:r>
                        <a:rPr lang="fa-IR" sz="1400" dirty="0">
                          <a:latin typeface="IRANSansX" pitchFamily="2" charset="-78"/>
                          <a:cs typeface="IRANSansX" pitchFamily="2" charset="-78"/>
                        </a:rPr>
                        <a:t>نقل قول بلند</a:t>
                      </a:r>
                      <a:endParaRPr lang="en-US" sz="1400" dirty="0">
                        <a:latin typeface="IRANSansX" pitchFamily="2" charset="-78"/>
                        <a:cs typeface="IRANSansX" pitchFamily="2" charset="-78"/>
                      </a:endParaRPr>
                    </a:p>
                  </a:txBody>
                  <a:tcPr anchor="ctr">
                    <a:lnL w="28575" cap="flat" cmpd="sng" algn="ctr">
                      <a:solidFill>
                        <a:srgbClr val="0099CC"/>
                      </a:solidFill>
                      <a:prstDash val="sysDash"/>
                      <a:round/>
                      <a:headEnd type="none" w="med" len="med"/>
                      <a:tailEnd type="none" w="med" len="med"/>
                    </a:lnL>
                  </a:tcPr>
                </a:tc>
                <a:extLst>
                  <a:ext uri="{0D108BD9-81ED-4DB2-BD59-A6C34878D82A}">
                    <a16:rowId xmlns:a16="http://schemas.microsoft.com/office/drawing/2014/main" val="26157067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263238"/>
                          </a:solidFill>
                          <a:effectLst/>
                        </a:rPr>
                        <a:t>a</a:t>
                      </a:r>
                      <a:endParaRPr lang="en-US" dirty="0"/>
                    </a:p>
                  </a:txBody>
                  <a:tcPr anchor="ctr">
                    <a:lnR w="28575" cap="flat" cmpd="sng" algn="ctr">
                      <a:solidFill>
                        <a:srgbClr val="0099CC"/>
                      </a:solidFill>
                      <a:prstDash val="sysDash"/>
                      <a:round/>
                      <a:headEnd type="none" w="med" len="med"/>
                      <a:tailEnd type="none" w="med" len="med"/>
                    </a:lnR>
                  </a:tcPr>
                </a:tc>
                <a:tc>
                  <a:txBody>
                    <a:bodyPr/>
                    <a:lstStyle/>
                    <a:p>
                      <a:pPr algn="r"/>
                      <a:r>
                        <a:rPr lang="fa-IR" sz="1400" dirty="0">
                          <a:latin typeface="IRANSansX" pitchFamily="2" charset="-78"/>
                          <a:cs typeface="IRANSansX" pitchFamily="2" charset="-78"/>
                        </a:rPr>
                        <a:t>لینک</a:t>
                      </a:r>
                      <a:endParaRPr lang="en-US" sz="1400" dirty="0">
                        <a:latin typeface="IRANSansX" pitchFamily="2" charset="-78"/>
                        <a:cs typeface="IRANSansX" pitchFamily="2" charset="-78"/>
                      </a:endParaRPr>
                    </a:p>
                  </a:txBody>
                  <a:tcPr anchor="ctr">
                    <a:lnL w="28575" cap="flat" cmpd="sng" algn="ctr">
                      <a:solidFill>
                        <a:srgbClr val="0099CC"/>
                      </a:solidFill>
                      <a:prstDash val="sysDash"/>
                      <a:round/>
                      <a:headEnd type="none" w="med" len="med"/>
                      <a:tailEnd type="none" w="med" len="med"/>
                    </a:lnL>
                  </a:tcPr>
                </a:tc>
                <a:extLst>
                  <a:ext uri="{0D108BD9-81ED-4DB2-BD59-A6C34878D82A}">
                    <a16:rowId xmlns:a16="http://schemas.microsoft.com/office/drawing/2014/main" val="21603542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solidFill>
                            <a:srgbClr val="263238"/>
                          </a:solidFill>
                          <a:effectLst/>
                        </a:rPr>
                        <a:t>em</a:t>
                      </a:r>
                      <a:endParaRPr lang="en-US" dirty="0"/>
                    </a:p>
                  </a:txBody>
                  <a:tcPr anchor="ctr">
                    <a:lnR w="28575" cap="flat" cmpd="sng" algn="ctr">
                      <a:solidFill>
                        <a:srgbClr val="0099CC"/>
                      </a:solidFill>
                      <a:prstDash val="sysDash"/>
                      <a:round/>
                      <a:headEnd type="none" w="med" len="med"/>
                      <a:tailEnd type="none" w="med" len="med"/>
                    </a:lnR>
                  </a:tcPr>
                </a:tc>
                <a:tc>
                  <a:txBody>
                    <a:bodyPr/>
                    <a:lstStyle/>
                    <a:p>
                      <a:pPr algn="r"/>
                      <a:r>
                        <a:rPr lang="fa-IR" sz="1400" dirty="0">
                          <a:latin typeface="IRANSansX" pitchFamily="2" charset="-78"/>
                          <a:cs typeface="IRANSansX" pitchFamily="2" charset="-78"/>
                        </a:rPr>
                        <a:t>کلمات تاکید</a:t>
                      </a:r>
                      <a:endParaRPr lang="en-US" sz="1400" dirty="0">
                        <a:latin typeface="IRANSansX" pitchFamily="2" charset="-78"/>
                        <a:cs typeface="IRANSansX" pitchFamily="2" charset="-78"/>
                      </a:endParaRPr>
                    </a:p>
                  </a:txBody>
                  <a:tcPr anchor="ctr">
                    <a:lnL w="28575" cap="flat" cmpd="sng" algn="ctr">
                      <a:solidFill>
                        <a:srgbClr val="0099CC"/>
                      </a:solidFill>
                      <a:prstDash val="sysDash"/>
                      <a:round/>
                      <a:headEnd type="none" w="med" len="med"/>
                      <a:tailEnd type="none" w="med" len="med"/>
                    </a:lnL>
                  </a:tcPr>
                </a:tc>
                <a:extLst>
                  <a:ext uri="{0D108BD9-81ED-4DB2-BD59-A6C34878D82A}">
                    <a16:rowId xmlns:a16="http://schemas.microsoft.com/office/drawing/2014/main" val="20541347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263238"/>
                          </a:solidFill>
                          <a:effectLst/>
                        </a:rPr>
                        <a:t>strong</a:t>
                      </a:r>
                      <a:endParaRPr lang="en-US" dirty="0"/>
                    </a:p>
                  </a:txBody>
                  <a:tcPr anchor="ctr">
                    <a:lnR w="28575" cap="flat" cmpd="sng" algn="ctr">
                      <a:solidFill>
                        <a:srgbClr val="0099CC"/>
                      </a:solidFill>
                      <a:prstDash val="sysDash"/>
                      <a:round/>
                      <a:headEnd type="none" w="med" len="med"/>
                      <a:tailEnd type="none" w="med" len="med"/>
                    </a:lnR>
                  </a:tcPr>
                </a:tc>
                <a:tc>
                  <a:txBody>
                    <a:bodyPr/>
                    <a:lstStyle/>
                    <a:p>
                      <a:pPr algn="r"/>
                      <a:r>
                        <a:rPr lang="fa-IR" sz="1400" dirty="0">
                          <a:latin typeface="IRANSansX" pitchFamily="2" charset="-78"/>
                          <a:cs typeface="IRANSansX" pitchFamily="2" charset="-78"/>
                        </a:rPr>
                        <a:t>کلمات مهم</a:t>
                      </a:r>
                      <a:endParaRPr lang="en-US" sz="1400" dirty="0">
                        <a:latin typeface="IRANSansX" pitchFamily="2" charset="-78"/>
                        <a:cs typeface="IRANSansX" pitchFamily="2" charset="-78"/>
                      </a:endParaRPr>
                    </a:p>
                  </a:txBody>
                  <a:tcPr anchor="ctr">
                    <a:lnL w="28575" cap="flat" cmpd="sng" algn="ctr">
                      <a:solidFill>
                        <a:srgbClr val="0099CC"/>
                      </a:solidFill>
                      <a:prstDash val="sysDash"/>
                      <a:round/>
                      <a:headEnd type="none" w="med" len="med"/>
                      <a:tailEnd type="none" w="med" len="med"/>
                    </a:lnL>
                  </a:tcPr>
                </a:tc>
                <a:extLst>
                  <a:ext uri="{0D108BD9-81ED-4DB2-BD59-A6C34878D82A}">
                    <a16:rowId xmlns:a16="http://schemas.microsoft.com/office/drawing/2014/main" val="413403525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263238"/>
                          </a:solidFill>
                          <a:effectLst/>
                        </a:rPr>
                        <a:t>q</a:t>
                      </a:r>
                      <a:endParaRPr lang="en-US" dirty="0"/>
                    </a:p>
                  </a:txBody>
                  <a:tcPr anchor="ctr">
                    <a:lnR w="28575" cap="flat" cmpd="sng" algn="ctr">
                      <a:solidFill>
                        <a:srgbClr val="0099CC"/>
                      </a:solidFill>
                      <a:prstDash val="sysDash"/>
                      <a:round/>
                      <a:headEnd type="none" w="med" len="med"/>
                      <a:tailEnd type="none" w="med" len="med"/>
                    </a:lnR>
                  </a:tcPr>
                </a:tc>
                <a:tc>
                  <a:txBody>
                    <a:bodyPr/>
                    <a:lstStyle/>
                    <a:p>
                      <a:pPr algn="r"/>
                      <a:r>
                        <a:rPr lang="fa-IR" sz="1400" dirty="0">
                          <a:latin typeface="IRANSansX" pitchFamily="2" charset="-78"/>
                          <a:cs typeface="IRANSansX" pitchFamily="2" charset="-78"/>
                        </a:rPr>
                        <a:t>نقل قول کوتاه</a:t>
                      </a:r>
                      <a:endParaRPr lang="en-US" sz="1400" dirty="0">
                        <a:latin typeface="IRANSansX" pitchFamily="2" charset="-78"/>
                        <a:cs typeface="IRANSansX" pitchFamily="2" charset="-78"/>
                      </a:endParaRPr>
                    </a:p>
                  </a:txBody>
                  <a:tcPr anchor="ctr">
                    <a:lnL w="28575" cap="flat" cmpd="sng" algn="ctr">
                      <a:solidFill>
                        <a:srgbClr val="0099CC"/>
                      </a:solidFill>
                      <a:prstDash val="sysDash"/>
                      <a:round/>
                      <a:headEnd type="none" w="med" len="med"/>
                      <a:tailEnd type="none" w="med" len="med"/>
                    </a:lnL>
                  </a:tcPr>
                </a:tc>
                <a:extLst>
                  <a:ext uri="{0D108BD9-81ED-4DB2-BD59-A6C34878D82A}">
                    <a16:rowId xmlns:a16="http://schemas.microsoft.com/office/drawing/2014/main" val="312935225"/>
                  </a:ext>
                </a:extLst>
              </a:tr>
              <a:tr h="370840">
                <a:tc>
                  <a:txBody>
                    <a:bodyPr/>
                    <a:lstStyle/>
                    <a:p>
                      <a:r>
                        <a:rPr lang="en-US" b="0" dirty="0" err="1">
                          <a:solidFill>
                            <a:srgbClr val="263238"/>
                          </a:solidFill>
                          <a:effectLst/>
                        </a:rPr>
                        <a:t>abbr</a:t>
                      </a:r>
                      <a:endParaRPr lang="en-US" dirty="0"/>
                    </a:p>
                  </a:txBody>
                  <a:tcPr anchor="ctr">
                    <a:lnR w="28575" cap="flat" cmpd="sng" algn="ctr">
                      <a:solidFill>
                        <a:srgbClr val="0099CC"/>
                      </a:solidFill>
                      <a:prstDash val="sysDash"/>
                      <a:round/>
                      <a:headEnd type="none" w="med" len="med"/>
                      <a:tailEnd type="none" w="med" len="med"/>
                    </a:lnR>
                  </a:tcPr>
                </a:tc>
                <a:tc>
                  <a:txBody>
                    <a:bodyPr/>
                    <a:lstStyle/>
                    <a:p>
                      <a:pPr algn="r"/>
                      <a:r>
                        <a:rPr lang="fa-IR" sz="1400" dirty="0">
                          <a:latin typeface="IRANSansX" pitchFamily="2" charset="-78"/>
                          <a:cs typeface="IRANSansX" pitchFamily="2" charset="-78"/>
                        </a:rPr>
                        <a:t>کلمات اختصار</a:t>
                      </a:r>
                      <a:endParaRPr lang="en-US" sz="1400" dirty="0">
                        <a:latin typeface="IRANSansX" pitchFamily="2" charset="-78"/>
                        <a:cs typeface="IRANSansX" pitchFamily="2" charset="-78"/>
                      </a:endParaRPr>
                    </a:p>
                  </a:txBody>
                  <a:tcPr anchor="ctr">
                    <a:lnL w="28575" cap="flat" cmpd="sng" algn="ctr">
                      <a:solidFill>
                        <a:srgbClr val="0099CC"/>
                      </a:solidFill>
                      <a:prstDash val="sysDash"/>
                      <a:round/>
                      <a:headEnd type="none" w="med" len="med"/>
                      <a:tailEnd type="none" w="med" len="med"/>
                    </a:lnL>
                  </a:tcPr>
                </a:tc>
                <a:extLst>
                  <a:ext uri="{0D108BD9-81ED-4DB2-BD59-A6C34878D82A}">
                    <a16:rowId xmlns:a16="http://schemas.microsoft.com/office/drawing/2014/main" val="1234689693"/>
                  </a:ext>
                </a:extLst>
              </a:tr>
              <a:tr h="370840">
                <a:tc>
                  <a:txBody>
                    <a:bodyPr/>
                    <a:lstStyle/>
                    <a:p>
                      <a:r>
                        <a:rPr lang="en-US" dirty="0"/>
                        <a:t>time</a:t>
                      </a:r>
                    </a:p>
                  </a:txBody>
                  <a:tcPr anchor="ctr">
                    <a:lnR w="28575" cap="flat" cmpd="sng" algn="ctr">
                      <a:solidFill>
                        <a:srgbClr val="0099CC"/>
                      </a:solidFill>
                      <a:prstDash val="sysDash"/>
                      <a:round/>
                      <a:headEnd type="none" w="med" len="med"/>
                      <a:tailEnd type="none" w="med" len="med"/>
                    </a:lnR>
                  </a:tcPr>
                </a:tc>
                <a:tc>
                  <a:txBody>
                    <a:bodyPr/>
                    <a:lstStyle/>
                    <a:p>
                      <a:pPr algn="r"/>
                      <a:r>
                        <a:rPr lang="fa-IR" sz="1400" dirty="0">
                          <a:latin typeface="IRANSansX" pitchFamily="2" charset="-78"/>
                          <a:cs typeface="IRANSansX" pitchFamily="2" charset="-78"/>
                        </a:rPr>
                        <a:t>تاریخ و زمان</a:t>
                      </a:r>
                      <a:endParaRPr lang="en-US" sz="1400" dirty="0">
                        <a:latin typeface="IRANSansX" pitchFamily="2" charset="-78"/>
                        <a:cs typeface="IRANSansX" pitchFamily="2" charset="-78"/>
                      </a:endParaRPr>
                    </a:p>
                  </a:txBody>
                  <a:tcPr anchor="ctr">
                    <a:lnL w="28575" cap="flat" cmpd="sng" algn="ctr">
                      <a:solidFill>
                        <a:srgbClr val="0099CC"/>
                      </a:solidFill>
                      <a:prstDash val="sysDash"/>
                      <a:round/>
                      <a:headEnd type="none" w="med" len="med"/>
                      <a:tailEnd type="none" w="med" len="med"/>
                    </a:lnL>
                  </a:tcPr>
                </a:tc>
                <a:extLst>
                  <a:ext uri="{0D108BD9-81ED-4DB2-BD59-A6C34878D82A}">
                    <a16:rowId xmlns:a16="http://schemas.microsoft.com/office/drawing/2014/main" val="845352899"/>
                  </a:ext>
                </a:extLst>
              </a:tr>
            </a:tbl>
          </a:graphicData>
        </a:graphic>
      </p:graphicFrame>
    </p:spTree>
    <p:extLst>
      <p:ext uri="{BB962C8B-B14F-4D97-AF65-F5344CB8AC3E}">
        <p14:creationId xmlns:p14="http://schemas.microsoft.com/office/powerpoint/2010/main" val="1228690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F99B24-5CB2-7C31-9284-76DFB43ACC5B}"/>
              </a:ext>
            </a:extLst>
          </p:cNvPr>
          <p:cNvSpPr txBox="1"/>
          <p:nvPr/>
        </p:nvSpPr>
        <p:spPr>
          <a:xfrm>
            <a:off x="0" y="383820"/>
            <a:ext cx="12192000" cy="784830"/>
          </a:xfrm>
          <a:prstGeom prst="rect">
            <a:avLst/>
          </a:prstGeom>
          <a:noFill/>
        </p:spPr>
        <p:txBody>
          <a:bodyPr wrap="square" rtlCol="0">
            <a:spAutoFit/>
          </a:bodyPr>
          <a:lstStyle/>
          <a:p>
            <a:pPr algn="ctr" rtl="1"/>
            <a:r>
              <a:rPr lang="fa-IR" sz="4500" b="1" dirty="0">
                <a:solidFill>
                  <a:srgbClr val="0099CC"/>
                </a:solidFill>
                <a:latin typeface="IRANSansX" pitchFamily="2" charset="-78"/>
                <a:cs typeface="IRANSansX" pitchFamily="2" charset="-78"/>
              </a:rPr>
              <a:t>تگ های</a:t>
            </a:r>
            <a:r>
              <a:rPr lang="en-US" sz="4500" b="1" dirty="0">
                <a:solidFill>
                  <a:srgbClr val="0099CC"/>
                </a:solidFill>
                <a:latin typeface="IRANSansX" pitchFamily="2" charset="-78"/>
                <a:cs typeface="IRANSansX" pitchFamily="2" charset="-78"/>
              </a:rPr>
              <a:t> div </a:t>
            </a:r>
            <a:r>
              <a:rPr lang="fa-IR" sz="4500" b="1" dirty="0">
                <a:solidFill>
                  <a:srgbClr val="0099CC"/>
                </a:solidFill>
                <a:latin typeface="IRANSansX" pitchFamily="2" charset="-78"/>
                <a:cs typeface="IRANSansX" pitchFamily="2" charset="-78"/>
              </a:rPr>
              <a:t>و </a:t>
            </a:r>
            <a:r>
              <a:rPr lang="en-US" sz="4500" b="1" dirty="0">
                <a:solidFill>
                  <a:srgbClr val="0099CC"/>
                </a:solidFill>
                <a:latin typeface="IRANSansX" pitchFamily="2" charset="-78"/>
                <a:cs typeface="IRANSansX" pitchFamily="2" charset="-78"/>
              </a:rPr>
              <a:t>span</a:t>
            </a:r>
          </a:p>
        </p:txBody>
      </p:sp>
      <p:sp>
        <p:nvSpPr>
          <p:cNvPr id="6" name="Rectangle 5">
            <a:extLst>
              <a:ext uri="{FF2B5EF4-FFF2-40B4-BE49-F238E27FC236}">
                <a16:creationId xmlns:a16="http://schemas.microsoft.com/office/drawing/2014/main" id="{96F6DE7C-31A5-B94E-FFF4-485107247226}"/>
              </a:ext>
            </a:extLst>
          </p:cNvPr>
          <p:cNvSpPr/>
          <p:nvPr/>
        </p:nvSpPr>
        <p:spPr>
          <a:xfrm>
            <a:off x="0" y="1604317"/>
            <a:ext cx="12192000" cy="8537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Content</a:t>
            </a:r>
          </a:p>
        </p:txBody>
      </p:sp>
      <p:sp>
        <p:nvSpPr>
          <p:cNvPr id="7" name="Rectangle 6">
            <a:extLst>
              <a:ext uri="{FF2B5EF4-FFF2-40B4-BE49-F238E27FC236}">
                <a16:creationId xmlns:a16="http://schemas.microsoft.com/office/drawing/2014/main" id="{708FCFB9-CCFF-172B-57C7-6F3E80F2C8B5}"/>
              </a:ext>
            </a:extLst>
          </p:cNvPr>
          <p:cNvSpPr/>
          <p:nvPr/>
        </p:nvSpPr>
        <p:spPr>
          <a:xfrm>
            <a:off x="0" y="2575249"/>
            <a:ext cx="998376" cy="8537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Content</a:t>
            </a:r>
          </a:p>
        </p:txBody>
      </p:sp>
      <p:sp>
        <p:nvSpPr>
          <p:cNvPr id="3" name="TextBox 2">
            <a:extLst>
              <a:ext uri="{FF2B5EF4-FFF2-40B4-BE49-F238E27FC236}">
                <a16:creationId xmlns:a16="http://schemas.microsoft.com/office/drawing/2014/main" id="{0EBC4F8A-9EBA-E381-A86B-FE07E936EA40}"/>
              </a:ext>
            </a:extLst>
          </p:cNvPr>
          <p:cNvSpPr txBox="1"/>
          <p:nvPr/>
        </p:nvSpPr>
        <p:spPr>
          <a:xfrm>
            <a:off x="173965" y="3759107"/>
            <a:ext cx="11844069" cy="2277547"/>
          </a:xfrm>
          <a:prstGeom prst="rect">
            <a:avLst/>
          </a:prstGeom>
          <a:noFill/>
        </p:spPr>
        <p:txBody>
          <a:bodyPr wrap="square" rtlCol="0">
            <a:spAutoFit/>
          </a:bodyPr>
          <a:lstStyle/>
          <a:p>
            <a:pPr algn="r" rtl="1">
              <a:lnSpc>
                <a:spcPct val="150000"/>
              </a:lnSpc>
            </a:pPr>
            <a:r>
              <a:rPr lang="fa-IR" sz="1600" b="0" i="0" dirty="0">
                <a:solidFill>
                  <a:srgbClr val="404040"/>
                </a:solidFill>
                <a:effectLst/>
                <a:latin typeface="IRANSansX" pitchFamily="2" charset="-78"/>
                <a:cs typeface="IRANSansX" pitchFamily="2" charset="-78"/>
              </a:rPr>
              <a:t>اگر هیچ یک از عناصر معنادار، متناسب با کار ما نبود ولی نیاز داریم که نگهدارنده ای برای قسمتی از محتوای سند داشته باشیم می توانیم از یکی از عناصر زیر استفاده کنیم:</a:t>
            </a:r>
            <a:endParaRPr lang="en-US" sz="1600" b="0" i="0" dirty="0">
              <a:solidFill>
                <a:srgbClr val="404040"/>
              </a:solidFill>
              <a:effectLst/>
              <a:latin typeface="IRANSansX" pitchFamily="2" charset="-78"/>
              <a:cs typeface="IRANSansX" pitchFamily="2" charset="-78"/>
            </a:endParaRPr>
          </a:p>
          <a:p>
            <a:pPr algn="r" rtl="1">
              <a:lnSpc>
                <a:spcPct val="150000"/>
              </a:lnSpc>
            </a:pPr>
            <a:endParaRPr lang="fa-IR" sz="1600" b="0" i="0" dirty="0">
              <a:solidFill>
                <a:srgbClr val="404040"/>
              </a:solidFill>
              <a:effectLst/>
              <a:latin typeface="IRANSansX" pitchFamily="2" charset="-78"/>
              <a:cs typeface="IRANSansX" pitchFamily="2" charset="-78"/>
            </a:endParaRPr>
          </a:p>
          <a:p>
            <a:pPr marL="285750" indent="-285750" algn="r" rtl="1">
              <a:lnSpc>
                <a:spcPct val="150000"/>
              </a:lnSpc>
              <a:buFont typeface="Arial" panose="020B0604020202020204" pitchFamily="34" charset="0"/>
              <a:buChar char="•"/>
            </a:pPr>
            <a:r>
              <a:rPr lang="en-US" sz="1600" b="1" i="0" dirty="0">
                <a:solidFill>
                  <a:srgbClr val="404040"/>
                </a:solidFill>
                <a:effectLst/>
                <a:latin typeface="IRANSansX" pitchFamily="2" charset="-78"/>
                <a:cs typeface="IRANSansX" pitchFamily="2" charset="-78"/>
              </a:rPr>
              <a:t> </a:t>
            </a:r>
            <a:r>
              <a:rPr lang="en-US" sz="1600" b="1" i="0" dirty="0">
                <a:solidFill>
                  <a:srgbClr val="0099CC"/>
                </a:solidFill>
                <a:effectLst/>
                <a:latin typeface="IRANSansX" pitchFamily="2" charset="-78"/>
                <a:cs typeface="IRANSansX" pitchFamily="2" charset="-78"/>
              </a:rPr>
              <a:t>div</a:t>
            </a:r>
            <a:r>
              <a:rPr lang="en-US" sz="1600" b="1" i="0" dirty="0">
                <a:solidFill>
                  <a:srgbClr val="404040"/>
                </a:solidFill>
                <a:effectLst/>
                <a:latin typeface="IRANSansX" pitchFamily="2" charset="-78"/>
                <a:cs typeface="IRANSansX" pitchFamily="2" charset="-78"/>
              </a:rPr>
              <a:t> </a:t>
            </a:r>
            <a:r>
              <a:rPr lang="fa-IR" sz="1600" b="0" i="0" dirty="0">
                <a:solidFill>
                  <a:srgbClr val="404040"/>
                </a:solidFill>
                <a:effectLst/>
                <a:latin typeface="IRANSansX" pitchFamily="2" charset="-78"/>
                <a:cs typeface="IRANSansX" pitchFamily="2" charset="-78"/>
              </a:rPr>
              <a:t>یک عنصر بی معنا که از نوع </a:t>
            </a:r>
            <a:r>
              <a:rPr lang="fa-IR" sz="1600" b="1" i="0" dirty="0">
                <a:solidFill>
                  <a:srgbClr val="0099CC"/>
                </a:solidFill>
                <a:effectLst/>
                <a:latin typeface="IRANSansX" pitchFamily="2" charset="-78"/>
                <a:cs typeface="IRANSansX" pitchFamily="2" charset="-78"/>
              </a:rPr>
              <a:t>بلاک</a:t>
            </a:r>
            <a:r>
              <a:rPr lang="fa-IR" sz="1600" b="0" i="0" dirty="0">
                <a:solidFill>
                  <a:srgbClr val="404040"/>
                </a:solidFill>
                <a:effectLst/>
                <a:latin typeface="IRANSansX" pitchFamily="2" charset="-78"/>
                <a:cs typeface="IRANSansX" pitchFamily="2" charset="-78"/>
              </a:rPr>
              <a:t> می باشد.</a:t>
            </a:r>
          </a:p>
          <a:p>
            <a:pPr marL="285750" indent="-285750" algn="r" rtl="1">
              <a:lnSpc>
                <a:spcPct val="150000"/>
              </a:lnSpc>
              <a:buFont typeface="Arial" panose="020B0604020202020204" pitchFamily="34" charset="0"/>
              <a:buChar char="•"/>
            </a:pPr>
            <a:r>
              <a:rPr lang="en-US" sz="1600" b="1" i="0" dirty="0">
                <a:solidFill>
                  <a:srgbClr val="404040"/>
                </a:solidFill>
                <a:effectLst/>
                <a:latin typeface="IRANSansX" pitchFamily="2" charset="-78"/>
                <a:cs typeface="IRANSansX" pitchFamily="2" charset="-78"/>
              </a:rPr>
              <a:t> </a:t>
            </a:r>
            <a:r>
              <a:rPr lang="en-US" sz="1600" b="1" i="0" dirty="0">
                <a:solidFill>
                  <a:srgbClr val="0099CC"/>
                </a:solidFill>
                <a:effectLst/>
                <a:latin typeface="IRANSansX" pitchFamily="2" charset="-78"/>
                <a:cs typeface="IRANSansX" pitchFamily="2" charset="-78"/>
              </a:rPr>
              <a:t>span</a:t>
            </a:r>
            <a:r>
              <a:rPr lang="fa-IR" sz="1600" b="0" i="0" dirty="0">
                <a:solidFill>
                  <a:srgbClr val="404040"/>
                </a:solidFill>
                <a:effectLst/>
                <a:latin typeface="IRANSansX" pitchFamily="2" charset="-78"/>
                <a:cs typeface="IRANSansX" pitchFamily="2" charset="-78"/>
              </a:rPr>
              <a:t>یک عنصر بی معنا که از نوع </a:t>
            </a:r>
            <a:r>
              <a:rPr lang="fa-IR" sz="1600" b="1" i="0" u="none" strike="noStrike" dirty="0">
                <a:solidFill>
                  <a:srgbClr val="0099CC"/>
                </a:solidFill>
                <a:effectLst/>
                <a:latin typeface="IRANSansX" pitchFamily="2" charset="-78"/>
                <a:cs typeface="IRANSansX" pitchFamily="2" charset="-78"/>
              </a:rPr>
              <a:t>خطی</a:t>
            </a:r>
            <a:r>
              <a:rPr lang="fa-IR" sz="1600" b="0" i="0" dirty="0">
                <a:solidFill>
                  <a:srgbClr val="404040"/>
                </a:solidFill>
                <a:effectLst/>
                <a:latin typeface="IRANSansX" pitchFamily="2" charset="-78"/>
                <a:cs typeface="IRANSansX" pitchFamily="2" charset="-78"/>
              </a:rPr>
              <a:t> می باشد.</a:t>
            </a:r>
          </a:p>
          <a:p>
            <a:pPr algn="r" rtl="1">
              <a:lnSpc>
                <a:spcPct val="150000"/>
              </a:lnSpc>
            </a:pPr>
            <a:endParaRPr lang="en-US" sz="1600" dirty="0">
              <a:latin typeface="IRANSansX" pitchFamily="2" charset="-78"/>
              <a:cs typeface="IRANSansX" pitchFamily="2" charset="-78"/>
            </a:endParaRPr>
          </a:p>
        </p:txBody>
      </p:sp>
    </p:spTree>
    <p:extLst>
      <p:ext uri="{BB962C8B-B14F-4D97-AF65-F5344CB8AC3E}">
        <p14:creationId xmlns:p14="http://schemas.microsoft.com/office/powerpoint/2010/main" val="155867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4DE899-5A11-F8BD-FA15-6D98E68246C8}"/>
              </a:ext>
            </a:extLst>
          </p:cNvPr>
          <p:cNvSpPr txBox="1"/>
          <p:nvPr/>
        </p:nvSpPr>
        <p:spPr>
          <a:xfrm>
            <a:off x="0" y="383820"/>
            <a:ext cx="12192000" cy="784830"/>
          </a:xfrm>
          <a:prstGeom prst="rect">
            <a:avLst/>
          </a:prstGeom>
          <a:noFill/>
        </p:spPr>
        <p:txBody>
          <a:bodyPr wrap="square" rtlCol="0">
            <a:spAutoFit/>
          </a:bodyPr>
          <a:lstStyle/>
          <a:p>
            <a:pPr algn="ctr"/>
            <a:r>
              <a:rPr lang="fa-IR" sz="4500" b="1" dirty="0">
                <a:solidFill>
                  <a:srgbClr val="0099CC"/>
                </a:solidFill>
                <a:latin typeface="IRANSansX" pitchFamily="2" charset="-78"/>
                <a:cs typeface="IRANSansX" pitchFamily="2" charset="-78"/>
              </a:rPr>
              <a:t>لیست ها</a:t>
            </a:r>
            <a:endParaRPr lang="en-US" sz="4500" b="1" dirty="0">
              <a:solidFill>
                <a:srgbClr val="0099CC"/>
              </a:solidFill>
              <a:latin typeface="IRANSansX" pitchFamily="2" charset="-78"/>
              <a:cs typeface="IRANSansX" pitchFamily="2" charset="-78"/>
            </a:endParaRPr>
          </a:p>
        </p:txBody>
      </p:sp>
      <p:pic>
        <p:nvPicPr>
          <p:cNvPr id="10" name="Picture 9">
            <a:extLst>
              <a:ext uri="{FF2B5EF4-FFF2-40B4-BE49-F238E27FC236}">
                <a16:creationId xmlns:a16="http://schemas.microsoft.com/office/drawing/2014/main" id="{2495B7B4-B789-EAF4-3B4D-79375C643C12}"/>
              </a:ext>
            </a:extLst>
          </p:cNvPr>
          <p:cNvPicPr>
            <a:picLocks noChangeAspect="1"/>
          </p:cNvPicPr>
          <p:nvPr/>
        </p:nvPicPr>
        <p:blipFill>
          <a:blip r:embed="rId2"/>
          <a:stretch>
            <a:fillRect/>
          </a:stretch>
        </p:blipFill>
        <p:spPr>
          <a:xfrm>
            <a:off x="382487" y="1518729"/>
            <a:ext cx="2255715" cy="1386960"/>
          </a:xfrm>
          <a:prstGeom prst="rect">
            <a:avLst/>
          </a:prstGeom>
        </p:spPr>
      </p:pic>
      <p:pic>
        <p:nvPicPr>
          <p:cNvPr id="12" name="Picture 11">
            <a:extLst>
              <a:ext uri="{FF2B5EF4-FFF2-40B4-BE49-F238E27FC236}">
                <a16:creationId xmlns:a16="http://schemas.microsoft.com/office/drawing/2014/main" id="{28874528-F788-E324-2205-6CC898F03282}"/>
              </a:ext>
            </a:extLst>
          </p:cNvPr>
          <p:cNvPicPr>
            <a:picLocks noChangeAspect="1"/>
          </p:cNvPicPr>
          <p:nvPr/>
        </p:nvPicPr>
        <p:blipFill>
          <a:blip r:embed="rId3"/>
          <a:stretch>
            <a:fillRect/>
          </a:stretch>
        </p:blipFill>
        <p:spPr>
          <a:xfrm>
            <a:off x="382487" y="3027883"/>
            <a:ext cx="2255715" cy="1386960"/>
          </a:xfrm>
          <a:prstGeom prst="rect">
            <a:avLst/>
          </a:prstGeom>
        </p:spPr>
      </p:pic>
      <p:pic>
        <p:nvPicPr>
          <p:cNvPr id="14" name="Picture 13">
            <a:extLst>
              <a:ext uri="{FF2B5EF4-FFF2-40B4-BE49-F238E27FC236}">
                <a16:creationId xmlns:a16="http://schemas.microsoft.com/office/drawing/2014/main" id="{951FE8FA-6C8E-613D-1B9D-E249D00D3C25}"/>
              </a:ext>
            </a:extLst>
          </p:cNvPr>
          <p:cNvPicPr>
            <a:picLocks noChangeAspect="1"/>
          </p:cNvPicPr>
          <p:nvPr/>
        </p:nvPicPr>
        <p:blipFill>
          <a:blip r:embed="rId4"/>
          <a:stretch>
            <a:fillRect/>
          </a:stretch>
        </p:blipFill>
        <p:spPr>
          <a:xfrm>
            <a:off x="382487" y="4508050"/>
            <a:ext cx="4244708" cy="1966130"/>
          </a:xfrm>
          <a:prstGeom prst="rect">
            <a:avLst/>
          </a:prstGeom>
        </p:spPr>
      </p:pic>
      <p:sp>
        <p:nvSpPr>
          <p:cNvPr id="15" name="TextBox 14">
            <a:extLst>
              <a:ext uri="{FF2B5EF4-FFF2-40B4-BE49-F238E27FC236}">
                <a16:creationId xmlns:a16="http://schemas.microsoft.com/office/drawing/2014/main" id="{3CF4AEEC-AC90-55E3-9E3E-9666227B1BCF}"/>
              </a:ext>
            </a:extLst>
          </p:cNvPr>
          <p:cNvSpPr txBox="1"/>
          <p:nvPr/>
        </p:nvSpPr>
        <p:spPr>
          <a:xfrm>
            <a:off x="8997302" y="1728934"/>
            <a:ext cx="2812211" cy="369332"/>
          </a:xfrm>
          <a:prstGeom prst="rect">
            <a:avLst/>
          </a:prstGeom>
          <a:noFill/>
        </p:spPr>
        <p:txBody>
          <a:bodyPr wrap="square" rtlCol="0">
            <a:spAutoFit/>
          </a:bodyPr>
          <a:lstStyle/>
          <a:p>
            <a:pPr algn="r"/>
            <a:r>
              <a:rPr lang="fa-IR" dirty="0">
                <a:latin typeface="IRANSansX" pitchFamily="2" charset="-78"/>
                <a:cs typeface="IRANSansX" pitchFamily="2" charset="-78"/>
              </a:rPr>
              <a:t>لیست غیر شمارشی</a:t>
            </a:r>
            <a:endParaRPr lang="en-US" dirty="0">
              <a:latin typeface="IRANSansX" pitchFamily="2" charset="-78"/>
              <a:cs typeface="IRANSansX" pitchFamily="2" charset="-78"/>
            </a:endParaRPr>
          </a:p>
        </p:txBody>
      </p:sp>
      <p:sp>
        <p:nvSpPr>
          <p:cNvPr id="16" name="TextBox 15">
            <a:extLst>
              <a:ext uri="{FF2B5EF4-FFF2-40B4-BE49-F238E27FC236}">
                <a16:creationId xmlns:a16="http://schemas.microsoft.com/office/drawing/2014/main" id="{1376876A-4EE7-E770-CA01-F662D08C761B}"/>
              </a:ext>
            </a:extLst>
          </p:cNvPr>
          <p:cNvSpPr txBox="1"/>
          <p:nvPr/>
        </p:nvSpPr>
        <p:spPr>
          <a:xfrm>
            <a:off x="9013996" y="5344460"/>
            <a:ext cx="2812211" cy="369332"/>
          </a:xfrm>
          <a:prstGeom prst="rect">
            <a:avLst/>
          </a:prstGeom>
          <a:noFill/>
        </p:spPr>
        <p:txBody>
          <a:bodyPr wrap="square" rtlCol="0">
            <a:spAutoFit/>
          </a:bodyPr>
          <a:lstStyle/>
          <a:p>
            <a:pPr algn="r" rtl="1"/>
            <a:r>
              <a:rPr lang="fa-IR" dirty="0">
                <a:latin typeface="IRANSansX" pitchFamily="2" charset="-78"/>
                <a:cs typeface="IRANSansX" pitchFamily="2" charset="-78"/>
              </a:rPr>
              <a:t>لیست توضیحی</a:t>
            </a:r>
            <a:endParaRPr lang="en-US" dirty="0">
              <a:latin typeface="IRANSansX" pitchFamily="2" charset="-78"/>
              <a:cs typeface="IRANSansX" pitchFamily="2" charset="-78"/>
            </a:endParaRPr>
          </a:p>
        </p:txBody>
      </p:sp>
      <p:sp>
        <p:nvSpPr>
          <p:cNvPr id="17" name="TextBox 16">
            <a:extLst>
              <a:ext uri="{FF2B5EF4-FFF2-40B4-BE49-F238E27FC236}">
                <a16:creationId xmlns:a16="http://schemas.microsoft.com/office/drawing/2014/main" id="{51B217D8-A6D2-6F12-3101-47545EB4148D}"/>
              </a:ext>
            </a:extLst>
          </p:cNvPr>
          <p:cNvSpPr txBox="1"/>
          <p:nvPr/>
        </p:nvSpPr>
        <p:spPr>
          <a:xfrm>
            <a:off x="8997302" y="3536697"/>
            <a:ext cx="2812211" cy="369332"/>
          </a:xfrm>
          <a:prstGeom prst="rect">
            <a:avLst/>
          </a:prstGeom>
          <a:noFill/>
        </p:spPr>
        <p:txBody>
          <a:bodyPr wrap="square" rtlCol="0">
            <a:spAutoFit/>
          </a:bodyPr>
          <a:lstStyle/>
          <a:p>
            <a:pPr algn="r"/>
            <a:r>
              <a:rPr lang="fa-IR" dirty="0">
                <a:latin typeface="IRANSansX" pitchFamily="2" charset="-78"/>
                <a:cs typeface="IRANSansX" pitchFamily="2" charset="-78"/>
              </a:rPr>
              <a:t>لیست شمارشی</a:t>
            </a:r>
            <a:endParaRPr lang="en-US" dirty="0">
              <a:latin typeface="IRANSansX" pitchFamily="2" charset="-78"/>
              <a:cs typeface="IRANSansX" pitchFamily="2" charset="-78"/>
            </a:endParaRPr>
          </a:p>
        </p:txBody>
      </p:sp>
      <p:pic>
        <p:nvPicPr>
          <p:cNvPr id="19" name="Picture 18">
            <a:extLst>
              <a:ext uri="{FF2B5EF4-FFF2-40B4-BE49-F238E27FC236}">
                <a16:creationId xmlns:a16="http://schemas.microsoft.com/office/drawing/2014/main" id="{7846C27C-8656-93E0-B835-4779EDE6C128}"/>
              </a:ext>
            </a:extLst>
          </p:cNvPr>
          <p:cNvPicPr>
            <a:picLocks noChangeAspect="1"/>
          </p:cNvPicPr>
          <p:nvPr/>
        </p:nvPicPr>
        <p:blipFill rotWithShape="1">
          <a:blip r:embed="rId5"/>
          <a:srcRect b="51375"/>
          <a:stretch/>
        </p:blipFill>
        <p:spPr>
          <a:xfrm>
            <a:off x="2789247" y="1615514"/>
            <a:ext cx="2415749" cy="1222836"/>
          </a:xfrm>
          <a:prstGeom prst="rect">
            <a:avLst/>
          </a:prstGeom>
        </p:spPr>
      </p:pic>
      <p:pic>
        <p:nvPicPr>
          <p:cNvPr id="21" name="Picture 20">
            <a:extLst>
              <a:ext uri="{FF2B5EF4-FFF2-40B4-BE49-F238E27FC236}">
                <a16:creationId xmlns:a16="http://schemas.microsoft.com/office/drawing/2014/main" id="{24CC1BE6-DA56-3D4D-23A5-C5AA92594675}"/>
              </a:ext>
            </a:extLst>
          </p:cNvPr>
          <p:cNvPicPr>
            <a:picLocks noChangeAspect="1"/>
          </p:cNvPicPr>
          <p:nvPr/>
        </p:nvPicPr>
        <p:blipFill>
          <a:blip r:embed="rId6"/>
          <a:stretch>
            <a:fillRect/>
          </a:stretch>
        </p:blipFill>
        <p:spPr>
          <a:xfrm>
            <a:off x="5027067" y="4566887"/>
            <a:ext cx="3667571" cy="1848456"/>
          </a:xfrm>
          <a:prstGeom prst="rect">
            <a:avLst/>
          </a:prstGeom>
        </p:spPr>
      </p:pic>
      <p:pic>
        <p:nvPicPr>
          <p:cNvPr id="22" name="Picture 21">
            <a:extLst>
              <a:ext uri="{FF2B5EF4-FFF2-40B4-BE49-F238E27FC236}">
                <a16:creationId xmlns:a16="http://schemas.microsoft.com/office/drawing/2014/main" id="{E54718A2-7930-6CB7-3584-73D9D775E043}"/>
              </a:ext>
            </a:extLst>
          </p:cNvPr>
          <p:cNvPicPr>
            <a:picLocks noChangeAspect="1"/>
          </p:cNvPicPr>
          <p:nvPr/>
        </p:nvPicPr>
        <p:blipFill rotWithShape="1">
          <a:blip r:embed="rId5"/>
          <a:srcRect t="46310"/>
          <a:stretch/>
        </p:blipFill>
        <p:spPr>
          <a:xfrm>
            <a:off x="2789247" y="2905689"/>
            <a:ext cx="2415749" cy="1350213"/>
          </a:xfrm>
          <a:prstGeom prst="rect">
            <a:avLst/>
          </a:prstGeom>
        </p:spPr>
      </p:pic>
    </p:spTree>
    <p:extLst>
      <p:ext uri="{BB962C8B-B14F-4D97-AF65-F5344CB8AC3E}">
        <p14:creationId xmlns:p14="http://schemas.microsoft.com/office/powerpoint/2010/main" val="2470230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F99B24-5CB2-7C31-9284-76DFB43ACC5B}"/>
              </a:ext>
            </a:extLst>
          </p:cNvPr>
          <p:cNvSpPr txBox="1"/>
          <p:nvPr/>
        </p:nvSpPr>
        <p:spPr>
          <a:xfrm>
            <a:off x="0" y="383820"/>
            <a:ext cx="12192000" cy="784830"/>
          </a:xfrm>
          <a:prstGeom prst="rect">
            <a:avLst/>
          </a:prstGeom>
          <a:noFill/>
        </p:spPr>
        <p:txBody>
          <a:bodyPr wrap="square" rtlCol="0">
            <a:spAutoFit/>
          </a:bodyPr>
          <a:lstStyle/>
          <a:p>
            <a:pPr algn="ctr"/>
            <a:r>
              <a:rPr lang="fa-IR" sz="4500" b="1" dirty="0">
                <a:solidFill>
                  <a:srgbClr val="0099CC"/>
                </a:solidFill>
                <a:latin typeface="IRANSansX" pitchFamily="2" charset="-78"/>
                <a:cs typeface="IRANSansX" pitchFamily="2" charset="-78"/>
              </a:rPr>
              <a:t>عکس ها</a:t>
            </a:r>
            <a:endParaRPr lang="en-US" sz="4500" b="1" dirty="0">
              <a:solidFill>
                <a:srgbClr val="0099CC"/>
              </a:solidFill>
              <a:latin typeface="IRANSansX" pitchFamily="2" charset="-78"/>
              <a:cs typeface="IRANSansX" pitchFamily="2" charset="-78"/>
            </a:endParaRPr>
          </a:p>
        </p:txBody>
      </p:sp>
      <p:sp>
        <p:nvSpPr>
          <p:cNvPr id="3" name="TextBox 2">
            <a:extLst>
              <a:ext uri="{FF2B5EF4-FFF2-40B4-BE49-F238E27FC236}">
                <a16:creationId xmlns:a16="http://schemas.microsoft.com/office/drawing/2014/main" id="{DEEAE038-A406-E5A8-8AF9-D11AF9611CE8}"/>
              </a:ext>
            </a:extLst>
          </p:cNvPr>
          <p:cNvSpPr txBox="1"/>
          <p:nvPr/>
        </p:nvSpPr>
        <p:spPr>
          <a:xfrm>
            <a:off x="414068" y="1367057"/>
            <a:ext cx="11533517" cy="369332"/>
          </a:xfrm>
          <a:prstGeom prst="rect">
            <a:avLst/>
          </a:prstGeom>
          <a:noFill/>
        </p:spPr>
        <p:txBody>
          <a:bodyPr wrap="square" rtlCol="0">
            <a:spAutoFit/>
          </a:bodyPr>
          <a:lstStyle/>
          <a:p>
            <a:pPr algn="r" rtl="1"/>
            <a:r>
              <a:rPr lang="fa-IR" dirty="0">
                <a:latin typeface="IRANSansX" pitchFamily="2" charset="-78"/>
                <a:cs typeface="IRANSansX" pitchFamily="2" charset="-78"/>
              </a:rPr>
              <a:t>همیشه به تگ عکس ها</a:t>
            </a:r>
            <a:r>
              <a:rPr lang="en-US" dirty="0">
                <a:latin typeface="IRANSansX" pitchFamily="2" charset="-78"/>
                <a:cs typeface="IRANSansX" pitchFamily="2" charset="-78"/>
              </a:rPr>
              <a:t> alt </a:t>
            </a:r>
            <a:r>
              <a:rPr lang="fa-IR" dirty="0">
                <a:latin typeface="IRANSansX" pitchFamily="2" charset="-78"/>
                <a:cs typeface="IRANSansX" pitchFamily="2" charset="-78"/>
              </a:rPr>
              <a:t>،</a:t>
            </a:r>
            <a:r>
              <a:rPr lang="en-US" dirty="0">
                <a:latin typeface="IRANSansX" pitchFamily="2" charset="-78"/>
                <a:cs typeface="IRANSansX" pitchFamily="2" charset="-78"/>
              </a:rPr>
              <a:t> width </a:t>
            </a:r>
            <a:r>
              <a:rPr lang="fa-IR" dirty="0">
                <a:latin typeface="IRANSansX" pitchFamily="2" charset="-78"/>
                <a:cs typeface="IRANSansX" pitchFamily="2" charset="-78"/>
              </a:rPr>
              <a:t>و</a:t>
            </a:r>
            <a:r>
              <a:rPr lang="en-US" dirty="0">
                <a:latin typeface="IRANSansX" pitchFamily="2" charset="-78"/>
                <a:cs typeface="IRANSansX" pitchFamily="2" charset="-78"/>
              </a:rPr>
              <a:t> height </a:t>
            </a:r>
            <a:r>
              <a:rPr lang="fa-IR" dirty="0">
                <a:latin typeface="IRANSansX" pitchFamily="2" charset="-78"/>
                <a:cs typeface="IRANSansX" pitchFamily="2" charset="-78"/>
              </a:rPr>
              <a:t>بدهید</a:t>
            </a:r>
            <a:endParaRPr lang="en-US" dirty="0">
              <a:latin typeface="IRANSansX" pitchFamily="2" charset="-78"/>
              <a:cs typeface="IRANSansX" pitchFamily="2" charset="-78"/>
            </a:endParaRPr>
          </a:p>
        </p:txBody>
      </p:sp>
      <p:sp>
        <p:nvSpPr>
          <p:cNvPr id="5" name="Rectangle 2">
            <a:extLst>
              <a:ext uri="{FF2B5EF4-FFF2-40B4-BE49-F238E27FC236}">
                <a16:creationId xmlns:a16="http://schemas.microsoft.com/office/drawing/2014/main" id="{D106DB9B-51B8-C100-C0D5-600878D075C3}"/>
              </a:ext>
            </a:extLst>
          </p:cNvPr>
          <p:cNvSpPr>
            <a:spLocks noChangeArrowheads="1"/>
          </p:cNvSpPr>
          <p:nvPr/>
        </p:nvSpPr>
        <p:spPr bwMode="auto">
          <a:xfrm>
            <a:off x="483079" y="1736389"/>
            <a:ext cx="11464506" cy="3108543"/>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200000"/>
              </a:lnSpc>
              <a:spcBef>
                <a:spcPct val="0"/>
              </a:spcBef>
              <a:spcAft>
                <a:spcPct val="0"/>
              </a:spcAft>
              <a:buClrTx/>
              <a:buSzTx/>
              <a:buFontTx/>
              <a:buNone/>
              <a:tabLst/>
            </a:pPr>
            <a:r>
              <a:rPr lang="ar-SA" altLang="en-US" sz="2000" b="1" dirty="0">
                <a:solidFill>
                  <a:srgbClr val="0099CC"/>
                </a:solidFill>
                <a:latin typeface="IRANSansX" pitchFamily="2" charset="-78"/>
                <a:cs typeface="IRANSansX" pitchFamily="2" charset="-78"/>
              </a:rPr>
              <a:t>کاربرد</a:t>
            </a:r>
            <a:r>
              <a:rPr lang="en-US" altLang="en-US" sz="2000" b="1" dirty="0">
                <a:solidFill>
                  <a:srgbClr val="0099CC"/>
                </a:solidFill>
                <a:latin typeface="IRANSansX" pitchFamily="2" charset="-78"/>
                <a:cs typeface="IRANSansX" pitchFamily="2" charset="-78"/>
              </a:rPr>
              <a:t> alt </a:t>
            </a:r>
            <a:r>
              <a:rPr lang="ar-SA" altLang="en-US" sz="2000" b="1" dirty="0">
                <a:solidFill>
                  <a:srgbClr val="0099CC"/>
                </a:solidFill>
                <a:latin typeface="IRANSansX" pitchFamily="2" charset="-78"/>
                <a:cs typeface="IRANSansX" pitchFamily="2" charset="-78"/>
              </a:rPr>
              <a:t>چیست؟</a:t>
            </a:r>
            <a:endParaRPr lang="en-US" altLang="en-US" sz="2000" b="1" dirty="0">
              <a:solidFill>
                <a:srgbClr val="0099CC"/>
              </a:solidFill>
              <a:latin typeface="IRANSansX" pitchFamily="2" charset="-78"/>
              <a:cs typeface="IRANSansX" pitchFamily="2" charset="-78"/>
            </a:endParaRPr>
          </a:p>
          <a:p>
            <a:pPr marL="342900" marR="0" lvl="0" indent="-342900" algn="r" defTabSz="914400" rtl="1" eaLnBrk="0" fontAlgn="base" latinLnBrk="0" hangingPunct="0">
              <a:lnSpc>
                <a:spcPct val="200000"/>
              </a:lnSpc>
              <a:spcBef>
                <a:spcPct val="0"/>
              </a:spcBef>
              <a:spcAft>
                <a:spcPct val="0"/>
              </a:spcAft>
              <a:buClrTx/>
              <a:buSzTx/>
              <a:buFont typeface="+mj-lt"/>
              <a:buAutoNum type="arabicPeriod"/>
              <a:tabLst/>
            </a:pPr>
            <a:r>
              <a:rPr lang="ar-SA" altLang="en-US" sz="1600" dirty="0">
                <a:latin typeface="IRANSansX" pitchFamily="2" charset="-78"/>
                <a:cs typeface="IRANSansX" pitchFamily="2" charset="-78"/>
              </a:rPr>
              <a:t>اگر به هر دلیلی تصویر توسط مرورگر نمایش داده نشود این متن به جای آن نمایش داده می شود تا کاربر حداقل بداند تصویر در چه رابطه است</a:t>
            </a:r>
            <a:r>
              <a:rPr lang="en-US" altLang="en-US" sz="1600" dirty="0">
                <a:latin typeface="IRANSansX" pitchFamily="2" charset="-78"/>
                <a:cs typeface="IRANSansX" pitchFamily="2" charset="-78"/>
              </a:rPr>
              <a:t>.</a:t>
            </a:r>
          </a:p>
          <a:p>
            <a:pPr marL="342900" marR="0" lvl="0" indent="-342900" algn="r" defTabSz="914400" rtl="1" eaLnBrk="0" fontAlgn="base" latinLnBrk="0" hangingPunct="0">
              <a:lnSpc>
                <a:spcPct val="200000"/>
              </a:lnSpc>
              <a:spcBef>
                <a:spcPct val="0"/>
              </a:spcBef>
              <a:spcAft>
                <a:spcPct val="0"/>
              </a:spcAft>
              <a:buClrTx/>
              <a:buSzTx/>
              <a:buFont typeface="+mj-lt"/>
              <a:buAutoNum type="arabicPeriod"/>
              <a:tabLst/>
            </a:pPr>
            <a:r>
              <a:rPr lang="ar-SA" altLang="en-US" sz="1600" dirty="0">
                <a:latin typeface="IRANSansX" pitchFamily="2" charset="-78"/>
                <a:cs typeface="IRANSansX" pitchFamily="2" charset="-78"/>
              </a:rPr>
              <a:t>همیشه یک انسان به عنوان کاربر صفحه نیست بلکه گاهی ربات ها سایت را بررسی می کنند. به عنوان مثال ربات موتور جستجوی گوگل. این رباط توسط توضیحی که در</a:t>
            </a:r>
            <a:r>
              <a:rPr lang="en-US" altLang="en-US" sz="1600" dirty="0">
                <a:latin typeface="IRANSansX" pitchFamily="2" charset="-78"/>
                <a:cs typeface="IRANSansX" pitchFamily="2" charset="-78"/>
              </a:rPr>
              <a:t> alt </a:t>
            </a:r>
            <a:r>
              <a:rPr lang="ar-SA" altLang="en-US" sz="1600" dirty="0">
                <a:latin typeface="IRANSansX" pitchFamily="2" charset="-78"/>
                <a:cs typeface="IRANSansX" pitchFamily="2" charset="-78"/>
              </a:rPr>
              <a:t>وجود دارد تصویر را درک می کند</a:t>
            </a:r>
            <a:r>
              <a:rPr lang="en-US" altLang="en-US" sz="1600" dirty="0">
                <a:latin typeface="IRANSansX" pitchFamily="2" charset="-78"/>
                <a:cs typeface="IRANSansX" pitchFamily="2" charset="-78"/>
              </a:rPr>
              <a:t>.</a:t>
            </a:r>
          </a:p>
          <a:p>
            <a:pPr marL="0" marR="0" lvl="0" indent="0" algn="r" defTabSz="914400" rtl="1" eaLnBrk="0" fontAlgn="base" latinLnBrk="0" hangingPunct="0">
              <a:lnSpc>
                <a:spcPct val="200000"/>
              </a:lnSpc>
              <a:spcBef>
                <a:spcPct val="0"/>
              </a:spcBef>
              <a:spcAft>
                <a:spcPct val="0"/>
              </a:spcAft>
              <a:buClrTx/>
              <a:buSzTx/>
              <a:buFontTx/>
              <a:buNone/>
              <a:tabLst/>
            </a:pPr>
            <a:endParaRPr lang="en-US" altLang="en-US" sz="1600" dirty="0">
              <a:latin typeface="IRANSansX" pitchFamily="2" charset="-78"/>
              <a:cs typeface="IRANSansX" pitchFamily="2" charset="-78"/>
            </a:endParaRPr>
          </a:p>
        </p:txBody>
      </p:sp>
      <p:sp>
        <p:nvSpPr>
          <p:cNvPr id="7" name="TextBox 6">
            <a:extLst>
              <a:ext uri="{FF2B5EF4-FFF2-40B4-BE49-F238E27FC236}">
                <a16:creationId xmlns:a16="http://schemas.microsoft.com/office/drawing/2014/main" id="{B158FDED-7BBC-25E5-D237-94F583FD1975}"/>
              </a:ext>
            </a:extLst>
          </p:cNvPr>
          <p:cNvSpPr txBox="1"/>
          <p:nvPr/>
        </p:nvSpPr>
        <p:spPr>
          <a:xfrm>
            <a:off x="5853023" y="4556391"/>
            <a:ext cx="6094562" cy="577081"/>
          </a:xfrm>
          <a:prstGeom prst="rect">
            <a:avLst/>
          </a:prstGeom>
          <a:noFill/>
        </p:spPr>
        <p:txBody>
          <a:bodyPr wrap="square">
            <a:spAutoFit/>
          </a:bodyPr>
          <a:lstStyle/>
          <a:p>
            <a:pPr marL="0" marR="0" lvl="0" indent="0" algn="r" defTabSz="914400" rtl="1" eaLnBrk="0" fontAlgn="base" latinLnBrk="0" hangingPunct="0">
              <a:lnSpc>
                <a:spcPct val="200000"/>
              </a:lnSpc>
              <a:spcBef>
                <a:spcPct val="0"/>
              </a:spcBef>
              <a:spcAft>
                <a:spcPct val="0"/>
              </a:spcAft>
              <a:buClrTx/>
              <a:buSzTx/>
              <a:buFontTx/>
              <a:buNone/>
              <a:tabLst/>
            </a:pPr>
            <a:r>
              <a:rPr lang="fa-IR" altLang="en-US" b="1" dirty="0">
                <a:solidFill>
                  <a:srgbClr val="0099CC"/>
                </a:solidFill>
                <a:latin typeface="IRANSansX" pitchFamily="2" charset="-78"/>
                <a:cs typeface="IRANSansX" pitchFamily="2" charset="-78"/>
              </a:rPr>
              <a:t>چرا تصاویر باید دارای </a:t>
            </a:r>
            <a:r>
              <a:rPr lang="en-US" altLang="en-US" b="1" dirty="0">
                <a:solidFill>
                  <a:srgbClr val="0099CC"/>
                </a:solidFill>
                <a:latin typeface="IRANSansX" pitchFamily="2" charset="-78"/>
                <a:cs typeface="IRANSansX" pitchFamily="2" charset="-78"/>
              </a:rPr>
              <a:t>width</a:t>
            </a:r>
            <a:r>
              <a:rPr lang="fa-IR" altLang="en-US" b="1" dirty="0">
                <a:solidFill>
                  <a:srgbClr val="0099CC"/>
                </a:solidFill>
                <a:latin typeface="IRANSansX" pitchFamily="2" charset="-78"/>
                <a:cs typeface="IRANSansX" pitchFamily="2" charset="-78"/>
              </a:rPr>
              <a:t> ، </a:t>
            </a:r>
            <a:r>
              <a:rPr lang="en-US" altLang="en-US" b="1" dirty="0">
                <a:solidFill>
                  <a:srgbClr val="0099CC"/>
                </a:solidFill>
                <a:latin typeface="IRANSansX" pitchFamily="2" charset="-78"/>
                <a:cs typeface="IRANSansX" pitchFamily="2" charset="-78"/>
              </a:rPr>
              <a:t>height </a:t>
            </a:r>
            <a:r>
              <a:rPr lang="fa-IR" altLang="en-US" b="1" dirty="0">
                <a:solidFill>
                  <a:srgbClr val="0099CC"/>
                </a:solidFill>
                <a:latin typeface="IRANSansX" pitchFamily="2" charset="-78"/>
                <a:cs typeface="IRANSansX" pitchFamily="2" charset="-78"/>
              </a:rPr>
              <a:t> باشند ؟</a:t>
            </a:r>
            <a:endParaRPr lang="en-US" altLang="en-US" sz="1800" b="1" dirty="0">
              <a:solidFill>
                <a:srgbClr val="0099CC"/>
              </a:solidFill>
              <a:latin typeface="IRANSansX" pitchFamily="2" charset="-78"/>
              <a:cs typeface="IRANSansX" pitchFamily="2" charset="-78"/>
            </a:endParaRPr>
          </a:p>
        </p:txBody>
      </p:sp>
      <p:sp>
        <p:nvSpPr>
          <p:cNvPr id="8" name="TextBox 7">
            <a:extLst>
              <a:ext uri="{FF2B5EF4-FFF2-40B4-BE49-F238E27FC236}">
                <a16:creationId xmlns:a16="http://schemas.microsoft.com/office/drawing/2014/main" id="{DE068DE4-4ECA-2FA5-729D-C3CBA9098566}"/>
              </a:ext>
            </a:extLst>
          </p:cNvPr>
          <p:cNvSpPr txBox="1"/>
          <p:nvPr/>
        </p:nvSpPr>
        <p:spPr>
          <a:xfrm>
            <a:off x="414067" y="5133472"/>
            <a:ext cx="11533517" cy="1015663"/>
          </a:xfrm>
          <a:prstGeom prst="rect">
            <a:avLst/>
          </a:prstGeom>
          <a:noFill/>
        </p:spPr>
        <p:txBody>
          <a:bodyPr wrap="square" rtlCol="0">
            <a:spAutoFit/>
          </a:bodyPr>
          <a:lstStyle/>
          <a:p>
            <a:pPr algn="r" rtl="1">
              <a:lnSpc>
                <a:spcPct val="200000"/>
              </a:lnSpc>
            </a:pPr>
            <a:r>
              <a:rPr lang="fa-IR" sz="1600" dirty="0">
                <a:latin typeface="IRANSansX" pitchFamily="2" charset="-78"/>
                <a:cs typeface="IRANSansX" pitchFamily="2" charset="-78"/>
              </a:rPr>
              <a:t>زمانی که عکس هنوز لود نشده است مرورگر تگ تصویر را نادیده میگیرد و ارتفاعی برای آن قاعل نمیشود سپس به یک دفعه تصویر لود میشود و قسمتی از سایت که عکس وجود دارد ارتفاع میگیرد و دیگر محتوای سایت جا به جا میشوند...</a:t>
            </a:r>
            <a:endParaRPr lang="en-US" sz="1600" dirty="0">
              <a:latin typeface="IRANSansX" pitchFamily="2" charset="-78"/>
              <a:cs typeface="IRANSansX" pitchFamily="2" charset="-78"/>
            </a:endParaRPr>
          </a:p>
        </p:txBody>
      </p:sp>
    </p:spTree>
    <p:extLst>
      <p:ext uri="{BB962C8B-B14F-4D97-AF65-F5344CB8AC3E}">
        <p14:creationId xmlns:p14="http://schemas.microsoft.com/office/powerpoint/2010/main" val="2050990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F99B24-5CB2-7C31-9284-76DFB43ACC5B}"/>
              </a:ext>
            </a:extLst>
          </p:cNvPr>
          <p:cNvSpPr txBox="1"/>
          <p:nvPr/>
        </p:nvSpPr>
        <p:spPr>
          <a:xfrm>
            <a:off x="0" y="383820"/>
            <a:ext cx="12192000" cy="784830"/>
          </a:xfrm>
          <a:prstGeom prst="rect">
            <a:avLst/>
          </a:prstGeom>
          <a:noFill/>
        </p:spPr>
        <p:txBody>
          <a:bodyPr wrap="square" rtlCol="0">
            <a:spAutoFit/>
          </a:bodyPr>
          <a:lstStyle/>
          <a:p>
            <a:pPr algn="ctr"/>
            <a:r>
              <a:rPr lang="fa-IR" sz="4500" b="1" dirty="0">
                <a:solidFill>
                  <a:srgbClr val="0099CC"/>
                </a:solidFill>
                <a:latin typeface="IRANSansX" pitchFamily="2" charset="-78"/>
                <a:cs typeface="IRANSansX" pitchFamily="2" charset="-78"/>
              </a:rPr>
              <a:t>جدول ها</a:t>
            </a:r>
            <a:endParaRPr lang="en-US" sz="4500" b="1" dirty="0">
              <a:solidFill>
                <a:srgbClr val="0099CC"/>
              </a:solidFill>
              <a:latin typeface="IRANSansX" pitchFamily="2" charset="-78"/>
              <a:cs typeface="IRANSansX" pitchFamily="2" charset="-78"/>
            </a:endParaRPr>
          </a:p>
        </p:txBody>
      </p:sp>
      <p:grpSp>
        <p:nvGrpSpPr>
          <p:cNvPr id="21" name="Group 20">
            <a:extLst>
              <a:ext uri="{FF2B5EF4-FFF2-40B4-BE49-F238E27FC236}">
                <a16:creationId xmlns:a16="http://schemas.microsoft.com/office/drawing/2014/main" id="{B8CFF7C8-2B52-F723-2E77-90BAA9F3EAF2}"/>
              </a:ext>
            </a:extLst>
          </p:cNvPr>
          <p:cNvGrpSpPr/>
          <p:nvPr/>
        </p:nvGrpSpPr>
        <p:grpSpPr>
          <a:xfrm>
            <a:off x="966878" y="1517273"/>
            <a:ext cx="10258244" cy="3366253"/>
            <a:chOff x="595223" y="1887046"/>
            <a:chExt cx="10258244" cy="3366253"/>
          </a:xfrm>
        </p:grpSpPr>
        <p:pic>
          <p:nvPicPr>
            <p:cNvPr id="4" name="Picture 3">
              <a:extLst>
                <a:ext uri="{FF2B5EF4-FFF2-40B4-BE49-F238E27FC236}">
                  <a16:creationId xmlns:a16="http://schemas.microsoft.com/office/drawing/2014/main" id="{CBFE01C6-49C4-52F0-0EB9-BD6D9F411E19}"/>
                </a:ext>
              </a:extLst>
            </p:cNvPr>
            <p:cNvPicPr>
              <a:picLocks noChangeAspect="1"/>
            </p:cNvPicPr>
            <p:nvPr/>
          </p:nvPicPr>
          <p:blipFill>
            <a:blip r:embed="rId2"/>
            <a:stretch>
              <a:fillRect/>
            </a:stretch>
          </p:blipFill>
          <p:spPr>
            <a:xfrm>
              <a:off x="1673524" y="1887046"/>
              <a:ext cx="8844951" cy="3083908"/>
            </a:xfrm>
            <a:prstGeom prst="rect">
              <a:avLst/>
            </a:prstGeom>
          </p:spPr>
        </p:pic>
        <p:sp>
          <p:nvSpPr>
            <p:cNvPr id="5" name="Rectangle 4">
              <a:extLst>
                <a:ext uri="{FF2B5EF4-FFF2-40B4-BE49-F238E27FC236}">
                  <a16:creationId xmlns:a16="http://schemas.microsoft.com/office/drawing/2014/main" id="{49C8E7EF-31FB-D734-9C08-0947C353A366}"/>
                </a:ext>
              </a:extLst>
            </p:cNvPr>
            <p:cNvSpPr/>
            <p:nvPr/>
          </p:nvSpPr>
          <p:spPr>
            <a:xfrm>
              <a:off x="1743972" y="2803585"/>
              <a:ext cx="8704053" cy="414068"/>
            </a:xfrm>
            <a:prstGeom prst="rect">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701679B-3925-3493-F94C-2D7BFB7C4425}"/>
                </a:ext>
              </a:extLst>
            </p:cNvPr>
            <p:cNvSpPr txBox="1"/>
            <p:nvPr/>
          </p:nvSpPr>
          <p:spPr>
            <a:xfrm>
              <a:off x="10448025" y="2813817"/>
              <a:ext cx="405442" cy="369332"/>
            </a:xfrm>
            <a:prstGeom prst="rect">
              <a:avLst/>
            </a:prstGeom>
            <a:noFill/>
          </p:spPr>
          <p:txBody>
            <a:bodyPr wrap="square" rtlCol="0">
              <a:spAutoFit/>
            </a:bodyPr>
            <a:lstStyle/>
            <a:p>
              <a:r>
                <a:rPr lang="en-US" dirty="0"/>
                <a:t>tr</a:t>
              </a:r>
            </a:p>
          </p:txBody>
        </p:sp>
        <p:sp>
          <p:nvSpPr>
            <p:cNvPr id="9" name="Rectangle 8">
              <a:extLst>
                <a:ext uri="{FF2B5EF4-FFF2-40B4-BE49-F238E27FC236}">
                  <a16:creationId xmlns:a16="http://schemas.microsoft.com/office/drawing/2014/main" id="{1EF5BE4B-8905-49C7-B427-A05A43C2F8C9}"/>
                </a:ext>
              </a:extLst>
            </p:cNvPr>
            <p:cNvSpPr/>
            <p:nvPr/>
          </p:nvSpPr>
          <p:spPr>
            <a:xfrm>
              <a:off x="6231145" y="1971944"/>
              <a:ext cx="2628183" cy="414068"/>
            </a:xfrm>
            <a:prstGeom prst="rect">
              <a:avLst/>
            </a:prstGeom>
            <a:solidFill>
              <a:schemeClr val="accent1">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646D08E1-8B4B-7884-C04C-C3333B688AC3}"/>
                </a:ext>
              </a:extLst>
            </p:cNvPr>
            <p:cNvSpPr txBox="1"/>
            <p:nvPr/>
          </p:nvSpPr>
          <p:spPr>
            <a:xfrm>
              <a:off x="7545236" y="1971944"/>
              <a:ext cx="405442" cy="369332"/>
            </a:xfrm>
            <a:prstGeom prst="rect">
              <a:avLst/>
            </a:prstGeom>
            <a:noFill/>
          </p:spPr>
          <p:txBody>
            <a:bodyPr wrap="square" rtlCol="0">
              <a:spAutoFit/>
            </a:bodyPr>
            <a:lstStyle/>
            <a:p>
              <a:r>
                <a:rPr lang="en-US" dirty="0" err="1"/>
                <a:t>th</a:t>
              </a:r>
              <a:endParaRPr lang="en-US" dirty="0"/>
            </a:p>
          </p:txBody>
        </p:sp>
        <p:sp>
          <p:nvSpPr>
            <p:cNvPr id="10" name="Rectangle 9">
              <a:extLst>
                <a:ext uri="{FF2B5EF4-FFF2-40B4-BE49-F238E27FC236}">
                  <a16:creationId xmlns:a16="http://schemas.microsoft.com/office/drawing/2014/main" id="{6B6F6E1A-0C94-0C94-8C7F-205E5C80539E}"/>
                </a:ext>
              </a:extLst>
            </p:cNvPr>
            <p:cNvSpPr/>
            <p:nvPr/>
          </p:nvSpPr>
          <p:spPr>
            <a:xfrm>
              <a:off x="6231145" y="2804149"/>
              <a:ext cx="2628183" cy="414068"/>
            </a:xfrm>
            <a:prstGeom prst="rect">
              <a:avLst/>
            </a:prstGeom>
            <a:solidFill>
              <a:schemeClr val="accent4">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DD7F13B-B136-4744-59AA-70F83B593D2F}"/>
                </a:ext>
              </a:extLst>
            </p:cNvPr>
            <p:cNvSpPr txBox="1"/>
            <p:nvPr/>
          </p:nvSpPr>
          <p:spPr>
            <a:xfrm>
              <a:off x="7865851" y="2825953"/>
              <a:ext cx="405442" cy="369332"/>
            </a:xfrm>
            <a:prstGeom prst="rect">
              <a:avLst/>
            </a:prstGeom>
            <a:noFill/>
          </p:spPr>
          <p:txBody>
            <a:bodyPr wrap="square" rtlCol="0">
              <a:spAutoFit/>
            </a:bodyPr>
            <a:lstStyle/>
            <a:p>
              <a:r>
                <a:rPr lang="en-US" dirty="0"/>
                <a:t>td</a:t>
              </a:r>
            </a:p>
          </p:txBody>
        </p:sp>
        <p:sp>
          <p:nvSpPr>
            <p:cNvPr id="11" name="Rectangle 10">
              <a:extLst>
                <a:ext uri="{FF2B5EF4-FFF2-40B4-BE49-F238E27FC236}">
                  <a16:creationId xmlns:a16="http://schemas.microsoft.com/office/drawing/2014/main" id="{2C609962-A2B6-25D5-7596-6C9DF3C72B4D}"/>
                </a:ext>
              </a:extLst>
            </p:cNvPr>
            <p:cNvSpPr/>
            <p:nvPr/>
          </p:nvSpPr>
          <p:spPr>
            <a:xfrm>
              <a:off x="1581150" y="2341275"/>
              <a:ext cx="91236" cy="253188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D7FF668-B287-597F-2E7A-66B0FE35AAF9}"/>
                </a:ext>
              </a:extLst>
            </p:cNvPr>
            <p:cNvSpPr/>
            <p:nvPr/>
          </p:nvSpPr>
          <p:spPr>
            <a:xfrm>
              <a:off x="1581150" y="1971944"/>
              <a:ext cx="92374" cy="36933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DBA6E3A-0B7B-8E58-ACCA-3BFF3810A47E}"/>
                </a:ext>
              </a:extLst>
            </p:cNvPr>
            <p:cNvSpPr txBox="1"/>
            <p:nvPr/>
          </p:nvSpPr>
          <p:spPr>
            <a:xfrm>
              <a:off x="595223" y="1987128"/>
              <a:ext cx="985927" cy="369332"/>
            </a:xfrm>
            <a:prstGeom prst="rect">
              <a:avLst/>
            </a:prstGeom>
            <a:noFill/>
          </p:spPr>
          <p:txBody>
            <a:bodyPr wrap="square" rtlCol="0">
              <a:spAutoFit/>
            </a:bodyPr>
            <a:lstStyle/>
            <a:p>
              <a:r>
                <a:rPr lang="en-US" dirty="0" err="1"/>
                <a:t>thead</a:t>
              </a:r>
              <a:endParaRPr lang="en-US" dirty="0"/>
            </a:p>
          </p:txBody>
        </p:sp>
        <p:sp>
          <p:nvSpPr>
            <p:cNvPr id="14" name="TextBox 13">
              <a:extLst>
                <a:ext uri="{FF2B5EF4-FFF2-40B4-BE49-F238E27FC236}">
                  <a16:creationId xmlns:a16="http://schemas.microsoft.com/office/drawing/2014/main" id="{74F3E2EC-22C9-7575-A023-A86153ABB16E}"/>
                </a:ext>
              </a:extLst>
            </p:cNvPr>
            <p:cNvSpPr txBox="1"/>
            <p:nvPr/>
          </p:nvSpPr>
          <p:spPr>
            <a:xfrm>
              <a:off x="595223" y="3422552"/>
              <a:ext cx="889000" cy="369332"/>
            </a:xfrm>
            <a:prstGeom prst="rect">
              <a:avLst/>
            </a:prstGeom>
            <a:noFill/>
          </p:spPr>
          <p:txBody>
            <a:bodyPr wrap="square" rtlCol="0">
              <a:spAutoFit/>
            </a:bodyPr>
            <a:lstStyle/>
            <a:p>
              <a:r>
                <a:rPr lang="en-US" dirty="0" err="1"/>
                <a:t>tbody</a:t>
              </a:r>
              <a:endParaRPr lang="en-US" dirty="0"/>
            </a:p>
          </p:txBody>
        </p:sp>
        <p:sp>
          <p:nvSpPr>
            <p:cNvPr id="16" name="Rectangle 15">
              <a:extLst>
                <a:ext uri="{FF2B5EF4-FFF2-40B4-BE49-F238E27FC236}">
                  <a16:creationId xmlns:a16="http://schemas.microsoft.com/office/drawing/2014/main" id="{A966B2D5-EF0E-A4C5-263E-8E7CEDACDA09}"/>
                </a:ext>
              </a:extLst>
            </p:cNvPr>
            <p:cNvSpPr/>
            <p:nvPr/>
          </p:nvSpPr>
          <p:spPr>
            <a:xfrm>
              <a:off x="1716656" y="4899577"/>
              <a:ext cx="8731369" cy="34291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ysClr val="windowText" lastClr="000000"/>
                </a:solidFill>
              </a:endParaRPr>
            </a:p>
          </p:txBody>
        </p:sp>
        <p:sp>
          <p:nvSpPr>
            <p:cNvPr id="17" name="TextBox 16">
              <a:extLst>
                <a:ext uri="{FF2B5EF4-FFF2-40B4-BE49-F238E27FC236}">
                  <a16:creationId xmlns:a16="http://schemas.microsoft.com/office/drawing/2014/main" id="{8245022C-2742-8973-C4B5-B9CF86CBF026}"/>
                </a:ext>
              </a:extLst>
            </p:cNvPr>
            <p:cNvSpPr txBox="1"/>
            <p:nvPr/>
          </p:nvSpPr>
          <p:spPr>
            <a:xfrm>
              <a:off x="5853981" y="4883967"/>
              <a:ext cx="889000" cy="369332"/>
            </a:xfrm>
            <a:prstGeom prst="rect">
              <a:avLst/>
            </a:prstGeom>
            <a:noFill/>
          </p:spPr>
          <p:txBody>
            <a:bodyPr wrap="square" rtlCol="0">
              <a:spAutoFit/>
            </a:bodyPr>
            <a:lstStyle/>
            <a:p>
              <a:r>
                <a:rPr lang="en-US" dirty="0"/>
                <a:t>footer</a:t>
              </a:r>
            </a:p>
          </p:txBody>
        </p:sp>
        <p:sp>
          <p:nvSpPr>
            <p:cNvPr id="19" name="Rectangle 18">
              <a:extLst>
                <a:ext uri="{FF2B5EF4-FFF2-40B4-BE49-F238E27FC236}">
                  <a16:creationId xmlns:a16="http://schemas.microsoft.com/office/drawing/2014/main" id="{C659AF9D-9AD4-F561-5C53-2CE667BF3104}"/>
                </a:ext>
              </a:extLst>
            </p:cNvPr>
            <p:cNvSpPr/>
            <p:nvPr/>
          </p:nvSpPr>
          <p:spPr>
            <a:xfrm>
              <a:off x="1581150" y="4873163"/>
              <a:ext cx="92374" cy="36933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5A8BF96-A617-6F29-FA96-DE3E4D013EDD}"/>
                </a:ext>
              </a:extLst>
            </p:cNvPr>
            <p:cNvSpPr txBox="1"/>
            <p:nvPr/>
          </p:nvSpPr>
          <p:spPr>
            <a:xfrm>
              <a:off x="621700" y="4786288"/>
              <a:ext cx="889000" cy="369332"/>
            </a:xfrm>
            <a:prstGeom prst="rect">
              <a:avLst/>
            </a:prstGeom>
            <a:noFill/>
          </p:spPr>
          <p:txBody>
            <a:bodyPr wrap="square" rtlCol="0">
              <a:spAutoFit/>
            </a:bodyPr>
            <a:lstStyle/>
            <a:p>
              <a:r>
                <a:rPr lang="en-US" dirty="0" err="1"/>
                <a:t>tfoot</a:t>
              </a:r>
              <a:endParaRPr lang="en-US" dirty="0"/>
            </a:p>
          </p:txBody>
        </p:sp>
      </p:grpSp>
      <p:sp>
        <p:nvSpPr>
          <p:cNvPr id="22" name="Rectangle 21">
            <a:extLst>
              <a:ext uri="{FF2B5EF4-FFF2-40B4-BE49-F238E27FC236}">
                <a16:creationId xmlns:a16="http://schemas.microsoft.com/office/drawing/2014/main" id="{F401E079-4E62-9501-9696-2DDAF7B95C86}"/>
              </a:ext>
            </a:extLst>
          </p:cNvPr>
          <p:cNvSpPr/>
          <p:nvPr/>
        </p:nvSpPr>
        <p:spPr>
          <a:xfrm>
            <a:off x="1666036" y="5270480"/>
            <a:ext cx="10525964" cy="1411920"/>
          </a:xfrm>
          <a:prstGeom prst="rect">
            <a:avLst/>
          </a:pr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99CC"/>
                </a:solidFill>
              </a:ln>
              <a:solidFill>
                <a:srgbClr val="0099CC"/>
              </a:solidFill>
            </a:endParaRPr>
          </a:p>
        </p:txBody>
      </p:sp>
      <p:pic>
        <p:nvPicPr>
          <p:cNvPr id="23" name="Picture 22">
            <a:extLst>
              <a:ext uri="{FF2B5EF4-FFF2-40B4-BE49-F238E27FC236}">
                <a16:creationId xmlns:a16="http://schemas.microsoft.com/office/drawing/2014/main" id="{F2E94E12-360A-EBD0-4D38-ED0BF843D5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30" y="5378061"/>
            <a:ext cx="1281111" cy="1281111"/>
          </a:xfrm>
          <a:prstGeom prst="rect">
            <a:avLst/>
          </a:prstGeom>
        </p:spPr>
      </p:pic>
      <p:sp>
        <p:nvSpPr>
          <p:cNvPr id="24" name="TextBox 23">
            <a:extLst>
              <a:ext uri="{FF2B5EF4-FFF2-40B4-BE49-F238E27FC236}">
                <a16:creationId xmlns:a16="http://schemas.microsoft.com/office/drawing/2014/main" id="{5AB2AA32-1DC0-8DE9-203A-5060FE44D3B6}"/>
              </a:ext>
            </a:extLst>
          </p:cNvPr>
          <p:cNvSpPr txBox="1"/>
          <p:nvPr/>
        </p:nvSpPr>
        <p:spPr>
          <a:xfrm>
            <a:off x="1608437" y="5324338"/>
            <a:ext cx="10404833" cy="1304203"/>
          </a:xfrm>
          <a:prstGeom prst="rect">
            <a:avLst/>
          </a:prstGeom>
          <a:noFill/>
        </p:spPr>
        <p:txBody>
          <a:bodyPr wrap="square" rtlCol="0">
            <a:spAutoFit/>
          </a:bodyPr>
          <a:lstStyle/>
          <a:p>
            <a:pPr algn="r" rtl="1">
              <a:lnSpc>
                <a:spcPct val="150000"/>
              </a:lnSpc>
            </a:pPr>
            <a:r>
              <a:rPr lang="fa-IR" dirty="0">
                <a:solidFill>
                  <a:schemeClr val="bg1"/>
                </a:solidFill>
                <a:latin typeface="IRANSansX" pitchFamily="2" charset="-78"/>
                <a:cs typeface="IRANSansX" pitchFamily="2" charset="-78"/>
              </a:rPr>
              <a:t>تگ </a:t>
            </a:r>
            <a:r>
              <a:rPr lang="en-US" dirty="0">
                <a:solidFill>
                  <a:schemeClr val="bg1"/>
                </a:solidFill>
                <a:latin typeface="IRANSansX" pitchFamily="2" charset="-78"/>
                <a:cs typeface="IRANSansX" pitchFamily="2" charset="-78"/>
              </a:rPr>
              <a:t> TFOOT</a:t>
            </a:r>
            <a:r>
              <a:rPr lang="fa-IR" dirty="0">
                <a:solidFill>
                  <a:schemeClr val="bg1"/>
                </a:solidFill>
                <a:latin typeface="IRANSansX" pitchFamily="2" charset="-78"/>
                <a:cs typeface="IRANSansX" pitchFamily="2" charset="-78"/>
              </a:rPr>
              <a:t>را بین دو تگ </a:t>
            </a:r>
            <a:r>
              <a:rPr lang="en-US" dirty="0">
                <a:solidFill>
                  <a:schemeClr val="bg1"/>
                </a:solidFill>
                <a:latin typeface="IRANSansX" pitchFamily="2" charset="-78"/>
                <a:cs typeface="IRANSansX" pitchFamily="2" charset="-78"/>
              </a:rPr>
              <a:t> THEAD</a:t>
            </a:r>
            <a:r>
              <a:rPr lang="fa-IR" dirty="0">
                <a:solidFill>
                  <a:schemeClr val="bg1"/>
                </a:solidFill>
                <a:latin typeface="IRANSansX" pitchFamily="2" charset="-78"/>
                <a:cs typeface="IRANSansX" pitchFamily="2" charset="-78"/>
              </a:rPr>
              <a:t>و</a:t>
            </a:r>
            <a:r>
              <a:rPr lang="en-US" dirty="0">
                <a:solidFill>
                  <a:schemeClr val="bg1"/>
                </a:solidFill>
                <a:latin typeface="IRANSansX" pitchFamily="2" charset="-78"/>
                <a:cs typeface="IRANSansX" pitchFamily="2" charset="-78"/>
              </a:rPr>
              <a:t> TBODY </a:t>
            </a:r>
            <a:r>
              <a:rPr lang="fa-IR" dirty="0">
                <a:solidFill>
                  <a:schemeClr val="bg1"/>
                </a:solidFill>
                <a:latin typeface="IRANSansX" pitchFamily="2" charset="-78"/>
                <a:cs typeface="IRANSansX" pitchFamily="2" charset="-78"/>
              </a:rPr>
              <a:t>قرار دهید</a:t>
            </a:r>
            <a:r>
              <a:rPr lang="en-US" dirty="0">
                <a:solidFill>
                  <a:schemeClr val="bg1"/>
                </a:solidFill>
                <a:latin typeface="IRANSansX" pitchFamily="2" charset="-78"/>
                <a:cs typeface="IRANSansX" pitchFamily="2" charset="-78"/>
              </a:rPr>
              <a:t>  </a:t>
            </a:r>
            <a:endParaRPr lang="fa-IR" dirty="0">
              <a:solidFill>
                <a:schemeClr val="bg1"/>
              </a:solidFill>
              <a:latin typeface="IRANSansX" pitchFamily="2" charset="-78"/>
              <a:cs typeface="IRANSansX" pitchFamily="2" charset="-78"/>
            </a:endParaRPr>
          </a:p>
          <a:p>
            <a:pPr algn="r" rtl="1">
              <a:lnSpc>
                <a:spcPct val="150000"/>
              </a:lnSpc>
            </a:pPr>
            <a:r>
              <a:rPr lang="fa-IR" dirty="0">
                <a:solidFill>
                  <a:schemeClr val="bg1"/>
                </a:solidFill>
                <a:latin typeface="IRANSansX" pitchFamily="2" charset="-78"/>
                <a:cs typeface="IRANSansX" pitchFamily="2" charset="-78"/>
              </a:rPr>
              <a:t>دلیل : جدول میتواند تعدا بسیار زیادی ردیف داشته باشد و چون مرورگر می خواهد سریعتر قادر به ترسیم فوتر باشید در نتیجه آن را قبل از تگ </a:t>
            </a:r>
            <a:r>
              <a:rPr lang="en-US" dirty="0">
                <a:solidFill>
                  <a:schemeClr val="bg1"/>
                </a:solidFill>
                <a:latin typeface="IRANSansX" pitchFamily="2" charset="-78"/>
                <a:cs typeface="IRANSansX" pitchFamily="2" charset="-78"/>
              </a:rPr>
              <a:t>TBODY </a:t>
            </a:r>
            <a:r>
              <a:rPr lang="fa-IR" dirty="0">
                <a:solidFill>
                  <a:schemeClr val="bg1"/>
                </a:solidFill>
                <a:latin typeface="IRANSansX" pitchFamily="2" charset="-78"/>
                <a:cs typeface="IRANSansX" pitchFamily="2" charset="-78"/>
              </a:rPr>
              <a:t>قرار میهیم اما همچنان در آخر جدول نمایش داده میشود.</a:t>
            </a:r>
            <a:endParaRPr lang="en-US" dirty="0">
              <a:solidFill>
                <a:schemeClr val="bg1"/>
              </a:solidFill>
              <a:latin typeface="IRANSansX" pitchFamily="2" charset="-78"/>
              <a:cs typeface="IRANSansX" pitchFamily="2" charset="-78"/>
            </a:endParaRPr>
          </a:p>
        </p:txBody>
      </p:sp>
    </p:spTree>
    <p:extLst>
      <p:ext uri="{BB962C8B-B14F-4D97-AF65-F5344CB8AC3E}">
        <p14:creationId xmlns:p14="http://schemas.microsoft.com/office/powerpoint/2010/main" val="196542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F99B24-5CB2-7C31-9284-76DFB43ACC5B}"/>
              </a:ext>
            </a:extLst>
          </p:cNvPr>
          <p:cNvSpPr txBox="1"/>
          <p:nvPr/>
        </p:nvSpPr>
        <p:spPr>
          <a:xfrm>
            <a:off x="0" y="383820"/>
            <a:ext cx="12192000" cy="784830"/>
          </a:xfrm>
          <a:prstGeom prst="rect">
            <a:avLst/>
          </a:prstGeom>
          <a:noFill/>
        </p:spPr>
        <p:txBody>
          <a:bodyPr wrap="square" rtlCol="0">
            <a:spAutoFit/>
          </a:bodyPr>
          <a:lstStyle/>
          <a:p>
            <a:pPr algn="ctr"/>
            <a:r>
              <a:rPr lang="fa-IR" sz="4500" b="1" dirty="0">
                <a:solidFill>
                  <a:srgbClr val="0099CC"/>
                </a:solidFill>
                <a:latin typeface="IRANSansX" pitchFamily="2" charset="-78"/>
                <a:cs typeface="IRANSansX" pitchFamily="2" charset="-78"/>
              </a:rPr>
              <a:t>فرم ها</a:t>
            </a:r>
            <a:endParaRPr lang="en-US" sz="4500" b="1" dirty="0">
              <a:solidFill>
                <a:srgbClr val="0099CC"/>
              </a:solidFill>
              <a:latin typeface="IRANSansX" pitchFamily="2" charset="-78"/>
              <a:cs typeface="IRANSansX" pitchFamily="2" charset="-78"/>
            </a:endParaRPr>
          </a:p>
        </p:txBody>
      </p:sp>
      <p:pic>
        <p:nvPicPr>
          <p:cNvPr id="8" name="Picture 7">
            <a:extLst>
              <a:ext uri="{FF2B5EF4-FFF2-40B4-BE49-F238E27FC236}">
                <a16:creationId xmlns:a16="http://schemas.microsoft.com/office/drawing/2014/main" id="{431542B2-C4F0-8002-F7A0-CEB102EAC113}"/>
              </a:ext>
            </a:extLst>
          </p:cNvPr>
          <p:cNvPicPr>
            <a:picLocks noChangeAspect="1"/>
          </p:cNvPicPr>
          <p:nvPr/>
        </p:nvPicPr>
        <p:blipFill rotWithShape="1">
          <a:blip r:embed="rId2">
            <a:extLst>
              <a:ext uri="{28A0092B-C50C-407E-A947-70E740481C1C}">
                <a14:useLocalDpi xmlns:a14="http://schemas.microsoft.com/office/drawing/2010/main" val="0"/>
              </a:ext>
            </a:extLst>
          </a:blip>
          <a:srcRect l="49030" b="49407"/>
          <a:stretch/>
        </p:blipFill>
        <p:spPr>
          <a:xfrm>
            <a:off x="3262987" y="1641045"/>
            <a:ext cx="2720123" cy="3469670"/>
          </a:xfrm>
          <a:prstGeom prst="rect">
            <a:avLst/>
          </a:prstGeom>
        </p:spPr>
      </p:pic>
      <p:pic>
        <p:nvPicPr>
          <p:cNvPr id="9" name="Picture 8">
            <a:extLst>
              <a:ext uri="{FF2B5EF4-FFF2-40B4-BE49-F238E27FC236}">
                <a16:creationId xmlns:a16="http://schemas.microsoft.com/office/drawing/2014/main" id="{0B3D3917-1246-1D21-DA56-8C59615CD6A4}"/>
              </a:ext>
            </a:extLst>
          </p:cNvPr>
          <p:cNvPicPr>
            <a:picLocks noChangeAspect="1"/>
          </p:cNvPicPr>
          <p:nvPr/>
        </p:nvPicPr>
        <p:blipFill rotWithShape="1">
          <a:blip r:embed="rId2">
            <a:extLst>
              <a:ext uri="{28A0092B-C50C-407E-A947-70E740481C1C}">
                <a14:useLocalDpi xmlns:a14="http://schemas.microsoft.com/office/drawing/2010/main" val="0"/>
              </a:ext>
            </a:extLst>
          </a:blip>
          <a:srcRect t="49407" r="49030"/>
          <a:stretch/>
        </p:blipFill>
        <p:spPr>
          <a:xfrm>
            <a:off x="6316342" y="1694165"/>
            <a:ext cx="2720123" cy="3469670"/>
          </a:xfrm>
          <a:prstGeom prst="rect">
            <a:avLst/>
          </a:prstGeom>
        </p:spPr>
      </p:pic>
      <p:pic>
        <p:nvPicPr>
          <p:cNvPr id="10" name="Picture 9">
            <a:extLst>
              <a:ext uri="{FF2B5EF4-FFF2-40B4-BE49-F238E27FC236}">
                <a16:creationId xmlns:a16="http://schemas.microsoft.com/office/drawing/2014/main" id="{78D815EC-04F1-8526-FF9E-44C7BBA24CF0}"/>
              </a:ext>
            </a:extLst>
          </p:cNvPr>
          <p:cNvPicPr>
            <a:picLocks noChangeAspect="1"/>
          </p:cNvPicPr>
          <p:nvPr/>
        </p:nvPicPr>
        <p:blipFill rotWithShape="1">
          <a:blip r:embed="rId2">
            <a:extLst>
              <a:ext uri="{28A0092B-C50C-407E-A947-70E740481C1C}">
                <a14:useLocalDpi xmlns:a14="http://schemas.microsoft.com/office/drawing/2010/main" val="0"/>
              </a:ext>
            </a:extLst>
          </a:blip>
          <a:srcRect l="50037" t="50181"/>
          <a:stretch/>
        </p:blipFill>
        <p:spPr>
          <a:xfrm>
            <a:off x="9341432" y="1694165"/>
            <a:ext cx="2666336" cy="3416550"/>
          </a:xfrm>
          <a:prstGeom prst="rect">
            <a:avLst/>
          </a:prstGeom>
        </p:spPr>
      </p:pic>
      <p:pic>
        <p:nvPicPr>
          <p:cNvPr id="11" name="Picture 10">
            <a:extLst>
              <a:ext uri="{FF2B5EF4-FFF2-40B4-BE49-F238E27FC236}">
                <a16:creationId xmlns:a16="http://schemas.microsoft.com/office/drawing/2014/main" id="{20A2B233-E5B3-A6C2-8EDD-DC163977ED7A}"/>
              </a:ext>
            </a:extLst>
          </p:cNvPr>
          <p:cNvPicPr>
            <a:picLocks noChangeAspect="1"/>
          </p:cNvPicPr>
          <p:nvPr/>
        </p:nvPicPr>
        <p:blipFill rotWithShape="1">
          <a:blip r:embed="rId2">
            <a:extLst>
              <a:ext uri="{28A0092B-C50C-407E-A947-70E740481C1C}">
                <a14:useLocalDpi xmlns:a14="http://schemas.microsoft.com/office/drawing/2010/main" val="0"/>
              </a:ext>
            </a:extLst>
          </a:blip>
          <a:srcRect r="49030" b="49407"/>
          <a:stretch/>
        </p:blipFill>
        <p:spPr>
          <a:xfrm>
            <a:off x="209632" y="1641045"/>
            <a:ext cx="2720123" cy="3469670"/>
          </a:xfrm>
          <a:prstGeom prst="rect">
            <a:avLst/>
          </a:prstGeom>
        </p:spPr>
      </p:pic>
      <p:sp>
        <p:nvSpPr>
          <p:cNvPr id="12" name="TextBox 11">
            <a:extLst>
              <a:ext uri="{FF2B5EF4-FFF2-40B4-BE49-F238E27FC236}">
                <a16:creationId xmlns:a16="http://schemas.microsoft.com/office/drawing/2014/main" id="{89A0B180-F5EA-03E4-BB28-E6BD876EAD48}"/>
              </a:ext>
            </a:extLst>
          </p:cNvPr>
          <p:cNvSpPr txBox="1"/>
          <p:nvPr/>
        </p:nvSpPr>
        <p:spPr>
          <a:xfrm>
            <a:off x="0" y="5689350"/>
            <a:ext cx="12192000" cy="369332"/>
          </a:xfrm>
          <a:prstGeom prst="rect">
            <a:avLst/>
          </a:prstGeom>
          <a:noFill/>
        </p:spPr>
        <p:txBody>
          <a:bodyPr wrap="square" rtlCol="0">
            <a:spAutoFit/>
          </a:bodyPr>
          <a:lstStyle/>
          <a:p>
            <a:pPr algn="ctr" rtl="1"/>
            <a:r>
              <a:rPr lang="fa-IR" dirty="0">
                <a:latin typeface="IRANSansX" pitchFamily="2" charset="-78"/>
                <a:cs typeface="IRANSansX" pitchFamily="2" charset="-78"/>
              </a:rPr>
              <a:t>از</a:t>
            </a:r>
            <a:r>
              <a:rPr lang="en-US" dirty="0">
                <a:latin typeface="IRANSansX" pitchFamily="2" charset="-78"/>
                <a:cs typeface="IRANSansX" pitchFamily="2" charset="-78"/>
              </a:rPr>
              <a:t> type </a:t>
            </a:r>
            <a:r>
              <a:rPr lang="fa-IR" dirty="0">
                <a:latin typeface="IRANSansX" pitchFamily="2" charset="-78"/>
                <a:cs typeface="IRANSansX" pitchFamily="2" charset="-78"/>
              </a:rPr>
              <a:t>هر</a:t>
            </a:r>
            <a:r>
              <a:rPr lang="en-US" dirty="0">
                <a:latin typeface="IRANSansX" pitchFamily="2" charset="-78"/>
                <a:cs typeface="IRANSansX" pitchFamily="2" charset="-78"/>
              </a:rPr>
              <a:t> input </a:t>
            </a:r>
            <a:r>
              <a:rPr lang="fa-IR" dirty="0">
                <a:latin typeface="IRANSansX" pitchFamily="2" charset="-78"/>
                <a:cs typeface="IRANSansX" pitchFamily="2" charset="-78"/>
              </a:rPr>
              <a:t>در جای درست خود استفاده کنید</a:t>
            </a:r>
            <a:r>
              <a:rPr lang="en-US" dirty="0">
                <a:latin typeface="IRANSansX" pitchFamily="2" charset="-78"/>
                <a:cs typeface="IRANSansX" pitchFamily="2" charset="-78"/>
              </a:rPr>
              <a:t> </a:t>
            </a:r>
            <a:r>
              <a:rPr lang="fa-IR" dirty="0">
                <a:latin typeface="IRANSansX" pitchFamily="2" charset="-78"/>
                <a:cs typeface="IRANSansX" pitchFamily="2" charset="-78"/>
              </a:rPr>
              <a:t>تا تجربه کاربری بهتری به دست بیاورید</a:t>
            </a:r>
            <a:endParaRPr lang="en-US" dirty="0">
              <a:latin typeface="IRANSansX" pitchFamily="2" charset="-78"/>
              <a:cs typeface="IRANSansX" pitchFamily="2" charset="-78"/>
            </a:endParaRPr>
          </a:p>
        </p:txBody>
      </p:sp>
    </p:spTree>
    <p:extLst>
      <p:ext uri="{BB962C8B-B14F-4D97-AF65-F5344CB8AC3E}">
        <p14:creationId xmlns:p14="http://schemas.microsoft.com/office/powerpoint/2010/main" val="3136724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F99B24-5CB2-7C31-9284-76DFB43ACC5B}"/>
              </a:ext>
            </a:extLst>
          </p:cNvPr>
          <p:cNvSpPr txBox="1"/>
          <p:nvPr/>
        </p:nvSpPr>
        <p:spPr>
          <a:xfrm>
            <a:off x="-251927" y="430473"/>
            <a:ext cx="12192000" cy="784830"/>
          </a:xfrm>
          <a:prstGeom prst="rect">
            <a:avLst/>
          </a:prstGeom>
          <a:noFill/>
        </p:spPr>
        <p:txBody>
          <a:bodyPr wrap="square" rtlCol="0">
            <a:spAutoFit/>
          </a:bodyPr>
          <a:lstStyle/>
          <a:p>
            <a:pPr algn="r"/>
            <a:r>
              <a:rPr lang="fa-IR" sz="4500" b="1" dirty="0">
                <a:solidFill>
                  <a:srgbClr val="0099CC"/>
                </a:solidFill>
                <a:latin typeface="IRANSansX" pitchFamily="2" charset="-78"/>
                <a:cs typeface="IRANSansX" pitchFamily="2" charset="-78"/>
              </a:rPr>
              <a:t>ساختار یک سایت</a:t>
            </a:r>
            <a:endParaRPr lang="en-US" sz="4500" b="1" dirty="0">
              <a:solidFill>
                <a:srgbClr val="0099CC"/>
              </a:solidFill>
              <a:latin typeface="IRANSansX" pitchFamily="2" charset="-78"/>
              <a:cs typeface="IRANSansX" pitchFamily="2" charset="-78"/>
            </a:endParaRPr>
          </a:p>
        </p:txBody>
      </p:sp>
      <p:pic>
        <p:nvPicPr>
          <p:cNvPr id="4" name="Picture 3">
            <a:extLst>
              <a:ext uri="{FF2B5EF4-FFF2-40B4-BE49-F238E27FC236}">
                <a16:creationId xmlns:a16="http://schemas.microsoft.com/office/drawing/2014/main" id="{1B8DCF0E-B76D-348D-B714-0A52A1378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88" y="0"/>
            <a:ext cx="4852358" cy="6858000"/>
          </a:xfrm>
          <a:prstGeom prst="rect">
            <a:avLst/>
          </a:prstGeom>
        </p:spPr>
      </p:pic>
      <p:sp>
        <p:nvSpPr>
          <p:cNvPr id="6" name="TextBox 5">
            <a:extLst>
              <a:ext uri="{FF2B5EF4-FFF2-40B4-BE49-F238E27FC236}">
                <a16:creationId xmlns:a16="http://schemas.microsoft.com/office/drawing/2014/main" id="{78DD13C6-F4DA-2EB1-D104-93557D3AC96A}"/>
              </a:ext>
            </a:extLst>
          </p:cNvPr>
          <p:cNvSpPr txBox="1"/>
          <p:nvPr/>
        </p:nvSpPr>
        <p:spPr>
          <a:xfrm>
            <a:off x="5640355" y="1743923"/>
            <a:ext cx="6223518" cy="1685077"/>
          </a:xfrm>
          <a:prstGeom prst="rect">
            <a:avLst/>
          </a:prstGeom>
          <a:noFill/>
        </p:spPr>
        <p:txBody>
          <a:bodyPr wrap="square">
            <a:spAutoFit/>
          </a:bodyPr>
          <a:lstStyle/>
          <a:p>
            <a:pPr algn="r" rtl="1">
              <a:lnSpc>
                <a:spcPct val="200000"/>
              </a:lnSpc>
            </a:pPr>
            <a:r>
              <a:rPr lang="fa-IR" b="0" i="0" dirty="0">
                <a:solidFill>
                  <a:srgbClr val="404040"/>
                </a:solidFill>
                <a:effectLst/>
                <a:latin typeface="IRANSansX" pitchFamily="2" charset="-78"/>
                <a:cs typeface="IRANSansX" pitchFamily="2" charset="-78"/>
              </a:rPr>
              <a:t>این قسمت معمولا اولین قسمتی از محتوا است که در صفحه می آید که می تواند مقدمه ای برای وب سایت باشد. عنوان سایت، لوگو و منوی اصلی سایت در این قسمت قرار می گیرند.</a:t>
            </a:r>
            <a:endParaRPr lang="en-US" dirty="0">
              <a:latin typeface="IRANSansX" pitchFamily="2" charset="-78"/>
              <a:cs typeface="IRANSansX" pitchFamily="2" charset="-78"/>
            </a:endParaRPr>
          </a:p>
        </p:txBody>
      </p:sp>
      <p:sp>
        <p:nvSpPr>
          <p:cNvPr id="8" name="TextBox 7">
            <a:extLst>
              <a:ext uri="{FF2B5EF4-FFF2-40B4-BE49-F238E27FC236}">
                <a16:creationId xmlns:a16="http://schemas.microsoft.com/office/drawing/2014/main" id="{EE7F97BE-1819-AEBA-8976-7BFE406DF97A}"/>
              </a:ext>
            </a:extLst>
          </p:cNvPr>
          <p:cNvSpPr txBox="1"/>
          <p:nvPr/>
        </p:nvSpPr>
        <p:spPr>
          <a:xfrm>
            <a:off x="5640355" y="3778971"/>
            <a:ext cx="6223518" cy="2239074"/>
          </a:xfrm>
          <a:prstGeom prst="rect">
            <a:avLst/>
          </a:prstGeom>
          <a:noFill/>
        </p:spPr>
        <p:txBody>
          <a:bodyPr wrap="square">
            <a:spAutoFit/>
          </a:bodyPr>
          <a:lstStyle/>
          <a:p>
            <a:pPr algn="r" rtl="1">
              <a:lnSpc>
                <a:spcPct val="200000"/>
              </a:lnSpc>
            </a:pPr>
            <a:r>
              <a:rPr lang="fa-IR" b="0" i="0" dirty="0">
                <a:solidFill>
                  <a:srgbClr val="404040"/>
                </a:solidFill>
                <a:effectLst/>
                <a:latin typeface="IRANSansX" pitchFamily="2" charset="-78"/>
                <a:cs typeface="IRANSansX" pitchFamily="2" charset="-78"/>
              </a:rPr>
              <a:t>در مقابل </a:t>
            </a:r>
            <a:r>
              <a:rPr lang="en-US" b="1" i="0" dirty="0">
                <a:solidFill>
                  <a:srgbClr val="404040"/>
                </a:solidFill>
                <a:effectLst/>
                <a:latin typeface="IRANSansX" pitchFamily="2" charset="-78"/>
                <a:cs typeface="IRANSansX" pitchFamily="2" charset="-78"/>
              </a:rPr>
              <a:t>Header</a:t>
            </a:r>
            <a:r>
              <a:rPr lang="en-US" b="0" i="0" dirty="0">
                <a:solidFill>
                  <a:srgbClr val="404040"/>
                </a:solidFill>
                <a:effectLst/>
                <a:latin typeface="IRANSansX" pitchFamily="2" charset="-78"/>
                <a:cs typeface="IRANSansX" pitchFamily="2" charset="-78"/>
              </a:rPr>
              <a:t>، </a:t>
            </a:r>
            <a:r>
              <a:rPr lang="fa-IR" b="0" i="0" dirty="0">
                <a:solidFill>
                  <a:srgbClr val="404040"/>
                </a:solidFill>
                <a:effectLst/>
                <a:latin typeface="IRANSansX" pitchFamily="2" charset="-78"/>
                <a:cs typeface="IRANSansX" pitchFamily="2" charset="-78"/>
              </a:rPr>
              <a:t>قسمت </a:t>
            </a:r>
            <a:r>
              <a:rPr lang="en-US" b="0" i="0" dirty="0">
                <a:solidFill>
                  <a:srgbClr val="404040"/>
                </a:solidFill>
                <a:effectLst/>
                <a:latin typeface="IRANSansX" pitchFamily="2" charset="-78"/>
                <a:cs typeface="IRANSansX" pitchFamily="2" charset="-78"/>
              </a:rPr>
              <a:t> </a:t>
            </a:r>
            <a:r>
              <a:rPr lang="en-US" b="1" i="0" dirty="0">
                <a:solidFill>
                  <a:srgbClr val="404040"/>
                </a:solidFill>
                <a:effectLst/>
                <a:latin typeface="IRANSansX" pitchFamily="2" charset="-78"/>
                <a:cs typeface="IRANSansX" pitchFamily="2" charset="-78"/>
              </a:rPr>
              <a:t>Footer</a:t>
            </a:r>
            <a:r>
              <a:rPr lang="fa-IR" b="0" i="0" dirty="0">
                <a:solidFill>
                  <a:srgbClr val="404040"/>
                </a:solidFill>
                <a:effectLst/>
                <a:latin typeface="IRANSansX" pitchFamily="2" charset="-78"/>
                <a:cs typeface="IRANSansX" pitchFamily="2" charset="-78"/>
              </a:rPr>
              <a:t>سایت معمولا آخرین محتوایی است که درون یک صفحه وب وجود دارد.</a:t>
            </a:r>
          </a:p>
          <a:p>
            <a:pPr algn="r" rtl="1">
              <a:lnSpc>
                <a:spcPct val="200000"/>
              </a:lnSpc>
            </a:pPr>
            <a:r>
              <a:rPr lang="fa-IR" b="0" i="0" dirty="0">
                <a:solidFill>
                  <a:srgbClr val="404040"/>
                </a:solidFill>
                <a:effectLst/>
                <a:latin typeface="IRANSansX" pitchFamily="2" charset="-78"/>
                <a:cs typeface="IRANSansX" pitchFamily="2" charset="-78"/>
              </a:rPr>
              <a:t>در این قسمت معمولا لینک های صفحات فرعی سایت، قسمت کپی رایت و مطالب کم اهمیت تر قرار می گیرند.</a:t>
            </a:r>
          </a:p>
        </p:txBody>
      </p:sp>
      <p:sp>
        <p:nvSpPr>
          <p:cNvPr id="10" name="Freeform: Shape 9">
            <a:extLst>
              <a:ext uri="{FF2B5EF4-FFF2-40B4-BE49-F238E27FC236}">
                <a16:creationId xmlns:a16="http://schemas.microsoft.com/office/drawing/2014/main" id="{07B9E092-5637-7EB5-99B7-A17732039C40}"/>
              </a:ext>
            </a:extLst>
          </p:cNvPr>
          <p:cNvSpPr/>
          <p:nvPr/>
        </p:nvSpPr>
        <p:spPr>
          <a:xfrm>
            <a:off x="4683967" y="978966"/>
            <a:ext cx="2537927" cy="756528"/>
          </a:xfrm>
          <a:custGeom>
            <a:avLst/>
            <a:gdLst>
              <a:gd name="connsiteX0" fmla="*/ 0 w 2537927"/>
              <a:gd name="connsiteY0" fmla="*/ 47401 h 756528"/>
              <a:gd name="connsiteX1" fmla="*/ 1838131 w 2537927"/>
              <a:gd name="connsiteY1" fmla="*/ 75393 h 756528"/>
              <a:gd name="connsiteX2" fmla="*/ 2537927 w 2537927"/>
              <a:gd name="connsiteY2" fmla="*/ 756528 h 756528"/>
            </a:gdLst>
            <a:ahLst/>
            <a:cxnLst>
              <a:cxn ang="0">
                <a:pos x="connsiteX0" y="connsiteY0"/>
              </a:cxn>
              <a:cxn ang="0">
                <a:pos x="connsiteX1" y="connsiteY1"/>
              </a:cxn>
              <a:cxn ang="0">
                <a:pos x="connsiteX2" y="connsiteY2"/>
              </a:cxn>
            </a:cxnLst>
            <a:rect l="l" t="t" r="r" b="b"/>
            <a:pathLst>
              <a:path w="2537927" h="756528" extrusionOk="0">
                <a:moveTo>
                  <a:pt x="0" y="47401"/>
                </a:moveTo>
                <a:cubicBezTo>
                  <a:pt x="590190" y="-3719"/>
                  <a:pt x="1293088" y="-73723"/>
                  <a:pt x="1838131" y="75393"/>
                </a:cubicBezTo>
                <a:cubicBezTo>
                  <a:pt x="2230651" y="212674"/>
                  <a:pt x="2450654" y="425833"/>
                  <a:pt x="2537927" y="756528"/>
                </a:cubicBezTo>
              </a:path>
            </a:pathLst>
          </a:custGeom>
          <a:ln w="28575" cap="flat" cmpd="sng" algn="ctr">
            <a:solidFill>
              <a:schemeClr val="dk1"/>
            </a:solidFill>
            <a:prstDash val="solid"/>
            <a:round/>
            <a:headEnd type="none" w="med" len="med"/>
            <a:tailEnd type="arrow" w="med" len="med"/>
            <a:extLst>
              <a:ext uri="{C807C97D-BFC1-408E-A445-0C87EB9F89A2}">
                <ask:lineSketchStyleProps xmlns:ask="http://schemas.microsoft.com/office/drawing/2018/sketchyshapes" sd="2809439606">
                  <a:custGeom>
                    <a:avLst/>
                    <a:gdLst>
                      <a:gd name="connsiteX0" fmla="*/ 0 w 2537927"/>
                      <a:gd name="connsiteY0" fmla="*/ 47401 h 756528"/>
                      <a:gd name="connsiteX1" fmla="*/ 1838131 w 2537927"/>
                      <a:gd name="connsiteY1" fmla="*/ 75393 h 756528"/>
                      <a:gd name="connsiteX2" fmla="*/ 2537927 w 2537927"/>
                      <a:gd name="connsiteY2" fmla="*/ 756528 h 756528"/>
                    </a:gdLst>
                    <a:ahLst/>
                    <a:cxnLst>
                      <a:cxn ang="0">
                        <a:pos x="connsiteX0" y="connsiteY0"/>
                      </a:cxn>
                      <a:cxn ang="0">
                        <a:pos x="connsiteX1" y="connsiteY1"/>
                      </a:cxn>
                      <a:cxn ang="0">
                        <a:pos x="connsiteX2" y="connsiteY2"/>
                      </a:cxn>
                    </a:cxnLst>
                    <a:rect l="l" t="t" r="r" b="b"/>
                    <a:pathLst>
                      <a:path w="2537927" h="756528">
                        <a:moveTo>
                          <a:pt x="0" y="47401"/>
                        </a:moveTo>
                        <a:cubicBezTo>
                          <a:pt x="707571" y="2303"/>
                          <a:pt x="1415143" y="-42795"/>
                          <a:pt x="1838131" y="75393"/>
                        </a:cubicBezTo>
                        <a:cubicBezTo>
                          <a:pt x="2261119" y="193581"/>
                          <a:pt x="2399523" y="475054"/>
                          <a:pt x="2537927" y="756528"/>
                        </a:cubicBezTo>
                      </a:path>
                    </a:pathLst>
                  </a:custGeom>
                  <ask:type>
                    <ask:lineSketchScribble/>
                  </ask:type>
                </ask:lineSketchStyleProps>
              </a:ext>
            </a:extLst>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1" name="Freeform: Shape 10">
            <a:extLst>
              <a:ext uri="{FF2B5EF4-FFF2-40B4-BE49-F238E27FC236}">
                <a16:creationId xmlns:a16="http://schemas.microsoft.com/office/drawing/2014/main" id="{3C9AA3AE-4605-9F88-0E3A-197EE88A804F}"/>
              </a:ext>
            </a:extLst>
          </p:cNvPr>
          <p:cNvSpPr/>
          <p:nvPr/>
        </p:nvSpPr>
        <p:spPr>
          <a:xfrm flipV="1">
            <a:off x="4683967" y="5611488"/>
            <a:ext cx="2537927" cy="756528"/>
          </a:xfrm>
          <a:custGeom>
            <a:avLst/>
            <a:gdLst>
              <a:gd name="connsiteX0" fmla="*/ 0 w 2537927"/>
              <a:gd name="connsiteY0" fmla="*/ 47401 h 756528"/>
              <a:gd name="connsiteX1" fmla="*/ 1838131 w 2537927"/>
              <a:gd name="connsiteY1" fmla="*/ 75393 h 756528"/>
              <a:gd name="connsiteX2" fmla="*/ 2537927 w 2537927"/>
              <a:gd name="connsiteY2" fmla="*/ 756528 h 756528"/>
            </a:gdLst>
            <a:ahLst/>
            <a:cxnLst>
              <a:cxn ang="0">
                <a:pos x="connsiteX0" y="connsiteY0"/>
              </a:cxn>
              <a:cxn ang="0">
                <a:pos x="connsiteX1" y="connsiteY1"/>
              </a:cxn>
              <a:cxn ang="0">
                <a:pos x="connsiteX2" y="connsiteY2"/>
              </a:cxn>
            </a:cxnLst>
            <a:rect l="l" t="t" r="r" b="b"/>
            <a:pathLst>
              <a:path w="2537927" h="756528" extrusionOk="0">
                <a:moveTo>
                  <a:pt x="0" y="47401"/>
                </a:moveTo>
                <a:cubicBezTo>
                  <a:pt x="590190" y="-3719"/>
                  <a:pt x="1293088" y="-73723"/>
                  <a:pt x="1838131" y="75393"/>
                </a:cubicBezTo>
                <a:cubicBezTo>
                  <a:pt x="2230651" y="212674"/>
                  <a:pt x="2450654" y="425833"/>
                  <a:pt x="2537927" y="756528"/>
                </a:cubicBezTo>
              </a:path>
            </a:pathLst>
          </a:custGeom>
          <a:ln w="28575" cap="flat" cmpd="sng" algn="ctr">
            <a:solidFill>
              <a:schemeClr val="dk1"/>
            </a:solidFill>
            <a:prstDash val="solid"/>
            <a:round/>
            <a:headEnd type="none" w="med" len="med"/>
            <a:tailEnd type="arrow" w="med" len="med"/>
            <a:extLst>
              <a:ext uri="{C807C97D-BFC1-408E-A445-0C87EB9F89A2}">
                <ask:lineSketchStyleProps xmlns:ask="http://schemas.microsoft.com/office/drawing/2018/sketchyshapes" sd="2809439606">
                  <a:custGeom>
                    <a:avLst/>
                    <a:gdLst>
                      <a:gd name="connsiteX0" fmla="*/ 0 w 2537927"/>
                      <a:gd name="connsiteY0" fmla="*/ 47401 h 756528"/>
                      <a:gd name="connsiteX1" fmla="*/ 1838131 w 2537927"/>
                      <a:gd name="connsiteY1" fmla="*/ 75393 h 756528"/>
                      <a:gd name="connsiteX2" fmla="*/ 2537927 w 2537927"/>
                      <a:gd name="connsiteY2" fmla="*/ 756528 h 756528"/>
                    </a:gdLst>
                    <a:ahLst/>
                    <a:cxnLst>
                      <a:cxn ang="0">
                        <a:pos x="connsiteX0" y="connsiteY0"/>
                      </a:cxn>
                      <a:cxn ang="0">
                        <a:pos x="connsiteX1" y="connsiteY1"/>
                      </a:cxn>
                      <a:cxn ang="0">
                        <a:pos x="connsiteX2" y="connsiteY2"/>
                      </a:cxn>
                    </a:cxnLst>
                    <a:rect l="l" t="t" r="r" b="b"/>
                    <a:pathLst>
                      <a:path w="2537927" h="756528">
                        <a:moveTo>
                          <a:pt x="0" y="47401"/>
                        </a:moveTo>
                        <a:cubicBezTo>
                          <a:pt x="707571" y="2303"/>
                          <a:pt x="1415143" y="-42795"/>
                          <a:pt x="1838131" y="75393"/>
                        </a:cubicBezTo>
                        <a:cubicBezTo>
                          <a:pt x="2261119" y="193581"/>
                          <a:pt x="2399523" y="475054"/>
                          <a:pt x="2537927" y="756528"/>
                        </a:cubicBezTo>
                      </a:path>
                    </a:pathLst>
                  </a:custGeom>
                  <ask:type>
                    <ask:lineSketchScribble/>
                  </ask:type>
                </ask:lineSketchStyleProps>
              </a:ext>
            </a:extLst>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11073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885</Words>
  <Application>Microsoft Office PowerPoint</Application>
  <PresentationFormat>Widescreen</PresentationFormat>
  <Paragraphs>86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Inter</vt:lpstr>
      <vt:lpstr>IRANSansX</vt:lpstr>
      <vt:lpstr>Source Sans Pro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erfanabbasigodarzi@gmail.com</dc:creator>
  <cp:lastModifiedBy>erfanabbasigodarzi@gmail.com</cp:lastModifiedBy>
  <cp:revision>8</cp:revision>
  <dcterms:created xsi:type="dcterms:W3CDTF">2022-11-21T08:47:20Z</dcterms:created>
  <dcterms:modified xsi:type="dcterms:W3CDTF">2022-11-25T14:01:04Z</dcterms:modified>
</cp:coreProperties>
</file>