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1" r:id="rId3"/>
    <p:sldId id="261" r:id="rId4"/>
    <p:sldId id="269" r:id="rId5"/>
    <p:sldId id="270" r:id="rId6"/>
    <p:sldId id="272" r:id="rId7"/>
    <p:sldId id="295" r:id="rId8"/>
    <p:sldId id="279" r:id="rId9"/>
    <p:sldId id="289" r:id="rId10"/>
    <p:sldId id="297" r:id="rId11"/>
    <p:sldId id="290" r:id="rId12"/>
    <p:sldId id="281" r:id="rId13"/>
    <p:sldId id="291" r:id="rId14"/>
    <p:sldId id="282" r:id="rId15"/>
    <p:sldId id="292" r:id="rId16"/>
    <p:sldId id="283" r:id="rId17"/>
    <p:sldId id="294" r:id="rId18"/>
    <p:sldId id="284" r:id="rId19"/>
    <p:sldId id="285" r:id="rId20"/>
    <p:sldId id="286" r:id="rId21"/>
    <p:sldId id="302" r:id="rId22"/>
    <p:sldId id="287" r:id="rId23"/>
    <p:sldId id="300" r:id="rId24"/>
    <p:sldId id="29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660"/>
  </p:normalViewPr>
  <p:slideViewPr>
    <p:cSldViewPr snapToGrid="0">
      <p:cViewPr varScale="1">
        <p:scale>
          <a:sx n="85" d="100"/>
          <a:sy n="85" d="100"/>
        </p:scale>
        <p:origin x="8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0537-68F6-4CB0-B7EA-AFBC8A68D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0AC8F-C892-4073-A905-5342405501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4A64B1-7EA8-4F07-8C54-9DC69B8FBC67}"/>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5" name="Footer Placeholder 4">
            <a:extLst>
              <a:ext uri="{FF2B5EF4-FFF2-40B4-BE49-F238E27FC236}">
                <a16:creationId xmlns:a16="http://schemas.microsoft.com/office/drawing/2014/main" id="{5C53C664-9E6D-4AF2-9E1E-D57BFDD60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5426C-05D7-4656-AC59-D2EFF97A2B42}"/>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165999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A1B7-08F8-48FF-A787-CE5C93A6D6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74BFCD-8683-4939-9FE0-118945ABC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22E36-3BAB-4163-87E1-9574B6AD8E50}"/>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5" name="Footer Placeholder 4">
            <a:extLst>
              <a:ext uri="{FF2B5EF4-FFF2-40B4-BE49-F238E27FC236}">
                <a16:creationId xmlns:a16="http://schemas.microsoft.com/office/drawing/2014/main" id="{0429C8BA-29D3-4900-B1D6-5D8F2C97D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CB868-EEE7-49D9-BE9D-4CB0AC653533}"/>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120804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3D7A7-86B0-4BA3-8389-709860FFF6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F3F5D8-6ADA-445F-AA64-A1822B2F5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DCF7E-0E7E-4982-B468-26E4B6313BF5}"/>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5" name="Footer Placeholder 4">
            <a:extLst>
              <a:ext uri="{FF2B5EF4-FFF2-40B4-BE49-F238E27FC236}">
                <a16:creationId xmlns:a16="http://schemas.microsoft.com/office/drawing/2014/main" id="{59B84FCE-E946-487C-A9EA-CD0DE5FE7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17753-0BC8-421C-B378-58FA189F1536}"/>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404958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2B41-DEAF-43A0-89E1-5ED5EC27E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C7FF9-C397-4710-BF9F-8C75B7060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771D8-1D0B-477C-899F-D10AB09DA554}"/>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5" name="Footer Placeholder 4">
            <a:extLst>
              <a:ext uri="{FF2B5EF4-FFF2-40B4-BE49-F238E27FC236}">
                <a16:creationId xmlns:a16="http://schemas.microsoft.com/office/drawing/2014/main" id="{D038F32D-264D-42F6-8027-00B26EB0B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61FF-EABC-4A50-B975-023AC33D78F8}"/>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5887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D232-51DE-4ADD-8187-873F88E05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9EE95E-91AB-41C0-BA2D-C6F6339CB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482AA-8F68-4541-8941-A807707C226C}"/>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5" name="Footer Placeholder 4">
            <a:extLst>
              <a:ext uri="{FF2B5EF4-FFF2-40B4-BE49-F238E27FC236}">
                <a16:creationId xmlns:a16="http://schemas.microsoft.com/office/drawing/2014/main" id="{7BE5E19D-7B3E-4ABA-A2EA-549A9FCE8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277DC-A771-4B5C-A0DD-62E719DA03F6}"/>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329497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8FB0-AEEC-4841-A8B8-FDF98CDD8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7F6A4-B331-4F1B-B5F6-CB9F1A3AF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E51D7-37CF-4ACD-B768-65B320031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527986-431A-4E59-B52A-7D4EDF06BBBD}"/>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6" name="Footer Placeholder 5">
            <a:extLst>
              <a:ext uri="{FF2B5EF4-FFF2-40B4-BE49-F238E27FC236}">
                <a16:creationId xmlns:a16="http://schemas.microsoft.com/office/drawing/2014/main" id="{BEBFEE53-AE86-4FC7-879D-ADDEC589B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6DE38-8436-4C69-8209-23B3A60C267F}"/>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364013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A363-7568-4608-A722-F437E7C189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38704-16EC-4607-8E54-33D9F7E65F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B0E9C9-8888-4730-BBF2-235F6F966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023236-B783-433E-9812-EBF6C155B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C26CF-29D9-41C9-A37B-56837BD74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D1DE52-3421-41B0-A3AC-9FEBF66D1C82}"/>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8" name="Footer Placeholder 7">
            <a:extLst>
              <a:ext uri="{FF2B5EF4-FFF2-40B4-BE49-F238E27FC236}">
                <a16:creationId xmlns:a16="http://schemas.microsoft.com/office/drawing/2014/main" id="{E579959A-23D9-4CFB-BD8E-7016D3E37C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AA7C7F-A8A6-4E53-8FE4-7AAFFF574C9E}"/>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56364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5B01-BC2C-4CAA-A90C-2369E198CD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CAAAB-AD35-4BB7-A198-E57E567B2D1F}"/>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4" name="Footer Placeholder 3">
            <a:extLst>
              <a:ext uri="{FF2B5EF4-FFF2-40B4-BE49-F238E27FC236}">
                <a16:creationId xmlns:a16="http://schemas.microsoft.com/office/drawing/2014/main" id="{B12D6D13-3874-4A46-8459-0A9A1DD165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162803-6B6E-4771-880B-1134C648184B}"/>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61464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0324AB-92DA-4D26-8B74-44BF2B0DFC9E}"/>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3" name="Footer Placeholder 2">
            <a:extLst>
              <a:ext uri="{FF2B5EF4-FFF2-40B4-BE49-F238E27FC236}">
                <a16:creationId xmlns:a16="http://schemas.microsoft.com/office/drawing/2014/main" id="{85806F75-AC60-4B5B-9649-E582E2EA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CAFE90-CAFE-4994-B6A4-06B49D35E54D}"/>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23285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E06D-F756-4268-8931-CAD5563DB4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A3155C-1A6E-43E4-AACB-7CA732E50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CD993A-8900-4673-8315-E54480768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8B5D5-C23B-4970-8095-6EA6E4BAAC26}"/>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6" name="Footer Placeholder 5">
            <a:extLst>
              <a:ext uri="{FF2B5EF4-FFF2-40B4-BE49-F238E27FC236}">
                <a16:creationId xmlns:a16="http://schemas.microsoft.com/office/drawing/2014/main" id="{F406F640-18C4-481D-A7F2-8E61ADC85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65B46-E29F-42FD-8A53-9EDBF8B8613B}"/>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107970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1AAE-598E-4378-AC5D-5E62B47BA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52CCF0-FCC5-42BA-AA0A-F087B9E7A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CC987F-E04A-4D47-BAA2-B7DD7A717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A06B0-8E42-40E4-ACA9-F0B6409E6D3C}"/>
              </a:ext>
            </a:extLst>
          </p:cNvPr>
          <p:cNvSpPr>
            <a:spLocks noGrp="1"/>
          </p:cNvSpPr>
          <p:nvPr>
            <p:ph type="dt" sz="half" idx="10"/>
          </p:nvPr>
        </p:nvSpPr>
        <p:spPr/>
        <p:txBody>
          <a:bodyPr/>
          <a:lstStyle/>
          <a:p>
            <a:fld id="{1A20F27B-3586-4959-BC6C-3DED7B0911FC}" type="datetimeFigureOut">
              <a:rPr lang="en-US" smtClean="0"/>
              <a:t>7/2/2025</a:t>
            </a:fld>
            <a:endParaRPr lang="en-US"/>
          </a:p>
        </p:txBody>
      </p:sp>
      <p:sp>
        <p:nvSpPr>
          <p:cNvPr id="6" name="Footer Placeholder 5">
            <a:extLst>
              <a:ext uri="{FF2B5EF4-FFF2-40B4-BE49-F238E27FC236}">
                <a16:creationId xmlns:a16="http://schemas.microsoft.com/office/drawing/2014/main" id="{6FACFA1F-EBB4-4FC4-A036-22D426766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FB115-D542-420D-B3AA-591008F9AA8C}"/>
              </a:ext>
            </a:extLst>
          </p:cNvPr>
          <p:cNvSpPr>
            <a:spLocks noGrp="1"/>
          </p:cNvSpPr>
          <p:nvPr>
            <p:ph type="sldNum" sz="quarter" idx="12"/>
          </p:nvPr>
        </p:nvSpPr>
        <p:spPr/>
        <p:txBody>
          <a:bodyPr/>
          <a:lstStyle/>
          <a:p>
            <a:fld id="{65D0C57F-CC95-402A-A47A-22501FBF1848}" type="slidenum">
              <a:rPr lang="en-US" smtClean="0"/>
              <a:t>‹#›</a:t>
            </a:fld>
            <a:endParaRPr lang="en-US"/>
          </a:p>
        </p:txBody>
      </p:sp>
    </p:spTree>
    <p:extLst>
      <p:ext uri="{BB962C8B-B14F-4D97-AF65-F5344CB8AC3E}">
        <p14:creationId xmlns:p14="http://schemas.microsoft.com/office/powerpoint/2010/main" val="281733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972F8-1613-41F1-8448-9814E783BA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36F4E-8419-46DA-BB1F-562261485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BBD89-EABE-4806-ACF3-4C85E2AF7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0F27B-3586-4959-BC6C-3DED7B0911FC}" type="datetimeFigureOut">
              <a:rPr lang="en-US" smtClean="0"/>
              <a:t>7/2/2025</a:t>
            </a:fld>
            <a:endParaRPr lang="en-US"/>
          </a:p>
        </p:txBody>
      </p:sp>
      <p:sp>
        <p:nvSpPr>
          <p:cNvPr id="5" name="Footer Placeholder 4">
            <a:extLst>
              <a:ext uri="{FF2B5EF4-FFF2-40B4-BE49-F238E27FC236}">
                <a16:creationId xmlns:a16="http://schemas.microsoft.com/office/drawing/2014/main" id="{1AC326C7-E492-47F6-B44D-1A2606EC4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A3E840-4221-4FF8-808E-3AB4438C6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0C57F-CC95-402A-A47A-22501FBF1848}" type="slidenum">
              <a:rPr lang="en-US" smtClean="0"/>
              <a:t>‹#›</a:t>
            </a:fld>
            <a:endParaRPr lang="en-US"/>
          </a:p>
        </p:txBody>
      </p:sp>
    </p:spTree>
    <p:extLst>
      <p:ext uri="{BB962C8B-B14F-4D97-AF65-F5344CB8AC3E}">
        <p14:creationId xmlns:p14="http://schemas.microsoft.com/office/powerpoint/2010/main" val="252268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7981EF0-DE15-4845-AE98-F0D0CDACAAE9}"/>
              </a:ext>
            </a:extLst>
          </p:cNvPr>
          <p:cNvGrpSpPr/>
          <p:nvPr/>
        </p:nvGrpSpPr>
        <p:grpSpPr>
          <a:xfrm>
            <a:off x="2717950" y="-558831"/>
            <a:ext cx="3993299" cy="8581433"/>
            <a:chOff x="2717950" y="-741711"/>
            <a:chExt cx="3993299" cy="8581433"/>
          </a:xfrm>
        </p:grpSpPr>
        <p:pic>
          <p:nvPicPr>
            <p:cNvPr id="4" name="Picture 3">
              <a:extLst>
                <a:ext uri="{FF2B5EF4-FFF2-40B4-BE49-F238E27FC236}">
                  <a16:creationId xmlns:a16="http://schemas.microsoft.com/office/drawing/2014/main" id="{DA938F5A-B18D-46CA-89A2-45FAA9D018D6}"/>
                </a:ext>
              </a:extLst>
            </p:cNvPr>
            <p:cNvPicPr>
              <a:picLocks noChangeAspect="1"/>
            </p:cNvPicPr>
            <p:nvPr/>
          </p:nvPicPr>
          <p:blipFill>
            <a:blip r:embed="rId2"/>
            <a:stretch>
              <a:fillRect/>
            </a:stretch>
          </p:blipFill>
          <p:spPr>
            <a:xfrm rot="9124201">
              <a:off x="4783510" y="-741711"/>
              <a:ext cx="1927739" cy="1976400"/>
            </a:xfrm>
            <a:prstGeom prst="rect">
              <a:avLst/>
            </a:prstGeom>
          </p:spPr>
        </p:pic>
        <p:pic>
          <p:nvPicPr>
            <p:cNvPr id="5" name="Picture 4">
              <a:extLst>
                <a:ext uri="{FF2B5EF4-FFF2-40B4-BE49-F238E27FC236}">
                  <a16:creationId xmlns:a16="http://schemas.microsoft.com/office/drawing/2014/main" id="{A5D22087-D2BD-422C-83B1-383720E989A7}"/>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rot="1067007">
              <a:off x="2717950" y="790652"/>
              <a:ext cx="3429931" cy="7049070"/>
            </a:xfrm>
            <a:prstGeom prst="trapezoid">
              <a:avLst>
                <a:gd name="adj" fmla="val 35871"/>
              </a:avLst>
            </a:prstGeom>
          </p:spPr>
        </p:pic>
      </p:grpSp>
      <p:sp>
        <p:nvSpPr>
          <p:cNvPr id="9" name="TextBox 8">
            <a:extLst>
              <a:ext uri="{FF2B5EF4-FFF2-40B4-BE49-F238E27FC236}">
                <a16:creationId xmlns:a16="http://schemas.microsoft.com/office/drawing/2014/main" id="{023CD9CC-59F4-4AFD-A53E-4E10245A4576}"/>
              </a:ext>
            </a:extLst>
          </p:cNvPr>
          <p:cNvSpPr txBox="1"/>
          <p:nvPr/>
        </p:nvSpPr>
        <p:spPr>
          <a:xfrm>
            <a:off x="1079407" y="1265428"/>
            <a:ext cx="10086975" cy="1862048"/>
          </a:xfrm>
          <a:prstGeom prst="rect">
            <a:avLst/>
          </a:prstGeom>
          <a:noFill/>
        </p:spPr>
        <p:txBody>
          <a:bodyPr wrap="square">
            <a:spAutoFit/>
          </a:bodyPr>
          <a:lstStyle/>
          <a:p>
            <a:pPr algn="ctr"/>
            <a:r>
              <a:rPr lang="en-US" sz="11500" b="1" dirty="0">
                <a:solidFill>
                  <a:schemeClr val="bg1"/>
                </a:solidFill>
                <a:latin typeface="Britannic Bold" panose="020B0903060703020204" pitchFamily="34" charset="0"/>
              </a:rPr>
              <a:t>BEHIND EVERY</a:t>
            </a:r>
            <a:endParaRPr lang="en-US" sz="11500" b="1" dirty="0">
              <a:solidFill>
                <a:srgbClr val="C00000"/>
              </a:solidFill>
              <a:latin typeface="Britannic Bold" panose="020B0903060703020204" pitchFamily="34" charset="0"/>
            </a:endParaRPr>
          </a:p>
        </p:txBody>
      </p:sp>
      <p:sp>
        <p:nvSpPr>
          <p:cNvPr id="10" name="TextBox 9">
            <a:extLst>
              <a:ext uri="{FF2B5EF4-FFF2-40B4-BE49-F238E27FC236}">
                <a16:creationId xmlns:a16="http://schemas.microsoft.com/office/drawing/2014/main" id="{EB1AD6AE-066F-42E5-98FC-A608D4FFEB4C}"/>
              </a:ext>
            </a:extLst>
          </p:cNvPr>
          <p:cNvSpPr txBox="1"/>
          <p:nvPr/>
        </p:nvSpPr>
        <p:spPr>
          <a:xfrm>
            <a:off x="3074894" y="2568909"/>
            <a:ext cx="6096000" cy="1862048"/>
          </a:xfrm>
          <a:prstGeom prst="rect">
            <a:avLst/>
          </a:prstGeom>
          <a:noFill/>
        </p:spPr>
        <p:txBody>
          <a:bodyPr wrap="square">
            <a:spAutoFit/>
          </a:bodyPr>
          <a:lstStyle/>
          <a:p>
            <a:pPr algn="ctr"/>
            <a:r>
              <a:rPr lang="en-US" sz="11500" b="1" dirty="0">
                <a:solidFill>
                  <a:schemeClr val="bg1"/>
                </a:solidFill>
                <a:latin typeface="Britannic Bold" panose="020B0903060703020204" pitchFamily="34" charset="0"/>
              </a:rPr>
              <a:t>RECORD,</a:t>
            </a:r>
            <a:r>
              <a:rPr lang="en-US" sz="11500" b="1" dirty="0">
                <a:solidFill>
                  <a:srgbClr val="C00000"/>
                </a:solidFill>
                <a:latin typeface="Britannic Bold" panose="020B0903060703020204" pitchFamily="34" charset="0"/>
              </a:rPr>
              <a:t> </a:t>
            </a:r>
          </a:p>
        </p:txBody>
      </p:sp>
      <p:sp>
        <p:nvSpPr>
          <p:cNvPr id="11" name="TextBox 10">
            <a:extLst>
              <a:ext uri="{FF2B5EF4-FFF2-40B4-BE49-F238E27FC236}">
                <a16:creationId xmlns:a16="http://schemas.microsoft.com/office/drawing/2014/main" id="{C9A7CBA4-F32D-4ACD-93F6-6F1D5ECCF83E}"/>
              </a:ext>
            </a:extLst>
          </p:cNvPr>
          <p:cNvSpPr txBox="1"/>
          <p:nvPr/>
        </p:nvSpPr>
        <p:spPr>
          <a:xfrm>
            <a:off x="1079407" y="4149477"/>
            <a:ext cx="10086975" cy="1862048"/>
          </a:xfrm>
          <a:prstGeom prst="rect">
            <a:avLst/>
          </a:prstGeom>
          <a:noFill/>
        </p:spPr>
        <p:txBody>
          <a:bodyPr wrap="square">
            <a:spAutoFit/>
          </a:bodyPr>
          <a:lstStyle/>
          <a:p>
            <a:pPr algn="ctr"/>
            <a:r>
              <a:rPr lang="en-US" sz="11500" b="1" dirty="0">
                <a:solidFill>
                  <a:schemeClr val="bg1"/>
                </a:solidFill>
                <a:latin typeface="Britannic Bold" panose="020B0903060703020204" pitchFamily="34" charset="0"/>
              </a:rPr>
              <a:t>A LIFE </a:t>
            </a:r>
            <a:r>
              <a:rPr lang="en-US" sz="11500" b="1" dirty="0">
                <a:solidFill>
                  <a:srgbClr val="EA473B"/>
                </a:solidFill>
                <a:latin typeface="Chiller" panose="04020404031007020602" pitchFamily="82" charset="0"/>
              </a:rPr>
              <a:t>IS LOST!</a:t>
            </a:r>
            <a:endParaRPr lang="en-US" sz="11500" dirty="0">
              <a:solidFill>
                <a:srgbClr val="EA473B"/>
              </a:solidFill>
              <a:latin typeface="Chiller" panose="04020404031007020602" pitchFamily="82" charset="0"/>
            </a:endParaRPr>
          </a:p>
        </p:txBody>
      </p:sp>
      <p:sp>
        <p:nvSpPr>
          <p:cNvPr id="12" name="TextBox 11">
            <a:extLst>
              <a:ext uri="{FF2B5EF4-FFF2-40B4-BE49-F238E27FC236}">
                <a16:creationId xmlns:a16="http://schemas.microsoft.com/office/drawing/2014/main" id="{FBA70236-8235-4F33-9410-EA10291031A7}"/>
              </a:ext>
            </a:extLst>
          </p:cNvPr>
          <p:cNvSpPr txBox="1"/>
          <p:nvPr/>
        </p:nvSpPr>
        <p:spPr>
          <a:xfrm>
            <a:off x="4649360" y="6082277"/>
            <a:ext cx="2893279" cy="338554"/>
          </a:xfrm>
          <a:prstGeom prst="rect">
            <a:avLst/>
          </a:prstGeom>
          <a:solidFill>
            <a:schemeClr val="bg1"/>
          </a:solidFill>
        </p:spPr>
        <p:txBody>
          <a:bodyPr wrap="square" rtlCol="0">
            <a:spAutoFit/>
          </a:bodyPr>
          <a:lstStyle/>
          <a:p>
            <a:pPr algn="ctr"/>
            <a:r>
              <a:rPr lang="en-US" sz="1600" dirty="0">
                <a:latin typeface="Britannic Bold" panose="020B0903060703020204" pitchFamily="34" charset="0"/>
              </a:rPr>
              <a:t>Presented by : Fatima Ammar</a:t>
            </a:r>
          </a:p>
        </p:txBody>
      </p:sp>
    </p:spTree>
    <p:extLst>
      <p:ext uri="{BB962C8B-B14F-4D97-AF65-F5344CB8AC3E}">
        <p14:creationId xmlns:p14="http://schemas.microsoft.com/office/powerpoint/2010/main" val="966157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D40100-AE2B-438F-8041-4DF9D4915639}"/>
              </a:ext>
            </a:extLst>
          </p:cNvPr>
          <p:cNvSpPr txBox="1"/>
          <p:nvPr/>
        </p:nvSpPr>
        <p:spPr>
          <a:xfrm>
            <a:off x="750095" y="670843"/>
            <a:ext cx="6168866" cy="1323439"/>
          </a:xfrm>
          <a:prstGeom prst="rect">
            <a:avLst/>
          </a:prstGeom>
          <a:noFill/>
        </p:spPr>
        <p:txBody>
          <a:bodyPr wrap="square">
            <a:spAutoFit/>
          </a:bodyPr>
          <a:lstStyle/>
          <a:p>
            <a:r>
              <a:rPr lang="en-US" sz="4000" dirty="0">
                <a:solidFill>
                  <a:srgbClr val="FFC000"/>
                </a:solidFill>
                <a:latin typeface="Britannic Bold" panose="020B0903060703020204" pitchFamily="34" charset="0"/>
              </a:rPr>
              <a:t>UNSOLVED</a:t>
            </a:r>
            <a:r>
              <a:rPr lang="en-US" sz="4000" dirty="0">
                <a:solidFill>
                  <a:srgbClr val="FF0000"/>
                </a:solidFill>
                <a:latin typeface="Britannic Bold" panose="020B0903060703020204" pitchFamily="34" charset="0"/>
              </a:rPr>
              <a:t> </a:t>
            </a:r>
            <a:r>
              <a:rPr lang="en-US" sz="4000" dirty="0">
                <a:solidFill>
                  <a:schemeClr val="bg1"/>
                </a:solidFill>
                <a:latin typeface="Britannic Bold" panose="020B0903060703020204" pitchFamily="34" charset="0"/>
              </a:rPr>
              <a:t>HOMICIDES BY YEAR</a:t>
            </a:r>
          </a:p>
        </p:txBody>
      </p:sp>
      <p:pic>
        <p:nvPicPr>
          <p:cNvPr id="6" name="Picture 5">
            <a:extLst>
              <a:ext uri="{FF2B5EF4-FFF2-40B4-BE49-F238E27FC236}">
                <a16:creationId xmlns:a16="http://schemas.microsoft.com/office/drawing/2014/main" id="{6275F856-2238-4A4D-B6EF-928CC058588B}"/>
              </a:ext>
            </a:extLst>
          </p:cNvPr>
          <p:cNvPicPr>
            <a:picLocks noChangeAspect="1"/>
          </p:cNvPicPr>
          <p:nvPr/>
        </p:nvPicPr>
        <p:blipFill rotWithShape="1">
          <a:blip r:embed="rId2"/>
          <a:srcRect t="4439"/>
          <a:stretch/>
        </p:blipFill>
        <p:spPr>
          <a:xfrm>
            <a:off x="750831" y="2211324"/>
            <a:ext cx="7674346" cy="3820539"/>
          </a:xfrm>
          <a:prstGeom prst="rect">
            <a:avLst/>
          </a:prstGeom>
        </p:spPr>
      </p:pic>
      <p:grpSp>
        <p:nvGrpSpPr>
          <p:cNvPr id="7" name="Group 6">
            <a:extLst>
              <a:ext uri="{FF2B5EF4-FFF2-40B4-BE49-F238E27FC236}">
                <a16:creationId xmlns:a16="http://schemas.microsoft.com/office/drawing/2014/main" id="{BC87FE75-91B4-4591-87D6-AC46C5D7BF4A}"/>
              </a:ext>
            </a:extLst>
          </p:cNvPr>
          <p:cNvGrpSpPr/>
          <p:nvPr/>
        </p:nvGrpSpPr>
        <p:grpSpPr>
          <a:xfrm rot="1398988">
            <a:off x="8364671" y="-277839"/>
            <a:ext cx="3631070" cy="8652767"/>
            <a:chOff x="99112" y="-277840"/>
            <a:chExt cx="3631070" cy="8652767"/>
          </a:xfrm>
        </p:grpSpPr>
        <p:pic>
          <p:nvPicPr>
            <p:cNvPr id="8" name="Picture 7">
              <a:extLst>
                <a:ext uri="{FF2B5EF4-FFF2-40B4-BE49-F238E27FC236}">
                  <a16:creationId xmlns:a16="http://schemas.microsoft.com/office/drawing/2014/main" id="{2D7295BC-2325-41F1-8005-5108760D7574}"/>
                </a:ext>
              </a:extLst>
            </p:cNvPr>
            <p:cNvPicPr>
              <a:picLocks noChangeAspect="1"/>
            </p:cNvPicPr>
            <p:nvPr/>
          </p:nvPicPr>
          <p:blipFill>
            <a:blip r:embed="rId3"/>
            <a:stretch>
              <a:fillRect/>
            </a:stretch>
          </p:blipFill>
          <p:spPr>
            <a:xfrm rot="7319646">
              <a:off x="123442" y="-302170"/>
              <a:ext cx="1927739" cy="1976400"/>
            </a:xfrm>
            <a:prstGeom prst="rect">
              <a:avLst/>
            </a:prstGeom>
          </p:spPr>
        </p:pic>
        <p:pic>
          <p:nvPicPr>
            <p:cNvPr id="9" name="Picture 8">
              <a:extLst>
                <a:ext uri="{FF2B5EF4-FFF2-40B4-BE49-F238E27FC236}">
                  <a16:creationId xmlns:a16="http://schemas.microsoft.com/office/drawing/2014/main" id="{B949F916-44F5-435C-95CE-C0024FF7E4CE}"/>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pic>
        <p:nvPicPr>
          <p:cNvPr id="10" name="Picture 9">
            <a:extLst>
              <a:ext uri="{FF2B5EF4-FFF2-40B4-BE49-F238E27FC236}">
                <a16:creationId xmlns:a16="http://schemas.microsoft.com/office/drawing/2014/main" id="{6BF414DC-F6A7-4CF4-8B09-9DF2E65E6ECF}"/>
              </a:ext>
            </a:extLst>
          </p:cNvPr>
          <p:cNvPicPr>
            <a:picLocks noChangeAspect="1"/>
          </p:cNvPicPr>
          <p:nvPr/>
        </p:nvPicPr>
        <p:blipFill>
          <a:blip r:embed="rId5"/>
          <a:stretch>
            <a:fillRect/>
          </a:stretch>
        </p:blipFill>
        <p:spPr>
          <a:xfrm>
            <a:off x="11001013" y="5145644"/>
            <a:ext cx="1350152" cy="1350152"/>
          </a:xfrm>
          <a:prstGeom prst="rect">
            <a:avLst/>
          </a:prstGeom>
        </p:spPr>
      </p:pic>
      <p:pic>
        <p:nvPicPr>
          <p:cNvPr id="11" name="Picture 10">
            <a:extLst>
              <a:ext uri="{FF2B5EF4-FFF2-40B4-BE49-F238E27FC236}">
                <a16:creationId xmlns:a16="http://schemas.microsoft.com/office/drawing/2014/main" id="{5201E2F9-A0D5-4536-BFE7-5D79E90825D2}"/>
              </a:ext>
            </a:extLst>
          </p:cNvPr>
          <p:cNvPicPr>
            <a:picLocks noChangeAspect="1"/>
          </p:cNvPicPr>
          <p:nvPr/>
        </p:nvPicPr>
        <p:blipFill>
          <a:blip r:embed="rId6"/>
          <a:stretch>
            <a:fillRect/>
          </a:stretch>
        </p:blipFill>
        <p:spPr>
          <a:xfrm flipH="1">
            <a:off x="8507139" y="5145644"/>
            <a:ext cx="1350152" cy="1350152"/>
          </a:xfrm>
          <a:prstGeom prst="rect">
            <a:avLst/>
          </a:prstGeom>
        </p:spPr>
      </p:pic>
    </p:spTree>
    <p:extLst>
      <p:ext uri="{BB962C8B-B14F-4D97-AF65-F5344CB8AC3E}">
        <p14:creationId xmlns:p14="http://schemas.microsoft.com/office/powerpoint/2010/main" val="2095275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1.11111E-6 L -0.13594 -0.00255 " pathEditMode="relative" rAng="0" ptsTypes="AA">
                                      <p:cBhvr>
                                        <p:cTn id="6" dur="1500" fill="hold"/>
                                        <p:tgtEl>
                                          <p:spTgt spid="10"/>
                                        </p:tgtEl>
                                        <p:attrNameLst>
                                          <p:attrName>ppt_x</p:attrName>
                                          <p:attrName>ppt_y</p:attrName>
                                        </p:attrNameLst>
                                      </p:cBhvr>
                                      <p:rCtr x="-6797"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a:off x="8718779" y="-264337"/>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2" name="TextBox 31">
            <a:extLst>
              <a:ext uri="{FF2B5EF4-FFF2-40B4-BE49-F238E27FC236}">
                <a16:creationId xmlns:a16="http://schemas.microsoft.com/office/drawing/2014/main" id="{0E6F630E-6140-4B21-92CE-EBA47B484310}"/>
              </a:ext>
            </a:extLst>
          </p:cNvPr>
          <p:cNvSpPr txBox="1"/>
          <p:nvPr/>
        </p:nvSpPr>
        <p:spPr>
          <a:xfrm>
            <a:off x="658653" y="555488"/>
            <a:ext cx="6229827" cy="1323439"/>
          </a:xfrm>
          <a:prstGeom prst="rect">
            <a:avLst/>
          </a:prstGeom>
          <a:noFill/>
        </p:spPr>
        <p:txBody>
          <a:bodyPr wrap="square">
            <a:spAutoFit/>
          </a:bodyPr>
          <a:lstStyle/>
          <a:p>
            <a:r>
              <a:rPr lang="en-US" sz="4000" dirty="0">
                <a:solidFill>
                  <a:srgbClr val="FFC000"/>
                </a:solidFill>
                <a:latin typeface="Britannic Bold" panose="020B0903060703020204" pitchFamily="34" charset="0"/>
              </a:rPr>
              <a:t>MURDER</a:t>
            </a:r>
            <a:r>
              <a:rPr lang="ar-BH" sz="4000" dirty="0">
                <a:solidFill>
                  <a:schemeClr val="bg1"/>
                </a:solidFill>
                <a:latin typeface="Britannic Bold" panose="020B0903060703020204" pitchFamily="34" charset="0"/>
              </a:rPr>
              <a:t> </a:t>
            </a:r>
            <a:r>
              <a:rPr lang="en-US" sz="4000" dirty="0">
                <a:solidFill>
                  <a:schemeClr val="bg1"/>
                </a:solidFill>
                <a:latin typeface="Britannic Bold" panose="020B0903060703020204" pitchFamily="34" charset="0"/>
              </a:rPr>
              <a:t>TYPE DISTRIBUTION</a:t>
            </a:r>
          </a:p>
        </p:txBody>
      </p:sp>
      <p:pic>
        <p:nvPicPr>
          <p:cNvPr id="10" name="Picture 9">
            <a:extLst>
              <a:ext uri="{FF2B5EF4-FFF2-40B4-BE49-F238E27FC236}">
                <a16:creationId xmlns:a16="http://schemas.microsoft.com/office/drawing/2014/main" id="{48FD956E-160C-4F25-B021-3CC50B713915}"/>
              </a:ext>
            </a:extLst>
          </p:cNvPr>
          <p:cNvPicPr>
            <a:picLocks noChangeAspect="1"/>
          </p:cNvPicPr>
          <p:nvPr/>
        </p:nvPicPr>
        <p:blipFill rotWithShape="1">
          <a:blip r:embed="rId4"/>
          <a:srcRect l="14073" t="8292" r="18389"/>
          <a:stretch/>
        </p:blipFill>
        <p:spPr>
          <a:xfrm>
            <a:off x="768170" y="1960863"/>
            <a:ext cx="6229827" cy="4548346"/>
          </a:xfrm>
          <a:prstGeom prst="rect">
            <a:avLst/>
          </a:prstGeom>
        </p:spPr>
      </p:pic>
      <p:pic>
        <p:nvPicPr>
          <p:cNvPr id="11" name="Picture 10">
            <a:extLst>
              <a:ext uri="{FF2B5EF4-FFF2-40B4-BE49-F238E27FC236}">
                <a16:creationId xmlns:a16="http://schemas.microsoft.com/office/drawing/2014/main" id="{095FC282-4D8B-485F-89AF-528D32FF217A}"/>
              </a:ext>
            </a:extLst>
          </p:cNvPr>
          <p:cNvPicPr>
            <a:picLocks noChangeAspect="1"/>
          </p:cNvPicPr>
          <p:nvPr/>
        </p:nvPicPr>
        <p:blipFill rotWithShape="1">
          <a:blip r:embed="rId4"/>
          <a:srcRect l="14073" r="47762" b="91365"/>
          <a:stretch/>
        </p:blipFill>
        <p:spPr>
          <a:xfrm>
            <a:off x="5530814" y="2479295"/>
            <a:ext cx="3155986" cy="383933"/>
          </a:xfrm>
          <a:prstGeom prst="rect">
            <a:avLst/>
          </a:prstGeom>
        </p:spPr>
      </p:pic>
      <p:pic>
        <p:nvPicPr>
          <p:cNvPr id="12" name="Picture 11">
            <a:extLst>
              <a:ext uri="{FF2B5EF4-FFF2-40B4-BE49-F238E27FC236}">
                <a16:creationId xmlns:a16="http://schemas.microsoft.com/office/drawing/2014/main" id="{68963A18-2F62-43B3-9159-0CA9B6E348FA}"/>
              </a:ext>
            </a:extLst>
          </p:cNvPr>
          <p:cNvPicPr>
            <a:picLocks noChangeAspect="1"/>
          </p:cNvPicPr>
          <p:nvPr/>
        </p:nvPicPr>
        <p:blipFill rotWithShape="1">
          <a:blip r:embed="rId4"/>
          <a:srcRect l="51847" r="18389" b="91365"/>
          <a:stretch/>
        </p:blipFill>
        <p:spPr>
          <a:xfrm>
            <a:off x="6228041" y="2753197"/>
            <a:ext cx="2461247" cy="383933"/>
          </a:xfrm>
          <a:prstGeom prst="rect">
            <a:avLst/>
          </a:prstGeom>
        </p:spPr>
      </p:pic>
      <p:pic>
        <p:nvPicPr>
          <p:cNvPr id="6" name="Picture 5">
            <a:extLst>
              <a:ext uri="{FF2B5EF4-FFF2-40B4-BE49-F238E27FC236}">
                <a16:creationId xmlns:a16="http://schemas.microsoft.com/office/drawing/2014/main" id="{8BB19477-1059-4803-945F-D16B7ECA4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7546" y="4946967"/>
            <a:ext cx="1263333" cy="1263333"/>
          </a:xfrm>
          <a:prstGeom prst="rect">
            <a:avLst/>
          </a:prstGeom>
        </p:spPr>
      </p:pic>
    </p:spTree>
    <p:extLst>
      <p:ext uri="{BB962C8B-B14F-4D97-AF65-F5344CB8AC3E}">
        <p14:creationId xmlns:p14="http://schemas.microsoft.com/office/powerpoint/2010/main" val="1774362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rot="1398988">
            <a:off x="8370767" y="-277840"/>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6" name="TextBox 5">
            <a:extLst>
              <a:ext uri="{FF2B5EF4-FFF2-40B4-BE49-F238E27FC236}">
                <a16:creationId xmlns:a16="http://schemas.microsoft.com/office/drawing/2014/main" id="{00B63400-C716-432A-94CE-4518D45E6895}"/>
              </a:ext>
            </a:extLst>
          </p:cNvPr>
          <p:cNvSpPr txBox="1"/>
          <p:nvPr/>
        </p:nvSpPr>
        <p:spPr>
          <a:xfrm>
            <a:off x="974720" y="633170"/>
            <a:ext cx="6423116" cy="1323439"/>
          </a:xfrm>
          <a:prstGeom prst="rect">
            <a:avLst/>
          </a:prstGeom>
          <a:noFill/>
        </p:spPr>
        <p:txBody>
          <a:bodyPr wrap="square">
            <a:spAutoFit/>
          </a:bodyPr>
          <a:lstStyle/>
          <a:p>
            <a:r>
              <a:rPr lang="en-US" sz="4000" dirty="0">
                <a:solidFill>
                  <a:srgbClr val="FFC000"/>
                </a:solidFill>
                <a:latin typeface="Britannic Bold" panose="020B0903060703020204" pitchFamily="34" charset="0"/>
              </a:rPr>
              <a:t>TOP 5 </a:t>
            </a:r>
            <a:r>
              <a:rPr lang="en-US" sz="4000" dirty="0">
                <a:solidFill>
                  <a:schemeClr val="bg1"/>
                </a:solidFill>
                <a:latin typeface="Britannic Bold" panose="020B0903060703020204" pitchFamily="34" charset="0"/>
              </a:rPr>
              <a:t>MURDER WEAPONS IN THE U.S</a:t>
            </a:r>
          </a:p>
        </p:txBody>
      </p:sp>
      <p:pic>
        <p:nvPicPr>
          <p:cNvPr id="8" name="Picture 7">
            <a:extLst>
              <a:ext uri="{FF2B5EF4-FFF2-40B4-BE49-F238E27FC236}">
                <a16:creationId xmlns:a16="http://schemas.microsoft.com/office/drawing/2014/main" id="{95F4328B-667A-4F94-80BE-C9EB79B2D3E8}"/>
              </a:ext>
            </a:extLst>
          </p:cNvPr>
          <p:cNvPicPr>
            <a:picLocks noChangeAspect="1"/>
          </p:cNvPicPr>
          <p:nvPr/>
        </p:nvPicPr>
        <p:blipFill rotWithShape="1">
          <a:blip r:embed="rId4"/>
          <a:srcRect l="6438" t="4602" r="6369"/>
          <a:stretch/>
        </p:blipFill>
        <p:spPr>
          <a:xfrm>
            <a:off x="974720" y="1956609"/>
            <a:ext cx="7058111" cy="4657344"/>
          </a:xfrm>
          <a:prstGeom prst="rect">
            <a:avLst/>
          </a:prstGeom>
        </p:spPr>
      </p:pic>
      <p:sp>
        <p:nvSpPr>
          <p:cNvPr id="9" name="TextBox 8">
            <a:extLst>
              <a:ext uri="{FF2B5EF4-FFF2-40B4-BE49-F238E27FC236}">
                <a16:creationId xmlns:a16="http://schemas.microsoft.com/office/drawing/2014/main" id="{B36ED6B5-8A4F-4494-BEB4-20281D98320A}"/>
              </a:ext>
            </a:extLst>
          </p:cNvPr>
          <p:cNvSpPr txBox="1"/>
          <p:nvPr/>
        </p:nvSpPr>
        <p:spPr>
          <a:xfrm>
            <a:off x="4087288" y="6474280"/>
            <a:ext cx="1001432" cy="279345"/>
          </a:xfrm>
          <a:prstGeom prst="rect">
            <a:avLst/>
          </a:prstGeom>
          <a:noFill/>
        </p:spPr>
        <p:txBody>
          <a:bodyPr wrap="square" rtlCol="0">
            <a:spAutoFit/>
          </a:bodyPr>
          <a:lstStyle/>
          <a:p>
            <a:pPr algn="ctr"/>
            <a:r>
              <a:rPr lang="en-US" sz="1400" dirty="0">
                <a:solidFill>
                  <a:schemeClr val="bg1"/>
                </a:solidFill>
              </a:rPr>
              <a:t>weapon</a:t>
            </a:r>
          </a:p>
        </p:txBody>
      </p:sp>
      <p:sp>
        <p:nvSpPr>
          <p:cNvPr id="10" name="TextBox 9">
            <a:extLst>
              <a:ext uri="{FF2B5EF4-FFF2-40B4-BE49-F238E27FC236}">
                <a16:creationId xmlns:a16="http://schemas.microsoft.com/office/drawing/2014/main" id="{225E6591-8360-4BA0-8C15-29F565583A6C}"/>
              </a:ext>
            </a:extLst>
          </p:cNvPr>
          <p:cNvSpPr txBox="1"/>
          <p:nvPr/>
        </p:nvSpPr>
        <p:spPr>
          <a:xfrm rot="16200000">
            <a:off x="-179969" y="3881928"/>
            <a:ext cx="2006496" cy="307777"/>
          </a:xfrm>
          <a:prstGeom prst="rect">
            <a:avLst/>
          </a:prstGeom>
          <a:noFill/>
        </p:spPr>
        <p:txBody>
          <a:bodyPr wrap="square" rtlCol="0">
            <a:spAutoFit/>
          </a:bodyPr>
          <a:lstStyle/>
          <a:p>
            <a:pPr algn="ctr"/>
            <a:r>
              <a:rPr lang="en-US" sz="1400" dirty="0">
                <a:solidFill>
                  <a:schemeClr val="bg1"/>
                </a:solidFill>
              </a:rPr>
              <a:t>Total count of record id</a:t>
            </a:r>
          </a:p>
        </p:txBody>
      </p:sp>
      <p:sp>
        <p:nvSpPr>
          <p:cNvPr id="11" name="TextBox 10">
            <a:extLst>
              <a:ext uri="{FF2B5EF4-FFF2-40B4-BE49-F238E27FC236}">
                <a16:creationId xmlns:a16="http://schemas.microsoft.com/office/drawing/2014/main" id="{7E571A6B-1B6F-4E18-9DB2-09C5C099F4BC}"/>
              </a:ext>
            </a:extLst>
          </p:cNvPr>
          <p:cNvSpPr txBox="1"/>
          <p:nvPr/>
        </p:nvSpPr>
        <p:spPr>
          <a:xfrm rot="16200000">
            <a:off x="-182416" y="3881929"/>
            <a:ext cx="2006496" cy="307777"/>
          </a:xfrm>
          <a:prstGeom prst="rect">
            <a:avLst/>
          </a:prstGeom>
          <a:noFill/>
        </p:spPr>
        <p:txBody>
          <a:bodyPr wrap="square" rtlCol="0">
            <a:spAutoFit/>
          </a:bodyPr>
          <a:lstStyle/>
          <a:p>
            <a:pPr algn="ctr"/>
            <a:r>
              <a:rPr lang="en-US" sz="1400" dirty="0">
                <a:solidFill>
                  <a:schemeClr val="bg1"/>
                </a:solidFill>
              </a:rPr>
              <a:t>Total count of record id</a:t>
            </a:r>
          </a:p>
        </p:txBody>
      </p:sp>
      <p:pic>
        <p:nvPicPr>
          <p:cNvPr id="17" name="Picture 16">
            <a:extLst>
              <a:ext uri="{FF2B5EF4-FFF2-40B4-BE49-F238E27FC236}">
                <a16:creationId xmlns:a16="http://schemas.microsoft.com/office/drawing/2014/main" id="{E390E6C7-59F3-447C-8CC0-84F52F9C3E39}"/>
              </a:ext>
            </a:extLst>
          </p:cNvPr>
          <p:cNvPicPr>
            <a:picLocks noChangeAspect="1"/>
          </p:cNvPicPr>
          <p:nvPr/>
        </p:nvPicPr>
        <p:blipFill>
          <a:blip r:embed="rId5"/>
          <a:stretch>
            <a:fillRect/>
          </a:stretch>
        </p:blipFill>
        <p:spPr>
          <a:xfrm>
            <a:off x="8664088" y="4388231"/>
            <a:ext cx="2570840" cy="2684008"/>
          </a:xfrm>
          <a:prstGeom prst="rect">
            <a:avLst/>
          </a:prstGeom>
        </p:spPr>
      </p:pic>
    </p:spTree>
    <p:extLst>
      <p:ext uri="{BB962C8B-B14F-4D97-AF65-F5344CB8AC3E}">
        <p14:creationId xmlns:p14="http://schemas.microsoft.com/office/powerpoint/2010/main" val="250710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a:off x="8718779" y="-264337"/>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2" name="TextBox 31">
            <a:extLst>
              <a:ext uri="{FF2B5EF4-FFF2-40B4-BE49-F238E27FC236}">
                <a16:creationId xmlns:a16="http://schemas.microsoft.com/office/drawing/2014/main" id="{0E6F630E-6140-4B21-92CE-EBA47B484310}"/>
              </a:ext>
            </a:extLst>
          </p:cNvPr>
          <p:cNvSpPr txBox="1"/>
          <p:nvPr/>
        </p:nvSpPr>
        <p:spPr>
          <a:xfrm>
            <a:off x="658653" y="555488"/>
            <a:ext cx="8323301" cy="1323439"/>
          </a:xfrm>
          <a:prstGeom prst="rect">
            <a:avLst/>
          </a:prstGeom>
          <a:noFill/>
        </p:spPr>
        <p:txBody>
          <a:bodyPr wrap="square">
            <a:spAutoFit/>
          </a:bodyPr>
          <a:lstStyle/>
          <a:p>
            <a:r>
              <a:rPr lang="en-US" sz="4000" dirty="0">
                <a:solidFill>
                  <a:srgbClr val="FFC000"/>
                </a:solidFill>
                <a:latin typeface="Britannic Bold" panose="020B0903060703020204" pitchFamily="34" charset="0"/>
              </a:rPr>
              <a:t>KILLED</a:t>
            </a:r>
            <a:r>
              <a:rPr lang="en-US" sz="4000" dirty="0">
                <a:solidFill>
                  <a:schemeClr val="bg1"/>
                </a:solidFill>
                <a:latin typeface="Britannic Bold" panose="020B0903060703020204" pitchFamily="34" charset="0"/>
              </a:rPr>
              <a:t> BY STRANGERS... OR SOMEONE CLOSER?</a:t>
            </a:r>
          </a:p>
        </p:txBody>
      </p:sp>
      <p:pic>
        <p:nvPicPr>
          <p:cNvPr id="13" name="Picture 12">
            <a:extLst>
              <a:ext uri="{FF2B5EF4-FFF2-40B4-BE49-F238E27FC236}">
                <a16:creationId xmlns:a16="http://schemas.microsoft.com/office/drawing/2014/main" id="{C98F8B24-68BB-4C8E-BF35-0E59BF5A1BEA}"/>
              </a:ext>
            </a:extLst>
          </p:cNvPr>
          <p:cNvPicPr>
            <a:picLocks noChangeAspect="1"/>
          </p:cNvPicPr>
          <p:nvPr/>
        </p:nvPicPr>
        <p:blipFill rotWithShape="1">
          <a:blip r:embed="rId4"/>
          <a:srcRect t="9602"/>
          <a:stretch/>
        </p:blipFill>
        <p:spPr>
          <a:xfrm>
            <a:off x="836679" y="2086874"/>
            <a:ext cx="7967247" cy="4597079"/>
          </a:xfrm>
          <a:prstGeom prst="rect">
            <a:avLst/>
          </a:prstGeom>
        </p:spPr>
      </p:pic>
      <p:pic>
        <p:nvPicPr>
          <p:cNvPr id="8" name="Picture 7">
            <a:extLst>
              <a:ext uri="{FF2B5EF4-FFF2-40B4-BE49-F238E27FC236}">
                <a16:creationId xmlns:a16="http://schemas.microsoft.com/office/drawing/2014/main" id="{3986B745-44F8-4A56-8F2B-11C493FA8A05}"/>
              </a:ext>
            </a:extLst>
          </p:cNvPr>
          <p:cNvPicPr>
            <a:picLocks noChangeAspect="1"/>
          </p:cNvPicPr>
          <p:nvPr/>
        </p:nvPicPr>
        <p:blipFill rotWithShape="1">
          <a:blip r:embed="rId5"/>
          <a:srcRect b="65067"/>
          <a:stretch/>
        </p:blipFill>
        <p:spPr>
          <a:xfrm rot="419440">
            <a:off x="9474727" y="4077451"/>
            <a:ext cx="3162073" cy="1096100"/>
          </a:xfrm>
          <a:prstGeom prst="rect">
            <a:avLst/>
          </a:prstGeom>
        </p:spPr>
      </p:pic>
      <p:pic>
        <p:nvPicPr>
          <p:cNvPr id="12" name="Picture 11">
            <a:extLst>
              <a:ext uri="{FF2B5EF4-FFF2-40B4-BE49-F238E27FC236}">
                <a16:creationId xmlns:a16="http://schemas.microsoft.com/office/drawing/2014/main" id="{011D2F4E-0EEA-4731-A81B-9E9274EC0566}"/>
              </a:ext>
            </a:extLst>
          </p:cNvPr>
          <p:cNvPicPr>
            <a:picLocks noChangeAspect="1"/>
          </p:cNvPicPr>
          <p:nvPr/>
        </p:nvPicPr>
        <p:blipFill>
          <a:blip r:embed="rId6"/>
          <a:stretch>
            <a:fillRect/>
          </a:stretch>
        </p:blipFill>
        <p:spPr>
          <a:xfrm>
            <a:off x="8664088" y="4388231"/>
            <a:ext cx="2570840" cy="2684008"/>
          </a:xfrm>
          <a:prstGeom prst="rect">
            <a:avLst/>
          </a:prstGeom>
        </p:spPr>
      </p:pic>
    </p:spTree>
    <p:extLst>
      <p:ext uri="{BB962C8B-B14F-4D97-AF65-F5344CB8AC3E}">
        <p14:creationId xmlns:p14="http://schemas.microsoft.com/office/powerpoint/2010/main" val="216472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rot="1398988">
            <a:off x="8370767" y="-277840"/>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7" name="TextBox 6">
            <a:extLst>
              <a:ext uri="{FF2B5EF4-FFF2-40B4-BE49-F238E27FC236}">
                <a16:creationId xmlns:a16="http://schemas.microsoft.com/office/drawing/2014/main" id="{42B77AD9-4497-4EBE-87D5-D4DF48798425}"/>
              </a:ext>
            </a:extLst>
          </p:cNvPr>
          <p:cNvSpPr txBox="1"/>
          <p:nvPr/>
        </p:nvSpPr>
        <p:spPr>
          <a:xfrm>
            <a:off x="526202" y="633170"/>
            <a:ext cx="7182537"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WHO DID IT? AND WAS IT SOLVED?</a:t>
            </a:r>
          </a:p>
        </p:txBody>
      </p:sp>
      <p:pic>
        <p:nvPicPr>
          <p:cNvPr id="8" name="Picture 7">
            <a:extLst>
              <a:ext uri="{FF2B5EF4-FFF2-40B4-BE49-F238E27FC236}">
                <a16:creationId xmlns:a16="http://schemas.microsoft.com/office/drawing/2014/main" id="{73E8810A-D9F0-494A-BD33-3FD810BCEF54}"/>
              </a:ext>
            </a:extLst>
          </p:cNvPr>
          <p:cNvPicPr>
            <a:picLocks noChangeAspect="1"/>
          </p:cNvPicPr>
          <p:nvPr/>
        </p:nvPicPr>
        <p:blipFill rotWithShape="1">
          <a:blip r:embed="rId4"/>
          <a:srcRect r="43509" b="92844"/>
          <a:stretch/>
        </p:blipFill>
        <p:spPr>
          <a:xfrm>
            <a:off x="3296859" y="1724100"/>
            <a:ext cx="4622147" cy="359079"/>
          </a:xfrm>
          <a:prstGeom prst="rect">
            <a:avLst/>
          </a:prstGeom>
        </p:spPr>
      </p:pic>
      <p:pic>
        <p:nvPicPr>
          <p:cNvPr id="9" name="Picture 8">
            <a:extLst>
              <a:ext uri="{FF2B5EF4-FFF2-40B4-BE49-F238E27FC236}">
                <a16:creationId xmlns:a16="http://schemas.microsoft.com/office/drawing/2014/main" id="{BC75EE65-DC33-4061-AAA4-42F429588A6B}"/>
              </a:ext>
            </a:extLst>
          </p:cNvPr>
          <p:cNvPicPr>
            <a:picLocks noChangeAspect="1"/>
          </p:cNvPicPr>
          <p:nvPr/>
        </p:nvPicPr>
        <p:blipFill rotWithShape="1">
          <a:blip r:embed="rId4"/>
          <a:srcRect l="28227" t="10253" r="12216"/>
          <a:stretch/>
        </p:blipFill>
        <p:spPr>
          <a:xfrm>
            <a:off x="3171462" y="2083179"/>
            <a:ext cx="4872942" cy="4503386"/>
          </a:xfrm>
          <a:prstGeom prst="rect">
            <a:avLst/>
          </a:prstGeom>
        </p:spPr>
      </p:pic>
      <p:sp>
        <p:nvSpPr>
          <p:cNvPr id="10" name="TextBox 9">
            <a:extLst>
              <a:ext uri="{FF2B5EF4-FFF2-40B4-BE49-F238E27FC236}">
                <a16:creationId xmlns:a16="http://schemas.microsoft.com/office/drawing/2014/main" id="{57791F51-C150-4F8A-9C1A-F0065220F87F}"/>
              </a:ext>
            </a:extLst>
          </p:cNvPr>
          <p:cNvSpPr txBox="1"/>
          <p:nvPr/>
        </p:nvSpPr>
        <p:spPr>
          <a:xfrm rot="16200000">
            <a:off x="1866304" y="3744257"/>
            <a:ext cx="2006496" cy="307777"/>
          </a:xfrm>
          <a:prstGeom prst="rect">
            <a:avLst/>
          </a:prstGeom>
          <a:noFill/>
        </p:spPr>
        <p:txBody>
          <a:bodyPr wrap="square" rtlCol="0">
            <a:spAutoFit/>
          </a:bodyPr>
          <a:lstStyle/>
          <a:p>
            <a:pPr algn="ctr"/>
            <a:r>
              <a:rPr lang="en-US" sz="1400" dirty="0">
                <a:solidFill>
                  <a:schemeClr val="bg1"/>
                </a:solidFill>
              </a:rPr>
              <a:t>Total count of record id</a:t>
            </a:r>
          </a:p>
        </p:txBody>
      </p:sp>
      <p:pic>
        <p:nvPicPr>
          <p:cNvPr id="11" name="Picture 10">
            <a:extLst>
              <a:ext uri="{FF2B5EF4-FFF2-40B4-BE49-F238E27FC236}">
                <a16:creationId xmlns:a16="http://schemas.microsoft.com/office/drawing/2014/main" id="{24845584-8F04-4BE4-BF55-7BA3C178FA7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711" b="94922" l="1563" r="99219">
                        <a14:foregroundMark x1="75195" y1="12891" x2="14648" y2="93750"/>
                        <a14:foregroundMark x1="14648" y1="93750" x2="16016" y2="93164"/>
                        <a14:foregroundMark x1="69336" y1="6250" x2="18164" y2="55664"/>
                        <a14:foregroundMark x1="18164" y1="55664" x2="20117" y2="89453"/>
                        <a14:foregroundMark x1="20117" y1="89453" x2="56055" y2="62695"/>
                        <a14:foregroundMark x1="56055" y1="62695" x2="86914" y2="51367"/>
                        <a14:foregroundMark x1="86914" y1="51367" x2="94336" y2="53125"/>
                        <a14:foregroundMark x1="35742" y1="24219" x2="33984" y2="39844"/>
                        <a14:foregroundMark x1="8203" y1="57813" x2="7617" y2="86523"/>
                        <a14:foregroundMark x1="7617" y1="86523" x2="7617" y2="86523"/>
                        <a14:foregroundMark x1="4492" y1="58398" x2="1563" y2="66211"/>
                        <a14:foregroundMark x1="92578" y1="36328" x2="99219" y2="46484"/>
                        <a14:foregroundMark x1="61523" y1="3906" x2="74023" y2="5078"/>
                        <a14:foregroundMark x1="21875" y1="91992" x2="31445" y2="94922"/>
                        <a14:foregroundMark x1="23047" y1="94922" x2="33398" y2="94922"/>
                        <a14:backgroundMark x1="86133" y1="76953" x2="82422" y2="94922"/>
                        <a14:backgroundMark x1="83594" y1="71094" x2="71094" y2="90234"/>
                        <a14:backgroundMark x1="78320" y1="76953" x2="74609" y2="81250"/>
                        <a14:backgroundMark x1="67383" y1="94922" x2="80078" y2="73438"/>
                        <a14:backgroundMark x1="77734" y1="73438" x2="74609" y2="83008"/>
                      </a14:backgroundRemoval>
                    </a14:imgEffect>
                  </a14:imgLayer>
                </a14:imgProps>
              </a:ext>
            </a:extLst>
          </a:blip>
          <a:stretch>
            <a:fillRect/>
          </a:stretch>
        </p:blipFill>
        <p:spPr>
          <a:xfrm>
            <a:off x="8825470" y="4410127"/>
            <a:ext cx="1931977" cy="1931977"/>
          </a:xfrm>
          <a:prstGeom prst="rect">
            <a:avLst/>
          </a:prstGeom>
        </p:spPr>
      </p:pic>
    </p:spTree>
    <p:extLst>
      <p:ext uri="{BB962C8B-B14F-4D97-AF65-F5344CB8AC3E}">
        <p14:creationId xmlns:p14="http://schemas.microsoft.com/office/powerpoint/2010/main" val="1543290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a:off x="8718779" y="-264337"/>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2" name="TextBox 31">
            <a:extLst>
              <a:ext uri="{FF2B5EF4-FFF2-40B4-BE49-F238E27FC236}">
                <a16:creationId xmlns:a16="http://schemas.microsoft.com/office/drawing/2014/main" id="{0E6F630E-6140-4B21-92CE-EBA47B484310}"/>
              </a:ext>
            </a:extLst>
          </p:cNvPr>
          <p:cNvSpPr txBox="1"/>
          <p:nvPr/>
        </p:nvSpPr>
        <p:spPr>
          <a:xfrm>
            <a:off x="658653" y="555488"/>
            <a:ext cx="8323301"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MURDERED </a:t>
            </a:r>
            <a:r>
              <a:rPr lang="en-US" sz="4000" dirty="0">
                <a:solidFill>
                  <a:srgbClr val="FFC000"/>
                </a:solidFill>
                <a:latin typeface="Britannic Bold" panose="020B0903060703020204" pitchFamily="34" charset="0"/>
              </a:rPr>
              <a:t>MEN</a:t>
            </a:r>
            <a:r>
              <a:rPr lang="en-US" sz="4000" dirty="0">
                <a:solidFill>
                  <a:schemeClr val="bg1"/>
                </a:solidFill>
                <a:latin typeface="Britannic Bold" panose="020B0903060703020204" pitchFamily="34" charset="0"/>
              </a:rPr>
              <a:t> AND THEIR KILLERS</a:t>
            </a:r>
          </a:p>
        </p:txBody>
      </p:sp>
      <p:pic>
        <p:nvPicPr>
          <p:cNvPr id="6" name="Picture 5">
            <a:extLst>
              <a:ext uri="{FF2B5EF4-FFF2-40B4-BE49-F238E27FC236}">
                <a16:creationId xmlns:a16="http://schemas.microsoft.com/office/drawing/2014/main" id="{62ED95EF-DC5F-4CEB-B640-7F07A537BDC5}"/>
              </a:ext>
            </a:extLst>
          </p:cNvPr>
          <p:cNvPicPr>
            <a:picLocks noChangeAspect="1"/>
          </p:cNvPicPr>
          <p:nvPr/>
        </p:nvPicPr>
        <p:blipFill>
          <a:blip r:embed="rId4"/>
          <a:stretch>
            <a:fillRect/>
          </a:stretch>
        </p:blipFill>
        <p:spPr>
          <a:xfrm>
            <a:off x="658653" y="2100806"/>
            <a:ext cx="8572907" cy="4423585"/>
          </a:xfrm>
          <a:prstGeom prst="rect">
            <a:avLst/>
          </a:prstGeom>
        </p:spPr>
      </p:pic>
      <p:pic>
        <p:nvPicPr>
          <p:cNvPr id="7" name="Picture 6">
            <a:extLst>
              <a:ext uri="{FF2B5EF4-FFF2-40B4-BE49-F238E27FC236}">
                <a16:creationId xmlns:a16="http://schemas.microsoft.com/office/drawing/2014/main" id="{87BCD422-AA35-434E-9141-CB422D0545CF}"/>
              </a:ext>
            </a:extLst>
          </p:cNvPr>
          <p:cNvPicPr>
            <a:picLocks noChangeAspect="1"/>
          </p:cNvPicPr>
          <p:nvPr/>
        </p:nvPicPr>
        <p:blipFill>
          <a:blip r:embed="rId5"/>
          <a:stretch>
            <a:fillRect/>
          </a:stretch>
        </p:blipFill>
        <p:spPr>
          <a:xfrm>
            <a:off x="9633034" y="4407753"/>
            <a:ext cx="2510685" cy="2491369"/>
          </a:xfrm>
          <a:prstGeom prst="rect">
            <a:avLst/>
          </a:prstGeom>
        </p:spPr>
      </p:pic>
    </p:spTree>
    <p:extLst>
      <p:ext uri="{BB962C8B-B14F-4D97-AF65-F5344CB8AC3E}">
        <p14:creationId xmlns:p14="http://schemas.microsoft.com/office/powerpoint/2010/main" val="422872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0DDAD1-2D4F-4020-AB1C-BE0BCE67F080}"/>
              </a:ext>
            </a:extLst>
          </p:cNvPr>
          <p:cNvSpPr txBox="1"/>
          <p:nvPr/>
        </p:nvSpPr>
        <p:spPr>
          <a:xfrm>
            <a:off x="476387" y="535437"/>
            <a:ext cx="6487715"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MURDERED </a:t>
            </a:r>
            <a:r>
              <a:rPr lang="en-US" sz="4000" dirty="0">
                <a:solidFill>
                  <a:srgbClr val="FFC000"/>
                </a:solidFill>
                <a:latin typeface="Britannic Bold" panose="020B0903060703020204" pitchFamily="34" charset="0"/>
              </a:rPr>
              <a:t>WOMEN</a:t>
            </a:r>
            <a:r>
              <a:rPr lang="en-US" sz="4000" dirty="0">
                <a:solidFill>
                  <a:schemeClr val="bg1"/>
                </a:solidFill>
                <a:latin typeface="Britannic Bold" panose="020B0903060703020204" pitchFamily="34" charset="0"/>
              </a:rPr>
              <a:t> AND THEIR KILLERS</a:t>
            </a:r>
          </a:p>
        </p:txBody>
      </p:sp>
      <p:pic>
        <p:nvPicPr>
          <p:cNvPr id="6" name="Picture 5">
            <a:extLst>
              <a:ext uri="{FF2B5EF4-FFF2-40B4-BE49-F238E27FC236}">
                <a16:creationId xmlns:a16="http://schemas.microsoft.com/office/drawing/2014/main" id="{9B4F9F96-07CF-412C-947B-32A109B0E7F2}"/>
              </a:ext>
            </a:extLst>
          </p:cNvPr>
          <p:cNvPicPr>
            <a:picLocks noChangeAspect="1"/>
          </p:cNvPicPr>
          <p:nvPr/>
        </p:nvPicPr>
        <p:blipFill rotWithShape="1">
          <a:blip r:embed="rId2"/>
          <a:srcRect t="9788"/>
          <a:stretch/>
        </p:blipFill>
        <p:spPr>
          <a:xfrm>
            <a:off x="563697" y="2923505"/>
            <a:ext cx="7477735" cy="3779074"/>
          </a:xfrm>
          <a:prstGeom prst="rect">
            <a:avLst/>
          </a:prstGeom>
        </p:spPr>
      </p:pic>
      <p:grpSp>
        <p:nvGrpSpPr>
          <p:cNvPr id="7" name="Group 6">
            <a:extLst>
              <a:ext uri="{FF2B5EF4-FFF2-40B4-BE49-F238E27FC236}">
                <a16:creationId xmlns:a16="http://schemas.microsoft.com/office/drawing/2014/main" id="{D2A3D272-8FFE-4911-BE38-9EE4EAD895C6}"/>
              </a:ext>
            </a:extLst>
          </p:cNvPr>
          <p:cNvGrpSpPr/>
          <p:nvPr/>
        </p:nvGrpSpPr>
        <p:grpSpPr>
          <a:xfrm rot="1398988">
            <a:off x="8370767" y="-277840"/>
            <a:ext cx="3631070" cy="8652767"/>
            <a:chOff x="99112" y="-277840"/>
            <a:chExt cx="3631070" cy="8652767"/>
          </a:xfrm>
        </p:grpSpPr>
        <p:pic>
          <p:nvPicPr>
            <p:cNvPr id="8" name="Picture 7">
              <a:extLst>
                <a:ext uri="{FF2B5EF4-FFF2-40B4-BE49-F238E27FC236}">
                  <a16:creationId xmlns:a16="http://schemas.microsoft.com/office/drawing/2014/main" id="{67726029-C956-4917-B15D-C38785E79350}"/>
                </a:ext>
              </a:extLst>
            </p:cNvPr>
            <p:cNvPicPr>
              <a:picLocks noChangeAspect="1"/>
            </p:cNvPicPr>
            <p:nvPr/>
          </p:nvPicPr>
          <p:blipFill>
            <a:blip r:embed="rId3"/>
            <a:stretch>
              <a:fillRect/>
            </a:stretch>
          </p:blipFill>
          <p:spPr>
            <a:xfrm rot="7319646">
              <a:off x="123442" y="-302170"/>
              <a:ext cx="1927739" cy="1976400"/>
            </a:xfrm>
            <a:prstGeom prst="rect">
              <a:avLst/>
            </a:prstGeom>
          </p:spPr>
        </p:pic>
        <p:pic>
          <p:nvPicPr>
            <p:cNvPr id="9" name="Picture 8">
              <a:extLst>
                <a:ext uri="{FF2B5EF4-FFF2-40B4-BE49-F238E27FC236}">
                  <a16:creationId xmlns:a16="http://schemas.microsoft.com/office/drawing/2014/main" id="{1CF25731-0DD5-41BB-840D-159CC04C486D}"/>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 name="Rectangle 2">
            <a:extLst>
              <a:ext uri="{FF2B5EF4-FFF2-40B4-BE49-F238E27FC236}">
                <a16:creationId xmlns:a16="http://schemas.microsoft.com/office/drawing/2014/main" id="{DA4E2DEC-1AAB-41B8-A588-BC03768FF8D8}"/>
              </a:ext>
            </a:extLst>
          </p:cNvPr>
          <p:cNvSpPr/>
          <p:nvPr/>
        </p:nvSpPr>
        <p:spPr>
          <a:xfrm>
            <a:off x="566551" y="1891576"/>
            <a:ext cx="2151511" cy="936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06C4B9D-4914-497E-BBE0-E69F07F9ED92}"/>
              </a:ext>
            </a:extLst>
          </p:cNvPr>
          <p:cNvSpPr txBox="1"/>
          <p:nvPr/>
        </p:nvSpPr>
        <p:spPr>
          <a:xfrm>
            <a:off x="337574" y="1845556"/>
            <a:ext cx="2590801" cy="954107"/>
          </a:xfrm>
          <a:prstGeom prst="rect">
            <a:avLst/>
          </a:prstGeom>
          <a:noFill/>
        </p:spPr>
        <p:txBody>
          <a:bodyPr wrap="square">
            <a:spAutoFit/>
          </a:bodyPr>
          <a:lstStyle/>
          <a:p>
            <a:pPr algn="ctr"/>
            <a:r>
              <a:rPr lang="en-US" sz="3600" dirty="0">
                <a:solidFill>
                  <a:srgbClr val="FFC000"/>
                </a:solidFill>
                <a:latin typeface="Britannic Bold" panose="020B0903060703020204" pitchFamily="34" charset="0"/>
              </a:rPr>
              <a:t>10869</a:t>
            </a:r>
            <a:endParaRPr lang="ar-BH" sz="4000" dirty="0">
              <a:solidFill>
                <a:srgbClr val="FFC000"/>
              </a:solidFill>
              <a:latin typeface="Britannic Bold" panose="020B0903060703020204" pitchFamily="34" charset="0"/>
            </a:endParaRPr>
          </a:p>
          <a:p>
            <a:pPr algn="ctr"/>
            <a:r>
              <a:rPr lang="en-US" sz="2000" dirty="0">
                <a:solidFill>
                  <a:schemeClr val="bg1"/>
                </a:solidFill>
                <a:latin typeface="Britannic Bold" panose="020B0903060703020204" pitchFamily="34" charset="0"/>
              </a:rPr>
              <a:t>Killed By Women</a:t>
            </a:r>
          </a:p>
        </p:txBody>
      </p:sp>
      <p:sp>
        <p:nvSpPr>
          <p:cNvPr id="13" name="Rectangle 12">
            <a:extLst>
              <a:ext uri="{FF2B5EF4-FFF2-40B4-BE49-F238E27FC236}">
                <a16:creationId xmlns:a16="http://schemas.microsoft.com/office/drawing/2014/main" id="{F36F3768-71DF-4B31-86C4-3CE59C15DACD}"/>
              </a:ext>
            </a:extLst>
          </p:cNvPr>
          <p:cNvSpPr/>
          <p:nvPr/>
        </p:nvSpPr>
        <p:spPr>
          <a:xfrm>
            <a:off x="5629275" y="1891576"/>
            <a:ext cx="2151511" cy="936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1EE2A2F-3D77-47F5-83AF-C42B2AC0AD68}"/>
              </a:ext>
            </a:extLst>
          </p:cNvPr>
          <p:cNvSpPr txBox="1"/>
          <p:nvPr/>
        </p:nvSpPr>
        <p:spPr>
          <a:xfrm>
            <a:off x="5400298" y="1845556"/>
            <a:ext cx="2590801" cy="954107"/>
          </a:xfrm>
          <a:prstGeom prst="rect">
            <a:avLst/>
          </a:prstGeom>
          <a:noFill/>
        </p:spPr>
        <p:txBody>
          <a:bodyPr wrap="square">
            <a:spAutoFit/>
          </a:bodyPr>
          <a:lstStyle/>
          <a:p>
            <a:pPr algn="ctr"/>
            <a:r>
              <a:rPr lang="en-US" sz="3600" dirty="0">
                <a:solidFill>
                  <a:srgbClr val="FFC000"/>
                </a:solidFill>
                <a:latin typeface="Britannic Bold" panose="020B0903060703020204" pitchFamily="34" charset="0"/>
              </a:rPr>
              <a:t>99381</a:t>
            </a:r>
            <a:endParaRPr lang="ar-BH" sz="4000" dirty="0">
              <a:solidFill>
                <a:srgbClr val="FFC000"/>
              </a:solidFill>
              <a:latin typeface="Britannic Bold" panose="020B0903060703020204" pitchFamily="34" charset="0"/>
            </a:endParaRPr>
          </a:p>
          <a:p>
            <a:pPr algn="ctr"/>
            <a:r>
              <a:rPr lang="en-US" sz="2000" dirty="0">
                <a:solidFill>
                  <a:schemeClr val="bg1"/>
                </a:solidFill>
                <a:latin typeface="Britannic Bold" panose="020B0903060703020204" pitchFamily="34" charset="0"/>
              </a:rPr>
              <a:t>Killed By Men</a:t>
            </a:r>
          </a:p>
        </p:txBody>
      </p:sp>
      <p:pic>
        <p:nvPicPr>
          <p:cNvPr id="11" name="Picture 10">
            <a:extLst>
              <a:ext uri="{FF2B5EF4-FFF2-40B4-BE49-F238E27FC236}">
                <a16:creationId xmlns:a16="http://schemas.microsoft.com/office/drawing/2014/main" id="{65B97032-6C58-4CEA-ADF5-156BEA58B496}"/>
              </a:ext>
            </a:extLst>
          </p:cNvPr>
          <p:cNvPicPr>
            <a:picLocks noChangeAspect="1"/>
          </p:cNvPicPr>
          <p:nvPr/>
        </p:nvPicPr>
        <p:blipFill>
          <a:blip r:embed="rId5"/>
          <a:stretch>
            <a:fillRect/>
          </a:stretch>
        </p:blipFill>
        <p:spPr>
          <a:xfrm>
            <a:off x="8829003" y="4398426"/>
            <a:ext cx="2215526" cy="2215526"/>
          </a:xfrm>
          <a:prstGeom prst="rect">
            <a:avLst/>
          </a:prstGeom>
        </p:spPr>
      </p:pic>
    </p:spTree>
    <p:extLst>
      <p:ext uri="{BB962C8B-B14F-4D97-AF65-F5344CB8AC3E}">
        <p14:creationId xmlns:p14="http://schemas.microsoft.com/office/powerpoint/2010/main" val="2015900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a:off x="8718779" y="-264337"/>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2" name="TextBox 31">
            <a:extLst>
              <a:ext uri="{FF2B5EF4-FFF2-40B4-BE49-F238E27FC236}">
                <a16:creationId xmlns:a16="http://schemas.microsoft.com/office/drawing/2014/main" id="{0E6F630E-6140-4B21-92CE-EBA47B484310}"/>
              </a:ext>
            </a:extLst>
          </p:cNvPr>
          <p:cNvSpPr txBox="1"/>
          <p:nvPr/>
        </p:nvSpPr>
        <p:spPr>
          <a:xfrm>
            <a:off x="658653" y="555488"/>
            <a:ext cx="8323301"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WHAT KILLS </a:t>
            </a:r>
            <a:r>
              <a:rPr lang="en-US" sz="4000" dirty="0">
                <a:solidFill>
                  <a:srgbClr val="FFC000"/>
                </a:solidFill>
                <a:latin typeface="Britannic Bold" panose="020B0903060703020204" pitchFamily="34" charset="0"/>
              </a:rPr>
              <a:t>WOMEN</a:t>
            </a:r>
            <a:r>
              <a:rPr lang="en-US" sz="4000" dirty="0">
                <a:solidFill>
                  <a:schemeClr val="bg1"/>
                </a:solidFill>
                <a:latin typeface="Britannic Bold" panose="020B0903060703020204" pitchFamily="34" charset="0"/>
              </a:rPr>
              <a:t> IN CLOSE CIRCLES</a:t>
            </a:r>
          </a:p>
        </p:txBody>
      </p:sp>
      <p:pic>
        <p:nvPicPr>
          <p:cNvPr id="4" name="Picture 3">
            <a:extLst>
              <a:ext uri="{FF2B5EF4-FFF2-40B4-BE49-F238E27FC236}">
                <a16:creationId xmlns:a16="http://schemas.microsoft.com/office/drawing/2014/main" id="{675577C6-CBFE-4235-BCBE-5AC29F9029DB}"/>
              </a:ext>
            </a:extLst>
          </p:cNvPr>
          <p:cNvPicPr>
            <a:picLocks noChangeAspect="1"/>
          </p:cNvPicPr>
          <p:nvPr/>
        </p:nvPicPr>
        <p:blipFill rotWithShape="1">
          <a:blip r:embed="rId4"/>
          <a:srcRect r="5445"/>
          <a:stretch/>
        </p:blipFill>
        <p:spPr>
          <a:xfrm>
            <a:off x="658653" y="2240599"/>
            <a:ext cx="8323301" cy="4061913"/>
          </a:xfrm>
          <a:prstGeom prst="rect">
            <a:avLst/>
          </a:prstGeom>
        </p:spPr>
      </p:pic>
      <p:pic>
        <p:nvPicPr>
          <p:cNvPr id="5" name="Picture 4">
            <a:extLst>
              <a:ext uri="{FF2B5EF4-FFF2-40B4-BE49-F238E27FC236}">
                <a16:creationId xmlns:a16="http://schemas.microsoft.com/office/drawing/2014/main" id="{912BD20E-F745-4FAB-AF68-CF8E4EA5D5D0}"/>
              </a:ext>
            </a:extLst>
          </p:cNvPr>
          <p:cNvPicPr>
            <a:picLocks noChangeAspect="1"/>
          </p:cNvPicPr>
          <p:nvPr/>
        </p:nvPicPr>
        <p:blipFill>
          <a:blip r:embed="rId5"/>
          <a:stretch>
            <a:fillRect/>
          </a:stretch>
        </p:blipFill>
        <p:spPr>
          <a:xfrm>
            <a:off x="9993085" y="4529695"/>
            <a:ext cx="1861774" cy="1861774"/>
          </a:xfrm>
          <a:prstGeom prst="rect">
            <a:avLst/>
          </a:prstGeom>
        </p:spPr>
      </p:pic>
    </p:spTree>
    <p:extLst>
      <p:ext uri="{BB962C8B-B14F-4D97-AF65-F5344CB8AC3E}">
        <p14:creationId xmlns:p14="http://schemas.microsoft.com/office/powerpoint/2010/main" val="350961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rot="1398988">
            <a:off x="8370767" y="-277840"/>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6" name="TextBox 5">
            <a:extLst>
              <a:ext uri="{FF2B5EF4-FFF2-40B4-BE49-F238E27FC236}">
                <a16:creationId xmlns:a16="http://schemas.microsoft.com/office/drawing/2014/main" id="{D271F9ED-8C0B-4FC4-9668-9DCBEB3C3CDC}"/>
              </a:ext>
            </a:extLst>
          </p:cNvPr>
          <p:cNvSpPr txBox="1"/>
          <p:nvPr/>
        </p:nvSpPr>
        <p:spPr>
          <a:xfrm>
            <a:off x="607195" y="320323"/>
            <a:ext cx="6097554"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RACE BREAKDOWN: VICTIMS &amp; OFFENDERS</a:t>
            </a:r>
          </a:p>
        </p:txBody>
      </p:sp>
      <p:grpSp>
        <p:nvGrpSpPr>
          <p:cNvPr id="9" name="Group 8">
            <a:extLst>
              <a:ext uri="{FF2B5EF4-FFF2-40B4-BE49-F238E27FC236}">
                <a16:creationId xmlns:a16="http://schemas.microsoft.com/office/drawing/2014/main" id="{0DCD98A2-ABB6-4047-B924-EC6498C5FAFE}"/>
              </a:ext>
            </a:extLst>
          </p:cNvPr>
          <p:cNvGrpSpPr/>
          <p:nvPr/>
        </p:nvGrpSpPr>
        <p:grpSpPr>
          <a:xfrm>
            <a:off x="730566" y="1839682"/>
            <a:ext cx="6936928" cy="1740812"/>
            <a:chOff x="1351771" y="2768846"/>
            <a:chExt cx="9635481" cy="2212002"/>
          </a:xfrm>
        </p:grpSpPr>
        <p:pic>
          <p:nvPicPr>
            <p:cNvPr id="10" name="Picture 9">
              <a:extLst>
                <a:ext uri="{FF2B5EF4-FFF2-40B4-BE49-F238E27FC236}">
                  <a16:creationId xmlns:a16="http://schemas.microsoft.com/office/drawing/2014/main" id="{5710CA3B-A9EB-42B4-A13F-83BF6E444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771" y="2768846"/>
              <a:ext cx="9635481" cy="2212002"/>
            </a:xfrm>
            <a:prstGeom prst="rect">
              <a:avLst/>
            </a:prstGeom>
            <a:ln>
              <a:solidFill>
                <a:schemeClr val="tx1"/>
              </a:solidFill>
            </a:ln>
          </p:spPr>
        </p:pic>
        <p:sp>
          <p:nvSpPr>
            <p:cNvPr id="11" name="Rectangle 10">
              <a:extLst>
                <a:ext uri="{FF2B5EF4-FFF2-40B4-BE49-F238E27FC236}">
                  <a16:creationId xmlns:a16="http://schemas.microsoft.com/office/drawing/2014/main" id="{ACDBC160-0851-4CDD-8AB4-CA4A6A9EEC5F}"/>
                </a:ext>
              </a:extLst>
            </p:cNvPr>
            <p:cNvSpPr/>
            <p:nvPr/>
          </p:nvSpPr>
          <p:spPr>
            <a:xfrm>
              <a:off x="9391650" y="3291459"/>
              <a:ext cx="676275" cy="23629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BF88C48-50B9-45EC-A6EE-B228BA10F111}"/>
                </a:ext>
              </a:extLst>
            </p:cNvPr>
            <p:cNvSpPr/>
            <p:nvPr/>
          </p:nvSpPr>
          <p:spPr>
            <a:xfrm>
              <a:off x="5581650" y="3538120"/>
              <a:ext cx="676275" cy="23629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A9A5DFB5-F4CC-4DDA-985E-F2ADA5DBB693}"/>
              </a:ext>
            </a:extLst>
          </p:cNvPr>
          <p:cNvPicPr>
            <a:picLocks noChangeAspect="1"/>
          </p:cNvPicPr>
          <p:nvPr/>
        </p:nvPicPr>
        <p:blipFill>
          <a:blip r:embed="rId5"/>
          <a:stretch>
            <a:fillRect/>
          </a:stretch>
        </p:blipFill>
        <p:spPr>
          <a:xfrm>
            <a:off x="9199374" y="4469364"/>
            <a:ext cx="2081768" cy="2081768"/>
          </a:xfrm>
          <a:prstGeom prst="rect">
            <a:avLst/>
          </a:prstGeom>
        </p:spPr>
      </p:pic>
      <p:pic>
        <p:nvPicPr>
          <p:cNvPr id="5" name="Picture 4">
            <a:extLst>
              <a:ext uri="{FF2B5EF4-FFF2-40B4-BE49-F238E27FC236}">
                <a16:creationId xmlns:a16="http://schemas.microsoft.com/office/drawing/2014/main" id="{EDEBE2B6-9CF0-4F05-B1DE-47BD583E57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566" y="3754130"/>
            <a:ext cx="6873431" cy="2905467"/>
          </a:xfrm>
          <a:prstGeom prst="rect">
            <a:avLst/>
          </a:prstGeom>
        </p:spPr>
      </p:pic>
      <p:cxnSp>
        <p:nvCxnSpPr>
          <p:cNvPr id="14" name="Straight Connector 13">
            <a:extLst>
              <a:ext uri="{FF2B5EF4-FFF2-40B4-BE49-F238E27FC236}">
                <a16:creationId xmlns:a16="http://schemas.microsoft.com/office/drawing/2014/main" id="{78A3B532-59C1-4520-A8DF-9E0F06368875}"/>
              </a:ext>
            </a:extLst>
          </p:cNvPr>
          <p:cNvCxnSpPr/>
          <p:nvPr/>
        </p:nvCxnSpPr>
        <p:spPr>
          <a:xfrm flipH="1">
            <a:off x="722513" y="3687874"/>
            <a:ext cx="6949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2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CF8194-2341-47D2-B97D-DD0AB7C893C9}"/>
              </a:ext>
            </a:extLst>
          </p:cNvPr>
          <p:cNvSpPr txBox="1"/>
          <p:nvPr/>
        </p:nvSpPr>
        <p:spPr>
          <a:xfrm>
            <a:off x="646923" y="670843"/>
            <a:ext cx="5449077"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MOST </a:t>
            </a:r>
            <a:r>
              <a:rPr lang="en-US" sz="4000" dirty="0">
                <a:solidFill>
                  <a:srgbClr val="FFC000"/>
                </a:solidFill>
                <a:latin typeface="Britannic Bold" panose="020B0903060703020204" pitchFamily="34" charset="0"/>
              </a:rPr>
              <a:t>MURDERED</a:t>
            </a:r>
            <a:r>
              <a:rPr lang="en-US" sz="4000" dirty="0">
                <a:solidFill>
                  <a:schemeClr val="bg1"/>
                </a:solidFill>
                <a:latin typeface="Britannic Bold" panose="020B0903060703020204" pitchFamily="34" charset="0"/>
              </a:rPr>
              <a:t> AGE GROUPS</a:t>
            </a:r>
          </a:p>
        </p:txBody>
      </p:sp>
      <p:pic>
        <p:nvPicPr>
          <p:cNvPr id="6" name="Picture 5">
            <a:extLst>
              <a:ext uri="{FF2B5EF4-FFF2-40B4-BE49-F238E27FC236}">
                <a16:creationId xmlns:a16="http://schemas.microsoft.com/office/drawing/2014/main" id="{06B8C47E-60BA-4D0F-A721-8F92FA1DCCE9}"/>
              </a:ext>
            </a:extLst>
          </p:cNvPr>
          <p:cNvPicPr>
            <a:picLocks noChangeAspect="1"/>
          </p:cNvPicPr>
          <p:nvPr/>
        </p:nvPicPr>
        <p:blipFill rotWithShape="1">
          <a:blip r:embed="rId2"/>
          <a:srcRect l="11628" t="3903" r="8139"/>
          <a:stretch/>
        </p:blipFill>
        <p:spPr>
          <a:xfrm>
            <a:off x="1471146" y="2184400"/>
            <a:ext cx="6451429" cy="4185919"/>
          </a:xfrm>
          <a:prstGeom prst="rect">
            <a:avLst/>
          </a:prstGeom>
        </p:spPr>
      </p:pic>
      <p:pic>
        <p:nvPicPr>
          <p:cNvPr id="7" name="Picture 6">
            <a:extLst>
              <a:ext uri="{FF2B5EF4-FFF2-40B4-BE49-F238E27FC236}">
                <a16:creationId xmlns:a16="http://schemas.microsoft.com/office/drawing/2014/main" id="{44C7C67A-DCF1-4611-861E-205F29AAE34D}"/>
              </a:ext>
            </a:extLst>
          </p:cNvPr>
          <p:cNvPicPr>
            <a:picLocks noChangeAspect="1"/>
          </p:cNvPicPr>
          <p:nvPr/>
        </p:nvPicPr>
        <p:blipFill rotWithShape="1">
          <a:blip r:embed="rId2"/>
          <a:srcRect l="-518" t="28977" r="97192" b="38085"/>
          <a:stretch/>
        </p:blipFill>
        <p:spPr>
          <a:xfrm>
            <a:off x="1139392" y="3317240"/>
            <a:ext cx="267477" cy="1434719"/>
          </a:xfrm>
          <a:prstGeom prst="rect">
            <a:avLst/>
          </a:prstGeom>
        </p:spPr>
      </p:pic>
      <p:grpSp>
        <p:nvGrpSpPr>
          <p:cNvPr id="12" name="Group 11">
            <a:extLst>
              <a:ext uri="{FF2B5EF4-FFF2-40B4-BE49-F238E27FC236}">
                <a16:creationId xmlns:a16="http://schemas.microsoft.com/office/drawing/2014/main" id="{B2B9F91C-9C53-4360-8857-08996F053E68}"/>
              </a:ext>
            </a:extLst>
          </p:cNvPr>
          <p:cNvGrpSpPr/>
          <p:nvPr/>
        </p:nvGrpSpPr>
        <p:grpSpPr>
          <a:xfrm>
            <a:off x="8718779" y="-264337"/>
            <a:ext cx="3631070" cy="8652767"/>
            <a:chOff x="99112" y="-277840"/>
            <a:chExt cx="3631070" cy="8652767"/>
          </a:xfrm>
        </p:grpSpPr>
        <p:pic>
          <p:nvPicPr>
            <p:cNvPr id="13" name="Picture 12">
              <a:extLst>
                <a:ext uri="{FF2B5EF4-FFF2-40B4-BE49-F238E27FC236}">
                  <a16:creationId xmlns:a16="http://schemas.microsoft.com/office/drawing/2014/main" id="{C712178F-BEAA-49DD-956F-EF154C8FB386}"/>
                </a:ext>
              </a:extLst>
            </p:cNvPr>
            <p:cNvPicPr>
              <a:picLocks noChangeAspect="1"/>
            </p:cNvPicPr>
            <p:nvPr/>
          </p:nvPicPr>
          <p:blipFill>
            <a:blip r:embed="rId3"/>
            <a:stretch>
              <a:fillRect/>
            </a:stretch>
          </p:blipFill>
          <p:spPr>
            <a:xfrm rot="7319646">
              <a:off x="123442" y="-302170"/>
              <a:ext cx="1927739" cy="1976400"/>
            </a:xfrm>
            <a:prstGeom prst="rect">
              <a:avLst/>
            </a:prstGeom>
          </p:spPr>
        </p:pic>
        <p:pic>
          <p:nvPicPr>
            <p:cNvPr id="14" name="Picture 13">
              <a:extLst>
                <a:ext uri="{FF2B5EF4-FFF2-40B4-BE49-F238E27FC236}">
                  <a16:creationId xmlns:a16="http://schemas.microsoft.com/office/drawing/2014/main" id="{9ED26CDD-5A6E-43E6-A223-AC12CC425205}"/>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pic>
        <p:nvPicPr>
          <p:cNvPr id="16" name="Picture 15">
            <a:extLst>
              <a:ext uri="{FF2B5EF4-FFF2-40B4-BE49-F238E27FC236}">
                <a16:creationId xmlns:a16="http://schemas.microsoft.com/office/drawing/2014/main" id="{2EBAF03D-60D6-4CC3-83E5-13D5AE75FE3B}"/>
              </a:ext>
            </a:extLst>
          </p:cNvPr>
          <p:cNvPicPr>
            <a:picLocks noChangeAspect="1"/>
          </p:cNvPicPr>
          <p:nvPr/>
        </p:nvPicPr>
        <p:blipFill>
          <a:blip r:embed="rId5"/>
          <a:stretch>
            <a:fillRect/>
          </a:stretch>
        </p:blipFill>
        <p:spPr>
          <a:xfrm>
            <a:off x="9965852" y="4863895"/>
            <a:ext cx="1510004" cy="1510004"/>
          </a:xfrm>
          <a:prstGeom prst="rect">
            <a:avLst/>
          </a:prstGeom>
        </p:spPr>
      </p:pic>
    </p:spTree>
    <p:extLst>
      <p:ext uri="{BB962C8B-B14F-4D97-AF65-F5344CB8AC3E}">
        <p14:creationId xmlns:p14="http://schemas.microsoft.com/office/powerpoint/2010/main" val="3499171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6B031B3-8240-4A62-9313-05524E558B47}"/>
              </a:ext>
            </a:extLst>
          </p:cNvPr>
          <p:cNvGrpSpPr/>
          <p:nvPr/>
        </p:nvGrpSpPr>
        <p:grpSpPr>
          <a:xfrm rot="19306019">
            <a:off x="6299350" y="-558831"/>
            <a:ext cx="3993299" cy="8581433"/>
            <a:chOff x="2717950" y="-741711"/>
            <a:chExt cx="3993299" cy="8581433"/>
          </a:xfrm>
        </p:grpSpPr>
        <p:pic>
          <p:nvPicPr>
            <p:cNvPr id="16" name="Picture 15">
              <a:extLst>
                <a:ext uri="{FF2B5EF4-FFF2-40B4-BE49-F238E27FC236}">
                  <a16:creationId xmlns:a16="http://schemas.microsoft.com/office/drawing/2014/main" id="{2FDA2E25-5041-4FDC-AA96-60ECE2EFF50B}"/>
                </a:ext>
              </a:extLst>
            </p:cNvPr>
            <p:cNvPicPr>
              <a:picLocks noChangeAspect="1"/>
            </p:cNvPicPr>
            <p:nvPr/>
          </p:nvPicPr>
          <p:blipFill>
            <a:blip r:embed="rId2"/>
            <a:stretch>
              <a:fillRect/>
            </a:stretch>
          </p:blipFill>
          <p:spPr>
            <a:xfrm rot="9124201">
              <a:off x="4783510" y="-741711"/>
              <a:ext cx="1927739" cy="1976400"/>
            </a:xfrm>
            <a:prstGeom prst="rect">
              <a:avLst/>
            </a:prstGeom>
          </p:spPr>
        </p:pic>
        <p:pic>
          <p:nvPicPr>
            <p:cNvPr id="17" name="Picture 16">
              <a:extLst>
                <a:ext uri="{FF2B5EF4-FFF2-40B4-BE49-F238E27FC236}">
                  <a16:creationId xmlns:a16="http://schemas.microsoft.com/office/drawing/2014/main" id="{86015979-74C9-4B65-B5D6-0B9BF226B83C}"/>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rot="1067007">
              <a:off x="2717950" y="790652"/>
              <a:ext cx="3429931" cy="7049070"/>
            </a:xfrm>
            <a:prstGeom prst="trapezoid">
              <a:avLst>
                <a:gd name="adj" fmla="val 35871"/>
              </a:avLst>
            </a:prstGeom>
          </p:spPr>
        </p:pic>
      </p:grpSp>
      <p:sp>
        <p:nvSpPr>
          <p:cNvPr id="18" name="TextBox 17">
            <a:extLst>
              <a:ext uri="{FF2B5EF4-FFF2-40B4-BE49-F238E27FC236}">
                <a16:creationId xmlns:a16="http://schemas.microsoft.com/office/drawing/2014/main" id="{DE3FC3A6-736D-4092-91E2-C98D5CEB1D47}"/>
              </a:ext>
            </a:extLst>
          </p:cNvPr>
          <p:cNvSpPr txBox="1"/>
          <p:nvPr/>
        </p:nvSpPr>
        <p:spPr>
          <a:xfrm>
            <a:off x="1079407" y="1265428"/>
            <a:ext cx="10086975" cy="1862048"/>
          </a:xfrm>
          <a:prstGeom prst="rect">
            <a:avLst/>
          </a:prstGeom>
          <a:noFill/>
        </p:spPr>
        <p:txBody>
          <a:bodyPr wrap="square">
            <a:spAutoFit/>
          </a:bodyPr>
          <a:lstStyle/>
          <a:p>
            <a:pPr algn="ctr"/>
            <a:r>
              <a:rPr lang="en-US" sz="11500" b="1" dirty="0">
                <a:solidFill>
                  <a:schemeClr val="bg1"/>
                </a:solidFill>
                <a:latin typeface="Britannic Bold" panose="020B0903060703020204" pitchFamily="34" charset="0"/>
              </a:rPr>
              <a:t>BEHIND EVERY</a:t>
            </a:r>
            <a:endParaRPr lang="en-US" sz="11500" b="1" dirty="0">
              <a:solidFill>
                <a:srgbClr val="C00000"/>
              </a:solidFill>
              <a:latin typeface="Britannic Bold" panose="020B0903060703020204" pitchFamily="34" charset="0"/>
            </a:endParaRPr>
          </a:p>
        </p:txBody>
      </p:sp>
      <p:sp>
        <p:nvSpPr>
          <p:cNvPr id="19" name="TextBox 18">
            <a:extLst>
              <a:ext uri="{FF2B5EF4-FFF2-40B4-BE49-F238E27FC236}">
                <a16:creationId xmlns:a16="http://schemas.microsoft.com/office/drawing/2014/main" id="{7C7F6E5C-6221-4E0A-8D5D-58EDD2C478F9}"/>
              </a:ext>
            </a:extLst>
          </p:cNvPr>
          <p:cNvSpPr txBox="1"/>
          <p:nvPr/>
        </p:nvSpPr>
        <p:spPr>
          <a:xfrm>
            <a:off x="3074894" y="2568909"/>
            <a:ext cx="6096000" cy="1862048"/>
          </a:xfrm>
          <a:prstGeom prst="rect">
            <a:avLst/>
          </a:prstGeom>
          <a:noFill/>
        </p:spPr>
        <p:txBody>
          <a:bodyPr wrap="square">
            <a:spAutoFit/>
          </a:bodyPr>
          <a:lstStyle/>
          <a:p>
            <a:pPr algn="ctr"/>
            <a:r>
              <a:rPr lang="en-US" sz="11500" b="1" dirty="0">
                <a:solidFill>
                  <a:schemeClr val="bg1"/>
                </a:solidFill>
                <a:latin typeface="Britannic Bold" panose="020B0903060703020204" pitchFamily="34" charset="0"/>
              </a:rPr>
              <a:t>RECORD,</a:t>
            </a:r>
            <a:r>
              <a:rPr lang="en-US" sz="11500" b="1" dirty="0">
                <a:solidFill>
                  <a:srgbClr val="C00000"/>
                </a:solidFill>
                <a:latin typeface="Britannic Bold" panose="020B0903060703020204" pitchFamily="34" charset="0"/>
              </a:rPr>
              <a:t> </a:t>
            </a:r>
          </a:p>
        </p:txBody>
      </p:sp>
      <p:sp>
        <p:nvSpPr>
          <p:cNvPr id="20" name="TextBox 19">
            <a:extLst>
              <a:ext uri="{FF2B5EF4-FFF2-40B4-BE49-F238E27FC236}">
                <a16:creationId xmlns:a16="http://schemas.microsoft.com/office/drawing/2014/main" id="{C8ED645B-18E7-4A42-AC47-FA4F6338544B}"/>
              </a:ext>
            </a:extLst>
          </p:cNvPr>
          <p:cNvSpPr txBox="1"/>
          <p:nvPr/>
        </p:nvSpPr>
        <p:spPr>
          <a:xfrm>
            <a:off x="1079407" y="4149477"/>
            <a:ext cx="10086975" cy="1862048"/>
          </a:xfrm>
          <a:prstGeom prst="rect">
            <a:avLst/>
          </a:prstGeom>
          <a:noFill/>
        </p:spPr>
        <p:txBody>
          <a:bodyPr wrap="square">
            <a:spAutoFit/>
          </a:bodyPr>
          <a:lstStyle/>
          <a:p>
            <a:pPr algn="ctr"/>
            <a:r>
              <a:rPr lang="en-US" sz="11500" b="1" dirty="0">
                <a:solidFill>
                  <a:schemeClr val="bg1"/>
                </a:solidFill>
                <a:latin typeface="Britannic Bold" panose="020B0903060703020204" pitchFamily="34" charset="0"/>
              </a:rPr>
              <a:t>A LIFE </a:t>
            </a:r>
            <a:r>
              <a:rPr lang="en-US" sz="11500" b="1" dirty="0">
                <a:solidFill>
                  <a:srgbClr val="EA473B"/>
                </a:solidFill>
                <a:latin typeface="Chiller" panose="04020404031007020602" pitchFamily="82" charset="0"/>
              </a:rPr>
              <a:t>IS LOST!</a:t>
            </a:r>
            <a:endParaRPr lang="en-US" sz="11500" dirty="0">
              <a:solidFill>
                <a:srgbClr val="EA473B"/>
              </a:solidFill>
              <a:latin typeface="Chiller" panose="04020404031007020602" pitchFamily="82" charset="0"/>
            </a:endParaRPr>
          </a:p>
        </p:txBody>
      </p:sp>
      <p:sp>
        <p:nvSpPr>
          <p:cNvPr id="21" name="TextBox 20">
            <a:extLst>
              <a:ext uri="{FF2B5EF4-FFF2-40B4-BE49-F238E27FC236}">
                <a16:creationId xmlns:a16="http://schemas.microsoft.com/office/drawing/2014/main" id="{060B5510-B101-431E-AEA9-120C9CF23E5D}"/>
              </a:ext>
            </a:extLst>
          </p:cNvPr>
          <p:cNvSpPr txBox="1"/>
          <p:nvPr/>
        </p:nvSpPr>
        <p:spPr>
          <a:xfrm>
            <a:off x="4649360" y="6082277"/>
            <a:ext cx="2893279" cy="338554"/>
          </a:xfrm>
          <a:prstGeom prst="rect">
            <a:avLst/>
          </a:prstGeom>
          <a:solidFill>
            <a:schemeClr val="bg1"/>
          </a:solidFill>
        </p:spPr>
        <p:txBody>
          <a:bodyPr wrap="square" rtlCol="0">
            <a:spAutoFit/>
          </a:bodyPr>
          <a:lstStyle/>
          <a:p>
            <a:pPr algn="ctr"/>
            <a:r>
              <a:rPr lang="en-US" sz="1600" dirty="0">
                <a:latin typeface="Britannic Bold" panose="020B0903060703020204" pitchFamily="34" charset="0"/>
              </a:rPr>
              <a:t>Presented by : Fatima Ammar</a:t>
            </a:r>
          </a:p>
        </p:txBody>
      </p:sp>
    </p:spTree>
    <p:extLst>
      <p:ext uri="{BB962C8B-B14F-4D97-AF65-F5344CB8AC3E}">
        <p14:creationId xmlns:p14="http://schemas.microsoft.com/office/powerpoint/2010/main" val="1570607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678EAD3-5851-460F-A6B4-8D04D68BD463}"/>
              </a:ext>
            </a:extLst>
          </p:cNvPr>
          <p:cNvSpPr txBox="1"/>
          <p:nvPr/>
        </p:nvSpPr>
        <p:spPr>
          <a:xfrm>
            <a:off x="719299" y="534281"/>
            <a:ext cx="5884702"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TOP </a:t>
            </a:r>
            <a:r>
              <a:rPr lang="en-US" sz="4000" dirty="0">
                <a:solidFill>
                  <a:srgbClr val="FFC000"/>
                </a:solidFill>
                <a:latin typeface="Britannic Bold" panose="020B0903060703020204" pitchFamily="34" charset="0"/>
              </a:rPr>
              <a:t>OFFENDER</a:t>
            </a:r>
            <a:r>
              <a:rPr lang="en-US" sz="4000" dirty="0">
                <a:solidFill>
                  <a:schemeClr val="bg1"/>
                </a:solidFill>
                <a:latin typeface="Britannic Bold" panose="020B0903060703020204" pitchFamily="34" charset="0"/>
              </a:rPr>
              <a:t> AGE GROUPS</a:t>
            </a:r>
          </a:p>
        </p:txBody>
      </p:sp>
      <p:grpSp>
        <p:nvGrpSpPr>
          <p:cNvPr id="17" name="Group 16">
            <a:extLst>
              <a:ext uri="{FF2B5EF4-FFF2-40B4-BE49-F238E27FC236}">
                <a16:creationId xmlns:a16="http://schemas.microsoft.com/office/drawing/2014/main" id="{DE22B4A5-2A1F-454E-A735-112E1487898A}"/>
              </a:ext>
            </a:extLst>
          </p:cNvPr>
          <p:cNvGrpSpPr/>
          <p:nvPr/>
        </p:nvGrpSpPr>
        <p:grpSpPr>
          <a:xfrm rot="1398988">
            <a:off x="8370767" y="-277840"/>
            <a:ext cx="3631070" cy="8652767"/>
            <a:chOff x="99112" y="-277840"/>
            <a:chExt cx="3631070" cy="8652767"/>
          </a:xfrm>
        </p:grpSpPr>
        <p:pic>
          <p:nvPicPr>
            <p:cNvPr id="18" name="Picture 17">
              <a:extLst>
                <a:ext uri="{FF2B5EF4-FFF2-40B4-BE49-F238E27FC236}">
                  <a16:creationId xmlns:a16="http://schemas.microsoft.com/office/drawing/2014/main" id="{1D259980-15CB-44F1-901E-41382E7915DC}"/>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1" name="Picture 20">
              <a:extLst>
                <a:ext uri="{FF2B5EF4-FFF2-40B4-BE49-F238E27FC236}">
                  <a16:creationId xmlns:a16="http://schemas.microsoft.com/office/drawing/2014/main" id="{800AB00D-5013-4617-B97B-77F5A3D2FAEF}"/>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pic>
        <p:nvPicPr>
          <p:cNvPr id="25" name="Picture 24">
            <a:extLst>
              <a:ext uri="{FF2B5EF4-FFF2-40B4-BE49-F238E27FC236}">
                <a16:creationId xmlns:a16="http://schemas.microsoft.com/office/drawing/2014/main" id="{868974CE-C7C3-4F1B-BE21-9D0915B3FF07}"/>
              </a:ext>
            </a:extLst>
          </p:cNvPr>
          <p:cNvPicPr>
            <a:picLocks noChangeAspect="1"/>
          </p:cNvPicPr>
          <p:nvPr/>
        </p:nvPicPr>
        <p:blipFill>
          <a:blip r:embed="rId4"/>
          <a:stretch>
            <a:fillRect/>
          </a:stretch>
        </p:blipFill>
        <p:spPr>
          <a:xfrm>
            <a:off x="8323492" y="4628901"/>
            <a:ext cx="1796418" cy="1796418"/>
          </a:xfrm>
          <a:prstGeom prst="rect">
            <a:avLst/>
          </a:prstGeom>
        </p:spPr>
      </p:pic>
      <p:pic>
        <p:nvPicPr>
          <p:cNvPr id="5" name="Picture 4">
            <a:extLst>
              <a:ext uri="{FF2B5EF4-FFF2-40B4-BE49-F238E27FC236}">
                <a16:creationId xmlns:a16="http://schemas.microsoft.com/office/drawing/2014/main" id="{1A5A69F6-FB3B-4893-8C8F-3C1E60864FE8}"/>
              </a:ext>
            </a:extLst>
          </p:cNvPr>
          <p:cNvPicPr>
            <a:picLocks noChangeAspect="1"/>
          </p:cNvPicPr>
          <p:nvPr/>
        </p:nvPicPr>
        <p:blipFill rotWithShape="1">
          <a:blip r:embed="rId5"/>
          <a:srcRect r="636"/>
          <a:stretch/>
        </p:blipFill>
        <p:spPr>
          <a:xfrm>
            <a:off x="425462" y="1857720"/>
            <a:ext cx="7398032" cy="4704369"/>
          </a:xfrm>
          <a:prstGeom prst="rect">
            <a:avLst/>
          </a:prstGeom>
        </p:spPr>
      </p:pic>
    </p:spTree>
    <p:extLst>
      <p:ext uri="{BB962C8B-B14F-4D97-AF65-F5344CB8AC3E}">
        <p14:creationId xmlns:p14="http://schemas.microsoft.com/office/powerpoint/2010/main" val="34545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7 2.96296E-6 L 0.08776 0.00879 " pathEditMode="relative" rAng="0" ptsTypes="AA">
                                      <p:cBhvr>
                                        <p:cTn id="6" dur="2000" fill="hold"/>
                                        <p:tgtEl>
                                          <p:spTgt spid="25"/>
                                        </p:tgtEl>
                                        <p:attrNameLst>
                                          <p:attrName>ppt_x</p:attrName>
                                          <p:attrName>ppt_y</p:attrName>
                                        </p:attrNameLst>
                                      </p:cBhvr>
                                      <p:rCtr x="4388"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a:off x="8370767" y="-277840"/>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24" name="TextBox 23">
            <a:extLst>
              <a:ext uri="{FF2B5EF4-FFF2-40B4-BE49-F238E27FC236}">
                <a16:creationId xmlns:a16="http://schemas.microsoft.com/office/drawing/2014/main" id="{5BDB5AD0-5085-480A-8EF3-8070B02EE7A9}"/>
              </a:ext>
            </a:extLst>
          </p:cNvPr>
          <p:cNvSpPr txBox="1"/>
          <p:nvPr/>
        </p:nvSpPr>
        <p:spPr>
          <a:xfrm>
            <a:off x="719298" y="204858"/>
            <a:ext cx="5884702" cy="707886"/>
          </a:xfrm>
          <a:prstGeom prst="rect">
            <a:avLst/>
          </a:prstGeom>
          <a:noFill/>
        </p:spPr>
        <p:txBody>
          <a:bodyPr wrap="square">
            <a:spAutoFit/>
          </a:bodyPr>
          <a:lstStyle/>
          <a:p>
            <a:r>
              <a:rPr lang="en-US" sz="4000" dirty="0">
                <a:solidFill>
                  <a:schemeClr val="bg1"/>
                </a:solidFill>
                <a:latin typeface="Britannic Bold" panose="020B0903060703020204" pitchFamily="34" charset="0"/>
              </a:rPr>
              <a:t>Summary:</a:t>
            </a:r>
          </a:p>
        </p:txBody>
      </p:sp>
      <p:sp>
        <p:nvSpPr>
          <p:cNvPr id="25" name="TextBox 24">
            <a:extLst>
              <a:ext uri="{FF2B5EF4-FFF2-40B4-BE49-F238E27FC236}">
                <a16:creationId xmlns:a16="http://schemas.microsoft.com/office/drawing/2014/main" id="{01BDC1B1-2BBA-49F6-BDB6-B0AA66CCC67A}"/>
              </a:ext>
            </a:extLst>
          </p:cNvPr>
          <p:cNvSpPr txBox="1"/>
          <p:nvPr/>
        </p:nvSpPr>
        <p:spPr>
          <a:xfrm>
            <a:off x="1434697" y="1046382"/>
            <a:ext cx="7107201" cy="954107"/>
          </a:xfrm>
          <a:prstGeom prst="rect">
            <a:avLst/>
          </a:prstGeom>
          <a:noFill/>
        </p:spPr>
        <p:txBody>
          <a:bodyPr wrap="square">
            <a:spAutoFit/>
          </a:bodyPr>
          <a:lstStyle/>
          <a:p>
            <a:r>
              <a:rPr lang="en-US" sz="2000" dirty="0">
                <a:solidFill>
                  <a:srgbClr val="FFC000"/>
                </a:solidFill>
                <a:latin typeface="Britannic Bold" panose="020B0903060703020204" pitchFamily="34" charset="0"/>
              </a:rPr>
              <a:t>Geographic Trends: </a:t>
            </a:r>
            <a:r>
              <a:rPr lang="en-US" sz="2000" dirty="0">
                <a:solidFill>
                  <a:schemeClr val="bg1">
                    <a:lumMod val="95000"/>
                  </a:schemeClr>
                </a:solidFill>
                <a:latin typeface="Britannic Bold" panose="020B0903060703020204" pitchFamily="34" charset="0"/>
              </a:rPr>
              <a:t>Certain states like California and Texas consistently record high homicide rates.</a:t>
            </a:r>
          </a:p>
          <a:p>
            <a:endParaRPr lang="en-US" sz="1600" dirty="0"/>
          </a:p>
        </p:txBody>
      </p:sp>
      <p:sp>
        <p:nvSpPr>
          <p:cNvPr id="26" name="TextBox 25">
            <a:extLst>
              <a:ext uri="{FF2B5EF4-FFF2-40B4-BE49-F238E27FC236}">
                <a16:creationId xmlns:a16="http://schemas.microsoft.com/office/drawing/2014/main" id="{F0C335BD-5710-4CFA-93D9-D003049A6642}"/>
              </a:ext>
            </a:extLst>
          </p:cNvPr>
          <p:cNvSpPr txBox="1"/>
          <p:nvPr/>
        </p:nvSpPr>
        <p:spPr>
          <a:xfrm>
            <a:off x="1449300" y="1857607"/>
            <a:ext cx="7785503" cy="954107"/>
          </a:xfrm>
          <a:prstGeom prst="rect">
            <a:avLst/>
          </a:prstGeom>
          <a:noFill/>
        </p:spPr>
        <p:txBody>
          <a:bodyPr wrap="square">
            <a:spAutoFit/>
          </a:bodyPr>
          <a:lstStyle/>
          <a:p>
            <a:r>
              <a:rPr lang="en-US" sz="2000" dirty="0">
                <a:solidFill>
                  <a:srgbClr val="FFC000"/>
                </a:solidFill>
                <a:latin typeface="Britannic Bold" panose="020B0903060703020204" pitchFamily="34" charset="0"/>
              </a:rPr>
              <a:t>Temporal Trends: </a:t>
            </a:r>
            <a:r>
              <a:rPr lang="en-US" sz="2000" dirty="0">
                <a:solidFill>
                  <a:schemeClr val="bg1">
                    <a:lumMod val="95000"/>
                  </a:schemeClr>
                </a:solidFill>
                <a:latin typeface="Britannic Bold" panose="020B0903060703020204" pitchFamily="34" charset="0"/>
              </a:rPr>
              <a:t>Crime peaked between 1990–1995 before declining.</a:t>
            </a:r>
          </a:p>
          <a:p>
            <a:endParaRPr lang="en-US" sz="1600" dirty="0"/>
          </a:p>
        </p:txBody>
      </p:sp>
      <p:sp>
        <p:nvSpPr>
          <p:cNvPr id="27" name="TextBox 26">
            <a:extLst>
              <a:ext uri="{FF2B5EF4-FFF2-40B4-BE49-F238E27FC236}">
                <a16:creationId xmlns:a16="http://schemas.microsoft.com/office/drawing/2014/main" id="{A438F153-4251-4ACE-B7ED-923EBDE9387F}"/>
              </a:ext>
            </a:extLst>
          </p:cNvPr>
          <p:cNvSpPr txBox="1"/>
          <p:nvPr/>
        </p:nvSpPr>
        <p:spPr>
          <a:xfrm>
            <a:off x="1434697" y="2794834"/>
            <a:ext cx="7669519" cy="707886"/>
          </a:xfrm>
          <a:prstGeom prst="rect">
            <a:avLst/>
          </a:prstGeom>
          <a:noFill/>
        </p:spPr>
        <p:txBody>
          <a:bodyPr wrap="square">
            <a:spAutoFit/>
          </a:bodyPr>
          <a:lstStyle/>
          <a:p>
            <a:r>
              <a:rPr lang="en-US" sz="2000" dirty="0">
                <a:solidFill>
                  <a:srgbClr val="FFC000"/>
                </a:solidFill>
                <a:latin typeface="Britannic Bold" panose="020B0903060703020204" pitchFamily="34" charset="0"/>
              </a:rPr>
              <a:t>Solvability: </a:t>
            </a:r>
            <a:r>
              <a:rPr lang="en-US" sz="2000" dirty="0">
                <a:solidFill>
                  <a:schemeClr val="bg1"/>
                </a:solidFill>
                <a:latin typeface="Britannic Bold" panose="020B0903060703020204" pitchFamily="34" charset="0"/>
              </a:rPr>
              <a:t>A significant portion of homicides remains unsolved, especially where victim–offender relationships are unknown.</a:t>
            </a:r>
          </a:p>
        </p:txBody>
      </p:sp>
      <p:sp>
        <p:nvSpPr>
          <p:cNvPr id="34" name="TextBox 33">
            <a:extLst>
              <a:ext uri="{FF2B5EF4-FFF2-40B4-BE49-F238E27FC236}">
                <a16:creationId xmlns:a16="http://schemas.microsoft.com/office/drawing/2014/main" id="{9C9015D9-B2C7-4415-88F5-BD6BDDC8F5EE}"/>
              </a:ext>
            </a:extLst>
          </p:cNvPr>
          <p:cNvSpPr txBox="1"/>
          <p:nvPr/>
        </p:nvSpPr>
        <p:spPr>
          <a:xfrm>
            <a:off x="1465355" y="3720745"/>
            <a:ext cx="7638861" cy="707886"/>
          </a:xfrm>
          <a:prstGeom prst="rect">
            <a:avLst/>
          </a:prstGeom>
          <a:noFill/>
        </p:spPr>
        <p:txBody>
          <a:bodyPr wrap="square">
            <a:spAutoFit/>
          </a:bodyPr>
          <a:lstStyle/>
          <a:p>
            <a:r>
              <a:rPr lang="en-US" sz="2000" dirty="0">
                <a:solidFill>
                  <a:srgbClr val="FFC000"/>
                </a:solidFill>
                <a:latin typeface="Britannic Bold" panose="020B0903060703020204" pitchFamily="34" charset="0"/>
              </a:rPr>
              <a:t>Weapon Use: </a:t>
            </a:r>
            <a:r>
              <a:rPr lang="en-US" sz="2000" dirty="0">
                <a:solidFill>
                  <a:schemeClr val="bg1"/>
                </a:solidFill>
                <a:latin typeface="Britannic Bold" panose="020B0903060703020204" pitchFamily="34" charset="0"/>
              </a:rPr>
              <a:t>Handguns dominate as the primary weapon in homicides.</a:t>
            </a:r>
          </a:p>
        </p:txBody>
      </p:sp>
      <p:sp>
        <p:nvSpPr>
          <p:cNvPr id="36" name="TextBox 35">
            <a:extLst>
              <a:ext uri="{FF2B5EF4-FFF2-40B4-BE49-F238E27FC236}">
                <a16:creationId xmlns:a16="http://schemas.microsoft.com/office/drawing/2014/main" id="{A41B6988-3CD6-4794-A738-99D04E2C6791}"/>
              </a:ext>
            </a:extLst>
          </p:cNvPr>
          <p:cNvSpPr txBox="1"/>
          <p:nvPr/>
        </p:nvSpPr>
        <p:spPr>
          <a:xfrm>
            <a:off x="1465355" y="4598812"/>
            <a:ext cx="7076543" cy="707886"/>
          </a:xfrm>
          <a:prstGeom prst="rect">
            <a:avLst/>
          </a:prstGeom>
          <a:noFill/>
        </p:spPr>
        <p:txBody>
          <a:bodyPr wrap="square">
            <a:spAutoFit/>
          </a:bodyPr>
          <a:lstStyle/>
          <a:p>
            <a:r>
              <a:rPr lang="en-US" sz="2000" dirty="0">
                <a:solidFill>
                  <a:srgbClr val="FFC000"/>
                </a:solidFill>
                <a:latin typeface="Britannic Bold" panose="020B0903060703020204" pitchFamily="34" charset="0"/>
              </a:rPr>
              <a:t>Victim–Offender Relationship: </a:t>
            </a:r>
            <a:r>
              <a:rPr lang="en-US" sz="2000" dirty="0">
                <a:solidFill>
                  <a:schemeClr val="bg1"/>
                </a:solidFill>
                <a:latin typeface="Britannic Bold" panose="020B0903060703020204" pitchFamily="34" charset="0"/>
              </a:rPr>
              <a:t>Women are more likely to be killed by someone they know; men by strangers.</a:t>
            </a:r>
          </a:p>
        </p:txBody>
      </p:sp>
      <p:sp>
        <p:nvSpPr>
          <p:cNvPr id="37" name="TextBox 36">
            <a:extLst>
              <a:ext uri="{FF2B5EF4-FFF2-40B4-BE49-F238E27FC236}">
                <a16:creationId xmlns:a16="http://schemas.microsoft.com/office/drawing/2014/main" id="{5F250395-3D0D-4D00-B6E4-3BFCF2A02915}"/>
              </a:ext>
            </a:extLst>
          </p:cNvPr>
          <p:cNvSpPr txBox="1"/>
          <p:nvPr/>
        </p:nvSpPr>
        <p:spPr>
          <a:xfrm>
            <a:off x="1465355" y="5476879"/>
            <a:ext cx="7934960" cy="1015663"/>
          </a:xfrm>
          <a:prstGeom prst="rect">
            <a:avLst/>
          </a:prstGeom>
          <a:noFill/>
        </p:spPr>
        <p:txBody>
          <a:bodyPr wrap="square">
            <a:spAutoFit/>
          </a:bodyPr>
          <a:lstStyle/>
          <a:p>
            <a:r>
              <a:rPr lang="en-US" sz="2000" dirty="0">
                <a:solidFill>
                  <a:srgbClr val="FFC000"/>
                </a:solidFill>
                <a:latin typeface="Britannic Bold" panose="020B0903060703020204" pitchFamily="34" charset="0"/>
              </a:rPr>
              <a:t>Demographics:</a:t>
            </a:r>
          </a:p>
          <a:p>
            <a:r>
              <a:rPr lang="en-US" sz="2000" dirty="0">
                <a:solidFill>
                  <a:schemeClr val="bg1"/>
                </a:solidFill>
                <a:latin typeface="Britannic Bold" panose="020B0903060703020204" pitchFamily="34" charset="0"/>
              </a:rPr>
              <a:t>Young adults (18–35) are the most murdered group.</a:t>
            </a:r>
          </a:p>
          <a:p>
            <a:r>
              <a:rPr lang="en-US" sz="2000" dirty="0">
                <a:solidFill>
                  <a:schemeClr val="bg1"/>
                </a:solidFill>
                <a:latin typeface="Britannic Bold" panose="020B0903060703020204" pitchFamily="34" charset="0"/>
              </a:rPr>
              <a:t>Most offenders are males aged 18–35.</a:t>
            </a:r>
          </a:p>
        </p:txBody>
      </p:sp>
      <p:pic>
        <p:nvPicPr>
          <p:cNvPr id="38" name="Picture 37">
            <a:extLst>
              <a:ext uri="{FF2B5EF4-FFF2-40B4-BE49-F238E27FC236}">
                <a16:creationId xmlns:a16="http://schemas.microsoft.com/office/drawing/2014/main" id="{F4B91EFB-B08C-4AE7-84FB-F103EE28EDB2}"/>
              </a:ext>
            </a:extLst>
          </p:cNvPr>
          <p:cNvPicPr>
            <a:picLocks noChangeAspect="1"/>
          </p:cNvPicPr>
          <p:nvPr/>
        </p:nvPicPr>
        <p:blipFill>
          <a:blip r:embed="rId4"/>
          <a:stretch>
            <a:fillRect/>
          </a:stretch>
        </p:blipFill>
        <p:spPr>
          <a:xfrm>
            <a:off x="749023" y="1134980"/>
            <a:ext cx="548640" cy="548640"/>
          </a:xfrm>
          <a:prstGeom prst="rect">
            <a:avLst/>
          </a:prstGeom>
        </p:spPr>
      </p:pic>
      <p:pic>
        <p:nvPicPr>
          <p:cNvPr id="39" name="Picture 38">
            <a:extLst>
              <a:ext uri="{FF2B5EF4-FFF2-40B4-BE49-F238E27FC236}">
                <a16:creationId xmlns:a16="http://schemas.microsoft.com/office/drawing/2014/main" id="{25348078-4242-4530-B448-7353ED80738D}"/>
              </a:ext>
            </a:extLst>
          </p:cNvPr>
          <p:cNvPicPr>
            <a:picLocks noChangeAspect="1"/>
          </p:cNvPicPr>
          <p:nvPr/>
        </p:nvPicPr>
        <p:blipFill>
          <a:blip r:embed="rId5"/>
          <a:stretch>
            <a:fillRect/>
          </a:stretch>
        </p:blipFill>
        <p:spPr>
          <a:xfrm>
            <a:off x="749023" y="1984399"/>
            <a:ext cx="548640" cy="548640"/>
          </a:xfrm>
          <a:prstGeom prst="rect">
            <a:avLst/>
          </a:prstGeom>
        </p:spPr>
      </p:pic>
      <p:pic>
        <p:nvPicPr>
          <p:cNvPr id="40" name="Picture 39">
            <a:extLst>
              <a:ext uri="{FF2B5EF4-FFF2-40B4-BE49-F238E27FC236}">
                <a16:creationId xmlns:a16="http://schemas.microsoft.com/office/drawing/2014/main" id="{E9BCD0C3-B524-47B8-B5E2-0CA477E2A8EB}"/>
              </a:ext>
            </a:extLst>
          </p:cNvPr>
          <p:cNvPicPr>
            <a:picLocks noChangeAspect="1"/>
          </p:cNvPicPr>
          <p:nvPr/>
        </p:nvPicPr>
        <p:blipFill>
          <a:blip r:embed="rId6"/>
          <a:stretch>
            <a:fillRect/>
          </a:stretch>
        </p:blipFill>
        <p:spPr>
          <a:xfrm>
            <a:off x="749023" y="2854602"/>
            <a:ext cx="548640" cy="548640"/>
          </a:xfrm>
          <a:prstGeom prst="rect">
            <a:avLst/>
          </a:prstGeom>
        </p:spPr>
      </p:pic>
      <p:pic>
        <p:nvPicPr>
          <p:cNvPr id="41" name="Picture 40">
            <a:extLst>
              <a:ext uri="{FF2B5EF4-FFF2-40B4-BE49-F238E27FC236}">
                <a16:creationId xmlns:a16="http://schemas.microsoft.com/office/drawing/2014/main" id="{1F23DF67-9EAD-4B25-AFEB-CEBFCD33323E}"/>
              </a:ext>
            </a:extLst>
          </p:cNvPr>
          <p:cNvPicPr>
            <a:picLocks noChangeAspect="1"/>
          </p:cNvPicPr>
          <p:nvPr/>
        </p:nvPicPr>
        <p:blipFill>
          <a:blip r:embed="rId7"/>
          <a:stretch>
            <a:fillRect/>
          </a:stretch>
        </p:blipFill>
        <p:spPr>
          <a:xfrm>
            <a:off x="749023" y="3814345"/>
            <a:ext cx="548640" cy="548640"/>
          </a:xfrm>
          <a:prstGeom prst="rect">
            <a:avLst/>
          </a:prstGeom>
        </p:spPr>
      </p:pic>
      <p:pic>
        <p:nvPicPr>
          <p:cNvPr id="42" name="Picture 41">
            <a:extLst>
              <a:ext uri="{FF2B5EF4-FFF2-40B4-BE49-F238E27FC236}">
                <a16:creationId xmlns:a16="http://schemas.microsoft.com/office/drawing/2014/main" id="{0D560DAD-3891-4BB1-9509-28C6D27416E3}"/>
              </a:ext>
            </a:extLst>
          </p:cNvPr>
          <p:cNvPicPr>
            <a:picLocks noChangeAspect="1"/>
          </p:cNvPicPr>
          <p:nvPr/>
        </p:nvPicPr>
        <p:blipFill>
          <a:blip r:embed="rId8"/>
          <a:stretch>
            <a:fillRect/>
          </a:stretch>
        </p:blipFill>
        <p:spPr>
          <a:xfrm>
            <a:off x="749023" y="4713128"/>
            <a:ext cx="548640" cy="548640"/>
          </a:xfrm>
          <a:prstGeom prst="rect">
            <a:avLst/>
          </a:prstGeom>
        </p:spPr>
      </p:pic>
      <p:pic>
        <p:nvPicPr>
          <p:cNvPr id="43" name="Picture 42">
            <a:extLst>
              <a:ext uri="{FF2B5EF4-FFF2-40B4-BE49-F238E27FC236}">
                <a16:creationId xmlns:a16="http://schemas.microsoft.com/office/drawing/2014/main" id="{6ED36128-D2AD-433A-BB80-17E5C38E4816}"/>
              </a:ext>
            </a:extLst>
          </p:cNvPr>
          <p:cNvPicPr>
            <a:picLocks noChangeAspect="1"/>
          </p:cNvPicPr>
          <p:nvPr/>
        </p:nvPicPr>
        <p:blipFill>
          <a:blip r:embed="rId9"/>
          <a:stretch>
            <a:fillRect/>
          </a:stretch>
        </p:blipFill>
        <p:spPr>
          <a:xfrm>
            <a:off x="749023" y="5611911"/>
            <a:ext cx="548640" cy="548640"/>
          </a:xfrm>
          <a:prstGeom prst="rect">
            <a:avLst/>
          </a:prstGeom>
        </p:spPr>
      </p:pic>
      <p:pic>
        <p:nvPicPr>
          <p:cNvPr id="45" name="Picture 44">
            <a:extLst>
              <a:ext uri="{FF2B5EF4-FFF2-40B4-BE49-F238E27FC236}">
                <a16:creationId xmlns:a16="http://schemas.microsoft.com/office/drawing/2014/main" id="{2D0C531C-D6BB-4E6E-8D9A-65F908D5B42B}"/>
              </a:ext>
            </a:extLst>
          </p:cNvPr>
          <p:cNvPicPr>
            <a:picLocks noChangeAspect="1"/>
          </p:cNvPicPr>
          <p:nvPr/>
        </p:nvPicPr>
        <p:blipFill>
          <a:blip r:embed="rId10"/>
          <a:stretch>
            <a:fillRect/>
          </a:stretch>
        </p:blipFill>
        <p:spPr>
          <a:xfrm>
            <a:off x="9568007" y="4618020"/>
            <a:ext cx="1634626" cy="1634626"/>
          </a:xfrm>
          <a:prstGeom prst="rect">
            <a:avLst/>
          </a:prstGeom>
        </p:spPr>
      </p:pic>
    </p:spTree>
    <p:extLst>
      <p:ext uri="{BB962C8B-B14F-4D97-AF65-F5344CB8AC3E}">
        <p14:creationId xmlns:p14="http://schemas.microsoft.com/office/powerpoint/2010/main" val="255841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rot="1062721">
            <a:off x="8370767" y="-277840"/>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6" name="TextBox 35">
            <a:extLst>
              <a:ext uri="{FF2B5EF4-FFF2-40B4-BE49-F238E27FC236}">
                <a16:creationId xmlns:a16="http://schemas.microsoft.com/office/drawing/2014/main" id="{1BD4E328-7A6B-4643-8662-D0D3AD160770}"/>
              </a:ext>
            </a:extLst>
          </p:cNvPr>
          <p:cNvSpPr txBox="1"/>
          <p:nvPr/>
        </p:nvSpPr>
        <p:spPr>
          <a:xfrm>
            <a:off x="619760" y="541097"/>
            <a:ext cx="4328160" cy="707886"/>
          </a:xfrm>
          <a:prstGeom prst="rect">
            <a:avLst/>
          </a:prstGeom>
          <a:noFill/>
        </p:spPr>
        <p:txBody>
          <a:bodyPr wrap="square">
            <a:spAutoFit/>
          </a:bodyPr>
          <a:lstStyle/>
          <a:p>
            <a:r>
              <a:rPr lang="en-US" sz="4000" dirty="0">
                <a:solidFill>
                  <a:schemeClr val="bg1"/>
                </a:solidFill>
                <a:latin typeface="Britannic Bold" panose="020B0903060703020204" pitchFamily="34" charset="0"/>
              </a:rPr>
              <a:t>Recommendations</a:t>
            </a:r>
          </a:p>
        </p:txBody>
      </p:sp>
      <p:sp>
        <p:nvSpPr>
          <p:cNvPr id="37" name="TextBox 36">
            <a:extLst>
              <a:ext uri="{FF2B5EF4-FFF2-40B4-BE49-F238E27FC236}">
                <a16:creationId xmlns:a16="http://schemas.microsoft.com/office/drawing/2014/main" id="{80FFBC00-A5AB-4418-8468-910AB189FDD8}"/>
              </a:ext>
            </a:extLst>
          </p:cNvPr>
          <p:cNvSpPr txBox="1"/>
          <p:nvPr/>
        </p:nvSpPr>
        <p:spPr>
          <a:xfrm>
            <a:off x="1244600" y="1509044"/>
            <a:ext cx="7366000" cy="923330"/>
          </a:xfrm>
          <a:prstGeom prst="rect">
            <a:avLst/>
          </a:prstGeom>
          <a:noFill/>
        </p:spPr>
        <p:txBody>
          <a:bodyPr wrap="square">
            <a:spAutoFit/>
          </a:bodyPr>
          <a:lstStyle/>
          <a:p>
            <a:r>
              <a:rPr lang="en-US" b="1" dirty="0">
                <a:solidFill>
                  <a:srgbClr val="FFC000"/>
                </a:solidFill>
                <a:latin typeface="Britannic Bold" panose="020B0903060703020204" pitchFamily="34" charset="0"/>
              </a:rPr>
              <a:t>Improve Data Collection Accuracy:</a:t>
            </a:r>
            <a:br>
              <a:rPr lang="en-US" dirty="0">
                <a:solidFill>
                  <a:schemeClr val="bg1"/>
                </a:solidFill>
                <a:latin typeface="Britannic Bold" panose="020B0903060703020204" pitchFamily="34" charset="0"/>
              </a:rPr>
            </a:br>
            <a:r>
              <a:rPr lang="en-US" dirty="0">
                <a:solidFill>
                  <a:schemeClr val="bg1"/>
                </a:solidFill>
                <a:latin typeface="Britannic Bold" panose="020B0903060703020204" pitchFamily="34" charset="0"/>
              </a:rPr>
              <a:t>Ensure all law enforcement agencies report consistent and complete data, especially in fields like perpetrator sex or weapon type.</a:t>
            </a:r>
            <a:endParaRPr lang="ar-BH" dirty="0">
              <a:solidFill>
                <a:schemeClr val="bg1"/>
              </a:solidFill>
              <a:latin typeface="Britannic Bold" panose="020B0903060703020204" pitchFamily="34" charset="0"/>
            </a:endParaRPr>
          </a:p>
        </p:txBody>
      </p:sp>
      <p:sp>
        <p:nvSpPr>
          <p:cNvPr id="38" name="TextBox 37">
            <a:extLst>
              <a:ext uri="{FF2B5EF4-FFF2-40B4-BE49-F238E27FC236}">
                <a16:creationId xmlns:a16="http://schemas.microsoft.com/office/drawing/2014/main" id="{C39563F3-919E-44CE-AFDF-CAE3A8DA7DC8}"/>
              </a:ext>
            </a:extLst>
          </p:cNvPr>
          <p:cNvSpPr txBox="1"/>
          <p:nvPr/>
        </p:nvSpPr>
        <p:spPr>
          <a:xfrm>
            <a:off x="1244600" y="2659409"/>
            <a:ext cx="7670800" cy="923330"/>
          </a:xfrm>
          <a:prstGeom prst="rect">
            <a:avLst/>
          </a:prstGeom>
          <a:noFill/>
        </p:spPr>
        <p:txBody>
          <a:bodyPr wrap="square">
            <a:spAutoFit/>
          </a:bodyPr>
          <a:lstStyle/>
          <a:p>
            <a:r>
              <a:rPr lang="en-US" b="1" dirty="0">
                <a:solidFill>
                  <a:srgbClr val="FFC000"/>
                </a:solidFill>
                <a:latin typeface="Britannic Bold" panose="020B0903060703020204" pitchFamily="34" charset="0"/>
              </a:rPr>
              <a:t>Focus on Gun Control Policies:</a:t>
            </a:r>
            <a:br>
              <a:rPr lang="en-US" dirty="0">
                <a:solidFill>
                  <a:schemeClr val="bg1"/>
                </a:solidFill>
                <a:latin typeface="Britannic Bold" panose="020B0903060703020204" pitchFamily="34" charset="0"/>
              </a:rPr>
            </a:br>
            <a:r>
              <a:rPr lang="en-US" dirty="0">
                <a:solidFill>
                  <a:schemeClr val="bg1"/>
                </a:solidFill>
                <a:latin typeface="Britannic Bold" panose="020B0903060703020204" pitchFamily="34" charset="0"/>
              </a:rPr>
              <a:t>With handguns responsible for the majority of killings, reviewing gun accessibility laws could potentially reduce violent crimes.</a:t>
            </a:r>
            <a:endParaRPr lang="ar-BH" dirty="0">
              <a:solidFill>
                <a:schemeClr val="bg1"/>
              </a:solidFill>
              <a:latin typeface="Britannic Bold" panose="020B0903060703020204" pitchFamily="34" charset="0"/>
            </a:endParaRPr>
          </a:p>
        </p:txBody>
      </p:sp>
      <p:sp>
        <p:nvSpPr>
          <p:cNvPr id="39" name="TextBox 38">
            <a:extLst>
              <a:ext uri="{FF2B5EF4-FFF2-40B4-BE49-F238E27FC236}">
                <a16:creationId xmlns:a16="http://schemas.microsoft.com/office/drawing/2014/main" id="{912D3438-A87F-4187-8D40-E023B383366A}"/>
              </a:ext>
            </a:extLst>
          </p:cNvPr>
          <p:cNvSpPr txBox="1"/>
          <p:nvPr/>
        </p:nvSpPr>
        <p:spPr>
          <a:xfrm>
            <a:off x="1244600" y="3843965"/>
            <a:ext cx="8117840" cy="923330"/>
          </a:xfrm>
          <a:prstGeom prst="rect">
            <a:avLst/>
          </a:prstGeom>
          <a:noFill/>
        </p:spPr>
        <p:txBody>
          <a:bodyPr wrap="square">
            <a:spAutoFit/>
          </a:bodyPr>
          <a:lstStyle/>
          <a:p>
            <a:r>
              <a:rPr lang="en-US" b="1" dirty="0">
                <a:solidFill>
                  <a:srgbClr val="FFC000"/>
                </a:solidFill>
                <a:latin typeface="Britannic Bold" panose="020B0903060703020204" pitchFamily="34" charset="0"/>
              </a:rPr>
              <a:t>Strengthen Domestic Violence Laws and Awareness:</a:t>
            </a:r>
            <a:br>
              <a:rPr lang="en-US" dirty="0">
                <a:solidFill>
                  <a:srgbClr val="FFC000"/>
                </a:solidFill>
                <a:latin typeface="Britannic Bold" panose="020B0903060703020204" pitchFamily="34" charset="0"/>
              </a:rPr>
            </a:br>
            <a:r>
              <a:rPr lang="en-US" dirty="0">
                <a:solidFill>
                  <a:schemeClr val="bg1"/>
                </a:solidFill>
                <a:latin typeface="Britannic Bold" panose="020B0903060703020204" pitchFamily="34" charset="0"/>
              </a:rPr>
              <a:t>Relationship-based crimes </a:t>
            </a:r>
            <a:r>
              <a:rPr lang="ar-BH" dirty="0">
                <a:solidFill>
                  <a:schemeClr val="bg1"/>
                </a:solidFill>
                <a:latin typeface="Britannic Bold" panose="020B0903060703020204" pitchFamily="34" charset="0"/>
              </a:rPr>
              <a:t>)</a:t>
            </a:r>
            <a:r>
              <a:rPr lang="en-US" dirty="0">
                <a:solidFill>
                  <a:schemeClr val="bg1"/>
                </a:solidFill>
                <a:latin typeface="Britannic Bold" panose="020B0903060703020204" pitchFamily="34" charset="0"/>
              </a:rPr>
              <a:t>wife, girlfriend, e.g. ) highlight the need for stricter laws and expanded public awareness around domestic violence.</a:t>
            </a:r>
            <a:endParaRPr lang="ar-BH" dirty="0">
              <a:solidFill>
                <a:schemeClr val="bg1"/>
              </a:solidFill>
              <a:latin typeface="Britannic Bold" panose="020B0903060703020204" pitchFamily="34" charset="0"/>
            </a:endParaRPr>
          </a:p>
        </p:txBody>
      </p:sp>
      <p:sp>
        <p:nvSpPr>
          <p:cNvPr id="40" name="TextBox 39">
            <a:extLst>
              <a:ext uri="{FF2B5EF4-FFF2-40B4-BE49-F238E27FC236}">
                <a16:creationId xmlns:a16="http://schemas.microsoft.com/office/drawing/2014/main" id="{3760BFBC-575A-44D5-BF53-8F3CD838D28F}"/>
              </a:ext>
            </a:extLst>
          </p:cNvPr>
          <p:cNvSpPr txBox="1"/>
          <p:nvPr/>
        </p:nvSpPr>
        <p:spPr>
          <a:xfrm>
            <a:off x="1244600" y="5051083"/>
            <a:ext cx="7409916" cy="923330"/>
          </a:xfrm>
          <a:prstGeom prst="rect">
            <a:avLst/>
          </a:prstGeom>
          <a:noFill/>
        </p:spPr>
        <p:txBody>
          <a:bodyPr wrap="square">
            <a:spAutoFit/>
          </a:bodyPr>
          <a:lstStyle/>
          <a:p>
            <a:r>
              <a:rPr lang="en-US" b="1" dirty="0">
                <a:solidFill>
                  <a:srgbClr val="FFC000"/>
                </a:solidFill>
                <a:latin typeface="Britannic Bold" panose="020B0903060703020204" pitchFamily="34" charset="0"/>
              </a:rPr>
              <a:t>State-Level Policy Adjustments:</a:t>
            </a:r>
            <a:br>
              <a:rPr lang="en-US" dirty="0">
                <a:solidFill>
                  <a:schemeClr val="bg1"/>
                </a:solidFill>
                <a:latin typeface="Britannic Bold" panose="020B0903060703020204" pitchFamily="34" charset="0"/>
              </a:rPr>
            </a:br>
            <a:r>
              <a:rPr lang="en-US" dirty="0">
                <a:solidFill>
                  <a:schemeClr val="bg1"/>
                </a:solidFill>
                <a:latin typeface="Britannic Bold" panose="020B0903060703020204" pitchFamily="34" charset="0"/>
              </a:rPr>
              <a:t>States like California and Texas with high crime counts should analyze local causes and tailor strategies to their population dynamics.</a:t>
            </a:r>
          </a:p>
        </p:txBody>
      </p:sp>
      <p:pic>
        <p:nvPicPr>
          <p:cNvPr id="41" name="Picture 40">
            <a:extLst>
              <a:ext uri="{FF2B5EF4-FFF2-40B4-BE49-F238E27FC236}">
                <a16:creationId xmlns:a16="http://schemas.microsoft.com/office/drawing/2014/main" id="{D8DDF203-D8CE-43FA-899D-88F3B9B9CDF7}"/>
              </a:ext>
            </a:extLst>
          </p:cNvPr>
          <p:cNvPicPr>
            <a:picLocks noChangeAspect="1"/>
          </p:cNvPicPr>
          <p:nvPr/>
        </p:nvPicPr>
        <p:blipFill>
          <a:blip r:embed="rId4"/>
          <a:stretch>
            <a:fillRect/>
          </a:stretch>
        </p:blipFill>
        <p:spPr>
          <a:xfrm>
            <a:off x="619760" y="1779419"/>
            <a:ext cx="548640" cy="548640"/>
          </a:xfrm>
          <a:prstGeom prst="rect">
            <a:avLst/>
          </a:prstGeom>
        </p:spPr>
      </p:pic>
      <p:pic>
        <p:nvPicPr>
          <p:cNvPr id="42" name="Picture 41">
            <a:extLst>
              <a:ext uri="{FF2B5EF4-FFF2-40B4-BE49-F238E27FC236}">
                <a16:creationId xmlns:a16="http://schemas.microsoft.com/office/drawing/2014/main" id="{1EC522EA-0539-4C0E-B187-B525DB990E7C}"/>
              </a:ext>
            </a:extLst>
          </p:cNvPr>
          <p:cNvPicPr>
            <a:picLocks noChangeAspect="1"/>
          </p:cNvPicPr>
          <p:nvPr/>
        </p:nvPicPr>
        <p:blipFill>
          <a:blip r:embed="rId5"/>
          <a:stretch>
            <a:fillRect/>
          </a:stretch>
        </p:blipFill>
        <p:spPr>
          <a:xfrm>
            <a:off x="619760" y="2887918"/>
            <a:ext cx="548640" cy="548640"/>
          </a:xfrm>
          <a:prstGeom prst="rect">
            <a:avLst/>
          </a:prstGeom>
        </p:spPr>
      </p:pic>
      <p:pic>
        <p:nvPicPr>
          <p:cNvPr id="43" name="Picture 42">
            <a:extLst>
              <a:ext uri="{FF2B5EF4-FFF2-40B4-BE49-F238E27FC236}">
                <a16:creationId xmlns:a16="http://schemas.microsoft.com/office/drawing/2014/main" id="{02BC0360-6959-4117-AEF0-21B99B5D76A6}"/>
              </a:ext>
            </a:extLst>
          </p:cNvPr>
          <p:cNvPicPr>
            <a:picLocks noChangeAspect="1"/>
          </p:cNvPicPr>
          <p:nvPr/>
        </p:nvPicPr>
        <p:blipFill>
          <a:blip r:embed="rId6"/>
          <a:stretch>
            <a:fillRect/>
          </a:stretch>
        </p:blipFill>
        <p:spPr>
          <a:xfrm>
            <a:off x="619760" y="4032441"/>
            <a:ext cx="548640" cy="548640"/>
          </a:xfrm>
          <a:prstGeom prst="rect">
            <a:avLst/>
          </a:prstGeom>
        </p:spPr>
      </p:pic>
      <p:pic>
        <p:nvPicPr>
          <p:cNvPr id="44" name="Picture 43">
            <a:extLst>
              <a:ext uri="{FF2B5EF4-FFF2-40B4-BE49-F238E27FC236}">
                <a16:creationId xmlns:a16="http://schemas.microsoft.com/office/drawing/2014/main" id="{C9B8E662-DCF5-45AB-82E3-2F4A1D137FA8}"/>
              </a:ext>
            </a:extLst>
          </p:cNvPr>
          <p:cNvPicPr>
            <a:picLocks noChangeAspect="1"/>
          </p:cNvPicPr>
          <p:nvPr/>
        </p:nvPicPr>
        <p:blipFill>
          <a:blip r:embed="rId7"/>
          <a:stretch>
            <a:fillRect/>
          </a:stretch>
        </p:blipFill>
        <p:spPr>
          <a:xfrm>
            <a:off x="619760" y="5205544"/>
            <a:ext cx="548640" cy="548640"/>
          </a:xfrm>
          <a:prstGeom prst="rect">
            <a:avLst/>
          </a:prstGeom>
        </p:spPr>
      </p:pic>
      <p:pic>
        <p:nvPicPr>
          <p:cNvPr id="45" name="Picture 44">
            <a:extLst>
              <a:ext uri="{FF2B5EF4-FFF2-40B4-BE49-F238E27FC236}">
                <a16:creationId xmlns:a16="http://schemas.microsoft.com/office/drawing/2014/main" id="{2ACCCEBF-48D3-4003-8D71-12786102A9BD}"/>
              </a:ext>
            </a:extLst>
          </p:cNvPr>
          <p:cNvPicPr>
            <a:picLocks noChangeAspect="1"/>
          </p:cNvPicPr>
          <p:nvPr/>
        </p:nvPicPr>
        <p:blipFill>
          <a:blip r:embed="rId8"/>
          <a:stretch>
            <a:fillRect/>
          </a:stretch>
        </p:blipFill>
        <p:spPr>
          <a:xfrm>
            <a:off x="9187090" y="4664175"/>
            <a:ext cx="1625407" cy="1625407"/>
          </a:xfrm>
          <a:prstGeom prst="rect">
            <a:avLst/>
          </a:prstGeom>
        </p:spPr>
      </p:pic>
    </p:spTree>
    <p:extLst>
      <p:ext uri="{BB962C8B-B14F-4D97-AF65-F5344CB8AC3E}">
        <p14:creationId xmlns:p14="http://schemas.microsoft.com/office/powerpoint/2010/main" val="3398561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52867"/>
          <a:stretch/>
        </p:blipFill>
        <p:spPr>
          <a:xfrm rot="20862452">
            <a:off x="3600069" y="-2248117"/>
            <a:ext cx="4991857" cy="4835399"/>
          </a:xfrm>
          <a:prstGeom prst="flowChartConnector">
            <a:avLst/>
          </a:prstGeom>
        </p:spPr>
      </p:pic>
      <p:pic>
        <p:nvPicPr>
          <p:cNvPr id="4" name="Picture 3">
            <a:extLst>
              <a:ext uri="{FF2B5EF4-FFF2-40B4-BE49-F238E27FC236}">
                <a16:creationId xmlns:a16="http://schemas.microsoft.com/office/drawing/2014/main" id="{016C564F-2DD5-45C4-A695-352CB20B9298}"/>
              </a:ext>
            </a:extLst>
          </p:cNvPr>
          <p:cNvPicPr>
            <a:picLocks noChangeAspect="1"/>
          </p:cNvPicPr>
          <p:nvPr/>
        </p:nvPicPr>
        <p:blipFill>
          <a:blip r:embed="rId3"/>
          <a:stretch>
            <a:fillRect/>
          </a:stretch>
        </p:blipFill>
        <p:spPr>
          <a:xfrm>
            <a:off x="3527516" y="1336312"/>
            <a:ext cx="5136962" cy="4916895"/>
          </a:xfrm>
          <a:prstGeom prst="rect">
            <a:avLst/>
          </a:prstGeom>
        </p:spPr>
      </p:pic>
    </p:spTree>
    <p:extLst>
      <p:ext uri="{BB962C8B-B14F-4D97-AF65-F5344CB8AC3E}">
        <p14:creationId xmlns:p14="http://schemas.microsoft.com/office/powerpoint/2010/main" val="1217855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1.48148E-6 L 0 0.49514 " pathEditMode="relative" rAng="0" ptsTypes="AA">
                                      <p:cBhvr>
                                        <p:cTn id="6" dur="2000" fill="hold"/>
                                        <p:tgtEl>
                                          <p:spTgt spid="20"/>
                                        </p:tgtEl>
                                        <p:attrNameLst>
                                          <p:attrName>ppt_x</p:attrName>
                                          <p:attrName>ppt_y</p:attrName>
                                        </p:attrNameLst>
                                      </p:cBhvr>
                                      <p:rCtr x="0" y="247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F7B8D-D196-49DC-B07C-AA49E675E07F}"/>
              </a:ext>
            </a:extLst>
          </p:cNvPr>
          <p:cNvSpPr txBox="1"/>
          <p:nvPr/>
        </p:nvSpPr>
        <p:spPr>
          <a:xfrm>
            <a:off x="1717637" y="2315096"/>
            <a:ext cx="8543365" cy="1862048"/>
          </a:xfrm>
          <a:prstGeom prst="rect">
            <a:avLst/>
          </a:prstGeom>
          <a:noFill/>
        </p:spPr>
        <p:txBody>
          <a:bodyPr wrap="square" rtlCol="0">
            <a:spAutoFit/>
          </a:bodyPr>
          <a:lstStyle/>
          <a:p>
            <a:pPr algn="ctr"/>
            <a:r>
              <a:rPr lang="en-US" sz="11500" dirty="0">
                <a:solidFill>
                  <a:srgbClr val="FFC000"/>
                </a:solidFill>
                <a:latin typeface="Britannic Bold" panose="020B0903060703020204" pitchFamily="34" charset="0"/>
              </a:rPr>
              <a:t>THANK YOU!</a:t>
            </a:r>
          </a:p>
        </p:txBody>
      </p:sp>
    </p:spTree>
    <p:extLst>
      <p:ext uri="{BB962C8B-B14F-4D97-AF65-F5344CB8AC3E}">
        <p14:creationId xmlns:p14="http://schemas.microsoft.com/office/powerpoint/2010/main" val="20002251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AB1C6B-0564-4920-9EF1-B82C008699DC}"/>
              </a:ext>
            </a:extLst>
          </p:cNvPr>
          <p:cNvSpPr txBox="1"/>
          <p:nvPr/>
        </p:nvSpPr>
        <p:spPr>
          <a:xfrm>
            <a:off x="4814653" y="1280024"/>
            <a:ext cx="5763650" cy="1107996"/>
          </a:xfrm>
          <a:prstGeom prst="rect">
            <a:avLst/>
          </a:prstGeom>
          <a:noFill/>
        </p:spPr>
        <p:txBody>
          <a:bodyPr wrap="square">
            <a:spAutoFit/>
          </a:bodyPr>
          <a:lstStyle/>
          <a:p>
            <a:pPr algn="ctr"/>
            <a:r>
              <a:rPr lang="en-US" sz="6600" b="1" dirty="0">
                <a:solidFill>
                  <a:schemeClr val="bg1"/>
                </a:solidFill>
                <a:latin typeface="Britannic Bold" panose="020B0903060703020204" pitchFamily="34" charset="0"/>
              </a:rPr>
              <a:t>INTRODUCTION</a:t>
            </a:r>
          </a:p>
        </p:txBody>
      </p:sp>
      <p:sp>
        <p:nvSpPr>
          <p:cNvPr id="28" name="TextBox 27">
            <a:extLst>
              <a:ext uri="{FF2B5EF4-FFF2-40B4-BE49-F238E27FC236}">
                <a16:creationId xmlns:a16="http://schemas.microsoft.com/office/drawing/2014/main" id="{1F85D698-53C6-4B9B-8670-39B712182072}"/>
              </a:ext>
            </a:extLst>
          </p:cNvPr>
          <p:cNvSpPr txBox="1"/>
          <p:nvPr/>
        </p:nvSpPr>
        <p:spPr>
          <a:xfrm>
            <a:off x="5090793" y="2808208"/>
            <a:ext cx="4509774" cy="707886"/>
          </a:xfrm>
          <a:prstGeom prst="rect">
            <a:avLst/>
          </a:prstGeom>
          <a:noFill/>
        </p:spPr>
        <p:txBody>
          <a:bodyPr wrap="square">
            <a:spAutoFit/>
          </a:bodyPr>
          <a:lstStyle/>
          <a:p>
            <a:r>
              <a:rPr lang="en-US" sz="4000" b="1" i="0" cap="all" dirty="0">
                <a:solidFill>
                  <a:srgbClr val="FFC000"/>
                </a:solidFill>
                <a:effectLst/>
                <a:latin typeface="Britannic Bold" panose="020B0903060703020204" pitchFamily="34" charset="0"/>
              </a:rPr>
              <a:t>Data Collection:</a:t>
            </a:r>
            <a:endParaRPr lang="en-US" sz="4000" dirty="0">
              <a:solidFill>
                <a:srgbClr val="FFC000"/>
              </a:solidFill>
              <a:latin typeface="Britannic Bold" panose="020B0903060703020204" pitchFamily="34" charset="0"/>
            </a:endParaRPr>
          </a:p>
        </p:txBody>
      </p:sp>
      <p:sp>
        <p:nvSpPr>
          <p:cNvPr id="29" name="TextBox 28">
            <a:extLst>
              <a:ext uri="{FF2B5EF4-FFF2-40B4-BE49-F238E27FC236}">
                <a16:creationId xmlns:a16="http://schemas.microsoft.com/office/drawing/2014/main" id="{C409A39F-509E-4BDA-8183-2A9D422D59A8}"/>
              </a:ext>
            </a:extLst>
          </p:cNvPr>
          <p:cNvSpPr txBox="1"/>
          <p:nvPr/>
        </p:nvSpPr>
        <p:spPr>
          <a:xfrm>
            <a:off x="4288153" y="3648540"/>
            <a:ext cx="6115054" cy="1569660"/>
          </a:xfrm>
          <a:prstGeom prst="rect">
            <a:avLst/>
          </a:prstGeom>
          <a:noFill/>
        </p:spPr>
        <p:txBody>
          <a:bodyPr wrap="square">
            <a:spAutoFit/>
          </a:bodyPr>
          <a:lstStyle/>
          <a:p>
            <a:r>
              <a:rPr lang="en-US" sz="2400" dirty="0">
                <a:solidFill>
                  <a:schemeClr val="bg1"/>
                </a:solidFill>
                <a:latin typeface="Britannic Bold" panose="020B0903060703020204" pitchFamily="34" charset="0"/>
              </a:rPr>
              <a:t>Based on official crime reports from U.S. Government sources</a:t>
            </a:r>
            <a:r>
              <a:rPr lang="ar-BH" sz="2400" dirty="0">
                <a:solidFill>
                  <a:schemeClr val="bg1"/>
                </a:solidFill>
                <a:latin typeface="Britannic Bold" panose="020B0903060703020204" pitchFamily="34" charset="0"/>
              </a:rPr>
              <a:t> </a:t>
            </a:r>
            <a:r>
              <a:rPr lang="en-US" sz="2400" dirty="0">
                <a:solidFill>
                  <a:schemeClr val="bg1"/>
                </a:solidFill>
                <a:latin typeface="Britannic Bold" panose="020B0903060703020204" pitchFamily="34" charset="0"/>
              </a:rPr>
              <a:t>cases over the past 35 years</a:t>
            </a:r>
            <a:r>
              <a:rPr lang="ar-BH" sz="2400" dirty="0">
                <a:solidFill>
                  <a:schemeClr val="bg1"/>
                </a:solidFill>
                <a:latin typeface="Britannic Bold" panose="020B0903060703020204" pitchFamily="34" charset="0"/>
              </a:rPr>
              <a:t> </a:t>
            </a:r>
            <a:r>
              <a:rPr lang="en-US" sz="2400" dirty="0">
                <a:solidFill>
                  <a:schemeClr val="bg1"/>
                </a:solidFill>
                <a:latin typeface="Britannic Bold" panose="020B0903060703020204" pitchFamily="34" charset="0"/>
              </a:rPr>
              <a:t> from 1980 - 2014, including the FBI and other law enforcement agencies.</a:t>
            </a:r>
          </a:p>
        </p:txBody>
      </p:sp>
      <p:sp>
        <p:nvSpPr>
          <p:cNvPr id="30" name="Rectangle: Rounded Corners 29">
            <a:extLst>
              <a:ext uri="{FF2B5EF4-FFF2-40B4-BE49-F238E27FC236}">
                <a16:creationId xmlns:a16="http://schemas.microsoft.com/office/drawing/2014/main" id="{6B229EF9-A1E7-42AE-B79D-B6452E1773CA}"/>
              </a:ext>
            </a:extLst>
          </p:cNvPr>
          <p:cNvSpPr/>
          <p:nvPr/>
        </p:nvSpPr>
        <p:spPr>
          <a:xfrm>
            <a:off x="4113058" y="2605445"/>
            <a:ext cx="6465245" cy="2862506"/>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B02E8551-762A-4EFE-82C4-3D13E57D8240}"/>
              </a:ext>
            </a:extLst>
          </p:cNvPr>
          <p:cNvPicPr>
            <a:picLocks noChangeAspect="1"/>
          </p:cNvPicPr>
          <p:nvPr/>
        </p:nvPicPr>
        <p:blipFill>
          <a:blip r:embed="rId2"/>
          <a:stretch>
            <a:fillRect/>
          </a:stretch>
        </p:blipFill>
        <p:spPr>
          <a:xfrm>
            <a:off x="3988779" y="1434874"/>
            <a:ext cx="777240" cy="777240"/>
          </a:xfrm>
          <a:prstGeom prst="rect">
            <a:avLst/>
          </a:prstGeom>
        </p:spPr>
      </p:pic>
      <p:grpSp>
        <p:nvGrpSpPr>
          <p:cNvPr id="10" name="Group 9">
            <a:extLst>
              <a:ext uri="{FF2B5EF4-FFF2-40B4-BE49-F238E27FC236}">
                <a16:creationId xmlns:a16="http://schemas.microsoft.com/office/drawing/2014/main" id="{59B72C92-C6BE-4F68-82C9-073BE7244B3F}"/>
              </a:ext>
            </a:extLst>
          </p:cNvPr>
          <p:cNvGrpSpPr/>
          <p:nvPr/>
        </p:nvGrpSpPr>
        <p:grpSpPr>
          <a:xfrm rot="19880344">
            <a:off x="66190" y="-558831"/>
            <a:ext cx="3993299" cy="8581433"/>
            <a:chOff x="2717950" y="-741711"/>
            <a:chExt cx="3993299" cy="8581433"/>
          </a:xfrm>
        </p:grpSpPr>
        <p:pic>
          <p:nvPicPr>
            <p:cNvPr id="11" name="Picture 10">
              <a:extLst>
                <a:ext uri="{FF2B5EF4-FFF2-40B4-BE49-F238E27FC236}">
                  <a16:creationId xmlns:a16="http://schemas.microsoft.com/office/drawing/2014/main" id="{52AB99C3-9D50-4523-A1FF-659739126CB9}"/>
                </a:ext>
              </a:extLst>
            </p:cNvPr>
            <p:cNvPicPr>
              <a:picLocks noChangeAspect="1"/>
            </p:cNvPicPr>
            <p:nvPr/>
          </p:nvPicPr>
          <p:blipFill>
            <a:blip r:embed="rId3"/>
            <a:stretch>
              <a:fillRect/>
            </a:stretch>
          </p:blipFill>
          <p:spPr>
            <a:xfrm rot="9124201">
              <a:off x="4783510" y="-741711"/>
              <a:ext cx="1927739" cy="1976400"/>
            </a:xfrm>
            <a:prstGeom prst="rect">
              <a:avLst/>
            </a:prstGeom>
          </p:spPr>
        </p:pic>
        <p:pic>
          <p:nvPicPr>
            <p:cNvPr id="12" name="Picture 11">
              <a:extLst>
                <a:ext uri="{FF2B5EF4-FFF2-40B4-BE49-F238E27FC236}">
                  <a16:creationId xmlns:a16="http://schemas.microsoft.com/office/drawing/2014/main" id="{E5063B45-690A-4A2B-A49D-FB440EE5F5DF}"/>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rot="1067007">
              <a:off x="2717950" y="790652"/>
              <a:ext cx="3429931" cy="7049070"/>
            </a:xfrm>
            <a:prstGeom prst="trapezoid">
              <a:avLst>
                <a:gd name="adj" fmla="val 35871"/>
              </a:avLst>
            </a:prstGeom>
          </p:spPr>
        </p:pic>
      </p:grpSp>
    </p:spTree>
    <p:extLst>
      <p:ext uri="{BB962C8B-B14F-4D97-AF65-F5344CB8AC3E}">
        <p14:creationId xmlns:p14="http://schemas.microsoft.com/office/powerpoint/2010/main" val="130138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99098F2-5F52-4073-AC0A-04D448FB7D91}"/>
              </a:ext>
            </a:extLst>
          </p:cNvPr>
          <p:cNvGrpSpPr/>
          <p:nvPr/>
        </p:nvGrpSpPr>
        <p:grpSpPr>
          <a:xfrm rot="1209536">
            <a:off x="7843302" y="-369279"/>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5" name="TextBox 4">
            <a:extLst>
              <a:ext uri="{FF2B5EF4-FFF2-40B4-BE49-F238E27FC236}">
                <a16:creationId xmlns:a16="http://schemas.microsoft.com/office/drawing/2014/main" id="{ACEA40CA-1CAC-4546-83D5-8B5AA5D02CD2}"/>
              </a:ext>
            </a:extLst>
          </p:cNvPr>
          <p:cNvSpPr txBox="1"/>
          <p:nvPr/>
        </p:nvSpPr>
        <p:spPr>
          <a:xfrm>
            <a:off x="1963123" y="1549490"/>
            <a:ext cx="8265753" cy="1107996"/>
          </a:xfrm>
          <a:prstGeom prst="rect">
            <a:avLst/>
          </a:prstGeom>
          <a:noFill/>
        </p:spPr>
        <p:txBody>
          <a:bodyPr wrap="square">
            <a:spAutoFit/>
          </a:bodyPr>
          <a:lstStyle/>
          <a:p>
            <a:pPr algn="ctr"/>
            <a:r>
              <a:rPr lang="en-US" sz="6600" b="1" i="0" u="none" strike="noStrike" cap="all" dirty="0">
                <a:solidFill>
                  <a:schemeClr val="bg1"/>
                </a:solidFill>
                <a:effectLst/>
                <a:latin typeface="Britannic Bold" panose="020B0903060703020204" pitchFamily="34" charset="0"/>
              </a:rPr>
              <a:t>Problem Statement</a:t>
            </a:r>
            <a:endParaRPr lang="en-US" sz="6600" dirty="0">
              <a:solidFill>
                <a:schemeClr val="bg1"/>
              </a:solidFill>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C10D0036-BAA2-4A82-B7CC-FBDD3ECB5D6F}"/>
              </a:ext>
            </a:extLst>
          </p:cNvPr>
          <p:cNvSpPr/>
          <p:nvPr/>
        </p:nvSpPr>
        <p:spPr>
          <a:xfrm>
            <a:off x="2125979" y="2842244"/>
            <a:ext cx="7940040" cy="2862506"/>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C01F62F-74C6-444C-A305-474EECE1E748}"/>
              </a:ext>
            </a:extLst>
          </p:cNvPr>
          <p:cNvSpPr txBox="1"/>
          <p:nvPr/>
        </p:nvSpPr>
        <p:spPr>
          <a:xfrm>
            <a:off x="2586552" y="3119335"/>
            <a:ext cx="7018893" cy="2308324"/>
          </a:xfrm>
          <a:prstGeom prst="rect">
            <a:avLst/>
          </a:prstGeom>
          <a:noFill/>
        </p:spPr>
        <p:txBody>
          <a:bodyPr wrap="square">
            <a:spAutoFit/>
          </a:bodyPr>
          <a:lstStyle/>
          <a:p>
            <a:pPr algn="ctr"/>
            <a:r>
              <a:rPr lang="en-US" sz="2400" dirty="0">
                <a:solidFill>
                  <a:schemeClr val="bg1"/>
                </a:solidFill>
                <a:latin typeface="Britannic Bold" panose="020B0903060703020204" pitchFamily="34" charset="0"/>
              </a:rPr>
              <a:t>Homicide cases involve many different factors like who the victim is, who the offender is, what weapon was used, and where it happened. By looking at these patterns, we can better understand how and why these crimes happen across the U.S.</a:t>
            </a:r>
          </a:p>
        </p:txBody>
      </p:sp>
    </p:spTree>
    <p:extLst>
      <p:ext uri="{BB962C8B-B14F-4D97-AF65-F5344CB8AC3E}">
        <p14:creationId xmlns:p14="http://schemas.microsoft.com/office/powerpoint/2010/main" val="45600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230ECF-2368-4F53-A7EB-6C5FB3F14BA7}"/>
              </a:ext>
            </a:extLst>
          </p:cNvPr>
          <p:cNvGrpSpPr/>
          <p:nvPr/>
        </p:nvGrpSpPr>
        <p:grpSpPr>
          <a:xfrm>
            <a:off x="922072" y="-267679"/>
            <a:ext cx="3631070" cy="8652767"/>
            <a:chOff x="1753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996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76451" y="1325857"/>
              <a:ext cx="3429931" cy="7049070"/>
            </a:xfrm>
            <a:prstGeom prst="trapezoid">
              <a:avLst>
                <a:gd name="adj" fmla="val 35871"/>
              </a:avLst>
            </a:prstGeom>
          </p:spPr>
        </p:pic>
      </p:grpSp>
      <p:sp>
        <p:nvSpPr>
          <p:cNvPr id="11" name="TextBox 10">
            <a:extLst>
              <a:ext uri="{FF2B5EF4-FFF2-40B4-BE49-F238E27FC236}">
                <a16:creationId xmlns:a16="http://schemas.microsoft.com/office/drawing/2014/main" id="{BDF82209-F3E9-4ED0-8C0F-DB72E6448FBE}"/>
              </a:ext>
            </a:extLst>
          </p:cNvPr>
          <p:cNvSpPr txBox="1"/>
          <p:nvPr/>
        </p:nvSpPr>
        <p:spPr>
          <a:xfrm>
            <a:off x="5019045" y="332086"/>
            <a:ext cx="3252831" cy="1107996"/>
          </a:xfrm>
          <a:prstGeom prst="rect">
            <a:avLst/>
          </a:prstGeom>
          <a:noFill/>
        </p:spPr>
        <p:txBody>
          <a:bodyPr wrap="square">
            <a:spAutoFit/>
          </a:bodyPr>
          <a:lstStyle/>
          <a:p>
            <a:pPr algn="ctr"/>
            <a:r>
              <a:rPr lang="en-US" sz="6600" b="1" i="0" u="none" strike="noStrike" cap="all" dirty="0">
                <a:solidFill>
                  <a:schemeClr val="bg1"/>
                </a:solidFill>
                <a:effectLst/>
                <a:latin typeface="Britannic Bold" panose="020B0903060703020204" pitchFamily="34" charset="0"/>
              </a:rPr>
              <a:t>AIMS:</a:t>
            </a:r>
            <a:endParaRPr lang="en-US" sz="6600" dirty="0">
              <a:solidFill>
                <a:schemeClr val="bg1"/>
              </a:solidFill>
              <a:latin typeface="Britannic Bold" panose="020B0903060703020204" pitchFamily="34" charset="0"/>
            </a:endParaRPr>
          </a:p>
        </p:txBody>
      </p:sp>
      <p:pic>
        <p:nvPicPr>
          <p:cNvPr id="5" name="Picture 4">
            <a:extLst>
              <a:ext uri="{FF2B5EF4-FFF2-40B4-BE49-F238E27FC236}">
                <a16:creationId xmlns:a16="http://schemas.microsoft.com/office/drawing/2014/main" id="{B96FD2DF-F850-452B-9A1F-2464A7F2A7BC}"/>
              </a:ext>
            </a:extLst>
          </p:cNvPr>
          <p:cNvPicPr>
            <a:picLocks noChangeAspect="1"/>
          </p:cNvPicPr>
          <p:nvPr/>
        </p:nvPicPr>
        <p:blipFill>
          <a:blip r:embed="rId4"/>
          <a:stretch>
            <a:fillRect/>
          </a:stretch>
        </p:blipFill>
        <p:spPr>
          <a:xfrm>
            <a:off x="3014980" y="1942204"/>
            <a:ext cx="548640" cy="548640"/>
          </a:xfrm>
          <a:prstGeom prst="rect">
            <a:avLst/>
          </a:prstGeom>
        </p:spPr>
      </p:pic>
      <p:sp>
        <p:nvSpPr>
          <p:cNvPr id="17" name="TextBox 16">
            <a:extLst>
              <a:ext uri="{FF2B5EF4-FFF2-40B4-BE49-F238E27FC236}">
                <a16:creationId xmlns:a16="http://schemas.microsoft.com/office/drawing/2014/main" id="{B8D327C6-6D2F-46A1-83A6-FA86FCC7A57D}"/>
              </a:ext>
            </a:extLst>
          </p:cNvPr>
          <p:cNvSpPr txBox="1"/>
          <p:nvPr/>
        </p:nvSpPr>
        <p:spPr>
          <a:xfrm>
            <a:off x="3896187" y="1801025"/>
            <a:ext cx="7136072" cy="830997"/>
          </a:xfrm>
          <a:prstGeom prst="rect">
            <a:avLst/>
          </a:prstGeom>
          <a:noFill/>
        </p:spPr>
        <p:txBody>
          <a:bodyPr wrap="square">
            <a:spAutoFit/>
          </a:bodyPr>
          <a:lstStyle/>
          <a:p>
            <a:r>
              <a:rPr lang="en-US" sz="2400" b="1" dirty="0">
                <a:solidFill>
                  <a:schemeClr val="bg1"/>
                </a:solidFill>
                <a:latin typeface="Britannic Bold" panose="020B0903060703020204" pitchFamily="34" charset="0"/>
              </a:rPr>
              <a:t>Identify where and when</a:t>
            </a:r>
            <a:r>
              <a:rPr lang="en-US" sz="2400" dirty="0">
                <a:solidFill>
                  <a:schemeClr val="bg1"/>
                </a:solidFill>
                <a:latin typeface="Britannic Bold" panose="020B0903060703020204" pitchFamily="34" charset="0"/>
              </a:rPr>
              <a:t> homicides are most common across the U.S.</a:t>
            </a:r>
          </a:p>
        </p:txBody>
      </p:sp>
      <p:pic>
        <p:nvPicPr>
          <p:cNvPr id="7" name="Picture 6">
            <a:extLst>
              <a:ext uri="{FF2B5EF4-FFF2-40B4-BE49-F238E27FC236}">
                <a16:creationId xmlns:a16="http://schemas.microsoft.com/office/drawing/2014/main" id="{38B4ECB1-6FAB-427E-A753-E6A9037F209F}"/>
              </a:ext>
            </a:extLst>
          </p:cNvPr>
          <p:cNvPicPr>
            <a:picLocks noChangeAspect="1"/>
          </p:cNvPicPr>
          <p:nvPr/>
        </p:nvPicPr>
        <p:blipFill>
          <a:blip r:embed="rId5"/>
          <a:stretch>
            <a:fillRect/>
          </a:stretch>
        </p:blipFill>
        <p:spPr>
          <a:xfrm>
            <a:off x="3013768" y="2995055"/>
            <a:ext cx="548640" cy="548640"/>
          </a:xfrm>
          <a:prstGeom prst="rect">
            <a:avLst/>
          </a:prstGeom>
        </p:spPr>
      </p:pic>
      <p:sp>
        <p:nvSpPr>
          <p:cNvPr id="21" name="TextBox 20">
            <a:extLst>
              <a:ext uri="{FF2B5EF4-FFF2-40B4-BE49-F238E27FC236}">
                <a16:creationId xmlns:a16="http://schemas.microsoft.com/office/drawing/2014/main" id="{5FC5D38F-A0D8-4E4B-9666-448D55F6C107}"/>
              </a:ext>
            </a:extLst>
          </p:cNvPr>
          <p:cNvSpPr txBox="1"/>
          <p:nvPr/>
        </p:nvSpPr>
        <p:spPr>
          <a:xfrm>
            <a:off x="3880948" y="2758547"/>
            <a:ext cx="6683951" cy="1200329"/>
          </a:xfrm>
          <a:prstGeom prst="rect">
            <a:avLst/>
          </a:prstGeom>
          <a:noFill/>
        </p:spPr>
        <p:txBody>
          <a:bodyPr wrap="square">
            <a:spAutoFit/>
          </a:bodyPr>
          <a:lstStyle/>
          <a:p>
            <a:r>
              <a:rPr lang="en-US" sz="2400" b="1" dirty="0">
                <a:solidFill>
                  <a:schemeClr val="bg1"/>
                </a:solidFill>
                <a:latin typeface="Britannic Bold" panose="020B0903060703020204" pitchFamily="34" charset="0"/>
              </a:rPr>
              <a:t>Understand the relationships</a:t>
            </a:r>
            <a:r>
              <a:rPr lang="en-US" sz="2400" dirty="0">
                <a:solidFill>
                  <a:schemeClr val="bg1"/>
                </a:solidFill>
                <a:latin typeface="Britannic Bold" panose="020B0903060703020204" pitchFamily="34" charset="0"/>
              </a:rPr>
              <a:t> between victims and offenders, especially gender &amp; closeness affect outcomes.</a:t>
            </a:r>
          </a:p>
        </p:txBody>
      </p:sp>
      <p:pic>
        <p:nvPicPr>
          <p:cNvPr id="9" name="Picture 8">
            <a:extLst>
              <a:ext uri="{FF2B5EF4-FFF2-40B4-BE49-F238E27FC236}">
                <a16:creationId xmlns:a16="http://schemas.microsoft.com/office/drawing/2014/main" id="{60884AD8-AC5B-42B5-925F-E2AAF63CD1FB}"/>
              </a:ext>
            </a:extLst>
          </p:cNvPr>
          <p:cNvPicPr>
            <a:picLocks noChangeAspect="1"/>
          </p:cNvPicPr>
          <p:nvPr/>
        </p:nvPicPr>
        <p:blipFill>
          <a:blip r:embed="rId6"/>
          <a:stretch>
            <a:fillRect/>
          </a:stretch>
        </p:blipFill>
        <p:spPr>
          <a:xfrm>
            <a:off x="3024101" y="4062418"/>
            <a:ext cx="548640" cy="548640"/>
          </a:xfrm>
          <a:prstGeom prst="rect">
            <a:avLst/>
          </a:prstGeom>
        </p:spPr>
      </p:pic>
      <p:sp>
        <p:nvSpPr>
          <p:cNvPr id="23" name="TextBox 22">
            <a:extLst>
              <a:ext uri="{FF2B5EF4-FFF2-40B4-BE49-F238E27FC236}">
                <a16:creationId xmlns:a16="http://schemas.microsoft.com/office/drawing/2014/main" id="{173B7FD5-C49F-4AFD-A2FB-C79646CFD369}"/>
              </a:ext>
            </a:extLst>
          </p:cNvPr>
          <p:cNvSpPr txBox="1"/>
          <p:nvPr/>
        </p:nvSpPr>
        <p:spPr>
          <a:xfrm>
            <a:off x="3896188" y="4051097"/>
            <a:ext cx="6709351" cy="830997"/>
          </a:xfrm>
          <a:prstGeom prst="rect">
            <a:avLst/>
          </a:prstGeom>
          <a:noFill/>
        </p:spPr>
        <p:txBody>
          <a:bodyPr wrap="square">
            <a:spAutoFit/>
          </a:bodyPr>
          <a:lstStyle/>
          <a:p>
            <a:r>
              <a:rPr lang="en-US" sz="2400" b="1" dirty="0">
                <a:solidFill>
                  <a:schemeClr val="bg1"/>
                </a:solidFill>
                <a:latin typeface="Britannic Bold" panose="020B0903060703020204" pitchFamily="34" charset="0"/>
              </a:rPr>
              <a:t>Analyze who is most affected</a:t>
            </a:r>
            <a:r>
              <a:rPr lang="en-US" sz="2400" dirty="0">
                <a:solidFill>
                  <a:schemeClr val="bg1"/>
                </a:solidFill>
                <a:latin typeface="Britannic Bold" panose="020B0903060703020204" pitchFamily="34" charset="0"/>
              </a:rPr>
              <a:t> by homicides based on age, gender, and race.</a:t>
            </a:r>
          </a:p>
        </p:txBody>
      </p:sp>
      <p:pic>
        <p:nvPicPr>
          <p:cNvPr id="14" name="Picture 13">
            <a:extLst>
              <a:ext uri="{FF2B5EF4-FFF2-40B4-BE49-F238E27FC236}">
                <a16:creationId xmlns:a16="http://schemas.microsoft.com/office/drawing/2014/main" id="{C4BE5ADE-F9B4-4A4E-AEB5-2B82F199A42C}"/>
              </a:ext>
            </a:extLst>
          </p:cNvPr>
          <p:cNvPicPr>
            <a:picLocks noChangeAspect="1"/>
          </p:cNvPicPr>
          <p:nvPr/>
        </p:nvPicPr>
        <p:blipFill>
          <a:blip r:embed="rId7"/>
          <a:stretch>
            <a:fillRect/>
          </a:stretch>
        </p:blipFill>
        <p:spPr>
          <a:xfrm>
            <a:off x="3024101" y="5108013"/>
            <a:ext cx="548640" cy="548640"/>
          </a:xfrm>
          <a:prstGeom prst="rect">
            <a:avLst/>
          </a:prstGeom>
        </p:spPr>
      </p:pic>
      <p:sp>
        <p:nvSpPr>
          <p:cNvPr id="29" name="TextBox 28">
            <a:extLst>
              <a:ext uri="{FF2B5EF4-FFF2-40B4-BE49-F238E27FC236}">
                <a16:creationId xmlns:a16="http://schemas.microsoft.com/office/drawing/2014/main" id="{EE9FD6FC-E7C7-4AD7-B594-770D32BD9435}"/>
              </a:ext>
            </a:extLst>
          </p:cNvPr>
          <p:cNvSpPr txBox="1"/>
          <p:nvPr/>
        </p:nvSpPr>
        <p:spPr>
          <a:xfrm>
            <a:off x="3880948" y="5108013"/>
            <a:ext cx="6836351" cy="830997"/>
          </a:xfrm>
          <a:prstGeom prst="rect">
            <a:avLst/>
          </a:prstGeom>
          <a:noFill/>
        </p:spPr>
        <p:txBody>
          <a:bodyPr wrap="square">
            <a:spAutoFit/>
          </a:bodyPr>
          <a:lstStyle/>
          <a:p>
            <a:r>
              <a:rPr lang="en-US" sz="2400" b="1" dirty="0">
                <a:solidFill>
                  <a:schemeClr val="bg1"/>
                </a:solidFill>
                <a:latin typeface="Britannic Bold" panose="020B0903060703020204" pitchFamily="34" charset="0"/>
              </a:rPr>
              <a:t>Explore how weapons are used</a:t>
            </a:r>
            <a:r>
              <a:rPr lang="en-US" sz="2400" dirty="0">
                <a:solidFill>
                  <a:schemeClr val="bg1"/>
                </a:solidFill>
                <a:latin typeface="Britannic Bold" panose="020B0903060703020204" pitchFamily="34" charset="0"/>
              </a:rPr>
              <a:t> in different contexts and locations.</a:t>
            </a:r>
          </a:p>
        </p:txBody>
      </p:sp>
    </p:spTree>
    <p:extLst>
      <p:ext uri="{BB962C8B-B14F-4D97-AF65-F5344CB8AC3E}">
        <p14:creationId xmlns:p14="http://schemas.microsoft.com/office/powerpoint/2010/main" val="761545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rot="1398988">
            <a:off x="8370767" y="-277840"/>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5" name="TextBox 4">
            <a:extLst>
              <a:ext uri="{FF2B5EF4-FFF2-40B4-BE49-F238E27FC236}">
                <a16:creationId xmlns:a16="http://schemas.microsoft.com/office/drawing/2014/main" id="{D51235A3-E245-45CA-A03D-FAB863A2ECD5}"/>
              </a:ext>
            </a:extLst>
          </p:cNvPr>
          <p:cNvSpPr txBox="1"/>
          <p:nvPr/>
        </p:nvSpPr>
        <p:spPr>
          <a:xfrm>
            <a:off x="2116040" y="653579"/>
            <a:ext cx="6684881" cy="1015663"/>
          </a:xfrm>
          <a:prstGeom prst="rect">
            <a:avLst/>
          </a:prstGeom>
          <a:noFill/>
        </p:spPr>
        <p:txBody>
          <a:bodyPr wrap="square">
            <a:spAutoFit/>
          </a:bodyPr>
          <a:lstStyle/>
          <a:p>
            <a:pPr algn="ctr"/>
            <a:r>
              <a:rPr lang="en-US" sz="6000" b="1" dirty="0">
                <a:solidFill>
                  <a:schemeClr val="bg1"/>
                </a:solidFill>
                <a:latin typeface="Britannic Bold" panose="020B0903060703020204" pitchFamily="34" charset="0"/>
              </a:rPr>
              <a:t>DATA OVERVIEW</a:t>
            </a:r>
            <a:endParaRPr lang="ar-BH" sz="6000" b="1" dirty="0">
              <a:solidFill>
                <a:schemeClr val="bg1"/>
              </a:solidFill>
              <a:latin typeface="Britannic Bold" panose="020B0903060703020204" pitchFamily="34" charset="0"/>
            </a:endParaRPr>
          </a:p>
        </p:txBody>
      </p:sp>
      <p:grpSp>
        <p:nvGrpSpPr>
          <p:cNvPr id="26" name="Group 25">
            <a:extLst>
              <a:ext uri="{FF2B5EF4-FFF2-40B4-BE49-F238E27FC236}">
                <a16:creationId xmlns:a16="http://schemas.microsoft.com/office/drawing/2014/main" id="{48507D18-460F-482A-A9A7-F319F5D2E8A5}"/>
              </a:ext>
            </a:extLst>
          </p:cNvPr>
          <p:cNvGrpSpPr/>
          <p:nvPr/>
        </p:nvGrpSpPr>
        <p:grpSpPr>
          <a:xfrm>
            <a:off x="3152428" y="4848191"/>
            <a:ext cx="3942595" cy="1070372"/>
            <a:chOff x="525233" y="5394901"/>
            <a:chExt cx="3942595" cy="1070372"/>
          </a:xfrm>
        </p:grpSpPr>
        <p:sp>
          <p:nvSpPr>
            <p:cNvPr id="27" name="Rectangle: Rounded Corners 26">
              <a:extLst>
                <a:ext uri="{FF2B5EF4-FFF2-40B4-BE49-F238E27FC236}">
                  <a16:creationId xmlns:a16="http://schemas.microsoft.com/office/drawing/2014/main" id="{2AEC7458-3544-4C2D-A661-A5705077D783}"/>
                </a:ext>
              </a:extLst>
            </p:cNvPr>
            <p:cNvSpPr/>
            <p:nvPr/>
          </p:nvSpPr>
          <p:spPr>
            <a:xfrm>
              <a:off x="525233" y="5394901"/>
              <a:ext cx="3942595" cy="1070372"/>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B847486-29D0-4403-81ED-393230CEEAF0}"/>
                </a:ext>
              </a:extLst>
            </p:cNvPr>
            <p:cNvSpPr txBox="1"/>
            <p:nvPr/>
          </p:nvSpPr>
          <p:spPr>
            <a:xfrm>
              <a:off x="1420156" y="5415538"/>
              <a:ext cx="2899287" cy="954107"/>
            </a:xfrm>
            <a:prstGeom prst="rect">
              <a:avLst/>
            </a:prstGeom>
            <a:noFill/>
          </p:spPr>
          <p:txBody>
            <a:bodyPr wrap="square">
              <a:spAutoFit/>
            </a:bodyPr>
            <a:lstStyle/>
            <a:p>
              <a:pPr algn="ctr"/>
              <a:r>
                <a:rPr lang="en-US" sz="3600" dirty="0">
                  <a:solidFill>
                    <a:srgbClr val="FFC000"/>
                  </a:solidFill>
                  <a:latin typeface="Britannic Bold" panose="020B0903060703020204" pitchFamily="34" charset="0"/>
                </a:rPr>
                <a:t>29.8%</a:t>
              </a:r>
              <a:endParaRPr lang="ar-BH" sz="3600" dirty="0">
                <a:solidFill>
                  <a:srgbClr val="FFC000"/>
                </a:solidFill>
                <a:latin typeface="Britannic Bold" panose="020B0903060703020204" pitchFamily="34" charset="0"/>
              </a:endParaRPr>
            </a:p>
            <a:p>
              <a:pPr algn="ctr"/>
              <a:r>
                <a:rPr lang="en-US" sz="2000" dirty="0">
                  <a:solidFill>
                    <a:schemeClr val="bg1"/>
                  </a:solidFill>
                  <a:latin typeface="Britannic Bold" panose="020B0903060703020204" pitchFamily="34" charset="0"/>
                </a:rPr>
                <a:t>Unknown Perpetrators</a:t>
              </a:r>
            </a:p>
          </p:txBody>
        </p:sp>
        <p:pic>
          <p:nvPicPr>
            <p:cNvPr id="29" name="Picture 28">
              <a:extLst>
                <a:ext uri="{FF2B5EF4-FFF2-40B4-BE49-F238E27FC236}">
                  <a16:creationId xmlns:a16="http://schemas.microsoft.com/office/drawing/2014/main" id="{8B8801F4-BA92-4B34-8720-5FFD0C25574A}"/>
                </a:ext>
              </a:extLst>
            </p:cNvPr>
            <p:cNvPicPr>
              <a:picLocks noChangeAspect="1"/>
            </p:cNvPicPr>
            <p:nvPr/>
          </p:nvPicPr>
          <p:blipFill>
            <a:blip r:embed="rId4"/>
            <a:stretch>
              <a:fillRect/>
            </a:stretch>
          </p:blipFill>
          <p:spPr>
            <a:xfrm>
              <a:off x="652497" y="5508666"/>
              <a:ext cx="816018" cy="816018"/>
            </a:xfrm>
            <a:prstGeom prst="rect">
              <a:avLst/>
            </a:prstGeom>
          </p:spPr>
        </p:pic>
      </p:grpSp>
      <p:grpSp>
        <p:nvGrpSpPr>
          <p:cNvPr id="30" name="Group 29">
            <a:extLst>
              <a:ext uri="{FF2B5EF4-FFF2-40B4-BE49-F238E27FC236}">
                <a16:creationId xmlns:a16="http://schemas.microsoft.com/office/drawing/2014/main" id="{44ED6566-7199-4120-8429-2A299C27B629}"/>
              </a:ext>
            </a:extLst>
          </p:cNvPr>
          <p:cNvGrpSpPr/>
          <p:nvPr/>
        </p:nvGrpSpPr>
        <p:grpSpPr>
          <a:xfrm>
            <a:off x="5335385" y="3524227"/>
            <a:ext cx="3942595" cy="1070372"/>
            <a:chOff x="525233" y="4148333"/>
            <a:chExt cx="3942595" cy="1070372"/>
          </a:xfrm>
        </p:grpSpPr>
        <p:sp>
          <p:nvSpPr>
            <p:cNvPr id="31" name="Rectangle: Rounded Corners 30">
              <a:extLst>
                <a:ext uri="{FF2B5EF4-FFF2-40B4-BE49-F238E27FC236}">
                  <a16:creationId xmlns:a16="http://schemas.microsoft.com/office/drawing/2014/main" id="{C3E1678D-E6CA-40EE-8E14-CF0A0F8D1C24}"/>
                </a:ext>
              </a:extLst>
            </p:cNvPr>
            <p:cNvSpPr/>
            <p:nvPr/>
          </p:nvSpPr>
          <p:spPr>
            <a:xfrm>
              <a:off x="525233" y="4148333"/>
              <a:ext cx="3942595" cy="1070372"/>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7DD910-6BB6-4216-9636-A9E74BDF7D8A}"/>
                </a:ext>
              </a:extLst>
            </p:cNvPr>
            <p:cNvSpPr txBox="1"/>
            <p:nvPr/>
          </p:nvSpPr>
          <p:spPr>
            <a:xfrm>
              <a:off x="1468515" y="4183058"/>
              <a:ext cx="2899287" cy="954107"/>
            </a:xfrm>
            <a:prstGeom prst="rect">
              <a:avLst/>
            </a:prstGeom>
            <a:noFill/>
          </p:spPr>
          <p:txBody>
            <a:bodyPr wrap="square">
              <a:spAutoFit/>
            </a:bodyPr>
            <a:lstStyle/>
            <a:p>
              <a:pPr algn="ctr"/>
              <a:r>
                <a:rPr lang="en-US" sz="3600" dirty="0">
                  <a:solidFill>
                    <a:srgbClr val="FFC000"/>
                  </a:solidFill>
                  <a:latin typeface="Britannic Bold" panose="020B0903060703020204" pitchFamily="34" charset="0"/>
                </a:rPr>
                <a:t>7.61%</a:t>
              </a:r>
              <a:endParaRPr lang="ar-BH" sz="3600" dirty="0">
                <a:solidFill>
                  <a:srgbClr val="FFC000"/>
                </a:solidFill>
                <a:latin typeface="Britannic Bold" panose="020B0903060703020204" pitchFamily="34" charset="0"/>
              </a:endParaRPr>
            </a:p>
            <a:p>
              <a:pPr algn="ctr"/>
              <a:r>
                <a:rPr lang="en-US" sz="2000" dirty="0">
                  <a:solidFill>
                    <a:schemeClr val="bg1"/>
                  </a:solidFill>
                  <a:latin typeface="Britannic Bold" panose="020B0903060703020204" pitchFamily="34" charset="0"/>
                </a:rPr>
                <a:t>Female Perpetrators</a:t>
              </a:r>
            </a:p>
          </p:txBody>
        </p:sp>
        <p:pic>
          <p:nvPicPr>
            <p:cNvPr id="40" name="Picture 39">
              <a:extLst>
                <a:ext uri="{FF2B5EF4-FFF2-40B4-BE49-F238E27FC236}">
                  <a16:creationId xmlns:a16="http://schemas.microsoft.com/office/drawing/2014/main" id="{2A67D70F-2485-4DA9-BDBF-568FE0D692C6}"/>
                </a:ext>
              </a:extLst>
            </p:cNvPr>
            <p:cNvPicPr>
              <a:picLocks noChangeAspect="1"/>
            </p:cNvPicPr>
            <p:nvPr/>
          </p:nvPicPr>
          <p:blipFill>
            <a:blip r:embed="rId5"/>
            <a:stretch>
              <a:fillRect/>
            </a:stretch>
          </p:blipFill>
          <p:spPr>
            <a:xfrm>
              <a:off x="604773" y="4253609"/>
              <a:ext cx="911466" cy="813004"/>
            </a:xfrm>
            <a:prstGeom prst="rect">
              <a:avLst/>
            </a:prstGeom>
          </p:spPr>
        </p:pic>
      </p:grpSp>
      <p:grpSp>
        <p:nvGrpSpPr>
          <p:cNvPr id="43" name="Group 42">
            <a:extLst>
              <a:ext uri="{FF2B5EF4-FFF2-40B4-BE49-F238E27FC236}">
                <a16:creationId xmlns:a16="http://schemas.microsoft.com/office/drawing/2014/main" id="{0ECD34BA-2084-4748-ABD8-650A67702E2B}"/>
              </a:ext>
            </a:extLst>
          </p:cNvPr>
          <p:cNvGrpSpPr/>
          <p:nvPr/>
        </p:nvGrpSpPr>
        <p:grpSpPr>
          <a:xfrm>
            <a:off x="1229832" y="3547635"/>
            <a:ext cx="3942595" cy="1070372"/>
            <a:chOff x="525233" y="2911408"/>
            <a:chExt cx="3942595" cy="1070372"/>
          </a:xfrm>
        </p:grpSpPr>
        <p:sp>
          <p:nvSpPr>
            <p:cNvPr id="44" name="Rectangle: Rounded Corners 43">
              <a:extLst>
                <a:ext uri="{FF2B5EF4-FFF2-40B4-BE49-F238E27FC236}">
                  <a16:creationId xmlns:a16="http://schemas.microsoft.com/office/drawing/2014/main" id="{4B8C6A71-1903-4E59-86ED-C4843302CB68}"/>
                </a:ext>
              </a:extLst>
            </p:cNvPr>
            <p:cNvSpPr/>
            <p:nvPr/>
          </p:nvSpPr>
          <p:spPr>
            <a:xfrm>
              <a:off x="525233" y="2911408"/>
              <a:ext cx="3942595" cy="1070372"/>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DD9C18F-D9DC-4E4F-B0A3-CF431203D86B}"/>
                </a:ext>
              </a:extLst>
            </p:cNvPr>
            <p:cNvSpPr txBox="1"/>
            <p:nvPr/>
          </p:nvSpPr>
          <p:spPr>
            <a:xfrm>
              <a:off x="1468515" y="2946133"/>
              <a:ext cx="2899287" cy="954107"/>
            </a:xfrm>
            <a:prstGeom prst="rect">
              <a:avLst/>
            </a:prstGeom>
            <a:noFill/>
          </p:spPr>
          <p:txBody>
            <a:bodyPr wrap="square">
              <a:spAutoFit/>
            </a:bodyPr>
            <a:lstStyle/>
            <a:p>
              <a:pPr algn="ctr"/>
              <a:r>
                <a:rPr lang="en-US" sz="3600" dirty="0">
                  <a:solidFill>
                    <a:srgbClr val="FFC000"/>
                  </a:solidFill>
                  <a:latin typeface="Britannic Bold" panose="020B0903060703020204" pitchFamily="34" charset="0"/>
                </a:rPr>
                <a:t>62.6%</a:t>
              </a:r>
              <a:endParaRPr lang="ar-BH" sz="3600" dirty="0">
                <a:solidFill>
                  <a:srgbClr val="FFC000"/>
                </a:solidFill>
                <a:latin typeface="Britannic Bold" panose="020B0903060703020204" pitchFamily="34" charset="0"/>
              </a:endParaRPr>
            </a:p>
            <a:p>
              <a:pPr algn="ctr"/>
              <a:r>
                <a:rPr lang="en-US" sz="2000" dirty="0">
                  <a:solidFill>
                    <a:schemeClr val="bg1"/>
                  </a:solidFill>
                  <a:latin typeface="Britannic Bold" panose="020B0903060703020204" pitchFamily="34" charset="0"/>
                </a:rPr>
                <a:t>Male Perpetrators</a:t>
              </a:r>
            </a:p>
          </p:txBody>
        </p:sp>
        <p:pic>
          <p:nvPicPr>
            <p:cNvPr id="49" name="Picture 48">
              <a:extLst>
                <a:ext uri="{FF2B5EF4-FFF2-40B4-BE49-F238E27FC236}">
                  <a16:creationId xmlns:a16="http://schemas.microsoft.com/office/drawing/2014/main" id="{BE3AC1EB-6B0E-43CE-86E9-79BDF1B00FBF}"/>
                </a:ext>
              </a:extLst>
            </p:cNvPr>
            <p:cNvPicPr>
              <a:picLocks noChangeAspect="1"/>
            </p:cNvPicPr>
            <p:nvPr/>
          </p:nvPicPr>
          <p:blipFill>
            <a:blip r:embed="rId6"/>
            <a:stretch>
              <a:fillRect/>
            </a:stretch>
          </p:blipFill>
          <p:spPr>
            <a:xfrm>
              <a:off x="620681" y="3038585"/>
              <a:ext cx="879650" cy="816018"/>
            </a:xfrm>
            <a:prstGeom prst="rect">
              <a:avLst/>
            </a:prstGeom>
          </p:spPr>
        </p:pic>
      </p:grpSp>
      <p:grpSp>
        <p:nvGrpSpPr>
          <p:cNvPr id="52" name="Group 51">
            <a:extLst>
              <a:ext uri="{FF2B5EF4-FFF2-40B4-BE49-F238E27FC236}">
                <a16:creationId xmlns:a16="http://schemas.microsoft.com/office/drawing/2014/main" id="{B8506811-6ED8-48E7-969F-9D29A3902276}"/>
              </a:ext>
            </a:extLst>
          </p:cNvPr>
          <p:cNvGrpSpPr/>
          <p:nvPr/>
        </p:nvGrpSpPr>
        <p:grpSpPr>
          <a:xfrm>
            <a:off x="5335385" y="2240770"/>
            <a:ext cx="3942595" cy="1070372"/>
            <a:chOff x="525232" y="1721389"/>
            <a:chExt cx="3942595" cy="1070372"/>
          </a:xfrm>
        </p:grpSpPr>
        <p:sp>
          <p:nvSpPr>
            <p:cNvPr id="53" name="Rectangle: Rounded Corners 52">
              <a:extLst>
                <a:ext uri="{FF2B5EF4-FFF2-40B4-BE49-F238E27FC236}">
                  <a16:creationId xmlns:a16="http://schemas.microsoft.com/office/drawing/2014/main" id="{2CFDA43D-9609-4FB1-BC4B-2D1D93217A4A}"/>
                </a:ext>
              </a:extLst>
            </p:cNvPr>
            <p:cNvSpPr/>
            <p:nvPr/>
          </p:nvSpPr>
          <p:spPr>
            <a:xfrm>
              <a:off x="525232" y="1721389"/>
              <a:ext cx="3942595" cy="1070372"/>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C81E6783-0928-4ACB-B0D9-1967390055A9}"/>
                </a:ext>
              </a:extLst>
            </p:cNvPr>
            <p:cNvSpPr txBox="1"/>
            <p:nvPr/>
          </p:nvSpPr>
          <p:spPr>
            <a:xfrm>
              <a:off x="1420156" y="1754717"/>
              <a:ext cx="2899287" cy="954107"/>
            </a:xfrm>
            <a:prstGeom prst="rect">
              <a:avLst/>
            </a:prstGeom>
            <a:noFill/>
          </p:spPr>
          <p:txBody>
            <a:bodyPr wrap="square">
              <a:spAutoFit/>
            </a:bodyPr>
            <a:lstStyle/>
            <a:p>
              <a:pPr algn="ctr"/>
              <a:r>
                <a:rPr lang="en-US" sz="3600" dirty="0">
                  <a:solidFill>
                    <a:srgbClr val="FFC000"/>
                  </a:solidFill>
                  <a:latin typeface="Britannic Bold" panose="020B0903060703020204" pitchFamily="34" charset="0"/>
                </a:rPr>
                <a:t>1980 - 2014</a:t>
              </a:r>
              <a:endParaRPr lang="ar-BH" sz="3600" dirty="0">
                <a:solidFill>
                  <a:srgbClr val="FFC000"/>
                </a:solidFill>
                <a:latin typeface="Britannic Bold" panose="020B0903060703020204" pitchFamily="34" charset="0"/>
              </a:endParaRPr>
            </a:p>
            <a:p>
              <a:pPr algn="ctr"/>
              <a:r>
                <a:rPr lang="en-US" sz="2000" dirty="0">
                  <a:solidFill>
                    <a:schemeClr val="bg1"/>
                  </a:solidFill>
                  <a:latin typeface="Britannic Bold" panose="020B0903060703020204" pitchFamily="34" charset="0"/>
                </a:rPr>
                <a:t>Total Homicide</a:t>
              </a:r>
            </a:p>
          </p:txBody>
        </p:sp>
        <p:pic>
          <p:nvPicPr>
            <p:cNvPr id="55" name="Picture 54">
              <a:extLst>
                <a:ext uri="{FF2B5EF4-FFF2-40B4-BE49-F238E27FC236}">
                  <a16:creationId xmlns:a16="http://schemas.microsoft.com/office/drawing/2014/main" id="{B7BCB163-52F4-485E-8601-D6A17F272F80}"/>
                </a:ext>
              </a:extLst>
            </p:cNvPr>
            <p:cNvPicPr>
              <a:picLocks noChangeAspect="1"/>
            </p:cNvPicPr>
            <p:nvPr/>
          </p:nvPicPr>
          <p:blipFill>
            <a:blip r:embed="rId7"/>
            <a:stretch>
              <a:fillRect/>
            </a:stretch>
          </p:blipFill>
          <p:spPr>
            <a:xfrm>
              <a:off x="693664" y="1882110"/>
              <a:ext cx="726492" cy="725264"/>
            </a:xfrm>
            <a:prstGeom prst="rect">
              <a:avLst/>
            </a:prstGeom>
          </p:spPr>
        </p:pic>
      </p:grpSp>
      <p:grpSp>
        <p:nvGrpSpPr>
          <p:cNvPr id="56" name="Group 55">
            <a:extLst>
              <a:ext uri="{FF2B5EF4-FFF2-40B4-BE49-F238E27FC236}">
                <a16:creationId xmlns:a16="http://schemas.microsoft.com/office/drawing/2014/main" id="{D01ECC7B-79BE-491C-9EA3-DC70DF244582}"/>
              </a:ext>
            </a:extLst>
          </p:cNvPr>
          <p:cNvGrpSpPr/>
          <p:nvPr/>
        </p:nvGrpSpPr>
        <p:grpSpPr>
          <a:xfrm>
            <a:off x="1229832" y="2240770"/>
            <a:ext cx="3942595" cy="1070372"/>
            <a:chOff x="525232" y="464231"/>
            <a:chExt cx="3942595" cy="1070372"/>
          </a:xfrm>
        </p:grpSpPr>
        <p:sp>
          <p:nvSpPr>
            <p:cNvPr id="57" name="Rectangle: Rounded Corners 56">
              <a:extLst>
                <a:ext uri="{FF2B5EF4-FFF2-40B4-BE49-F238E27FC236}">
                  <a16:creationId xmlns:a16="http://schemas.microsoft.com/office/drawing/2014/main" id="{FE88DFC1-EE92-496A-BF3D-2A5174F12733}"/>
                </a:ext>
              </a:extLst>
            </p:cNvPr>
            <p:cNvSpPr/>
            <p:nvPr/>
          </p:nvSpPr>
          <p:spPr>
            <a:xfrm>
              <a:off x="525232" y="464231"/>
              <a:ext cx="3942595" cy="1070372"/>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77EB184-448F-4BB8-B55A-4CFE3BA7CF67}"/>
                </a:ext>
              </a:extLst>
            </p:cNvPr>
            <p:cNvSpPr txBox="1"/>
            <p:nvPr/>
          </p:nvSpPr>
          <p:spPr>
            <a:xfrm>
              <a:off x="1574398" y="488355"/>
              <a:ext cx="2590801" cy="954107"/>
            </a:xfrm>
            <a:prstGeom prst="rect">
              <a:avLst/>
            </a:prstGeom>
            <a:noFill/>
          </p:spPr>
          <p:txBody>
            <a:bodyPr wrap="square">
              <a:spAutoFit/>
            </a:bodyPr>
            <a:lstStyle/>
            <a:p>
              <a:pPr algn="ctr"/>
              <a:r>
                <a:rPr lang="en-US" sz="3600" dirty="0">
                  <a:solidFill>
                    <a:srgbClr val="FFC000"/>
                  </a:solidFill>
                  <a:latin typeface="Britannic Bold" panose="020B0903060703020204" pitchFamily="34" charset="0"/>
                </a:rPr>
                <a:t>638,454K</a:t>
              </a:r>
              <a:endParaRPr lang="ar-BH" sz="4000" dirty="0">
                <a:solidFill>
                  <a:srgbClr val="FFC000"/>
                </a:solidFill>
                <a:latin typeface="Britannic Bold" panose="020B0903060703020204" pitchFamily="34" charset="0"/>
              </a:endParaRPr>
            </a:p>
            <a:p>
              <a:pPr algn="ctr"/>
              <a:r>
                <a:rPr lang="en-US" sz="2000" dirty="0">
                  <a:solidFill>
                    <a:schemeClr val="bg1"/>
                  </a:solidFill>
                  <a:latin typeface="Britannic Bold" panose="020B0903060703020204" pitchFamily="34" charset="0"/>
                </a:rPr>
                <a:t>Total Homicide</a:t>
              </a:r>
            </a:p>
          </p:txBody>
        </p:sp>
        <p:pic>
          <p:nvPicPr>
            <p:cNvPr id="59" name="Picture 58">
              <a:extLst>
                <a:ext uri="{FF2B5EF4-FFF2-40B4-BE49-F238E27FC236}">
                  <a16:creationId xmlns:a16="http://schemas.microsoft.com/office/drawing/2014/main" id="{B4D1A220-8985-47D3-B2BD-F1846F402D8A}"/>
                </a:ext>
              </a:extLst>
            </p:cNvPr>
            <p:cNvPicPr>
              <a:picLocks noChangeAspect="1"/>
            </p:cNvPicPr>
            <p:nvPr/>
          </p:nvPicPr>
          <p:blipFill>
            <a:blip r:embed="rId8"/>
            <a:stretch>
              <a:fillRect/>
            </a:stretch>
          </p:blipFill>
          <p:spPr>
            <a:xfrm>
              <a:off x="702379" y="618476"/>
              <a:ext cx="709061" cy="709061"/>
            </a:xfrm>
            <a:prstGeom prst="rect">
              <a:avLst/>
            </a:prstGeom>
          </p:spPr>
        </p:pic>
      </p:grpSp>
    </p:spTree>
    <p:extLst>
      <p:ext uri="{BB962C8B-B14F-4D97-AF65-F5344CB8AC3E}">
        <p14:creationId xmlns:p14="http://schemas.microsoft.com/office/powerpoint/2010/main" val="159112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a:off x="8718779" y="-264337"/>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2" name="TextBox 31">
            <a:extLst>
              <a:ext uri="{FF2B5EF4-FFF2-40B4-BE49-F238E27FC236}">
                <a16:creationId xmlns:a16="http://schemas.microsoft.com/office/drawing/2014/main" id="{0E6F630E-6140-4B21-92CE-EBA47B484310}"/>
              </a:ext>
            </a:extLst>
          </p:cNvPr>
          <p:cNvSpPr txBox="1"/>
          <p:nvPr/>
        </p:nvSpPr>
        <p:spPr>
          <a:xfrm>
            <a:off x="732971" y="256165"/>
            <a:ext cx="8380316" cy="1323439"/>
          </a:xfrm>
          <a:prstGeom prst="rect">
            <a:avLst/>
          </a:prstGeom>
          <a:noFill/>
        </p:spPr>
        <p:txBody>
          <a:bodyPr wrap="square">
            <a:spAutoFit/>
          </a:bodyPr>
          <a:lstStyle/>
          <a:p>
            <a:r>
              <a:rPr lang="en-US" sz="4000" dirty="0">
                <a:solidFill>
                  <a:schemeClr val="bg1"/>
                </a:solidFill>
                <a:latin typeface="Britannic Bold" panose="020B0903060703020204" pitchFamily="34" charset="0"/>
              </a:rPr>
              <a:t>STATES WITH THE </a:t>
            </a:r>
            <a:r>
              <a:rPr lang="en-US" sz="4000" dirty="0">
                <a:solidFill>
                  <a:srgbClr val="FFC000"/>
                </a:solidFill>
                <a:latin typeface="Britannic Bold" panose="020B0903060703020204" pitchFamily="34" charset="0"/>
              </a:rPr>
              <a:t>HIGHEST HOMICIDE </a:t>
            </a:r>
            <a:r>
              <a:rPr lang="en-US" sz="4000" dirty="0">
                <a:solidFill>
                  <a:schemeClr val="bg1"/>
                </a:solidFill>
                <a:latin typeface="Britannic Bold" panose="020B0903060703020204" pitchFamily="34" charset="0"/>
              </a:rPr>
              <a:t>RATES</a:t>
            </a:r>
          </a:p>
        </p:txBody>
      </p:sp>
      <p:pic>
        <p:nvPicPr>
          <p:cNvPr id="11" name="Picture 10">
            <a:extLst>
              <a:ext uri="{FF2B5EF4-FFF2-40B4-BE49-F238E27FC236}">
                <a16:creationId xmlns:a16="http://schemas.microsoft.com/office/drawing/2014/main" id="{53017F0A-7056-4001-9FC9-42947809DECC}"/>
              </a:ext>
            </a:extLst>
          </p:cNvPr>
          <p:cNvPicPr>
            <a:picLocks noChangeAspect="1"/>
          </p:cNvPicPr>
          <p:nvPr/>
        </p:nvPicPr>
        <p:blipFill>
          <a:blip r:embed="rId4"/>
          <a:stretch>
            <a:fillRect/>
          </a:stretch>
        </p:blipFill>
        <p:spPr>
          <a:xfrm flipH="1">
            <a:off x="10744728" y="5127879"/>
            <a:ext cx="1350152" cy="1350152"/>
          </a:xfrm>
          <a:prstGeom prst="rect">
            <a:avLst/>
          </a:prstGeom>
        </p:spPr>
      </p:pic>
      <p:pic>
        <p:nvPicPr>
          <p:cNvPr id="10" name="Picture 9">
            <a:extLst>
              <a:ext uri="{FF2B5EF4-FFF2-40B4-BE49-F238E27FC236}">
                <a16:creationId xmlns:a16="http://schemas.microsoft.com/office/drawing/2014/main" id="{2BE291AC-315A-4037-A244-BBF49FF3CA3A}"/>
              </a:ext>
            </a:extLst>
          </p:cNvPr>
          <p:cNvPicPr>
            <a:picLocks noChangeAspect="1"/>
          </p:cNvPicPr>
          <p:nvPr/>
        </p:nvPicPr>
        <p:blipFill>
          <a:blip r:embed="rId5"/>
          <a:stretch>
            <a:fillRect/>
          </a:stretch>
        </p:blipFill>
        <p:spPr>
          <a:xfrm>
            <a:off x="844433" y="1610007"/>
            <a:ext cx="7513761" cy="2504587"/>
          </a:xfrm>
          <a:prstGeom prst="rect">
            <a:avLst/>
          </a:prstGeom>
        </p:spPr>
      </p:pic>
      <p:pic>
        <p:nvPicPr>
          <p:cNvPr id="13" name="Picture 12">
            <a:extLst>
              <a:ext uri="{FF2B5EF4-FFF2-40B4-BE49-F238E27FC236}">
                <a16:creationId xmlns:a16="http://schemas.microsoft.com/office/drawing/2014/main" id="{CC4884A3-72F4-488C-8D15-0E08D6473332}"/>
              </a:ext>
            </a:extLst>
          </p:cNvPr>
          <p:cNvPicPr>
            <a:picLocks noChangeAspect="1"/>
          </p:cNvPicPr>
          <p:nvPr/>
        </p:nvPicPr>
        <p:blipFill rotWithShape="1">
          <a:blip r:embed="rId6"/>
          <a:srcRect t="7471"/>
          <a:stretch/>
        </p:blipFill>
        <p:spPr>
          <a:xfrm>
            <a:off x="844433" y="4296806"/>
            <a:ext cx="8268854" cy="2424034"/>
          </a:xfrm>
          <a:prstGeom prst="rect">
            <a:avLst/>
          </a:prstGeom>
        </p:spPr>
      </p:pic>
      <p:pic>
        <p:nvPicPr>
          <p:cNvPr id="18" name="Picture 17">
            <a:extLst>
              <a:ext uri="{FF2B5EF4-FFF2-40B4-BE49-F238E27FC236}">
                <a16:creationId xmlns:a16="http://schemas.microsoft.com/office/drawing/2014/main" id="{6E1B4EB2-DCCB-4ED4-BF16-A7B45B2834A3}"/>
              </a:ext>
            </a:extLst>
          </p:cNvPr>
          <p:cNvPicPr>
            <a:picLocks noChangeAspect="1"/>
          </p:cNvPicPr>
          <p:nvPr/>
        </p:nvPicPr>
        <p:blipFill rotWithShape="1">
          <a:blip r:embed="rId6"/>
          <a:srcRect t="-5817" b="82606"/>
          <a:stretch/>
        </p:blipFill>
        <p:spPr>
          <a:xfrm>
            <a:off x="844433" y="4114594"/>
            <a:ext cx="8268854" cy="608061"/>
          </a:xfrm>
          <a:prstGeom prst="rect">
            <a:avLst/>
          </a:prstGeom>
        </p:spPr>
      </p:pic>
      <p:sp>
        <p:nvSpPr>
          <p:cNvPr id="16" name="Rectangle 15">
            <a:extLst>
              <a:ext uri="{FF2B5EF4-FFF2-40B4-BE49-F238E27FC236}">
                <a16:creationId xmlns:a16="http://schemas.microsoft.com/office/drawing/2014/main" id="{B0488D9A-4A2E-4F6F-BB1A-68B949AB70BD}"/>
              </a:ext>
            </a:extLst>
          </p:cNvPr>
          <p:cNvSpPr/>
          <p:nvPr/>
        </p:nvSpPr>
        <p:spPr>
          <a:xfrm>
            <a:off x="4053840" y="3749040"/>
            <a:ext cx="2042160" cy="547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22C238-A469-4AA6-86A4-C58CE34F3ABB}"/>
              </a:ext>
            </a:extLst>
          </p:cNvPr>
          <p:cNvSpPr/>
          <p:nvPr/>
        </p:nvSpPr>
        <p:spPr>
          <a:xfrm>
            <a:off x="-1167247" y="4144997"/>
            <a:ext cx="2042160" cy="28654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E2CA462-CEE5-4E01-9CDF-BB75314BA71B}"/>
              </a:ext>
            </a:extLst>
          </p:cNvPr>
          <p:cNvCxnSpPr/>
          <p:nvPr/>
        </p:nvCxnSpPr>
        <p:spPr>
          <a:xfrm flipH="1">
            <a:off x="844433" y="4038394"/>
            <a:ext cx="75137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606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45833E-6 -4.81481E-6 L -0.06237 -4.81481E-6 " pathEditMode="relative" rAng="0" ptsTypes="AA">
                                      <p:cBhvr>
                                        <p:cTn id="6" dur="3000" fill="hold"/>
                                        <p:tgtEl>
                                          <p:spTgt spid="11"/>
                                        </p:tgtEl>
                                        <p:attrNameLst>
                                          <p:attrName>ppt_x</p:attrName>
                                          <p:attrName>ppt_y</p:attrName>
                                        </p:attrNameLst>
                                      </p:cBhvr>
                                      <p:rCtr x="-3125" y="0"/>
                                    </p:animMotion>
                                  </p:childTnLst>
                                </p:cTn>
                              </p:par>
                              <p:par>
                                <p:cTn id="7" presetID="42" presetClass="path" presetSubtype="0" accel="50000" decel="50000" fill="hold" nodeType="withEffect">
                                  <p:stCondLst>
                                    <p:cond delay="0"/>
                                  </p:stCondLst>
                                  <p:childTnLst>
                                    <p:animMotion origin="layout" path="M 1.45833E-6 -4.81481E-6 L -0.0961 -4.81481E-6 " pathEditMode="relative" rAng="0" ptsTypes="AA">
                                      <p:cBhvr>
                                        <p:cTn id="8" dur="3000" fill="hold"/>
                                        <p:tgtEl>
                                          <p:spTgt spid="11"/>
                                        </p:tgtEl>
                                        <p:attrNameLst>
                                          <p:attrName>ppt_x</p:attrName>
                                          <p:attrName>ppt_y</p:attrName>
                                        </p:attrNameLst>
                                      </p:cBhvr>
                                      <p:rCtr x="-48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2A4441-D973-4705-85AF-7AB4B8899AC1}"/>
              </a:ext>
            </a:extLst>
          </p:cNvPr>
          <p:cNvPicPr>
            <a:picLocks noChangeAspect="1"/>
          </p:cNvPicPr>
          <p:nvPr/>
        </p:nvPicPr>
        <p:blipFill rotWithShape="1">
          <a:blip r:embed="rId2"/>
          <a:srcRect t="4593"/>
          <a:stretch/>
        </p:blipFill>
        <p:spPr>
          <a:xfrm>
            <a:off x="535655" y="2239548"/>
            <a:ext cx="7892065" cy="3985282"/>
          </a:xfrm>
          <a:prstGeom prst="rect">
            <a:avLst/>
          </a:prstGeom>
        </p:spPr>
      </p:pic>
      <p:sp>
        <p:nvSpPr>
          <p:cNvPr id="6" name="TextBox 5">
            <a:extLst>
              <a:ext uri="{FF2B5EF4-FFF2-40B4-BE49-F238E27FC236}">
                <a16:creationId xmlns:a16="http://schemas.microsoft.com/office/drawing/2014/main" id="{1124F57B-0016-47FF-9A38-FC29F681A98F}"/>
              </a:ext>
            </a:extLst>
          </p:cNvPr>
          <p:cNvSpPr txBox="1"/>
          <p:nvPr/>
        </p:nvSpPr>
        <p:spPr>
          <a:xfrm>
            <a:off x="535655" y="633170"/>
            <a:ext cx="5940265" cy="1323439"/>
          </a:xfrm>
          <a:prstGeom prst="rect">
            <a:avLst/>
          </a:prstGeom>
          <a:noFill/>
        </p:spPr>
        <p:txBody>
          <a:bodyPr wrap="square">
            <a:spAutoFit/>
          </a:bodyPr>
          <a:lstStyle/>
          <a:p>
            <a:r>
              <a:rPr lang="en-US" sz="4000" dirty="0">
                <a:solidFill>
                  <a:srgbClr val="FFC000"/>
                </a:solidFill>
                <a:latin typeface="Britannic Bold" panose="020B0903060703020204" pitchFamily="34" charset="0"/>
              </a:rPr>
              <a:t>MURDER</a:t>
            </a:r>
            <a:r>
              <a:rPr lang="en-US" sz="4000" dirty="0">
                <a:solidFill>
                  <a:schemeClr val="bg1"/>
                </a:solidFill>
                <a:latin typeface="Britannic Bold" panose="020B0903060703020204" pitchFamily="34" charset="0"/>
              </a:rPr>
              <a:t> NUMBERS OVER TIME</a:t>
            </a:r>
          </a:p>
        </p:txBody>
      </p:sp>
      <p:grpSp>
        <p:nvGrpSpPr>
          <p:cNvPr id="2" name="Group 1">
            <a:extLst>
              <a:ext uri="{FF2B5EF4-FFF2-40B4-BE49-F238E27FC236}">
                <a16:creationId xmlns:a16="http://schemas.microsoft.com/office/drawing/2014/main" id="{5506BD70-D49F-4461-AE51-C6C2D6E6C592}"/>
              </a:ext>
            </a:extLst>
          </p:cNvPr>
          <p:cNvGrpSpPr/>
          <p:nvPr/>
        </p:nvGrpSpPr>
        <p:grpSpPr>
          <a:xfrm rot="1398988">
            <a:off x="8370767" y="-277840"/>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3"/>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pic>
        <p:nvPicPr>
          <p:cNvPr id="18" name="Picture 17">
            <a:extLst>
              <a:ext uri="{FF2B5EF4-FFF2-40B4-BE49-F238E27FC236}">
                <a16:creationId xmlns:a16="http://schemas.microsoft.com/office/drawing/2014/main" id="{4A59E979-DD8E-431B-8249-C712BE4E403E}"/>
              </a:ext>
            </a:extLst>
          </p:cNvPr>
          <p:cNvPicPr>
            <a:picLocks noChangeAspect="1"/>
          </p:cNvPicPr>
          <p:nvPr/>
        </p:nvPicPr>
        <p:blipFill rotWithShape="1">
          <a:blip r:embed="rId5"/>
          <a:srcRect r="48413" b="15229"/>
          <a:stretch/>
        </p:blipFill>
        <p:spPr>
          <a:xfrm rot="16565673" flipH="1">
            <a:off x="10323060" y="5580407"/>
            <a:ext cx="458329" cy="753147"/>
          </a:xfrm>
          <a:prstGeom prst="rect">
            <a:avLst/>
          </a:prstGeom>
        </p:spPr>
      </p:pic>
      <p:pic>
        <p:nvPicPr>
          <p:cNvPr id="21" name="Picture 20">
            <a:extLst>
              <a:ext uri="{FF2B5EF4-FFF2-40B4-BE49-F238E27FC236}">
                <a16:creationId xmlns:a16="http://schemas.microsoft.com/office/drawing/2014/main" id="{F93FFF45-C2EF-498D-99B2-7D8652B52025}"/>
              </a:ext>
            </a:extLst>
          </p:cNvPr>
          <p:cNvPicPr>
            <a:picLocks noChangeAspect="1"/>
          </p:cNvPicPr>
          <p:nvPr/>
        </p:nvPicPr>
        <p:blipFill rotWithShape="1">
          <a:blip r:embed="rId5"/>
          <a:srcRect l="48412" b="-15859"/>
          <a:stretch/>
        </p:blipFill>
        <p:spPr>
          <a:xfrm rot="16602572" flipH="1">
            <a:off x="9606052" y="5832712"/>
            <a:ext cx="458330" cy="1029346"/>
          </a:xfrm>
          <a:prstGeom prst="rect">
            <a:avLst/>
          </a:prstGeom>
        </p:spPr>
      </p:pic>
      <p:pic>
        <p:nvPicPr>
          <p:cNvPr id="22" name="Picture 21">
            <a:extLst>
              <a:ext uri="{FF2B5EF4-FFF2-40B4-BE49-F238E27FC236}">
                <a16:creationId xmlns:a16="http://schemas.microsoft.com/office/drawing/2014/main" id="{E72403A6-27EC-46AC-9B33-D854FEEC326B}"/>
              </a:ext>
            </a:extLst>
          </p:cNvPr>
          <p:cNvPicPr>
            <a:picLocks noChangeAspect="1"/>
          </p:cNvPicPr>
          <p:nvPr/>
        </p:nvPicPr>
        <p:blipFill rotWithShape="1">
          <a:blip r:embed="rId5"/>
          <a:srcRect r="48413" b="15229"/>
          <a:stretch/>
        </p:blipFill>
        <p:spPr>
          <a:xfrm rot="16565673" flipH="1">
            <a:off x="9326632" y="5312557"/>
            <a:ext cx="458329" cy="753147"/>
          </a:xfrm>
          <a:prstGeom prst="rect">
            <a:avLst/>
          </a:prstGeom>
        </p:spPr>
      </p:pic>
      <p:pic>
        <p:nvPicPr>
          <p:cNvPr id="23" name="Picture 22">
            <a:extLst>
              <a:ext uri="{FF2B5EF4-FFF2-40B4-BE49-F238E27FC236}">
                <a16:creationId xmlns:a16="http://schemas.microsoft.com/office/drawing/2014/main" id="{CB740FD9-7729-45CF-B426-C36B4E83D242}"/>
              </a:ext>
            </a:extLst>
          </p:cNvPr>
          <p:cNvPicPr>
            <a:picLocks noChangeAspect="1"/>
          </p:cNvPicPr>
          <p:nvPr/>
        </p:nvPicPr>
        <p:blipFill rotWithShape="1">
          <a:blip r:embed="rId5"/>
          <a:srcRect l="48412" b="-15859"/>
          <a:stretch/>
        </p:blipFill>
        <p:spPr>
          <a:xfrm rot="16513933" flipH="1">
            <a:off x="8639901" y="5609002"/>
            <a:ext cx="458330" cy="1029346"/>
          </a:xfrm>
          <a:prstGeom prst="rect">
            <a:avLst/>
          </a:prstGeom>
        </p:spPr>
      </p:pic>
    </p:spTree>
    <p:extLst>
      <p:ext uri="{BB962C8B-B14F-4D97-AF65-F5344CB8AC3E}">
        <p14:creationId xmlns:p14="http://schemas.microsoft.com/office/powerpoint/2010/main" val="1049524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506BD70-D49F-4461-AE51-C6C2D6E6C592}"/>
              </a:ext>
            </a:extLst>
          </p:cNvPr>
          <p:cNvGrpSpPr/>
          <p:nvPr/>
        </p:nvGrpSpPr>
        <p:grpSpPr>
          <a:xfrm>
            <a:off x="8718779" y="-264337"/>
            <a:ext cx="3631070" cy="8652767"/>
            <a:chOff x="99112" y="-277840"/>
            <a:chExt cx="3631070" cy="8652767"/>
          </a:xfrm>
        </p:grpSpPr>
        <p:pic>
          <p:nvPicPr>
            <p:cNvPr id="19" name="Picture 18">
              <a:extLst>
                <a:ext uri="{FF2B5EF4-FFF2-40B4-BE49-F238E27FC236}">
                  <a16:creationId xmlns:a16="http://schemas.microsoft.com/office/drawing/2014/main" id="{A5BCD37D-FEE9-49B4-91C4-A2AA7D400DE4}"/>
                </a:ext>
              </a:extLst>
            </p:cNvPr>
            <p:cNvPicPr>
              <a:picLocks noChangeAspect="1"/>
            </p:cNvPicPr>
            <p:nvPr/>
          </p:nvPicPr>
          <p:blipFill>
            <a:blip r:embed="rId2"/>
            <a:stretch>
              <a:fillRect/>
            </a:stretch>
          </p:blipFill>
          <p:spPr>
            <a:xfrm rot="7319646">
              <a:off x="123442" y="-302170"/>
              <a:ext cx="1927739" cy="1976400"/>
            </a:xfrm>
            <a:prstGeom prst="rect">
              <a:avLst/>
            </a:prstGeom>
          </p:spPr>
        </p:pic>
        <p:pic>
          <p:nvPicPr>
            <p:cNvPr id="20" name="Picture 19">
              <a:extLst>
                <a:ext uri="{FF2B5EF4-FFF2-40B4-BE49-F238E27FC236}">
                  <a16:creationId xmlns:a16="http://schemas.microsoft.com/office/drawing/2014/main" id="{B2B0B46F-C881-41F7-8E61-0398E8447FAB}"/>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rot="20862452">
              <a:off x="300251" y="1325857"/>
              <a:ext cx="3429931" cy="7049070"/>
            </a:xfrm>
            <a:prstGeom prst="trapezoid">
              <a:avLst>
                <a:gd name="adj" fmla="val 35871"/>
              </a:avLst>
            </a:prstGeom>
          </p:spPr>
        </p:pic>
      </p:grpSp>
      <p:sp>
        <p:nvSpPr>
          <p:cNvPr id="32" name="TextBox 31">
            <a:extLst>
              <a:ext uri="{FF2B5EF4-FFF2-40B4-BE49-F238E27FC236}">
                <a16:creationId xmlns:a16="http://schemas.microsoft.com/office/drawing/2014/main" id="{0E6F630E-6140-4B21-92CE-EBA47B484310}"/>
              </a:ext>
            </a:extLst>
          </p:cNvPr>
          <p:cNvSpPr txBox="1"/>
          <p:nvPr/>
        </p:nvSpPr>
        <p:spPr>
          <a:xfrm>
            <a:off x="658653" y="555488"/>
            <a:ext cx="6900388" cy="1323439"/>
          </a:xfrm>
          <a:prstGeom prst="rect">
            <a:avLst/>
          </a:prstGeom>
          <a:noFill/>
        </p:spPr>
        <p:txBody>
          <a:bodyPr wrap="square">
            <a:spAutoFit/>
          </a:bodyPr>
          <a:lstStyle/>
          <a:p>
            <a:r>
              <a:rPr lang="en-US" sz="4000" dirty="0">
                <a:solidFill>
                  <a:srgbClr val="FFC000"/>
                </a:solidFill>
                <a:latin typeface="Britannic Bold" panose="020B0903060703020204" pitchFamily="34" charset="0"/>
              </a:rPr>
              <a:t>SOLVED</a:t>
            </a:r>
            <a:r>
              <a:rPr lang="en-US" sz="4000" dirty="0">
                <a:solidFill>
                  <a:schemeClr val="bg1"/>
                </a:solidFill>
                <a:latin typeface="Britannic Bold" panose="020B0903060703020204" pitchFamily="34" charset="0"/>
              </a:rPr>
              <a:t> VS. </a:t>
            </a:r>
            <a:r>
              <a:rPr lang="en-US" sz="4000" dirty="0">
                <a:solidFill>
                  <a:srgbClr val="FFC000"/>
                </a:solidFill>
                <a:latin typeface="Britannic Bold" panose="020B0903060703020204" pitchFamily="34" charset="0"/>
              </a:rPr>
              <a:t>UNSOLVED</a:t>
            </a:r>
            <a:r>
              <a:rPr lang="en-US" sz="4000" dirty="0">
                <a:solidFill>
                  <a:schemeClr val="bg1"/>
                </a:solidFill>
                <a:latin typeface="Britannic Bold" panose="020B0903060703020204" pitchFamily="34" charset="0"/>
              </a:rPr>
              <a:t> HOMICIDE CASES</a:t>
            </a:r>
          </a:p>
        </p:txBody>
      </p:sp>
      <p:pic>
        <p:nvPicPr>
          <p:cNvPr id="7" name="Picture 6">
            <a:extLst>
              <a:ext uri="{FF2B5EF4-FFF2-40B4-BE49-F238E27FC236}">
                <a16:creationId xmlns:a16="http://schemas.microsoft.com/office/drawing/2014/main" id="{AC77E127-41F7-4670-97AB-15B7CBA1A4C1}"/>
              </a:ext>
            </a:extLst>
          </p:cNvPr>
          <p:cNvPicPr>
            <a:picLocks noChangeAspect="1"/>
          </p:cNvPicPr>
          <p:nvPr/>
        </p:nvPicPr>
        <p:blipFill rotWithShape="1">
          <a:blip r:embed="rId4"/>
          <a:srcRect l="24608" t="17640" r="24366" b="5862"/>
          <a:stretch/>
        </p:blipFill>
        <p:spPr>
          <a:xfrm>
            <a:off x="2463144" y="2450201"/>
            <a:ext cx="5095897" cy="3927944"/>
          </a:xfrm>
          <a:prstGeom prst="rect">
            <a:avLst/>
          </a:prstGeom>
        </p:spPr>
      </p:pic>
      <p:pic>
        <p:nvPicPr>
          <p:cNvPr id="8" name="Picture 7">
            <a:extLst>
              <a:ext uri="{FF2B5EF4-FFF2-40B4-BE49-F238E27FC236}">
                <a16:creationId xmlns:a16="http://schemas.microsoft.com/office/drawing/2014/main" id="{E18148DB-18DA-4E31-B235-77F7C4E3F263}"/>
              </a:ext>
            </a:extLst>
          </p:cNvPr>
          <p:cNvPicPr>
            <a:picLocks noChangeAspect="1"/>
          </p:cNvPicPr>
          <p:nvPr/>
        </p:nvPicPr>
        <p:blipFill rotWithShape="1">
          <a:blip r:embed="rId4"/>
          <a:srcRect l="24608" t="4279" r="24366" b="86812"/>
          <a:stretch/>
        </p:blipFill>
        <p:spPr>
          <a:xfrm>
            <a:off x="2463144" y="2040574"/>
            <a:ext cx="5095897" cy="457471"/>
          </a:xfrm>
          <a:prstGeom prst="rect">
            <a:avLst/>
          </a:prstGeom>
        </p:spPr>
      </p:pic>
      <p:pic>
        <p:nvPicPr>
          <p:cNvPr id="4" name="Picture 3">
            <a:extLst>
              <a:ext uri="{FF2B5EF4-FFF2-40B4-BE49-F238E27FC236}">
                <a16:creationId xmlns:a16="http://schemas.microsoft.com/office/drawing/2014/main" id="{230DB184-3ECE-40D2-BAEE-DFCA15341DE7}"/>
              </a:ext>
            </a:extLst>
          </p:cNvPr>
          <p:cNvPicPr>
            <a:picLocks noChangeAspect="1"/>
          </p:cNvPicPr>
          <p:nvPr/>
        </p:nvPicPr>
        <p:blipFill>
          <a:blip r:embed="rId5"/>
          <a:stretch>
            <a:fillRect/>
          </a:stretch>
        </p:blipFill>
        <p:spPr>
          <a:xfrm flipH="1">
            <a:off x="10124343" y="4817427"/>
            <a:ext cx="1370988" cy="1370988"/>
          </a:xfrm>
          <a:prstGeom prst="rect">
            <a:avLst/>
          </a:prstGeom>
        </p:spPr>
      </p:pic>
    </p:spTree>
    <p:extLst>
      <p:ext uri="{BB962C8B-B14F-4D97-AF65-F5344CB8AC3E}">
        <p14:creationId xmlns:p14="http://schemas.microsoft.com/office/powerpoint/2010/main" val="86386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514</Words>
  <Application>Microsoft Office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Britannic Bold</vt:lpstr>
      <vt:lpstr>Calibri</vt:lpstr>
      <vt:lpstr>Calibri Light</vt:lpstr>
      <vt:lpstr>Chiller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Fatima A</dc:creator>
  <cp:lastModifiedBy>Fatima A</cp:lastModifiedBy>
  <cp:revision>24</cp:revision>
  <dcterms:created xsi:type="dcterms:W3CDTF">2025-07-02T04:37:04Z</dcterms:created>
  <dcterms:modified xsi:type="dcterms:W3CDTF">2025-07-02T19:35:54Z</dcterms:modified>
</cp:coreProperties>
</file>