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75" r:id="rId2"/>
    <p:sldId id="278" r:id="rId3"/>
    <p:sldId id="279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80" r:id="rId13"/>
    <p:sldId id="269" r:id="rId14"/>
    <p:sldId id="270" r:id="rId15"/>
    <p:sldId id="281" r:id="rId16"/>
    <p:sldId id="271" r:id="rId17"/>
    <p:sldId id="282" r:id="rId18"/>
    <p:sldId id="272" r:id="rId19"/>
  </p:sldIdLst>
  <p:sldSz cx="12192000" cy="6858000"/>
  <p:notesSz cx="6858000" cy="9144000"/>
  <p:embeddedFontLst>
    <p:embeddedFont>
      <p:font typeface="ADLaM Display" panose="020B0604020202020204" charset="0"/>
      <p:regular r:id="rId21"/>
    </p:embeddedFont>
    <p:embeddedFont>
      <p:font typeface="Algerian" panose="04020705040A02060702" pitchFamily="82" charset="0"/>
      <p:regular r:id="rId22"/>
    </p:embeddedFont>
    <p:embeddedFont>
      <p:font typeface="Barlow Condensed Black" panose="00000A06000000000000" pitchFamily="2" charset="0"/>
      <p:bold r:id="rId23"/>
      <p:boldItalic r:id="rId24"/>
    </p:embeddedFont>
    <p:embeddedFont>
      <p:font typeface="Berlin Sans FB Demi" panose="020E0802020502020306" pitchFamily="34" charset="0"/>
      <p:bold r:id="rId25"/>
    </p:embeddedFont>
    <p:embeddedFont>
      <p:font typeface="Broadway" panose="04040905080002020502" pitchFamily="82" charset="0"/>
      <p:regular r:id="rId26"/>
    </p:embeddedFont>
    <p:embeddedFont>
      <p:font typeface="Play" panose="020B0604020202020204" charset="0"/>
      <p:regular r:id="rId27"/>
      <p:bold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X5sckXx0Mnw9XpU75AewnNlb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6FF9EB-4405-41D0-A2ED-D40D1CDCADE2}">
  <a:tblStyle styleId="{1C6FF9EB-4405-41D0-A2ED-D40D1CDCADE2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tcBdr/>
        <a:fill>
          <a:solidFill>
            <a:srgbClr val="CAD1D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1D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2a5dbca8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332a5dbca8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2a5dbca8c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32a5dbca8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2a7d68462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32a7d684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7684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978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212fec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19212fec8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319212fec84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sv-SE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919e0173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31919e017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2a5dbca8c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32a5dbca8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534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9C61546A-71CE-C6B1-DA8A-0A5B3441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189" b="80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C9A4F-BA2F-9930-1193-C161DB42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  <a:t>Brain Wave </a:t>
            </a:r>
            <a:r>
              <a:rPr lang="en-US" sz="6000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  <a:t>Classification</a:t>
            </a:r>
            <a:r>
              <a:rPr lang="en-US" sz="6000" b="0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  <a:t> from EEG Using Machine Learning and Deep Learning</a:t>
            </a:r>
            <a:br>
              <a:rPr lang="en-US" sz="6000" b="1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</a:b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5582B-C430-1842-2650-59D00942130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sv-SE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950450" y="365125"/>
            <a:ext cx="82632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sv-SE" b="1" dirty="0" err="1">
                <a:solidFill>
                  <a:schemeClr val="lt1"/>
                </a:solidFill>
              </a:rPr>
              <a:t>Work</a:t>
            </a:r>
            <a:r>
              <a:rPr lang="sv-SE" b="1" dirty="0">
                <a:solidFill>
                  <a:schemeClr val="lt1"/>
                </a:solidFill>
              </a:rPr>
              <a:t> Process: </a:t>
            </a:r>
            <a:r>
              <a:rPr lang="sv-SE" b="1" dirty="0" err="1">
                <a:solidFill>
                  <a:schemeClr val="lt1"/>
                </a:solidFill>
              </a:rPr>
              <a:t>Overview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4550" y="1868487"/>
            <a:ext cx="7305300" cy="38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10</a:t>
            </a:fld>
            <a:endParaRPr dirty="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900" y="2119500"/>
            <a:ext cx="2901900" cy="3375475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0615F-B472-468D-BCEA-BE0A207711FC}"/>
              </a:ext>
            </a:extLst>
          </p:cNvPr>
          <p:cNvSpPr txBox="1"/>
          <p:nvPr/>
        </p:nvSpPr>
        <p:spPr>
          <a:xfrm>
            <a:off x="8859936" y="5617885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of our CNN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919e01736_0_0"/>
          <p:cNvSpPr/>
          <p:nvPr/>
        </p:nvSpPr>
        <p:spPr>
          <a:xfrm>
            <a:off x="10107828" y="1256271"/>
            <a:ext cx="1643400" cy="19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sv-SE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1919e01736_0_0"/>
          <p:cNvSpPr/>
          <p:nvPr/>
        </p:nvSpPr>
        <p:spPr>
          <a:xfrm>
            <a:off x="62222" y="1485958"/>
            <a:ext cx="12067556" cy="4686241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83" name="Google Shape;183;g31919e01736_0_0"/>
          <p:cNvSpPr txBox="1"/>
          <p:nvPr/>
        </p:nvSpPr>
        <p:spPr>
          <a:xfrm>
            <a:off x="679622" y="162560"/>
            <a:ext cx="109941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4000" dirty="0" err="1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Work</a:t>
            </a:r>
            <a:r>
              <a:rPr lang="sv-SE" sz="4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process: </a:t>
            </a:r>
            <a:r>
              <a:rPr lang="sv-SE" sz="4000" dirty="0" err="1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preprocessing</a:t>
            </a:r>
            <a:r>
              <a:rPr lang="sv-SE" sz="4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and </a:t>
            </a:r>
            <a:r>
              <a:rPr lang="sv-SE" sz="4000" dirty="0" err="1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splitting</a:t>
            </a: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1919e01736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11</a:t>
            </a:fld>
            <a:endParaRPr/>
          </a:p>
        </p:txBody>
      </p:sp>
      <p:pic>
        <p:nvPicPr>
          <p:cNvPr id="185" name="Google Shape;185;g31919e0173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01" y="1595679"/>
            <a:ext cx="5235538" cy="1833321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86" name="Google Shape;186;g31919e0173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084" y="1629905"/>
            <a:ext cx="5479516" cy="158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7B81C-A081-4976-9304-11B40ED83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146" y="3538720"/>
            <a:ext cx="4935186" cy="1954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2a5dbca8c_0_59"/>
          <p:cNvSpPr/>
          <p:nvPr/>
        </p:nvSpPr>
        <p:spPr>
          <a:xfrm>
            <a:off x="114900" y="2250639"/>
            <a:ext cx="11962200" cy="3867900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93" name="Google Shape;193;g332a5dbca8c_0_59"/>
          <p:cNvSpPr txBox="1"/>
          <p:nvPr/>
        </p:nvSpPr>
        <p:spPr>
          <a:xfrm>
            <a:off x="1025650" y="183524"/>
            <a:ext cx="92193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5400" b="0" i="0" u="none" strike="noStrike" cap="none" dirty="0">
                <a:solidFill>
                  <a:schemeClr val="tx1"/>
                </a:solidFill>
                <a:latin typeface="Algerian"/>
                <a:ea typeface="Arial"/>
                <a:cs typeface="Arial"/>
                <a:sym typeface="Algerian"/>
              </a:rPr>
              <a:t>Ml models classification accuracy</a:t>
            </a:r>
            <a:r>
              <a:rPr lang="sv-SE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32a5dbca8c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12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597821-0D2E-497C-97A2-A1DA5D66F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64324"/>
              </p:ext>
            </p:extLst>
          </p:nvPr>
        </p:nvGraphicFramePr>
        <p:xfrm>
          <a:off x="939799" y="2650067"/>
          <a:ext cx="10049934" cy="3039535"/>
        </p:xfrm>
        <a:graphic>
          <a:graphicData uri="http://schemas.openxmlformats.org/drawingml/2006/table">
            <a:tbl>
              <a:tblPr firstRow="1" bandRow="1">
                <a:tableStyleId>{1C6FF9EB-4405-41D0-A2ED-D40D1CDCADE2}</a:tableStyleId>
              </a:tblPr>
              <a:tblGrid>
                <a:gridCol w="5024967">
                  <a:extLst>
                    <a:ext uri="{9D8B030D-6E8A-4147-A177-3AD203B41FA5}">
                      <a16:colId xmlns:a16="http://schemas.microsoft.com/office/drawing/2014/main" val="971501906"/>
                    </a:ext>
                  </a:extLst>
                </a:gridCol>
                <a:gridCol w="5024967">
                  <a:extLst>
                    <a:ext uri="{9D8B030D-6E8A-4147-A177-3AD203B41FA5}">
                      <a16:colId xmlns:a16="http://schemas.microsoft.com/office/drawing/2014/main" val="2041714936"/>
                    </a:ext>
                  </a:extLst>
                </a:gridCol>
              </a:tblGrid>
              <a:tr h="607907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1353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r>
                        <a:rPr lang="en-US" dirty="0"/>
                        <a:t>1️⃣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10.4666%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30473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r>
                        <a:rPr lang="en-US" dirty="0"/>
                        <a:t>2️⃣ 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13.2666%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33852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r>
                        <a:rPr lang="en-US" dirty="0"/>
                        <a:t>3️⃣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11.4666%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648973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r>
                        <a:rPr lang="en-US" dirty="0"/>
                        <a:t>4️⃣ K-Nearest Neighbors 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10.1333%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2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2a5dbca8c_0_59"/>
          <p:cNvSpPr/>
          <p:nvPr/>
        </p:nvSpPr>
        <p:spPr>
          <a:xfrm>
            <a:off x="263066" y="1618500"/>
            <a:ext cx="11665867" cy="3867900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sv-SE" sz="2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Conv2dBlockELU</a:t>
            </a:r>
            <a:r>
              <a:rPr lang="sv-SE" sz="1600" dirty="0">
                <a:solidFill>
                  <a:schemeClr val="dk1"/>
                </a:solidFill>
              </a:rPr>
              <a:t> </a:t>
            </a:r>
            <a:r>
              <a:rPr lang="sv-SE" sz="1800" dirty="0">
                <a:solidFill>
                  <a:schemeClr val="dk1"/>
                </a:solidFill>
              </a:rPr>
              <a:t>is a </a:t>
            </a:r>
            <a:r>
              <a:rPr lang="sv-SE" sz="1800" b="1" dirty="0">
                <a:solidFill>
                  <a:schemeClr val="dk1"/>
                </a:solidFill>
              </a:rPr>
              <a:t>custom convolutional block</a:t>
            </a:r>
            <a:r>
              <a:rPr lang="sv-SE" sz="1800" dirty="0">
                <a:solidFill>
                  <a:schemeClr val="dk1"/>
                </a:solidFill>
              </a:rPr>
              <a:t> used in the CNN model. 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sv-SE" sz="2300" dirty="0">
                <a:solidFill>
                  <a:schemeClr val="dk1"/>
                </a:solidFill>
              </a:rPr>
              <a:t>It is a wrapper around</a:t>
            </a:r>
            <a:r>
              <a:rPr lang="sv-SE" sz="1800" dirty="0">
                <a:solidFill>
                  <a:schemeClr val="dk1"/>
                </a:solidFill>
              </a:rPr>
              <a:t> </a:t>
            </a:r>
            <a:r>
              <a:rPr lang="sv-SE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nn.Conv2d</a:t>
            </a:r>
            <a:r>
              <a:rPr lang="sv-SE" sz="1800" dirty="0">
                <a:solidFill>
                  <a:schemeClr val="dk1"/>
                </a:solidFill>
              </a:rPr>
              <a:t>, </a:t>
            </a:r>
            <a:r>
              <a:rPr lang="sv-SE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nn.BatchNorm2d</a:t>
            </a:r>
            <a:r>
              <a:rPr lang="sv-SE" sz="1800" dirty="0">
                <a:solidFill>
                  <a:schemeClr val="dk1"/>
                </a:solidFill>
              </a:rPr>
              <a:t>, and </a:t>
            </a:r>
            <a:r>
              <a:rPr lang="sv-SE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nn.ELU()</a:t>
            </a:r>
            <a:endParaRPr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600" dirty="0">
                <a:solidFill>
                  <a:schemeClr val="dk1"/>
                </a:solidFill>
              </a:rPr>
              <a:t>The CNN consists of </a:t>
            </a:r>
            <a:r>
              <a:rPr lang="sv-SE" sz="1600" b="1" dirty="0">
                <a:solidFill>
                  <a:schemeClr val="dk1"/>
                </a:solidFill>
              </a:rPr>
              <a:t>convolutional layers</a:t>
            </a:r>
            <a:r>
              <a:rPr lang="sv-SE" sz="1600" dirty="0">
                <a:solidFill>
                  <a:schemeClr val="dk1"/>
                </a:solidFill>
              </a:rPr>
              <a:t>, </a:t>
            </a:r>
            <a:r>
              <a:rPr lang="sv-SE" sz="1600" b="1" dirty="0">
                <a:solidFill>
                  <a:schemeClr val="dk1"/>
                </a:solidFill>
              </a:rPr>
              <a:t>dropout</a:t>
            </a:r>
            <a:r>
              <a:rPr lang="sv-SE" sz="1600" dirty="0">
                <a:solidFill>
                  <a:schemeClr val="dk1"/>
                </a:solidFill>
              </a:rPr>
              <a:t>, and </a:t>
            </a:r>
            <a:r>
              <a:rPr lang="sv-SE" sz="1600" b="1" dirty="0">
                <a:solidFill>
                  <a:schemeClr val="dk1"/>
                </a:solidFill>
              </a:rPr>
              <a:t>fully connected layers</a:t>
            </a:r>
            <a:r>
              <a:rPr lang="sv-SE" sz="1600" dirty="0">
                <a:solidFill>
                  <a:schemeClr val="dk1"/>
                </a:solidFill>
              </a:rPr>
              <a:t>.</a:t>
            </a:r>
            <a:br>
              <a:rPr lang="sv-SE" sz="1600" dirty="0">
                <a:solidFill>
                  <a:schemeClr val="dk1"/>
                </a:solidFill>
              </a:rPr>
            </a:br>
            <a:r>
              <a:rPr lang="sv-SE" sz="1600" dirty="0">
                <a:solidFill>
                  <a:schemeClr val="dk1"/>
                </a:solidFill>
              </a:rPr>
              <a:t>Each layer extracts different levels of features, which are passed through non-linearity and normalization to improve learning.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600" dirty="0">
                <a:solidFill>
                  <a:schemeClr val="dk1"/>
                </a:solidFill>
              </a:rPr>
              <a:t>🔹 </a:t>
            </a:r>
            <a:r>
              <a:rPr lang="sv-SE" sz="1600" b="1" dirty="0">
                <a:solidFill>
                  <a:schemeClr val="dk1"/>
                </a:solidFill>
              </a:rPr>
              <a:t>Input Data:</a:t>
            </a:r>
            <a:r>
              <a:rPr lang="sv-SE" sz="1600" dirty="0">
                <a:solidFill>
                  <a:schemeClr val="dk1"/>
                </a:solidFill>
              </a:rPr>
              <a:t> EEG signals with shape </a:t>
            </a:r>
            <a:r>
              <a:rPr lang="sv-SE" sz="1600" b="1" dirty="0">
                <a:solidFill>
                  <a:schemeClr val="dk1"/>
                </a:solidFill>
              </a:rPr>
              <a:t>(batch_size, 14, 224)</a:t>
            </a:r>
            <a:br>
              <a:rPr lang="sv-SE" sz="1600" b="1" dirty="0">
                <a:solidFill>
                  <a:schemeClr val="dk1"/>
                </a:solidFill>
              </a:rPr>
            </a:br>
            <a:r>
              <a:rPr lang="sv-SE" sz="1600" dirty="0">
                <a:solidFill>
                  <a:schemeClr val="dk1"/>
                </a:solidFill>
              </a:rPr>
              <a:t>🔹 </a:t>
            </a:r>
            <a:r>
              <a:rPr lang="sv-SE" sz="1600" b="1" dirty="0">
                <a:solidFill>
                  <a:schemeClr val="dk1"/>
                </a:solidFill>
              </a:rPr>
              <a:t>Goal:</a:t>
            </a:r>
            <a:r>
              <a:rPr lang="sv-SE" sz="1600" dirty="0">
                <a:solidFill>
                  <a:schemeClr val="dk1"/>
                </a:solidFill>
              </a:rPr>
              <a:t> Classify EEG signals into </a:t>
            </a:r>
            <a:r>
              <a:rPr lang="sv-SE" sz="1600" b="1" dirty="0">
                <a:solidFill>
                  <a:schemeClr val="dk1"/>
                </a:solidFill>
              </a:rPr>
              <a:t>10 categories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Primary</a:t>
            </a:r>
            <a:r>
              <a:rPr lang="en-US" sz="1800" b="1" dirty="0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 training: with 10,000 data</a:t>
            </a:r>
            <a:endParaRPr lang="en-US" sz="2000" b="1" i="0" u="none" strike="noStrike" cap="none" dirty="0">
              <a:solidFill>
                <a:schemeClr val="dk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93" name="Google Shape;193;g332a5dbca8c_0_59"/>
          <p:cNvSpPr txBox="1"/>
          <p:nvPr/>
        </p:nvSpPr>
        <p:spPr>
          <a:xfrm>
            <a:off x="1025650" y="183524"/>
            <a:ext cx="92193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5500" b="0" i="0" u="none" strike="noStrike" cap="none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Proposed Modules: CNN</a:t>
            </a:r>
            <a:r>
              <a:rPr lang="sv-SE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32a5dbca8c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2a7d68462_0_3"/>
          <p:cNvSpPr/>
          <p:nvPr/>
        </p:nvSpPr>
        <p:spPr>
          <a:xfrm>
            <a:off x="10107828" y="1256271"/>
            <a:ext cx="1643400" cy="19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sv-SE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32a7d68462_0_3"/>
          <p:cNvSpPr/>
          <p:nvPr/>
        </p:nvSpPr>
        <p:spPr>
          <a:xfrm>
            <a:off x="145425" y="1256275"/>
            <a:ext cx="11962200" cy="3867900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201" name="Google Shape;201;g332a7d68462_0_3"/>
          <p:cNvSpPr txBox="1"/>
          <p:nvPr/>
        </p:nvSpPr>
        <p:spPr>
          <a:xfrm>
            <a:off x="1025650" y="183524"/>
            <a:ext cx="9219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4000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Planning: inside look at our</a:t>
            </a:r>
            <a:r>
              <a:rPr lang="sv-SE" sz="4000" b="0" i="0" u="none" strike="noStrike" cap="none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 CNN</a:t>
            </a:r>
            <a:r>
              <a:rPr lang="sv-S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32a7d68462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14</a:t>
            </a:fld>
            <a:endParaRPr/>
          </a:p>
        </p:txBody>
      </p:sp>
      <p:pic>
        <p:nvPicPr>
          <p:cNvPr id="203" name="Google Shape;203;g332a7d6846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000" y="1477525"/>
            <a:ext cx="9007938" cy="3425400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544650" y="282475"/>
            <a:ext cx="10679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sv-SE" sz="4000" dirty="0">
                <a:solidFill>
                  <a:schemeClr val="tx1"/>
                </a:solidFill>
                <a:latin typeface="ADLaM Display"/>
                <a:ea typeface="ADLaM Display"/>
                <a:cs typeface="ADLaM Display"/>
                <a:sym typeface="ADLaM Display"/>
              </a:rPr>
              <a:t>Existing CNN models: Literature Review</a:t>
            </a:r>
            <a:endParaRPr sz="4000" b="0" i="0" u="none" strike="noStrike" cap="none" dirty="0">
              <a:solidFill>
                <a:schemeClr val="tx1"/>
              </a:solidFill>
              <a:latin typeface="ADLaM Display"/>
              <a:ea typeface="ADLaM Display"/>
              <a:cs typeface="ADLaM Display"/>
              <a:sym typeface="ADLaM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701475" y="1830700"/>
            <a:ext cx="110070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15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099F968-A396-46B3-A439-8A0CE20D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45022"/>
              </p:ext>
            </p:extLst>
          </p:nvPr>
        </p:nvGraphicFramePr>
        <p:xfrm>
          <a:off x="701475" y="1830700"/>
          <a:ext cx="10789050" cy="3463196"/>
        </p:xfrm>
        <a:graphic>
          <a:graphicData uri="http://schemas.openxmlformats.org/drawingml/2006/table">
            <a:tbl>
              <a:tblPr firstRow="1" bandRow="1">
                <a:tableStyleId>{1C6FF9EB-4405-41D0-A2ED-D40D1CDCADE2}</a:tableStyleId>
              </a:tblPr>
              <a:tblGrid>
                <a:gridCol w="3596350">
                  <a:extLst>
                    <a:ext uri="{9D8B030D-6E8A-4147-A177-3AD203B41FA5}">
                      <a16:colId xmlns:a16="http://schemas.microsoft.com/office/drawing/2014/main" val="2193703755"/>
                    </a:ext>
                  </a:extLst>
                </a:gridCol>
                <a:gridCol w="3596350">
                  <a:extLst>
                    <a:ext uri="{9D8B030D-6E8A-4147-A177-3AD203B41FA5}">
                      <a16:colId xmlns:a16="http://schemas.microsoft.com/office/drawing/2014/main" val="1396341002"/>
                    </a:ext>
                  </a:extLst>
                </a:gridCol>
                <a:gridCol w="3596350">
                  <a:extLst>
                    <a:ext uri="{9D8B030D-6E8A-4147-A177-3AD203B41FA5}">
                      <a16:colId xmlns:a16="http://schemas.microsoft.com/office/drawing/2014/main" val="2936372106"/>
                    </a:ext>
                  </a:extLst>
                </a:gridCol>
              </a:tblGrid>
              <a:tr h="865799">
                <a:tc>
                  <a:txBody>
                    <a:bodyPr/>
                    <a:lstStyle/>
                    <a:p>
                      <a:r>
                        <a:rPr lang="en-US" dirty="0"/>
                        <a:t>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41"/>
                  </a:ext>
                </a:extLst>
              </a:tr>
              <a:tr h="865799">
                <a:tc>
                  <a:txBody>
                    <a:bodyPr/>
                    <a:lstStyle/>
                    <a:p>
                      <a:r>
                        <a:rPr lang="en-US" dirty="0"/>
                        <a:t>Bird et al.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27.0718%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477"/>
                  </a:ext>
                </a:extLst>
              </a:tr>
              <a:tr h="865799">
                <a:tc>
                  <a:txBody>
                    <a:bodyPr/>
                    <a:lstStyle/>
                    <a:p>
                      <a:r>
                        <a:rPr lang="en-US" dirty="0"/>
                        <a:t>Grover et al.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23229"/>
                  </a:ext>
                </a:extLst>
              </a:tr>
              <a:tr h="865799">
                <a:tc>
                  <a:txBody>
                    <a:bodyPr/>
                    <a:lstStyle/>
                    <a:p>
                      <a:r>
                        <a:rPr lang="en-US" dirty="0"/>
                        <a:t>Our proposed model: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Yet to 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0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544650" y="282475"/>
            <a:ext cx="1067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sv-SE" sz="5700" b="0" i="0" u="none" strike="noStrike" cap="none">
                <a:solidFill>
                  <a:srgbClr val="F9E2C9"/>
                </a:solidFill>
                <a:latin typeface="ADLaM Display"/>
                <a:ea typeface="ADLaM Display"/>
                <a:cs typeface="ADLaM Display"/>
                <a:sym typeface="ADLaM Display"/>
              </a:rPr>
              <a:t>Challenges and Observations</a:t>
            </a:r>
            <a:endParaRPr sz="5700" b="0" i="0" u="none" strike="noStrike" cap="none">
              <a:solidFill>
                <a:srgbClr val="F9E2C9"/>
              </a:solidFill>
              <a:latin typeface="ADLaM Display"/>
              <a:ea typeface="ADLaM Display"/>
              <a:cs typeface="ADLaM Display"/>
              <a:sym typeface="ADLaM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794609" y="1832100"/>
            <a:ext cx="110070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imbalance </a:t>
            </a:r>
            <a:r>
              <a:rPr lang="sv-SE" sz="2800" dirty="0">
                <a:solidFill>
                  <a:schemeClr val="lt1"/>
                </a:solidFill>
              </a:rPr>
              <a:t>in features</a:t>
            </a: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Computational requirements for deep learning.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in raw EEG data.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544650" y="282475"/>
            <a:ext cx="10679100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en-US" sz="5700" b="0" i="0" u="none" strike="noStrike" cap="none" dirty="0" err="1">
                <a:solidFill>
                  <a:schemeClr val="tx1"/>
                </a:solidFill>
                <a:latin typeface="ADLaM Display"/>
                <a:ea typeface="ADLaM Display"/>
                <a:cs typeface="ADLaM Display"/>
                <a:sym typeface="ADLaM Display"/>
              </a:rPr>
              <a:t>Referances</a:t>
            </a:r>
            <a:endParaRPr sz="3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701475" y="1830700"/>
            <a:ext cx="110070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Bird, Jordan J., et al. "A deep evolutionary approach to bioinspired classifier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optimisation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for brain-machine interaction." Complexity 2019 (2019).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Jolly,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Baani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Leen Kaur, et al. "Universal EEG encoder for learning diverse intelligent tasks." 2019 IEEE Fifth International Conference on Multimedia Big Data (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BigMM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). IEEE, 2019.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402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8FAEA9A3-5C26-519F-C140-46CA9A74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039850" cy="6858000"/>
          </a:xfrm>
          <a:prstGeom prst="rect">
            <a:avLst/>
          </a:prstGeom>
        </p:spPr>
      </p:pic>
      <p:sp>
        <p:nvSpPr>
          <p:cNvPr id="217" name="Google Shape;217;p37"/>
          <p:cNvSpPr/>
          <p:nvPr/>
        </p:nvSpPr>
        <p:spPr>
          <a:xfrm>
            <a:off x="152400" y="136550"/>
            <a:ext cx="12039600" cy="6584900"/>
          </a:xfrm>
          <a:custGeom>
            <a:avLst/>
            <a:gdLst/>
            <a:ahLst/>
            <a:cxnLst/>
            <a:rect l="l" t="t" r="r" b="b"/>
            <a:pathLst>
              <a:path w="12192000" h="1473200" extrusionOk="0">
                <a:moveTo>
                  <a:pt x="3972670" y="629680"/>
                </a:moveTo>
                <a:lnTo>
                  <a:pt x="4087416" y="794879"/>
                </a:lnTo>
                <a:lnTo>
                  <a:pt x="3865067" y="794879"/>
                </a:lnTo>
                <a:close/>
                <a:moveTo>
                  <a:pt x="9441358" y="537704"/>
                </a:moveTo>
                <a:cubicBezTo>
                  <a:pt x="9504461" y="537704"/>
                  <a:pt x="9556105" y="558391"/>
                  <a:pt x="9596288" y="599765"/>
                </a:cubicBezTo>
                <a:cubicBezTo>
                  <a:pt x="9636472" y="641140"/>
                  <a:pt x="9656564" y="694271"/>
                  <a:pt x="9656564" y="759160"/>
                </a:cubicBezTo>
                <a:cubicBezTo>
                  <a:pt x="9656564" y="824347"/>
                  <a:pt x="9636993" y="876437"/>
                  <a:pt x="9597851" y="915430"/>
                </a:cubicBezTo>
                <a:cubicBezTo>
                  <a:pt x="9558709" y="954423"/>
                  <a:pt x="9506545" y="973919"/>
                  <a:pt x="9441358" y="973919"/>
                </a:cubicBezTo>
                <a:cubicBezTo>
                  <a:pt x="9376469" y="973919"/>
                  <a:pt x="9324379" y="954348"/>
                  <a:pt x="9285089" y="915207"/>
                </a:cubicBezTo>
                <a:cubicBezTo>
                  <a:pt x="9245798" y="876065"/>
                  <a:pt x="9226153" y="824049"/>
                  <a:pt x="9226153" y="759160"/>
                </a:cubicBezTo>
                <a:cubicBezTo>
                  <a:pt x="9226153" y="693974"/>
                  <a:pt x="9246170" y="640768"/>
                  <a:pt x="9286205" y="599542"/>
                </a:cubicBezTo>
                <a:cubicBezTo>
                  <a:pt x="9326240" y="558317"/>
                  <a:pt x="9377958" y="537704"/>
                  <a:pt x="9441358" y="537704"/>
                </a:cubicBezTo>
                <a:close/>
                <a:moveTo>
                  <a:pt x="10024318" y="452872"/>
                </a:moveTo>
                <a:lnTo>
                  <a:pt x="10248007" y="594854"/>
                </a:lnTo>
                <a:lnTo>
                  <a:pt x="10248007" y="855601"/>
                </a:lnTo>
                <a:cubicBezTo>
                  <a:pt x="10248007" y="925848"/>
                  <a:pt x="10293846" y="982998"/>
                  <a:pt x="10385524" y="1027051"/>
                </a:cubicBezTo>
                <a:cubicBezTo>
                  <a:pt x="10477202" y="1071104"/>
                  <a:pt x="10595818" y="1093131"/>
                  <a:pt x="10741372" y="1093131"/>
                </a:cubicBezTo>
                <a:cubicBezTo>
                  <a:pt x="10889010" y="1093131"/>
                  <a:pt x="10998473" y="1073709"/>
                  <a:pt x="11069761" y="1034864"/>
                </a:cubicBezTo>
                <a:cubicBezTo>
                  <a:pt x="11141050" y="996020"/>
                  <a:pt x="11176694" y="936266"/>
                  <a:pt x="11176694" y="855601"/>
                </a:cubicBezTo>
                <a:lnTo>
                  <a:pt x="11176694" y="594854"/>
                </a:lnTo>
                <a:lnTo>
                  <a:pt x="11400383" y="452872"/>
                </a:lnTo>
                <a:lnTo>
                  <a:pt x="10801201" y="452872"/>
                </a:lnTo>
                <a:lnTo>
                  <a:pt x="11004351" y="594854"/>
                </a:lnTo>
                <a:lnTo>
                  <a:pt x="11004351" y="827026"/>
                </a:lnTo>
                <a:cubicBezTo>
                  <a:pt x="11004351" y="876735"/>
                  <a:pt x="10986566" y="912974"/>
                  <a:pt x="10950996" y="935745"/>
                </a:cubicBezTo>
                <a:cubicBezTo>
                  <a:pt x="10915427" y="958516"/>
                  <a:pt x="10858500" y="969901"/>
                  <a:pt x="10780216" y="969901"/>
                </a:cubicBezTo>
                <a:cubicBezTo>
                  <a:pt x="10704314" y="969901"/>
                  <a:pt x="10649099" y="958590"/>
                  <a:pt x="10614570" y="935968"/>
                </a:cubicBezTo>
                <a:cubicBezTo>
                  <a:pt x="10580042" y="913346"/>
                  <a:pt x="10562778" y="877032"/>
                  <a:pt x="10562778" y="827026"/>
                </a:cubicBezTo>
                <a:lnTo>
                  <a:pt x="10562778" y="594854"/>
                </a:lnTo>
                <a:lnTo>
                  <a:pt x="10765929" y="452872"/>
                </a:lnTo>
                <a:close/>
                <a:moveTo>
                  <a:pt x="7606457" y="452872"/>
                </a:moveTo>
                <a:lnTo>
                  <a:pt x="7809607" y="564493"/>
                </a:lnTo>
                <a:lnTo>
                  <a:pt x="8097589" y="841760"/>
                </a:lnTo>
                <a:lnTo>
                  <a:pt x="8097589" y="919895"/>
                </a:lnTo>
                <a:lnTo>
                  <a:pt x="7873901" y="1062323"/>
                </a:lnTo>
                <a:lnTo>
                  <a:pt x="8630245" y="1062323"/>
                </a:lnTo>
                <a:lnTo>
                  <a:pt x="8407003" y="919895"/>
                </a:lnTo>
                <a:lnTo>
                  <a:pt x="8407003" y="841760"/>
                </a:lnTo>
                <a:lnTo>
                  <a:pt x="8684716" y="574762"/>
                </a:lnTo>
                <a:lnTo>
                  <a:pt x="8887866" y="452872"/>
                </a:lnTo>
                <a:lnTo>
                  <a:pt x="8336459" y="452872"/>
                </a:lnTo>
                <a:lnTo>
                  <a:pt x="8488710" y="554224"/>
                </a:lnTo>
                <a:lnTo>
                  <a:pt x="8332440" y="712279"/>
                </a:lnTo>
                <a:lnTo>
                  <a:pt x="8170813" y="564493"/>
                </a:lnTo>
                <a:lnTo>
                  <a:pt x="8323064" y="452872"/>
                </a:lnTo>
                <a:close/>
                <a:moveTo>
                  <a:pt x="2016026" y="452872"/>
                </a:moveTo>
                <a:lnTo>
                  <a:pt x="2239715" y="594854"/>
                </a:lnTo>
                <a:lnTo>
                  <a:pt x="2239715" y="919448"/>
                </a:lnTo>
                <a:lnTo>
                  <a:pt x="2016026" y="1062323"/>
                </a:lnTo>
                <a:lnTo>
                  <a:pt x="2727276" y="1062323"/>
                </a:lnTo>
                <a:lnTo>
                  <a:pt x="2554486" y="919448"/>
                </a:lnTo>
                <a:lnTo>
                  <a:pt x="2554486" y="819882"/>
                </a:lnTo>
                <a:lnTo>
                  <a:pt x="2907655" y="819882"/>
                </a:lnTo>
                <a:lnTo>
                  <a:pt x="2907655" y="919448"/>
                </a:lnTo>
                <a:lnTo>
                  <a:pt x="2734866" y="1062323"/>
                </a:lnTo>
                <a:lnTo>
                  <a:pt x="3393133" y="1062323"/>
                </a:lnTo>
                <a:lnTo>
                  <a:pt x="3446562" y="1062323"/>
                </a:lnTo>
                <a:lnTo>
                  <a:pt x="3962400" y="1062323"/>
                </a:lnTo>
                <a:lnTo>
                  <a:pt x="3778449" y="937308"/>
                </a:lnTo>
                <a:lnTo>
                  <a:pt x="3805685" y="895338"/>
                </a:lnTo>
                <a:lnTo>
                  <a:pt x="4156621" y="895338"/>
                </a:lnTo>
                <a:lnTo>
                  <a:pt x="4184303" y="937308"/>
                </a:lnTo>
                <a:lnTo>
                  <a:pt x="3972670" y="1062323"/>
                </a:lnTo>
                <a:lnTo>
                  <a:pt x="4692551" y="1062323"/>
                </a:lnTo>
                <a:lnTo>
                  <a:pt x="4740622" y="1062323"/>
                </a:lnTo>
                <a:lnTo>
                  <a:pt x="5317184" y="1062323"/>
                </a:lnTo>
                <a:lnTo>
                  <a:pt x="5093048" y="919895"/>
                </a:lnTo>
                <a:lnTo>
                  <a:pt x="5093048" y="715851"/>
                </a:lnTo>
                <a:lnTo>
                  <a:pt x="5477024" y="1062323"/>
                </a:lnTo>
                <a:lnTo>
                  <a:pt x="5792242" y="1062323"/>
                </a:lnTo>
                <a:lnTo>
                  <a:pt x="5792242" y="594854"/>
                </a:lnTo>
                <a:lnTo>
                  <a:pt x="6001941" y="461752"/>
                </a:lnTo>
                <a:lnTo>
                  <a:pt x="6211639" y="594854"/>
                </a:lnTo>
                <a:lnTo>
                  <a:pt x="6211639" y="919895"/>
                </a:lnTo>
                <a:lnTo>
                  <a:pt x="5987951" y="1062323"/>
                </a:lnTo>
                <a:lnTo>
                  <a:pt x="6695182" y="1062323"/>
                </a:lnTo>
                <a:lnTo>
                  <a:pt x="6526411" y="919895"/>
                </a:lnTo>
                <a:lnTo>
                  <a:pt x="6526411" y="895338"/>
                </a:lnTo>
                <a:lnTo>
                  <a:pt x="6763941" y="786842"/>
                </a:lnTo>
                <a:lnTo>
                  <a:pt x="6889403" y="930164"/>
                </a:lnTo>
                <a:lnTo>
                  <a:pt x="6705451" y="1062323"/>
                </a:lnTo>
                <a:lnTo>
                  <a:pt x="7401967" y="1062323"/>
                </a:lnTo>
                <a:lnTo>
                  <a:pt x="7194798" y="919895"/>
                </a:lnTo>
                <a:lnTo>
                  <a:pt x="6981825" y="672096"/>
                </a:lnTo>
                <a:lnTo>
                  <a:pt x="7391698" y="452872"/>
                </a:lnTo>
                <a:lnTo>
                  <a:pt x="6720632" y="452872"/>
                </a:lnTo>
                <a:lnTo>
                  <a:pt x="6876901" y="574762"/>
                </a:lnTo>
                <a:lnTo>
                  <a:pt x="6526411" y="752463"/>
                </a:lnTo>
                <a:lnTo>
                  <a:pt x="6526411" y="585031"/>
                </a:lnTo>
                <a:lnTo>
                  <a:pt x="6688038" y="452872"/>
                </a:lnTo>
                <a:lnTo>
                  <a:pt x="6015930" y="452872"/>
                </a:lnTo>
                <a:lnTo>
                  <a:pt x="5987951" y="452872"/>
                </a:lnTo>
                <a:lnTo>
                  <a:pt x="5391299" y="452872"/>
                </a:lnTo>
                <a:lnTo>
                  <a:pt x="5615435" y="594854"/>
                </a:lnTo>
                <a:lnTo>
                  <a:pt x="5615435" y="781931"/>
                </a:lnTo>
                <a:lnTo>
                  <a:pt x="5235923" y="452872"/>
                </a:lnTo>
                <a:lnTo>
                  <a:pt x="4692551" y="452872"/>
                </a:lnTo>
                <a:lnTo>
                  <a:pt x="4916241" y="594854"/>
                </a:lnTo>
                <a:lnTo>
                  <a:pt x="4916241" y="919895"/>
                </a:lnTo>
                <a:lnTo>
                  <a:pt x="4716232" y="1047245"/>
                </a:lnTo>
                <a:lnTo>
                  <a:pt x="4510237" y="919895"/>
                </a:lnTo>
                <a:lnTo>
                  <a:pt x="4255294" y="564047"/>
                </a:lnTo>
                <a:lnTo>
                  <a:pt x="4401295" y="452872"/>
                </a:lnTo>
                <a:lnTo>
                  <a:pt x="3680669" y="452872"/>
                </a:lnTo>
                <a:lnTo>
                  <a:pt x="3823544" y="564047"/>
                </a:lnTo>
                <a:lnTo>
                  <a:pt x="3572620" y="919895"/>
                </a:lnTo>
                <a:lnTo>
                  <a:pt x="3416960" y="1043416"/>
                </a:lnTo>
                <a:lnTo>
                  <a:pt x="3222874" y="919448"/>
                </a:lnTo>
                <a:lnTo>
                  <a:pt x="3222874" y="594854"/>
                </a:lnTo>
                <a:lnTo>
                  <a:pt x="3446562" y="452872"/>
                </a:lnTo>
                <a:lnTo>
                  <a:pt x="2734866" y="452872"/>
                </a:lnTo>
                <a:lnTo>
                  <a:pt x="2907655" y="594854"/>
                </a:lnTo>
                <a:lnTo>
                  <a:pt x="2907655" y="667631"/>
                </a:lnTo>
                <a:lnTo>
                  <a:pt x="2554486" y="667631"/>
                </a:lnTo>
                <a:lnTo>
                  <a:pt x="2554486" y="594854"/>
                </a:lnTo>
                <a:lnTo>
                  <a:pt x="2727276" y="452872"/>
                </a:lnTo>
                <a:close/>
                <a:moveTo>
                  <a:pt x="946994" y="452872"/>
                </a:moveTo>
                <a:lnTo>
                  <a:pt x="926455" y="747552"/>
                </a:lnTo>
                <a:lnTo>
                  <a:pt x="1159967" y="560921"/>
                </a:lnTo>
                <a:lnTo>
                  <a:pt x="1302395" y="560921"/>
                </a:lnTo>
                <a:lnTo>
                  <a:pt x="1302395" y="919895"/>
                </a:lnTo>
                <a:lnTo>
                  <a:pt x="1078707" y="1062323"/>
                </a:lnTo>
                <a:lnTo>
                  <a:pt x="1840856" y="1062323"/>
                </a:lnTo>
                <a:lnTo>
                  <a:pt x="1617167" y="919895"/>
                </a:lnTo>
                <a:lnTo>
                  <a:pt x="1617167" y="560921"/>
                </a:lnTo>
                <a:lnTo>
                  <a:pt x="1759595" y="560921"/>
                </a:lnTo>
                <a:lnTo>
                  <a:pt x="1993107" y="747552"/>
                </a:lnTo>
                <a:lnTo>
                  <a:pt x="1972568" y="452872"/>
                </a:lnTo>
                <a:close/>
                <a:moveTo>
                  <a:pt x="9450288" y="432334"/>
                </a:moveTo>
                <a:cubicBezTo>
                  <a:pt x="9289256" y="432334"/>
                  <a:pt x="9150622" y="466341"/>
                  <a:pt x="9034388" y="534355"/>
                </a:cubicBezTo>
                <a:cubicBezTo>
                  <a:pt x="8918153" y="602370"/>
                  <a:pt x="8860036" y="683556"/>
                  <a:pt x="8860036" y="777913"/>
                </a:cubicBezTo>
                <a:cubicBezTo>
                  <a:pt x="8860036" y="861256"/>
                  <a:pt x="8918525" y="934554"/>
                  <a:pt x="9035504" y="997806"/>
                </a:cubicBezTo>
                <a:cubicBezTo>
                  <a:pt x="9152483" y="1061058"/>
                  <a:pt x="9288214" y="1092684"/>
                  <a:pt x="9442698" y="1092684"/>
                </a:cubicBezTo>
                <a:cubicBezTo>
                  <a:pt x="9600158" y="1092684"/>
                  <a:pt x="9736112" y="1061505"/>
                  <a:pt x="9850561" y="999146"/>
                </a:cubicBezTo>
                <a:cubicBezTo>
                  <a:pt x="9965010" y="936787"/>
                  <a:pt x="10022235" y="862596"/>
                  <a:pt x="10022235" y="776573"/>
                </a:cubicBezTo>
                <a:cubicBezTo>
                  <a:pt x="10022235" y="684002"/>
                  <a:pt x="9965457" y="603486"/>
                  <a:pt x="9851901" y="535025"/>
                </a:cubicBezTo>
                <a:cubicBezTo>
                  <a:pt x="9738345" y="466564"/>
                  <a:pt x="9604474" y="432334"/>
                  <a:pt x="9450288" y="4323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473200"/>
                </a:lnTo>
                <a:lnTo>
                  <a:pt x="0" y="147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AA4FF-151F-ABCC-63D6-686A31C6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67D1D38A-B38E-01A1-0C4A-4279C571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12189" b="8024"/>
          <a:stretch/>
        </p:blipFill>
        <p:spPr>
          <a:xfrm>
            <a:off x="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665A5-9E30-B665-31AD-F8C14BDA6C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sv-SE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Google Shape;97;p2">
            <a:extLst>
              <a:ext uri="{FF2B5EF4-FFF2-40B4-BE49-F238E27FC236}">
                <a16:creationId xmlns:a16="http://schemas.microsoft.com/office/drawing/2014/main" id="{7688D09B-BAA1-DD16-7D04-E51400CB632D}"/>
              </a:ext>
            </a:extLst>
          </p:cNvPr>
          <p:cNvSpPr txBox="1"/>
          <p:nvPr/>
        </p:nvSpPr>
        <p:spPr>
          <a:xfrm>
            <a:off x="4587530" y="1778901"/>
            <a:ext cx="381247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sv-SE" sz="4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Group-07</a:t>
            </a:r>
            <a:endParaRPr sz="4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98;p2">
            <a:extLst>
              <a:ext uri="{FF2B5EF4-FFF2-40B4-BE49-F238E27FC236}">
                <a16:creationId xmlns:a16="http://schemas.microsoft.com/office/drawing/2014/main" id="{B1CBB0DE-A956-5FEC-0513-C9DAB3974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591673"/>
              </p:ext>
            </p:extLst>
          </p:nvPr>
        </p:nvGraphicFramePr>
        <p:xfrm>
          <a:off x="742949" y="2916767"/>
          <a:ext cx="10875095" cy="2194580"/>
        </p:xfrm>
        <a:graphic>
          <a:graphicData uri="http://schemas.openxmlformats.org/drawingml/2006/table">
            <a:tbl>
              <a:tblPr firstRow="1" bandRow="1">
                <a:noFill/>
                <a:tableStyleId>{1C6FF9EB-4405-41D0-A2ED-D40D1CDCADE2}</a:tableStyleId>
              </a:tblPr>
              <a:tblGrid>
                <a:gridCol w="692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9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400" u="none" strike="noStrike" cap="none" dirty="0">
                          <a:solidFill>
                            <a:schemeClr val="bg1"/>
                          </a:solidFill>
                        </a:rPr>
                        <a:t>Sumaiya Binte Sultana </a:t>
                      </a:r>
                      <a:endParaRPr sz="4400" u="none" strike="noStrike" cap="none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400" u="none" strike="noStrike" cap="none" dirty="0">
                          <a:solidFill>
                            <a:schemeClr val="bg1"/>
                          </a:solidFill>
                        </a:rPr>
                        <a:t>Fatema</a:t>
                      </a:r>
                      <a:endParaRPr sz="4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0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Jubair</a:t>
                      </a:r>
                      <a:r>
                        <a:rPr lang="sv-SE" sz="40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sz="40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Hossain</a:t>
                      </a:r>
                      <a:endParaRPr sz="4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400" b="1" u="none" strike="noStrike" cap="none" dirty="0">
                          <a:solidFill>
                            <a:schemeClr val="bg1"/>
                          </a:solidFill>
                        </a:rPr>
                        <a:t>2021612642</a:t>
                      </a:r>
                      <a:endParaRPr sz="4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000" b="1" u="none" strike="noStrike" cap="none" dirty="0">
                          <a:solidFill>
                            <a:schemeClr val="bg1"/>
                          </a:solidFill>
                        </a:rPr>
                        <a:t>2021626642</a:t>
                      </a:r>
                      <a:endParaRPr sz="4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97;p2">
            <a:extLst>
              <a:ext uri="{FF2B5EF4-FFF2-40B4-BE49-F238E27FC236}">
                <a16:creationId xmlns:a16="http://schemas.microsoft.com/office/drawing/2014/main" id="{C3EFBCB2-33FE-E941-F21B-68020713C9DD}"/>
              </a:ext>
            </a:extLst>
          </p:cNvPr>
          <p:cNvSpPr txBox="1"/>
          <p:nvPr/>
        </p:nvSpPr>
        <p:spPr>
          <a:xfrm>
            <a:off x="2762250" y="748475"/>
            <a:ext cx="78136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solidFill>
                  <a:schemeClr val="bg1"/>
                </a:solidFill>
                <a:latin typeface="Broadway" panose="04040905080B02020502" pitchFamily="82" charset="0"/>
              </a:rPr>
              <a:t>C</a:t>
            </a:r>
            <a:r>
              <a:rPr lang="sv-SE" sz="5400" b="1" dirty="0">
                <a:solidFill>
                  <a:schemeClr val="bg1"/>
                </a:solidFill>
                <a:latin typeface="Broadway" panose="04040905080B02020502" pitchFamily="82" charset="0"/>
              </a:rPr>
              <a:t>OURSE: CSE499B</a:t>
            </a:r>
            <a:endParaRPr sz="5400" b="1" i="0" u="none" strike="noStrike" cap="none" dirty="0">
              <a:solidFill>
                <a:schemeClr val="bg1"/>
              </a:solidFill>
              <a:latin typeface="Broadway" panose="04040905080B02020502" pitchFamily="8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44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BA0F3-7C56-23FA-565F-9511041BC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3</a:t>
            </a:fld>
            <a:endParaRPr lang="sv-SE"/>
          </a:p>
        </p:txBody>
      </p:sp>
      <p:pic>
        <p:nvPicPr>
          <p:cNvPr id="7" name="Picture 6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8B3CBD53-0F90-4EA9-A6FD-AF6D8889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12189" b="8024"/>
          <a:stretch/>
        </p:blipFill>
        <p:spPr>
          <a:xfrm>
            <a:off x="-19050" y="0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1FAB2B30-6724-3171-6A42-00AA20078B64}"/>
              </a:ext>
            </a:extLst>
          </p:cNvPr>
          <p:cNvSpPr txBox="1"/>
          <p:nvPr/>
        </p:nvSpPr>
        <p:spPr>
          <a:xfrm>
            <a:off x="383822" y="270933"/>
            <a:ext cx="114243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sv-SE" sz="4000" b="0" i="0" u="none" strike="noStrike" cap="none" dirty="0" err="1">
                <a:solidFill>
                  <a:schemeClr val="lt1"/>
                </a:solidFill>
                <a:latin typeface="ADLaM Display"/>
                <a:ea typeface="ADLaM Display"/>
                <a:cs typeface="ADLaM Display"/>
                <a:sym typeface="ADLaM Display"/>
              </a:rPr>
              <a:t>Understanding</a:t>
            </a:r>
            <a:r>
              <a:rPr lang="sv-SE" sz="4000" b="0" i="0" u="none" strike="noStrike" cap="none" dirty="0">
                <a:solidFill>
                  <a:schemeClr val="lt1"/>
                </a:solidFill>
                <a:latin typeface="ADLaM Display"/>
                <a:ea typeface="ADLaM Display"/>
                <a:cs typeface="ADLaM Display"/>
                <a:sym typeface="ADLaM Display"/>
              </a:rPr>
              <a:t> Brain Waves</a:t>
            </a:r>
            <a:endParaRPr sz="4000" b="0" i="0" u="none" strike="noStrike" cap="none" dirty="0">
              <a:solidFill>
                <a:schemeClr val="lt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9" name="Google Shape;106;p3">
            <a:extLst>
              <a:ext uri="{FF2B5EF4-FFF2-40B4-BE49-F238E27FC236}">
                <a16:creationId xmlns:a16="http://schemas.microsoft.com/office/drawing/2014/main" id="{4CD39801-2EF8-C113-CCF5-454256C6B53F}"/>
              </a:ext>
            </a:extLst>
          </p:cNvPr>
          <p:cNvSpPr/>
          <p:nvPr/>
        </p:nvSpPr>
        <p:spPr>
          <a:xfrm>
            <a:off x="383825" y="1241771"/>
            <a:ext cx="11631000" cy="487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sv-SE" sz="3000" dirty="0">
                <a:solidFill>
                  <a:schemeClr val="bg1"/>
                </a:solidFill>
              </a:rPr>
              <a:t>EEG signals </a:t>
            </a:r>
            <a:r>
              <a:rPr lang="sv-SE" sz="3000" dirty="0" err="1">
                <a:solidFill>
                  <a:schemeClr val="bg1"/>
                </a:solidFill>
              </a:rPr>
              <a:t>contain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complex</a:t>
            </a:r>
            <a:r>
              <a:rPr lang="sv-SE" sz="3000" dirty="0">
                <a:solidFill>
                  <a:schemeClr val="bg1"/>
                </a:solidFill>
              </a:rPr>
              <a:t> information </a:t>
            </a:r>
            <a:r>
              <a:rPr lang="sv-SE" sz="3000" dirty="0" err="1">
                <a:solidFill>
                  <a:schemeClr val="bg1"/>
                </a:solidFill>
              </a:rPr>
              <a:t>about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visual</a:t>
            </a:r>
            <a:r>
              <a:rPr lang="sv-SE" sz="3000" dirty="0">
                <a:solidFill>
                  <a:schemeClr val="bg1"/>
                </a:solidFill>
              </a:rPr>
              <a:t> perception.</a:t>
            </a:r>
          </a:p>
          <a:p>
            <a:pPr marL="4953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sv-SE" sz="3000" dirty="0" err="1">
                <a:solidFill>
                  <a:schemeClr val="bg1"/>
                </a:solidFill>
              </a:rPr>
              <a:t>Traditional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methods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require</a:t>
            </a:r>
            <a:r>
              <a:rPr lang="sv-SE" sz="3000" dirty="0">
                <a:solidFill>
                  <a:schemeClr val="bg1"/>
                </a:solidFill>
              </a:rPr>
              <a:t> manual feature </a:t>
            </a:r>
            <a:r>
              <a:rPr lang="sv-SE" sz="3000" dirty="0" err="1">
                <a:solidFill>
                  <a:schemeClr val="bg1"/>
                </a:solidFill>
              </a:rPr>
              <a:t>extraction</a:t>
            </a:r>
            <a:r>
              <a:rPr lang="sv-SE" sz="3000" dirty="0">
                <a:solidFill>
                  <a:schemeClr val="bg1"/>
                </a:solidFill>
              </a:rPr>
              <a:t>, </a:t>
            </a:r>
            <a:r>
              <a:rPr lang="sv-SE" sz="3000" dirty="0" err="1">
                <a:solidFill>
                  <a:schemeClr val="bg1"/>
                </a:solidFill>
              </a:rPr>
              <a:t>limiting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efficiency</a:t>
            </a:r>
            <a:r>
              <a:rPr lang="sv-SE" sz="3000" dirty="0">
                <a:solidFill>
                  <a:schemeClr val="bg1"/>
                </a:solidFill>
              </a:rPr>
              <a:t>.</a:t>
            </a:r>
          </a:p>
          <a:p>
            <a:pPr marL="4953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sv-SE" sz="3000" dirty="0">
                <a:solidFill>
                  <a:schemeClr val="bg1"/>
                </a:solidFill>
              </a:rPr>
              <a:t>Deep </a:t>
            </a:r>
            <a:r>
              <a:rPr lang="sv-SE" sz="3000" dirty="0" err="1">
                <a:solidFill>
                  <a:schemeClr val="bg1"/>
                </a:solidFill>
              </a:rPr>
              <a:t>learning</a:t>
            </a:r>
            <a:r>
              <a:rPr lang="sv-SE" sz="3000" dirty="0">
                <a:solidFill>
                  <a:schemeClr val="bg1"/>
                </a:solidFill>
              </a:rPr>
              <a:t>, </a:t>
            </a:r>
            <a:r>
              <a:rPr lang="sv-SE" sz="3000" dirty="0" err="1">
                <a:solidFill>
                  <a:schemeClr val="bg1"/>
                </a:solidFill>
              </a:rPr>
              <a:t>particularly</a:t>
            </a:r>
            <a:r>
              <a:rPr lang="sv-SE" sz="3000" dirty="0">
                <a:solidFill>
                  <a:schemeClr val="bg1"/>
                </a:solidFill>
              </a:rPr>
              <a:t> CNNs, </a:t>
            </a:r>
            <a:r>
              <a:rPr lang="sv-SE" sz="3000" dirty="0" err="1">
                <a:solidFill>
                  <a:schemeClr val="bg1"/>
                </a:solidFill>
              </a:rPr>
              <a:t>can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automate</a:t>
            </a:r>
            <a:r>
              <a:rPr lang="sv-SE" sz="3000" dirty="0">
                <a:solidFill>
                  <a:schemeClr val="bg1"/>
                </a:solidFill>
              </a:rPr>
              <a:t> feature </a:t>
            </a:r>
            <a:r>
              <a:rPr lang="sv-SE" sz="3000" dirty="0" err="1">
                <a:solidFill>
                  <a:schemeClr val="bg1"/>
                </a:solidFill>
              </a:rPr>
              <a:t>learning</a:t>
            </a:r>
            <a:r>
              <a:rPr lang="sv-SE" sz="3000" dirty="0">
                <a:solidFill>
                  <a:schemeClr val="bg1"/>
                </a:solidFill>
              </a:rPr>
              <a:t> for </a:t>
            </a:r>
            <a:r>
              <a:rPr lang="sv-SE" sz="3000" dirty="0" err="1">
                <a:solidFill>
                  <a:schemeClr val="bg1"/>
                </a:solidFill>
              </a:rPr>
              <a:t>classification</a:t>
            </a:r>
            <a:r>
              <a:rPr lang="sv-SE" sz="3000" dirty="0">
                <a:solidFill>
                  <a:schemeClr val="bg1"/>
                </a:solidFill>
              </a:rPr>
              <a:t>.</a:t>
            </a:r>
            <a:endParaRPr sz="3000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18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2a5dbca8c_0_38"/>
          <p:cNvSpPr txBox="1"/>
          <p:nvPr/>
        </p:nvSpPr>
        <p:spPr>
          <a:xfrm>
            <a:off x="383822" y="270933"/>
            <a:ext cx="11424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sv-SE" sz="4000" b="0" i="0" u="none" strike="noStrike" cap="none">
                <a:solidFill>
                  <a:schemeClr val="lt1"/>
                </a:solidFill>
                <a:latin typeface="ADLaM Display"/>
                <a:ea typeface="ADLaM Display"/>
                <a:cs typeface="ADLaM Display"/>
                <a:sym typeface="ADLaM Display"/>
              </a:rPr>
              <a:t>Understanding Brain Waves</a:t>
            </a:r>
            <a:endParaRPr sz="4000" b="0" i="0" u="none" strike="noStrike" cap="none">
              <a:solidFill>
                <a:schemeClr val="lt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3" name="Google Shape;113;g332a5dbca8c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4</a:t>
            </a:fld>
            <a:endParaRPr/>
          </a:p>
        </p:txBody>
      </p:sp>
      <p:pic>
        <p:nvPicPr>
          <p:cNvPr id="114" name="Google Shape;114;g332a5dbca8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25" y="1797475"/>
            <a:ext cx="5855024" cy="34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32a5dbca8c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7200" y="1665400"/>
            <a:ext cx="3250225" cy="40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/>
        </p:nvSpPr>
        <p:spPr>
          <a:xfrm>
            <a:off x="1962600" y="323775"/>
            <a:ext cx="8510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sv-SE" sz="9600" b="0" i="0" u="none" strike="noStrike" cap="none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THE Dataset</a:t>
            </a:r>
            <a:br>
              <a:rPr lang="sv-SE" sz="1800" b="0" i="0" u="none" strike="noStrike" cap="none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 sz="1800" b="0" i="0" u="none" strike="noStrike" cap="none" dirty="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1962600" y="1937278"/>
            <a:ext cx="8266800" cy="110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600" dirty="0">
                <a:solidFill>
                  <a:schemeClr val="dk1"/>
                </a:solidFill>
                <a:highlight>
                  <a:srgbClr val="FFFFFF"/>
                </a:highlight>
              </a:rPr>
              <a:t>MindBigData (The “MNIST” of Brain Digits) is an open database containing 1,207,293 brain signals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642450" y="3249650"/>
            <a:ext cx="109071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800" dirty="0">
                <a:solidFill>
                  <a:schemeClr val="lt1"/>
                </a:solidFill>
              </a:rPr>
              <a:t> Brain signals of 2s each, captured with the stimulus of seeing a digit (from 0 to 9) and thinking about it. The raw EEG signals were captured 128 Hz sampling rate, so there are approximately 256 (128 × 2 secs) data points for each stimulus image of digit 0–9</a:t>
            </a:r>
            <a:endParaRPr sz="2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800" dirty="0">
                <a:solidFill>
                  <a:srgbClr val="980000"/>
                </a:solidFill>
              </a:rPr>
              <a:t>Sample: 65,000 (10,000 in 1st phase)</a:t>
            </a:r>
            <a:endParaRPr sz="2800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800" dirty="0">
                <a:solidFill>
                  <a:srgbClr val="980000"/>
                </a:solidFill>
              </a:rPr>
              <a:t>Training: 80%</a:t>
            </a:r>
            <a:endParaRPr sz="2800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800" dirty="0">
                <a:solidFill>
                  <a:srgbClr val="980000"/>
                </a:solidFill>
              </a:rPr>
              <a:t>Testing and Validation: 20%                        </a:t>
            </a:r>
            <a:r>
              <a:rPr lang="sv-SE" sz="2100" dirty="0">
                <a:solidFill>
                  <a:srgbClr val="1155CC"/>
                </a:solidFill>
              </a:rPr>
              <a:t>https://www.mindbigdata.com/</a:t>
            </a:r>
            <a:endParaRPr sz="2100" dirty="0">
              <a:solidFill>
                <a:srgbClr val="1155CC"/>
              </a:solidFill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5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2"/>
          <p:cNvSpPr txBox="1"/>
          <p:nvPr/>
        </p:nvSpPr>
        <p:spPr>
          <a:xfrm>
            <a:off x="4437025" y="480050"/>
            <a:ext cx="312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Sample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6</a:t>
            </a:fld>
            <a:endParaRPr/>
          </a:p>
        </p:txBody>
      </p:sp>
      <p:pic>
        <p:nvPicPr>
          <p:cNvPr id="132" name="Google Shape;1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75" y="969950"/>
            <a:ext cx="8943975" cy="5238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35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212fec84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v-SE" sz="4000" b="1" dirty="0">
                <a:solidFill>
                  <a:schemeClr val="bg1"/>
                </a:solidFill>
              </a:rPr>
              <a:t>Preprocessing the Data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39" name="Google Shape;139;g319212fec84_0_11"/>
          <p:cNvSpPr txBox="1">
            <a:spLocks noGrp="1"/>
          </p:cNvSpPr>
          <p:nvPr>
            <p:ph type="body" idx="1"/>
          </p:nvPr>
        </p:nvSpPr>
        <p:spPr>
          <a:xfrm>
            <a:off x="838200" y="1275925"/>
            <a:ext cx="10515600" cy="4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2000" dirty="0">
                <a:solidFill>
                  <a:schemeClr val="bg1"/>
                </a:solidFill>
              </a:rPr>
              <a:t>•</a:t>
            </a:r>
            <a:r>
              <a:rPr lang="sv-SE" sz="2000" u="sng" dirty="0">
                <a:solidFill>
                  <a:schemeClr val="bg1"/>
                </a:solidFill>
              </a:rPr>
              <a:t>Trimming 250ms </a:t>
            </a:r>
            <a:r>
              <a:rPr lang="sv-SE" sz="2000" dirty="0">
                <a:solidFill>
                  <a:schemeClr val="bg1"/>
                </a:solidFill>
              </a:rPr>
              <a:t>of the begging of the signal, to avoid sensor power on noise.</a:t>
            </a: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sv-SE" sz="2000" u="sng" dirty="0">
                <a:solidFill>
                  <a:schemeClr val="bg1"/>
                </a:solidFill>
              </a:rPr>
              <a:t>•Scaling and Standardization </a:t>
            </a:r>
            <a:r>
              <a:rPr lang="sv-SE" sz="2000" dirty="0">
                <a:solidFill>
                  <a:schemeClr val="bg1"/>
                </a:solidFill>
              </a:rPr>
              <a:t>of input data.</a:t>
            </a:r>
            <a:endParaRPr lang="en-US" sz="2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40" name="Google Shape;140;g319212fec84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7</a:t>
            </a:fld>
            <a:endParaRPr/>
          </a:p>
        </p:txBody>
      </p:sp>
      <p:pic>
        <p:nvPicPr>
          <p:cNvPr id="141" name="Google Shape;141;g319212fec8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48" y="2186725"/>
            <a:ext cx="10515601" cy="41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0" y="0"/>
            <a:ext cx="4250267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Literature Review –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01</a:t>
            </a:r>
            <a:endParaRPr sz="6000" b="0" i="0" u="none" strike="noStrike" cap="none">
              <a:solidFill>
                <a:schemeClr val="lt1"/>
              </a:solidFill>
              <a:latin typeface="Barlow Condensed Black"/>
              <a:ea typeface="Barlow Condensed Black"/>
              <a:cs typeface="Barlow Condensed Black"/>
              <a:sym typeface="Barlow Condensed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sv-SE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8</a:t>
            </a:fld>
            <a:endParaRPr/>
          </a:p>
        </p:txBody>
      </p:sp>
      <p:sp>
        <p:nvSpPr>
          <p:cNvPr id="2" name="Google Shape;153;p12">
            <a:extLst>
              <a:ext uri="{FF2B5EF4-FFF2-40B4-BE49-F238E27FC236}">
                <a16:creationId xmlns:a16="http://schemas.microsoft.com/office/drawing/2014/main" id="{754CBC46-D286-D2A9-33F7-0561552A2D5E}"/>
              </a:ext>
            </a:extLst>
          </p:cNvPr>
          <p:cNvSpPr/>
          <p:nvPr/>
        </p:nvSpPr>
        <p:spPr>
          <a:xfrm>
            <a:off x="4368800" y="573024"/>
            <a:ext cx="7274560" cy="5754624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</a:t>
            </a:r>
            <a:r>
              <a:rPr lang="en-US" sz="2300" b="0" i="0" dirty="0">
                <a:solidFill>
                  <a:srgbClr val="282828"/>
                </a:solidFill>
                <a:effectLst/>
                <a:latin typeface="MuseoSans"/>
              </a:rPr>
              <a:t>A Deep Evolutionary Approach to Bioinspired Classifier </a:t>
            </a:r>
            <a:r>
              <a:rPr lang="en-US" sz="2300" b="0" i="0" dirty="0" err="1">
                <a:solidFill>
                  <a:srgbClr val="282828"/>
                </a:solidFill>
                <a:effectLst/>
                <a:latin typeface="MuseoSans"/>
              </a:rPr>
              <a:t>Optimisation</a:t>
            </a:r>
            <a:r>
              <a:rPr lang="en-US" sz="2300" b="0" i="0" dirty="0">
                <a:solidFill>
                  <a:srgbClr val="282828"/>
                </a:solidFill>
                <a:effectLst/>
                <a:latin typeface="MuseoSans"/>
              </a:rPr>
              <a:t> for Brain-Machine Interaction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lang="en-US" sz="2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/>
              <a:t>The datasets for these experiments were collected using a Muse EEG headband (with electrodes placed at TP9, AF7, AF8, TP10) and the EEG </a:t>
            </a:r>
            <a:r>
              <a:rPr lang="en-US" sz="1600" dirty="0" err="1"/>
              <a:t>MindBigData</a:t>
            </a:r>
            <a:r>
              <a:rPr lang="en-US" sz="1600" dirty="0"/>
              <a:t> digits dataset (with electrodes at TP9, FP1, FP2, TP10).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outcome: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Non-boosted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DEvo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MLP: 79.81% (attention), 96.11% (emotional), 27.07% (number-guessing)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Adaptive Boosted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DEvo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MLP: 31.35% (number-guessing)</a:t>
            </a:r>
            <a:br>
              <a:rPr lang="sv-S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0" y="0"/>
            <a:ext cx="42926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 dirty="0" err="1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Literature</a:t>
            </a:r>
            <a:r>
              <a:rPr lang="sv-SE" sz="6000" b="0" i="0" u="none" strike="noStrike" cap="none" dirty="0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 Review – paper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02</a:t>
            </a:r>
            <a:endParaRPr sz="6000" b="0" i="0" u="none" strike="noStrike" cap="none" dirty="0">
              <a:solidFill>
                <a:schemeClr val="lt1"/>
              </a:solidFill>
              <a:latin typeface="Barlow Condensed Black"/>
              <a:ea typeface="Barlow Condensed Black"/>
              <a:cs typeface="Barlow Condensed Black"/>
              <a:sym typeface="Barlow Condensed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sv-S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9</a:t>
            </a:fld>
            <a:endParaRPr/>
          </a:p>
        </p:txBody>
      </p:sp>
      <p:sp>
        <p:nvSpPr>
          <p:cNvPr id="4" name="Google Shape;153;p12">
            <a:extLst>
              <a:ext uri="{FF2B5EF4-FFF2-40B4-BE49-F238E27FC236}">
                <a16:creationId xmlns:a16="http://schemas.microsoft.com/office/drawing/2014/main" id="{5CE75AFA-4867-73BE-8B38-9E5C82DF9349}"/>
              </a:ext>
            </a:extLst>
          </p:cNvPr>
          <p:cNvSpPr/>
          <p:nvPr/>
        </p:nvSpPr>
        <p:spPr>
          <a:xfrm>
            <a:off x="4402666" y="573024"/>
            <a:ext cx="7586133" cy="5754624"/>
          </a:xfrm>
          <a:prstGeom prst="foldedCorner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</a:t>
            </a:r>
            <a:r>
              <a:rPr lang="en-US" sz="2000" dirty="0"/>
              <a:t>An Efficient Signal Processing Algorithm for Detecting Abnormalities in EEG Signal Using CNN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2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sv-SE" sz="2000" dirty="0"/>
              <a:t>The </a:t>
            </a:r>
            <a:r>
              <a:rPr lang="sv-SE" sz="2000" dirty="0" err="1"/>
              <a:t>study</a:t>
            </a:r>
            <a:r>
              <a:rPr lang="sv-SE" sz="2000" dirty="0"/>
              <a:t> presents an </a:t>
            </a:r>
            <a:r>
              <a:rPr lang="sv-SE" sz="2000" dirty="0" err="1"/>
              <a:t>efficient</a:t>
            </a:r>
            <a:r>
              <a:rPr lang="sv-SE" sz="2000" dirty="0"/>
              <a:t> signal </a:t>
            </a:r>
            <a:r>
              <a:rPr lang="sv-SE" sz="2000" dirty="0" err="1"/>
              <a:t>processing</a:t>
            </a:r>
            <a:r>
              <a:rPr lang="sv-SE" sz="2000" dirty="0"/>
              <a:t> </a:t>
            </a:r>
            <a:r>
              <a:rPr lang="sv-SE" sz="2000" dirty="0" err="1"/>
              <a:t>algorithm</a:t>
            </a:r>
            <a:r>
              <a:rPr lang="sv-SE" sz="2000" dirty="0"/>
              <a:t> </a:t>
            </a:r>
            <a:r>
              <a:rPr lang="sv-SE" sz="2000" dirty="0" err="1"/>
              <a:t>using</a:t>
            </a:r>
            <a:r>
              <a:rPr lang="sv-SE" sz="2000" dirty="0"/>
              <a:t> a 1D </a:t>
            </a:r>
            <a:r>
              <a:rPr lang="sv-SE" sz="2000" dirty="0" err="1"/>
              <a:t>Convolutional</a:t>
            </a:r>
            <a:r>
              <a:rPr lang="sv-SE" sz="2000" dirty="0"/>
              <a:t> Neural </a:t>
            </a:r>
            <a:r>
              <a:rPr lang="sv-SE" sz="2000" dirty="0" err="1"/>
              <a:t>Network</a:t>
            </a:r>
            <a:r>
              <a:rPr lang="sv-SE" sz="2000" dirty="0"/>
              <a:t> (CNN) to </a:t>
            </a:r>
            <a:r>
              <a:rPr lang="sv-SE" sz="2000" dirty="0" err="1"/>
              <a:t>detect</a:t>
            </a:r>
            <a:r>
              <a:rPr lang="sv-SE" sz="2000" dirty="0"/>
              <a:t> </a:t>
            </a:r>
            <a:r>
              <a:rPr lang="sv-SE" sz="2000" dirty="0" err="1"/>
              <a:t>abnormalities</a:t>
            </a:r>
            <a:r>
              <a:rPr lang="sv-SE" sz="2000" dirty="0"/>
              <a:t> in EEG signals. The </a:t>
            </a:r>
            <a:r>
              <a:rPr lang="sv-SE" sz="2000" dirty="0" err="1"/>
              <a:t>proposed</a:t>
            </a:r>
            <a:r>
              <a:rPr lang="sv-SE" sz="2000" dirty="0"/>
              <a:t> </a:t>
            </a:r>
            <a:r>
              <a:rPr lang="sv-SE" sz="2000" dirty="0" err="1"/>
              <a:t>deep</a:t>
            </a:r>
            <a:r>
              <a:rPr lang="sv-SE" sz="2000" dirty="0"/>
              <a:t> </a:t>
            </a:r>
            <a:r>
              <a:rPr lang="sv-SE" sz="2000" dirty="0" err="1"/>
              <a:t>learning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r>
              <a:rPr lang="sv-SE" sz="2000" dirty="0"/>
              <a:t> </a:t>
            </a:r>
            <a:r>
              <a:rPr lang="sv-SE" sz="2000" dirty="0" err="1"/>
              <a:t>classifies</a:t>
            </a:r>
            <a:r>
              <a:rPr lang="sv-SE" sz="2000" dirty="0"/>
              <a:t> EEG signals </a:t>
            </a:r>
            <a:r>
              <a:rPr lang="sv-SE" sz="2000" dirty="0" err="1"/>
              <a:t>into</a:t>
            </a:r>
            <a:r>
              <a:rPr lang="sv-SE" sz="2000" dirty="0"/>
              <a:t> normal, pre-</a:t>
            </a:r>
            <a:r>
              <a:rPr lang="sv-SE" sz="2000" dirty="0" err="1"/>
              <a:t>ictal</a:t>
            </a:r>
            <a:r>
              <a:rPr lang="sv-SE" sz="2000" dirty="0"/>
              <a:t>, and </a:t>
            </a:r>
            <a:r>
              <a:rPr lang="sv-SE" sz="2000" dirty="0" err="1"/>
              <a:t>seizure</a:t>
            </a:r>
            <a:r>
              <a:rPr lang="sv-SE" sz="2000" dirty="0"/>
              <a:t> </a:t>
            </a:r>
            <a:r>
              <a:rPr lang="sv-SE" sz="2000" dirty="0" err="1"/>
              <a:t>categories</a:t>
            </a:r>
            <a:r>
              <a:rPr lang="sv-SE" sz="2000" dirty="0"/>
              <a:t> </a:t>
            </a:r>
            <a:r>
              <a:rPr lang="sv-SE" sz="2000" dirty="0" err="1"/>
              <a:t>without</a:t>
            </a:r>
            <a:r>
              <a:rPr lang="sv-SE" sz="2000" dirty="0"/>
              <a:t> </a:t>
            </a:r>
            <a:r>
              <a:rPr lang="sv-SE" sz="2000" dirty="0" err="1"/>
              <a:t>requiring</a:t>
            </a:r>
            <a:r>
              <a:rPr lang="sv-SE" sz="2000" dirty="0"/>
              <a:t> manual feature </a:t>
            </a:r>
            <a:r>
              <a:rPr lang="sv-SE" sz="2000" dirty="0" err="1"/>
              <a:t>extraction</a:t>
            </a:r>
            <a:r>
              <a:rPr lang="sv-SE" sz="2000" dirty="0"/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/>
              <a:t>Achieved 85.48% accuracy with a 14.5% error rate, outperforming traditional methods.</a:t>
            </a:r>
            <a:r>
              <a:rPr lang="en-US" sz="2800" dirty="0"/>
              <a:t> </a:t>
            </a:r>
            <a:r>
              <a:rPr lang="en-US" sz="2000" dirty="0"/>
              <a:t>Improved precision (76.65%), recall (78.2%), and F1-score (69.12%).</a:t>
            </a:r>
            <a:r>
              <a:rPr lang="en-US" sz="2800" dirty="0"/>
              <a:t> </a:t>
            </a:r>
            <a:r>
              <a:rPr lang="en-US" sz="2000" dirty="0"/>
              <a:t>CNN-based automatic detection method provides faster and more accurate EEG analysis, aiding in early diagnosis of neurological disorders.</a:t>
            </a:r>
            <a:br>
              <a:rPr lang="sv-SE" sz="2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720</Words>
  <Application>Microsoft Office PowerPoint</Application>
  <PresentationFormat>Widescreen</PresentationFormat>
  <Paragraphs>104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-apple-system</vt:lpstr>
      <vt:lpstr>Berlin Sans FB Demi</vt:lpstr>
      <vt:lpstr>Roboto Mono</vt:lpstr>
      <vt:lpstr>Arial</vt:lpstr>
      <vt:lpstr>Algerian</vt:lpstr>
      <vt:lpstr>Play</vt:lpstr>
      <vt:lpstr>Barlow Condensed Black</vt:lpstr>
      <vt:lpstr>Broadway</vt:lpstr>
      <vt:lpstr>MuseoSans</vt:lpstr>
      <vt:lpstr>ADLaM Display</vt:lpstr>
      <vt:lpstr>Office Theme</vt:lpstr>
      <vt:lpstr>Brain Wave Classification from EEG Using Machine Learning and Deep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 the Data</vt:lpstr>
      <vt:lpstr>PowerPoint Presentation</vt:lpstr>
      <vt:lpstr>PowerPoint Presentation</vt:lpstr>
      <vt:lpstr>Work Process: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Wave Classification from EEG Using Machine Learning and Deep Learning </dc:title>
  <dc:creator>Sumaiya binte sultana fatema</dc:creator>
  <cp:lastModifiedBy>GCC</cp:lastModifiedBy>
  <cp:revision>13</cp:revision>
  <dcterms:created xsi:type="dcterms:W3CDTF">2024-10-10T11:01:13Z</dcterms:created>
  <dcterms:modified xsi:type="dcterms:W3CDTF">2025-03-05T08:16:39Z</dcterms:modified>
</cp:coreProperties>
</file>