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2"/>
  </p:notesMasterIdLst>
  <p:sldIdLst>
    <p:sldId id="275" r:id="rId2"/>
    <p:sldId id="278" r:id="rId3"/>
    <p:sldId id="279" r:id="rId4"/>
    <p:sldId id="259" r:id="rId5"/>
    <p:sldId id="260" r:id="rId6"/>
    <p:sldId id="283" r:id="rId7"/>
    <p:sldId id="261" r:id="rId8"/>
    <p:sldId id="284" r:id="rId9"/>
    <p:sldId id="263" r:id="rId10"/>
    <p:sldId id="265" r:id="rId11"/>
    <p:sldId id="267" r:id="rId12"/>
    <p:sldId id="285" r:id="rId13"/>
    <p:sldId id="286" r:id="rId14"/>
    <p:sldId id="287" r:id="rId15"/>
    <p:sldId id="288" r:id="rId16"/>
    <p:sldId id="289" r:id="rId17"/>
    <p:sldId id="291" r:id="rId18"/>
    <p:sldId id="271" r:id="rId19"/>
    <p:sldId id="290" r:id="rId20"/>
    <p:sldId id="272" r:id="rId21"/>
  </p:sldIdLst>
  <p:sldSz cx="12192000" cy="6858000"/>
  <p:notesSz cx="6858000" cy="9144000"/>
  <p:embeddedFontLst>
    <p:embeddedFont>
      <p:font typeface="ADLaM Display" panose="020B0604020202020204" charset="0"/>
      <p:regular r:id="rId23"/>
    </p:embeddedFont>
    <p:embeddedFont>
      <p:font typeface="Algerian" panose="04020705040A02060702" pitchFamily="82" charset="0"/>
      <p:regular r:id="rId24"/>
    </p:embeddedFont>
    <p:embeddedFont>
      <p:font typeface="Barlow Condensed Black" panose="020B0604020202020204" charset="0"/>
      <p:bold r:id="rId25"/>
      <p:boldItalic r:id="rId26"/>
    </p:embeddedFont>
    <p:embeddedFont>
      <p:font typeface="Berlin Sans FB Demi" panose="020E0802020502020306" pitchFamily="34" charset="0"/>
      <p:bold r:id="rId27"/>
    </p:embeddedFont>
    <p:embeddedFont>
      <p:font typeface="Broadway" panose="04040905080B02020502" pitchFamily="82" charset="0"/>
      <p:regular r:id="rId28"/>
    </p:embeddedFont>
    <p:embeddedFont>
      <p:font typeface="Play" panose="020B0604020202020204" charset="0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gX5sckXx0Mnw9XpU75AewnNlbT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C6FF9EB-4405-41D0-A2ED-D40D1CDCADE2}">
  <a:tblStyle styleId="{1C6FF9EB-4405-41D0-A2ED-D40D1CDCADE2}" styleName="Table_0">
    <a:wholeTbl>
      <a:tcTxStyle b="off" i="off">
        <a:font>
          <a:latin typeface="Aptos"/>
          <a:ea typeface="Aptos"/>
          <a:cs typeface="Aptos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9EC"/>
          </a:solidFill>
        </a:fill>
      </a:tcStyle>
    </a:wholeTbl>
    <a:band1H>
      <a:tcTxStyle b="off" i="off"/>
      <a:tcStyle>
        <a:tcBdr/>
        <a:fill>
          <a:solidFill>
            <a:srgbClr val="CAD1D8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AD1D8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ptos"/>
          <a:ea typeface="Aptos"/>
          <a:cs typeface="Aptos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ptos"/>
          <a:ea typeface="Aptos"/>
          <a:cs typeface="Aptos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ptos"/>
          <a:ea typeface="Aptos"/>
          <a:cs typeface="Aptos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ptos"/>
          <a:ea typeface="Aptos"/>
          <a:cs typeface="Aptos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33" autoAdjust="0"/>
  </p:normalViewPr>
  <p:slideViewPr>
    <p:cSldViewPr snapToGrid="0">
      <p:cViewPr varScale="1">
        <p:scale>
          <a:sx n="114" d="100"/>
          <a:sy n="114" d="100"/>
        </p:scale>
        <p:origin x="4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sv-S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32a5dbca8c_0_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g332a5dbca8c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8" name="Google Shape;118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4" name="Google Shape;14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0" name="Google Shape;17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6" name="Google Shape;206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3" name="Google Shape;213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4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4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4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4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4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sz="4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brain with a red and blue light&#10;&#10;AI-generated content may be incorrect.">
            <a:extLst>
              <a:ext uri="{FF2B5EF4-FFF2-40B4-BE49-F238E27FC236}">
                <a16:creationId xmlns:a16="http://schemas.microsoft.com/office/drawing/2014/main" id="{9C61546A-71CE-C6B1-DA8A-0A5B34411D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12189" b="802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9C9A4F-BA2F-9930-1193-C161DB42FB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 fontScale="90000"/>
          </a:bodyPr>
          <a:lstStyle/>
          <a:p>
            <a:r>
              <a:rPr lang="en-US" sz="6000" b="0" i="0" u="none" strike="noStrike" cap="none" dirty="0">
                <a:solidFill>
                  <a:schemeClr val="tx1"/>
                </a:solidFill>
                <a:latin typeface="Berlin Sans FB Demi" panose="020E0802020502020306" pitchFamily="34" charset="0"/>
                <a:ea typeface="Barlow Condensed Black"/>
                <a:cs typeface="Barlow Condensed Black"/>
                <a:sym typeface="Barlow Condensed Black"/>
              </a:rPr>
              <a:t>Brain Wave </a:t>
            </a:r>
            <a:r>
              <a:rPr lang="en-US" sz="6000" dirty="0">
                <a:solidFill>
                  <a:schemeClr val="tx1"/>
                </a:solidFill>
                <a:latin typeface="Berlin Sans FB Demi" panose="020E0802020502020306" pitchFamily="34" charset="0"/>
                <a:ea typeface="Barlow Condensed Black"/>
                <a:cs typeface="Barlow Condensed Black"/>
                <a:sym typeface="Barlow Condensed Black"/>
              </a:rPr>
              <a:t>Classification</a:t>
            </a:r>
            <a:r>
              <a:rPr lang="en-US" sz="6000" b="0" i="0" u="none" strike="noStrike" cap="none" dirty="0">
                <a:solidFill>
                  <a:schemeClr val="tx1"/>
                </a:solidFill>
                <a:latin typeface="Berlin Sans FB Demi" panose="020E0802020502020306" pitchFamily="34" charset="0"/>
                <a:ea typeface="Barlow Condensed Black"/>
                <a:cs typeface="Barlow Condensed Black"/>
                <a:sym typeface="Barlow Condensed Black"/>
              </a:rPr>
              <a:t> from EEG Using Machine Learning and Deep Learning</a:t>
            </a:r>
            <a:br>
              <a:rPr lang="en-US" sz="6000" b="1" i="0" u="none" strike="noStrike" cap="none" dirty="0">
                <a:solidFill>
                  <a:schemeClr val="tx1"/>
                </a:solidFill>
                <a:latin typeface="Berlin Sans FB Demi" panose="020E0802020502020306" pitchFamily="34" charset="0"/>
                <a:ea typeface="Barlow Condensed Black"/>
                <a:cs typeface="Barlow Condensed Black"/>
                <a:sym typeface="Barlow Condensed Black"/>
              </a:rPr>
            </a:br>
            <a:endParaRPr lang="sv-SE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55582B-C430-1842-2650-59D00942130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sv-SE">
                <a:solidFill>
                  <a:srgbClr val="FFFFFF"/>
                </a:solidFill>
              </a:rPr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1</a:t>
            </a:fld>
            <a:endParaRPr lang="sv-S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5728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"/>
          <p:cNvSpPr/>
          <p:nvPr/>
        </p:nvSpPr>
        <p:spPr>
          <a:xfrm>
            <a:off x="0" y="0"/>
            <a:ext cx="42926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algn="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sv-SE" sz="6000" b="0" i="0" u="none" strike="noStrike" cap="none" dirty="0" err="1">
                <a:solidFill>
                  <a:srgbClr val="000000"/>
                </a:solidFill>
                <a:latin typeface="Barlow Condensed Black"/>
                <a:ea typeface="Barlow Condensed Black"/>
                <a:cs typeface="Barlow Condensed Black"/>
                <a:sym typeface="Barlow Condensed Black"/>
              </a:rPr>
              <a:t>Literature</a:t>
            </a:r>
            <a:r>
              <a:rPr lang="sv-SE" sz="6000" b="0" i="0" u="none" strike="noStrike" cap="none" dirty="0">
                <a:solidFill>
                  <a:srgbClr val="000000"/>
                </a:solidFill>
                <a:latin typeface="Barlow Condensed Black"/>
                <a:ea typeface="Barlow Condensed Black"/>
                <a:cs typeface="Barlow Condensed Black"/>
                <a:sym typeface="Barlow Condensed Black"/>
              </a:rPr>
              <a:t> Review – paper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sv-SE" sz="6000" b="0" i="0" u="none" strike="noStrike" cap="none" dirty="0">
                <a:solidFill>
                  <a:srgbClr val="000000"/>
                </a:solidFill>
                <a:latin typeface="Barlow Condensed Black"/>
                <a:ea typeface="Barlow Condensed Black"/>
                <a:cs typeface="Barlow Condensed Black"/>
                <a:sym typeface="Barlow Condensed Black"/>
              </a:rPr>
              <a:t>02</a:t>
            </a:r>
            <a:endParaRPr sz="6000" b="0" i="0" u="none" strike="noStrike" cap="none" dirty="0">
              <a:solidFill>
                <a:schemeClr val="lt1"/>
              </a:solidFill>
              <a:latin typeface="Barlow Condensed Black"/>
              <a:ea typeface="Barlow Condensed Black"/>
              <a:cs typeface="Barlow Condensed Black"/>
              <a:sym typeface="Barlow Condensed Blac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lang="sv-SE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sv-SE"/>
              <a:t>10</a:t>
            </a:fld>
            <a:endParaRPr/>
          </a:p>
        </p:txBody>
      </p:sp>
      <p:sp>
        <p:nvSpPr>
          <p:cNvPr id="4" name="Google Shape;153;p12">
            <a:extLst>
              <a:ext uri="{FF2B5EF4-FFF2-40B4-BE49-F238E27FC236}">
                <a16:creationId xmlns:a16="http://schemas.microsoft.com/office/drawing/2014/main" id="{5CE75AFA-4867-73BE-8B38-9E5C82DF9349}"/>
              </a:ext>
            </a:extLst>
          </p:cNvPr>
          <p:cNvSpPr/>
          <p:nvPr/>
        </p:nvSpPr>
        <p:spPr>
          <a:xfrm>
            <a:off x="4402666" y="573024"/>
            <a:ext cx="7586133" cy="5754624"/>
          </a:xfrm>
          <a:prstGeom prst="foldedCorner">
            <a:avLst>
              <a:gd name="adj" fmla="val 16667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sv-SE" sz="23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  <a:r>
              <a:rPr lang="sv-SE" sz="2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"</a:t>
            </a:r>
            <a:r>
              <a:rPr lang="en-US" sz="2000" dirty="0"/>
              <a:t>An Efficient Signal Processing Algorithm for Detecting Abnormalities in EEG Signal Using CNN</a:t>
            </a:r>
            <a:r>
              <a:rPr lang="sv-SE" sz="2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endParaRPr sz="23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sv-SE" sz="23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r>
              <a:rPr lang="sv-SE" sz="2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sv-SE" sz="2000" dirty="0"/>
              <a:t>The </a:t>
            </a:r>
            <a:r>
              <a:rPr lang="sv-SE" sz="2000" dirty="0" err="1"/>
              <a:t>study</a:t>
            </a:r>
            <a:r>
              <a:rPr lang="sv-SE" sz="2000" dirty="0"/>
              <a:t> presents an </a:t>
            </a:r>
            <a:r>
              <a:rPr lang="sv-SE" sz="2000" dirty="0" err="1"/>
              <a:t>efficient</a:t>
            </a:r>
            <a:r>
              <a:rPr lang="sv-SE" sz="2000" dirty="0"/>
              <a:t> signal </a:t>
            </a:r>
            <a:r>
              <a:rPr lang="sv-SE" sz="2000" dirty="0" err="1"/>
              <a:t>processing</a:t>
            </a:r>
            <a:r>
              <a:rPr lang="sv-SE" sz="2000" dirty="0"/>
              <a:t> </a:t>
            </a:r>
            <a:r>
              <a:rPr lang="sv-SE" sz="2000" dirty="0" err="1"/>
              <a:t>algorithm</a:t>
            </a:r>
            <a:r>
              <a:rPr lang="sv-SE" sz="2000" dirty="0"/>
              <a:t> </a:t>
            </a:r>
            <a:r>
              <a:rPr lang="sv-SE" sz="2000" dirty="0" err="1"/>
              <a:t>using</a:t>
            </a:r>
            <a:r>
              <a:rPr lang="sv-SE" sz="2000" dirty="0"/>
              <a:t> a 1D </a:t>
            </a:r>
            <a:r>
              <a:rPr lang="sv-SE" sz="2000" dirty="0" err="1"/>
              <a:t>Convolutional</a:t>
            </a:r>
            <a:r>
              <a:rPr lang="sv-SE" sz="2000" dirty="0"/>
              <a:t> Neural </a:t>
            </a:r>
            <a:r>
              <a:rPr lang="sv-SE" sz="2000" dirty="0" err="1"/>
              <a:t>Network</a:t>
            </a:r>
            <a:r>
              <a:rPr lang="sv-SE" sz="2000" dirty="0"/>
              <a:t> (CNN) to </a:t>
            </a:r>
            <a:r>
              <a:rPr lang="sv-SE" sz="2000" dirty="0" err="1"/>
              <a:t>detect</a:t>
            </a:r>
            <a:r>
              <a:rPr lang="sv-SE" sz="2000" dirty="0"/>
              <a:t> </a:t>
            </a:r>
            <a:r>
              <a:rPr lang="sv-SE" sz="2000" dirty="0" err="1"/>
              <a:t>abnormalities</a:t>
            </a:r>
            <a:r>
              <a:rPr lang="sv-SE" sz="2000" dirty="0"/>
              <a:t> in EEG signals. The </a:t>
            </a:r>
            <a:r>
              <a:rPr lang="sv-SE" sz="2000" dirty="0" err="1"/>
              <a:t>proposed</a:t>
            </a:r>
            <a:r>
              <a:rPr lang="sv-SE" sz="2000" dirty="0"/>
              <a:t> </a:t>
            </a:r>
            <a:r>
              <a:rPr lang="sv-SE" sz="2000" dirty="0" err="1"/>
              <a:t>deep</a:t>
            </a:r>
            <a:r>
              <a:rPr lang="sv-SE" sz="2000" dirty="0"/>
              <a:t> </a:t>
            </a:r>
            <a:r>
              <a:rPr lang="sv-SE" sz="2000" dirty="0" err="1"/>
              <a:t>learning</a:t>
            </a:r>
            <a:r>
              <a:rPr lang="sv-SE" sz="2000" dirty="0"/>
              <a:t> </a:t>
            </a:r>
            <a:r>
              <a:rPr lang="sv-SE" sz="2000" dirty="0" err="1"/>
              <a:t>model</a:t>
            </a:r>
            <a:r>
              <a:rPr lang="sv-SE" sz="2000" dirty="0"/>
              <a:t> </a:t>
            </a:r>
            <a:r>
              <a:rPr lang="sv-SE" sz="2000" dirty="0" err="1"/>
              <a:t>classifies</a:t>
            </a:r>
            <a:r>
              <a:rPr lang="sv-SE" sz="2000" dirty="0"/>
              <a:t> EEG signals </a:t>
            </a:r>
            <a:r>
              <a:rPr lang="sv-SE" sz="2000" dirty="0" err="1"/>
              <a:t>into</a:t>
            </a:r>
            <a:r>
              <a:rPr lang="sv-SE" sz="2000" dirty="0"/>
              <a:t> normal, pre-</a:t>
            </a:r>
            <a:r>
              <a:rPr lang="sv-SE" sz="2000" dirty="0" err="1"/>
              <a:t>ictal</a:t>
            </a:r>
            <a:r>
              <a:rPr lang="sv-SE" sz="2000" dirty="0"/>
              <a:t>, and </a:t>
            </a:r>
            <a:r>
              <a:rPr lang="sv-SE" sz="2000" dirty="0" err="1"/>
              <a:t>seizure</a:t>
            </a:r>
            <a:r>
              <a:rPr lang="sv-SE" sz="2000" dirty="0"/>
              <a:t> </a:t>
            </a:r>
            <a:r>
              <a:rPr lang="sv-SE" sz="2000" dirty="0" err="1"/>
              <a:t>categories</a:t>
            </a:r>
            <a:r>
              <a:rPr lang="sv-SE" sz="2000" dirty="0"/>
              <a:t> </a:t>
            </a:r>
            <a:r>
              <a:rPr lang="sv-SE" sz="2000" dirty="0" err="1"/>
              <a:t>without</a:t>
            </a:r>
            <a:r>
              <a:rPr lang="sv-SE" sz="2000" dirty="0"/>
              <a:t> </a:t>
            </a:r>
            <a:r>
              <a:rPr lang="sv-SE" sz="2000" dirty="0" err="1"/>
              <a:t>requiring</a:t>
            </a:r>
            <a:r>
              <a:rPr lang="sv-SE" sz="2000" dirty="0"/>
              <a:t> manual feature </a:t>
            </a:r>
            <a:r>
              <a:rPr lang="sv-SE" sz="2000" dirty="0" err="1"/>
              <a:t>extraction</a:t>
            </a:r>
            <a:r>
              <a:rPr lang="sv-SE" sz="2000" dirty="0"/>
              <a:t>.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sv-SE" sz="23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r>
              <a:rPr lang="sv-SE" sz="23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sv-SE" sz="23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outcome</a:t>
            </a:r>
            <a:r>
              <a:rPr lang="sv-SE" sz="23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sv-SE" sz="2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/>
              <a:t>Achieved 85.48% accuracy with a 14.5% error rate, outperforming traditional methods.</a:t>
            </a:r>
            <a:r>
              <a:rPr lang="en-US" sz="2800" dirty="0"/>
              <a:t> </a:t>
            </a:r>
            <a:r>
              <a:rPr lang="en-US" sz="2000" dirty="0"/>
              <a:t>Improved precision (76.65%), recall (78.2%), and F1-score (69.12%).</a:t>
            </a:r>
            <a:r>
              <a:rPr lang="en-US" sz="2800" dirty="0"/>
              <a:t> </a:t>
            </a:r>
            <a:r>
              <a:rPr lang="en-US" sz="2000" dirty="0"/>
              <a:t>CNN-based automatic detection method provides faster and more accurate EEG analysis, aiding in early diagnosis of neurological disorders.</a:t>
            </a:r>
            <a:br>
              <a:rPr lang="sv-SE" sz="200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200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>
            <a:spLocks noGrp="1"/>
          </p:cNvSpPr>
          <p:nvPr>
            <p:ph type="title"/>
          </p:nvPr>
        </p:nvSpPr>
        <p:spPr>
          <a:xfrm>
            <a:off x="1950450" y="365125"/>
            <a:ext cx="8263200" cy="9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sv-SE" b="1" dirty="0" err="1">
                <a:solidFill>
                  <a:schemeClr val="lt1"/>
                </a:solidFill>
              </a:rPr>
              <a:t>Work</a:t>
            </a:r>
            <a:r>
              <a:rPr lang="sv-SE" b="1" dirty="0">
                <a:solidFill>
                  <a:schemeClr val="lt1"/>
                </a:solidFill>
              </a:rPr>
              <a:t> Process: </a:t>
            </a:r>
            <a:r>
              <a:rPr lang="sv-SE" b="1" dirty="0" err="1">
                <a:solidFill>
                  <a:schemeClr val="lt1"/>
                </a:solidFill>
              </a:rPr>
              <a:t>Overview</a:t>
            </a:r>
            <a:endParaRPr b="1" dirty="0">
              <a:solidFill>
                <a:schemeClr val="lt1"/>
              </a:solidFill>
            </a:endParaRPr>
          </a:p>
        </p:txBody>
      </p:sp>
      <p:pic>
        <p:nvPicPr>
          <p:cNvPr id="173" name="Google Shape;173;p2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44550" y="1868487"/>
            <a:ext cx="7305300" cy="387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sv-SE"/>
              <a:t>11</a:t>
            </a:fld>
            <a:endParaRPr dirty="0"/>
          </a:p>
        </p:txBody>
      </p:sp>
      <p:pic>
        <p:nvPicPr>
          <p:cNvPr id="176" name="Google Shape;17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51900" y="2119500"/>
            <a:ext cx="2901900" cy="3375475"/>
          </a:xfrm>
          <a:prstGeom prst="rect">
            <a:avLst/>
          </a:prstGeom>
          <a:solidFill>
            <a:srgbClr val="C198E0"/>
          </a:solidFill>
          <a:ln w="19050" cap="flat" cmpd="sng">
            <a:solidFill>
              <a:srgbClr val="082836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670615F-B472-468D-BCEA-BE0A207711FC}"/>
              </a:ext>
            </a:extLst>
          </p:cNvPr>
          <p:cNvSpPr txBox="1"/>
          <p:nvPr/>
        </p:nvSpPr>
        <p:spPr>
          <a:xfrm>
            <a:off x="8859936" y="5617885"/>
            <a:ext cx="2085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Architecture of our CNN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89A4F-13B0-4EC8-A960-F3190B816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Preprocessing steps: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55910-CA5B-4247-BF81-8106170062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Bandpass filtering (0.1–20 Hz)</a:t>
            </a:r>
          </a:p>
          <a:p>
            <a:r>
              <a:rPr lang="en-US" dirty="0"/>
              <a:t>Subsampling from 240 Hz → 120 Hz</a:t>
            </a:r>
          </a:p>
          <a:p>
            <a:r>
              <a:rPr lang="en-US" dirty="0"/>
              <a:t>Standardization and reshaping for CNN input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DFB84-4158-432E-A95E-C9C9DCE241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75496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C52D3-4201-4FA4-8E1A-3B083141F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⚙️ Data Transformation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57290-18E0-4A39-B810-C4E8CF6966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mtClean="0"/>
              <a:t>13</a:t>
            </a:fld>
            <a:endParaRPr lang="sv-SE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DB0AC9D-2BE9-469A-A58D-C3EB4CD3F7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3077966"/>
            <a:ext cx="6753772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Transformed structure:</a:t>
            </a:r>
            <a:endParaRPr kumimoji="0" lang="en-US" altLang="en-US" sz="6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Shape: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(15300, 64, 78, 1)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training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Labels reshaped to categorical format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 EEG segment represents 0.65 seconds post-stimulus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Label: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1-hot encoded vector indicating target stimulus (12 total)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833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4AD1C-F989-41C1-8EAC-60F9E013A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🧠 </a:t>
            </a:r>
            <a:r>
              <a:rPr lang="en-US" b="1" dirty="0"/>
              <a:t>Model Architecture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493C1-40E6-479C-ADF3-189433F2F8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mtClean="0"/>
              <a:t>14</a:t>
            </a:fld>
            <a:endParaRPr lang="sv-SE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6DB52A4-9239-4E45-9F32-98E2D5B452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970244"/>
            <a:ext cx="7215437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Used: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CNN_P300_PAMI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Features: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Designed specifically for P300 EEG signal detection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Input: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(64 electrodes, 78 time points, 1 channel)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Output: 12-way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softmax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classification (via binary cross-entropy loss)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131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CE36D-338B-48E7-AE87-12CF3A63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🏋️ </a:t>
            </a:r>
            <a:r>
              <a:rPr lang="en-US" b="1" dirty="0"/>
              <a:t>Training Setup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2D1E04-5E7A-4D8A-A084-A0D55E68E7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mtClean="0"/>
              <a:t>15</a:t>
            </a:fld>
            <a:endParaRPr lang="sv-SE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34AA3DD-0F30-4181-80F1-D51C915F35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Optimizer: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SGD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Binary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Crossentropy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Callbacks: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EarlyStopping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on validation MSE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Split: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95% train / 5% validation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Batch size: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32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Epochs: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up to 1000 (early stopping around 23 epochs)</a:t>
            </a:r>
          </a:p>
        </p:txBody>
      </p:sp>
    </p:spTree>
    <p:extLst>
      <p:ext uri="{BB962C8B-B14F-4D97-AF65-F5344CB8AC3E}">
        <p14:creationId xmlns:p14="http://schemas.microsoft.com/office/powerpoint/2010/main" val="2543709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E16CF-DA49-4A8D-8206-34AAD7E47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📈 </a:t>
            </a:r>
            <a:r>
              <a:rPr lang="en-US" b="1" dirty="0"/>
              <a:t>Performance Overview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B1334B-E01D-4302-B03A-BA4684871F8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mtClean="0"/>
              <a:t>16</a:t>
            </a:fld>
            <a:endParaRPr lang="sv-SE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0AB30B4-03DC-4526-91A1-B8F3543B88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 improves gradually: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Start: ~83%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End: ~85–86%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Loss reduces steadily: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From 0.45 → 0.36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Best validation accuracy: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~85.3%</a:t>
            </a:r>
          </a:p>
        </p:txBody>
      </p:sp>
    </p:spTree>
    <p:extLst>
      <p:ext uri="{BB962C8B-B14F-4D97-AF65-F5344CB8AC3E}">
        <p14:creationId xmlns:p14="http://schemas.microsoft.com/office/powerpoint/2010/main" val="2610431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4BFF61C-FAC4-4755-8EC0-364CA030F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1662112"/>
            <a:ext cx="3657600" cy="3533775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34A76-D938-499B-88D0-A06AAB4302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C1F7E9-5B97-4E0F-9B62-3F47855E20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mtClean="0"/>
              <a:t>17</a:t>
            </a:fld>
            <a:endParaRPr lang="sv-SE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C9F679A-4D69-443C-AF28-2FD1BA8A17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843240"/>
            <a:ext cx="96119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ow accuracy changes across the 15 aggregation settings, labeling X as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"Aggregations"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Y as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"Accuracy"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559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/>
          <p:nvPr/>
        </p:nvSpPr>
        <p:spPr>
          <a:xfrm>
            <a:off x="544650" y="282475"/>
            <a:ext cx="106791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rPr lang="sv-SE" sz="5700" b="0" i="0" u="none" strike="noStrike" cap="none">
                <a:solidFill>
                  <a:srgbClr val="F9E2C9"/>
                </a:solidFill>
                <a:latin typeface="ADLaM Display"/>
                <a:ea typeface="ADLaM Display"/>
                <a:cs typeface="ADLaM Display"/>
                <a:sym typeface="ADLaM Display"/>
              </a:rPr>
              <a:t>Challenges and Observations</a:t>
            </a:r>
            <a:endParaRPr sz="5700" b="0" i="0" u="none" strike="noStrike" cap="none">
              <a:solidFill>
                <a:srgbClr val="F9E2C9"/>
              </a:solidFill>
              <a:latin typeface="ADLaM Display"/>
              <a:ea typeface="ADLaM Display"/>
              <a:cs typeface="ADLaM Display"/>
              <a:sym typeface="ADLaM Dis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endParaRPr sz="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5"/>
          <p:cNvSpPr txBox="1"/>
          <p:nvPr/>
        </p:nvSpPr>
        <p:spPr>
          <a:xfrm>
            <a:off x="794609" y="1832100"/>
            <a:ext cx="11007000" cy="31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●"/>
            </a:pPr>
            <a:r>
              <a:rPr lang="sv-SE" sz="2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imbalance </a:t>
            </a:r>
            <a:r>
              <a:rPr lang="sv-SE" sz="2800" dirty="0">
                <a:solidFill>
                  <a:schemeClr val="lt1"/>
                </a:solidFill>
              </a:rPr>
              <a:t>in features</a:t>
            </a:r>
            <a:r>
              <a:rPr lang="sv-SE" sz="2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●"/>
            </a:pPr>
            <a:r>
              <a:rPr lang="sv-SE" sz="2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Computational requirements for deep learning.</a:t>
            </a:r>
            <a:endParaRPr sz="2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●"/>
            </a:pPr>
            <a:r>
              <a:rPr lang="sv-SE" sz="2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Noise in raw EEG data.</a:t>
            </a:r>
            <a:endParaRPr sz="2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sv-SE"/>
              <a:t>18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7A3B8-4167-4C04-A5A2-E0066B070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 &amp; Future Work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86A98-0F87-4DE2-A111-EB25D553E9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CNN effectively learned to classify P300 responses</a:t>
            </a:r>
          </a:p>
          <a:p>
            <a:r>
              <a:rPr lang="en-US" dirty="0"/>
              <a:t>Preprocessing pipeline crucial for noise reduction</a:t>
            </a:r>
          </a:p>
          <a:p>
            <a:r>
              <a:rPr lang="en-US" dirty="0"/>
              <a:t>Future ideas:</a:t>
            </a:r>
          </a:p>
          <a:p>
            <a:pPr lvl="1"/>
            <a:r>
              <a:rPr lang="en-US" dirty="0"/>
              <a:t>Try LSTM/Transformer-based models</a:t>
            </a:r>
          </a:p>
          <a:p>
            <a:pPr lvl="1"/>
            <a:r>
              <a:rPr lang="en-US" dirty="0"/>
              <a:t>Cross-subject generalization</a:t>
            </a:r>
          </a:p>
          <a:p>
            <a:pPr lvl="1"/>
            <a:r>
              <a:rPr lang="en-US" dirty="0"/>
              <a:t>Real-time BCI integration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ADEA71-2CCF-4A45-A3C7-B6305BFF7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mtClean="0"/>
              <a:t>19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13021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6AA4FF-151F-ABCC-63D6-686A31C6DA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rain with a red and blue light&#10;&#10;AI-generated content may be incorrect.">
            <a:extLst>
              <a:ext uri="{FF2B5EF4-FFF2-40B4-BE49-F238E27FC236}">
                <a16:creationId xmlns:a16="http://schemas.microsoft.com/office/drawing/2014/main" id="{67D1D38A-B38E-01A1-0C4A-4279C571E24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rcRect t="12189" b="8024"/>
          <a:stretch/>
        </p:blipFill>
        <p:spPr>
          <a:xfrm>
            <a:off x="0" y="1"/>
            <a:ext cx="12191980" cy="6857999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1665A5-9E30-B665-31AD-F8C14BDA6C9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sv-SE">
                <a:solidFill>
                  <a:srgbClr val="FFFFFF"/>
                </a:solidFill>
              </a:rPr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2</a:t>
            </a:fld>
            <a:endParaRPr lang="sv-SE">
              <a:solidFill>
                <a:srgbClr val="FFFFFF"/>
              </a:solidFill>
            </a:endParaRPr>
          </a:p>
        </p:txBody>
      </p:sp>
      <p:sp>
        <p:nvSpPr>
          <p:cNvPr id="7" name="Google Shape;97;p2">
            <a:extLst>
              <a:ext uri="{FF2B5EF4-FFF2-40B4-BE49-F238E27FC236}">
                <a16:creationId xmlns:a16="http://schemas.microsoft.com/office/drawing/2014/main" id="{7688D09B-BAA1-DD16-7D04-E51400CB632D}"/>
              </a:ext>
            </a:extLst>
          </p:cNvPr>
          <p:cNvSpPr txBox="1"/>
          <p:nvPr/>
        </p:nvSpPr>
        <p:spPr>
          <a:xfrm>
            <a:off x="4587530" y="1778901"/>
            <a:ext cx="3812477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sv-SE" sz="48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Group-07</a:t>
            </a:r>
            <a:endParaRPr sz="4800" b="1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" name="Google Shape;98;p2">
            <a:extLst>
              <a:ext uri="{FF2B5EF4-FFF2-40B4-BE49-F238E27FC236}">
                <a16:creationId xmlns:a16="http://schemas.microsoft.com/office/drawing/2014/main" id="{B1CBB0DE-A956-5FEC-0513-C9DAB3974D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2591673"/>
              </p:ext>
            </p:extLst>
          </p:nvPr>
        </p:nvGraphicFramePr>
        <p:xfrm>
          <a:off x="742949" y="2916767"/>
          <a:ext cx="10875095" cy="2194580"/>
        </p:xfrm>
        <a:graphic>
          <a:graphicData uri="http://schemas.openxmlformats.org/drawingml/2006/table">
            <a:tbl>
              <a:tblPr firstRow="1" bandRow="1">
                <a:noFill/>
                <a:tableStyleId>{1C6FF9EB-4405-41D0-A2ED-D40D1CDCADE2}</a:tableStyleId>
              </a:tblPr>
              <a:tblGrid>
                <a:gridCol w="69257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9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397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lang="sv-SE" sz="4400" u="none" strike="noStrike" cap="none" dirty="0">
                          <a:solidFill>
                            <a:schemeClr val="bg1"/>
                          </a:solidFill>
                        </a:rPr>
                        <a:t>Sumaiya Binte Sultana </a:t>
                      </a:r>
                      <a:endParaRPr sz="4400" u="none" strike="noStrike" cap="none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lang="sv-SE" sz="4400" u="none" strike="noStrike" cap="none" dirty="0">
                          <a:solidFill>
                            <a:schemeClr val="bg1"/>
                          </a:solidFill>
                        </a:rPr>
                        <a:t>Fatema</a:t>
                      </a:r>
                      <a:endParaRPr sz="44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lang="sv-SE" sz="4000" b="1" i="0" u="none" strike="noStrike" cap="none" dirty="0" err="1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Jubair</a:t>
                      </a:r>
                      <a:r>
                        <a:rPr lang="sv-SE" sz="4000" b="1" i="0" u="none" strike="noStrike" cap="none" dirty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sv-SE" sz="4000" b="1" i="0" u="none" strike="noStrike" cap="none" dirty="0" err="1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Hossain</a:t>
                      </a:r>
                      <a:endParaRPr sz="4000" b="1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lang="sv-SE" sz="4400" b="1" u="none" strike="noStrike" cap="none" dirty="0">
                          <a:solidFill>
                            <a:schemeClr val="bg1"/>
                          </a:solidFill>
                        </a:rPr>
                        <a:t>2021612642</a:t>
                      </a:r>
                      <a:endParaRPr sz="4400" b="1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lang="sv-SE" sz="4000" b="1" u="none" strike="noStrike" cap="none" dirty="0">
                          <a:solidFill>
                            <a:schemeClr val="bg1"/>
                          </a:solidFill>
                        </a:rPr>
                        <a:t>2021626642</a:t>
                      </a:r>
                      <a:endParaRPr sz="4000" b="1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Google Shape;97;p2">
            <a:extLst>
              <a:ext uri="{FF2B5EF4-FFF2-40B4-BE49-F238E27FC236}">
                <a16:creationId xmlns:a16="http://schemas.microsoft.com/office/drawing/2014/main" id="{C3EFBCB2-33FE-E941-F21B-68020713C9DD}"/>
              </a:ext>
            </a:extLst>
          </p:cNvPr>
          <p:cNvSpPr txBox="1"/>
          <p:nvPr/>
        </p:nvSpPr>
        <p:spPr>
          <a:xfrm>
            <a:off x="2762250" y="748475"/>
            <a:ext cx="7813689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5400" b="1" dirty="0">
                <a:solidFill>
                  <a:schemeClr val="bg1"/>
                </a:solidFill>
                <a:latin typeface="Broadway" panose="04040905080B02020502" pitchFamily="82" charset="0"/>
              </a:rPr>
              <a:t>C</a:t>
            </a:r>
            <a:r>
              <a:rPr lang="sv-SE" sz="5400" b="1" dirty="0">
                <a:solidFill>
                  <a:schemeClr val="bg1"/>
                </a:solidFill>
                <a:latin typeface="Broadway" panose="04040905080B02020502" pitchFamily="82" charset="0"/>
              </a:rPr>
              <a:t>OURSE: CSE499B</a:t>
            </a:r>
            <a:endParaRPr sz="5400" b="1" i="0" u="none" strike="noStrike" cap="none" dirty="0">
              <a:solidFill>
                <a:schemeClr val="bg1"/>
              </a:solidFill>
              <a:latin typeface="Broadway" panose="04040905080B02020502" pitchFamily="82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94434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rain with a red and blue light&#10;&#10;AI-generated content may be incorrect.">
            <a:extLst>
              <a:ext uri="{FF2B5EF4-FFF2-40B4-BE49-F238E27FC236}">
                <a16:creationId xmlns:a16="http://schemas.microsoft.com/office/drawing/2014/main" id="{8FAEA9A3-5C26-519F-C140-46CA9A749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039850" cy="6858000"/>
          </a:xfrm>
          <a:prstGeom prst="rect">
            <a:avLst/>
          </a:prstGeom>
        </p:spPr>
      </p:pic>
      <p:sp>
        <p:nvSpPr>
          <p:cNvPr id="217" name="Google Shape;217;p37"/>
          <p:cNvSpPr/>
          <p:nvPr/>
        </p:nvSpPr>
        <p:spPr>
          <a:xfrm>
            <a:off x="152400" y="136550"/>
            <a:ext cx="12039600" cy="6584900"/>
          </a:xfrm>
          <a:custGeom>
            <a:avLst/>
            <a:gdLst/>
            <a:ahLst/>
            <a:cxnLst/>
            <a:rect l="l" t="t" r="r" b="b"/>
            <a:pathLst>
              <a:path w="12192000" h="1473200" extrusionOk="0">
                <a:moveTo>
                  <a:pt x="3972670" y="629680"/>
                </a:moveTo>
                <a:lnTo>
                  <a:pt x="4087416" y="794879"/>
                </a:lnTo>
                <a:lnTo>
                  <a:pt x="3865067" y="794879"/>
                </a:lnTo>
                <a:close/>
                <a:moveTo>
                  <a:pt x="9441358" y="537704"/>
                </a:moveTo>
                <a:cubicBezTo>
                  <a:pt x="9504461" y="537704"/>
                  <a:pt x="9556105" y="558391"/>
                  <a:pt x="9596288" y="599765"/>
                </a:cubicBezTo>
                <a:cubicBezTo>
                  <a:pt x="9636472" y="641140"/>
                  <a:pt x="9656564" y="694271"/>
                  <a:pt x="9656564" y="759160"/>
                </a:cubicBezTo>
                <a:cubicBezTo>
                  <a:pt x="9656564" y="824347"/>
                  <a:pt x="9636993" y="876437"/>
                  <a:pt x="9597851" y="915430"/>
                </a:cubicBezTo>
                <a:cubicBezTo>
                  <a:pt x="9558709" y="954423"/>
                  <a:pt x="9506545" y="973919"/>
                  <a:pt x="9441358" y="973919"/>
                </a:cubicBezTo>
                <a:cubicBezTo>
                  <a:pt x="9376469" y="973919"/>
                  <a:pt x="9324379" y="954348"/>
                  <a:pt x="9285089" y="915207"/>
                </a:cubicBezTo>
                <a:cubicBezTo>
                  <a:pt x="9245798" y="876065"/>
                  <a:pt x="9226153" y="824049"/>
                  <a:pt x="9226153" y="759160"/>
                </a:cubicBezTo>
                <a:cubicBezTo>
                  <a:pt x="9226153" y="693974"/>
                  <a:pt x="9246170" y="640768"/>
                  <a:pt x="9286205" y="599542"/>
                </a:cubicBezTo>
                <a:cubicBezTo>
                  <a:pt x="9326240" y="558317"/>
                  <a:pt x="9377958" y="537704"/>
                  <a:pt x="9441358" y="537704"/>
                </a:cubicBezTo>
                <a:close/>
                <a:moveTo>
                  <a:pt x="10024318" y="452872"/>
                </a:moveTo>
                <a:lnTo>
                  <a:pt x="10248007" y="594854"/>
                </a:lnTo>
                <a:lnTo>
                  <a:pt x="10248007" y="855601"/>
                </a:lnTo>
                <a:cubicBezTo>
                  <a:pt x="10248007" y="925848"/>
                  <a:pt x="10293846" y="982998"/>
                  <a:pt x="10385524" y="1027051"/>
                </a:cubicBezTo>
                <a:cubicBezTo>
                  <a:pt x="10477202" y="1071104"/>
                  <a:pt x="10595818" y="1093131"/>
                  <a:pt x="10741372" y="1093131"/>
                </a:cubicBezTo>
                <a:cubicBezTo>
                  <a:pt x="10889010" y="1093131"/>
                  <a:pt x="10998473" y="1073709"/>
                  <a:pt x="11069761" y="1034864"/>
                </a:cubicBezTo>
                <a:cubicBezTo>
                  <a:pt x="11141050" y="996020"/>
                  <a:pt x="11176694" y="936266"/>
                  <a:pt x="11176694" y="855601"/>
                </a:cubicBezTo>
                <a:lnTo>
                  <a:pt x="11176694" y="594854"/>
                </a:lnTo>
                <a:lnTo>
                  <a:pt x="11400383" y="452872"/>
                </a:lnTo>
                <a:lnTo>
                  <a:pt x="10801201" y="452872"/>
                </a:lnTo>
                <a:lnTo>
                  <a:pt x="11004351" y="594854"/>
                </a:lnTo>
                <a:lnTo>
                  <a:pt x="11004351" y="827026"/>
                </a:lnTo>
                <a:cubicBezTo>
                  <a:pt x="11004351" y="876735"/>
                  <a:pt x="10986566" y="912974"/>
                  <a:pt x="10950996" y="935745"/>
                </a:cubicBezTo>
                <a:cubicBezTo>
                  <a:pt x="10915427" y="958516"/>
                  <a:pt x="10858500" y="969901"/>
                  <a:pt x="10780216" y="969901"/>
                </a:cubicBezTo>
                <a:cubicBezTo>
                  <a:pt x="10704314" y="969901"/>
                  <a:pt x="10649099" y="958590"/>
                  <a:pt x="10614570" y="935968"/>
                </a:cubicBezTo>
                <a:cubicBezTo>
                  <a:pt x="10580042" y="913346"/>
                  <a:pt x="10562778" y="877032"/>
                  <a:pt x="10562778" y="827026"/>
                </a:cubicBezTo>
                <a:lnTo>
                  <a:pt x="10562778" y="594854"/>
                </a:lnTo>
                <a:lnTo>
                  <a:pt x="10765929" y="452872"/>
                </a:lnTo>
                <a:close/>
                <a:moveTo>
                  <a:pt x="7606457" y="452872"/>
                </a:moveTo>
                <a:lnTo>
                  <a:pt x="7809607" y="564493"/>
                </a:lnTo>
                <a:lnTo>
                  <a:pt x="8097589" y="841760"/>
                </a:lnTo>
                <a:lnTo>
                  <a:pt x="8097589" y="919895"/>
                </a:lnTo>
                <a:lnTo>
                  <a:pt x="7873901" y="1062323"/>
                </a:lnTo>
                <a:lnTo>
                  <a:pt x="8630245" y="1062323"/>
                </a:lnTo>
                <a:lnTo>
                  <a:pt x="8407003" y="919895"/>
                </a:lnTo>
                <a:lnTo>
                  <a:pt x="8407003" y="841760"/>
                </a:lnTo>
                <a:lnTo>
                  <a:pt x="8684716" y="574762"/>
                </a:lnTo>
                <a:lnTo>
                  <a:pt x="8887866" y="452872"/>
                </a:lnTo>
                <a:lnTo>
                  <a:pt x="8336459" y="452872"/>
                </a:lnTo>
                <a:lnTo>
                  <a:pt x="8488710" y="554224"/>
                </a:lnTo>
                <a:lnTo>
                  <a:pt x="8332440" y="712279"/>
                </a:lnTo>
                <a:lnTo>
                  <a:pt x="8170813" y="564493"/>
                </a:lnTo>
                <a:lnTo>
                  <a:pt x="8323064" y="452872"/>
                </a:lnTo>
                <a:close/>
                <a:moveTo>
                  <a:pt x="2016026" y="452872"/>
                </a:moveTo>
                <a:lnTo>
                  <a:pt x="2239715" y="594854"/>
                </a:lnTo>
                <a:lnTo>
                  <a:pt x="2239715" y="919448"/>
                </a:lnTo>
                <a:lnTo>
                  <a:pt x="2016026" y="1062323"/>
                </a:lnTo>
                <a:lnTo>
                  <a:pt x="2727276" y="1062323"/>
                </a:lnTo>
                <a:lnTo>
                  <a:pt x="2554486" y="919448"/>
                </a:lnTo>
                <a:lnTo>
                  <a:pt x="2554486" y="819882"/>
                </a:lnTo>
                <a:lnTo>
                  <a:pt x="2907655" y="819882"/>
                </a:lnTo>
                <a:lnTo>
                  <a:pt x="2907655" y="919448"/>
                </a:lnTo>
                <a:lnTo>
                  <a:pt x="2734866" y="1062323"/>
                </a:lnTo>
                <a:lnTo>
                  <a:pt x="3393133" y="1062323"/>
                </a:lnTo>
                <a:lnTo>
                  <a:pt x="3446562" y="1062323"/>
                </a:lnTo>
                <a:lnTo>
                  <a:pt x="3962400" y="1062323"/>
                </a:lnTo>
                <a:lnTo>
                  <a:pt x="3778449" y="937308"/>
                </a:lnTo>
                <a:lnTo>
                  <a:pt x="3805685" y="895338"/>
                </a:lnTo>
                <a:lnTo>
                  <a:pt x="4156621" y="895338"/>
                </a:lnTo>
                <a:lnTo>
                  <a:pt x="4184303" y="937308"/>
                </a:lnTo>
                <a:lnTo>
                  <a:pt x="3972670" y="1062323"/>
                </a:lnTo>
                <a:lnTo>
                  <a:pt x="4692551" y="1062323"/>
                </a:lnTo>
                <a:lnTo>
                  <a:pt x="4740622" y="1062323"/>
                </a:lnTo>
                <a:lnTo>
                  <a:pt x="5317184" y="1062323"/>
                </a:lnTo>
                <a:lnTo>
                  <a:pt x="5093048" y="919895"/>
                </a:lnTo>
                <a:lnTo>
                  <a:pt x="5093048" y="715851"/>
                </a:lnTo>
                <a:lnTo>
                  <a:pt x="5477024" y="1062323"/>
                </a:lnTo>
                <a:lnTo>
                  <a:pt x="5792242" y="1062323"/>
                </a:lnTo>
                <a:lnTo>
                  <a:pt x="5792242" y="594854"/>
                </a:lnTo>
                <a:lnTo>
                  <a:pt x="6001941" y="461752"/>
                </a:lnTo>
                <a:lnTo>
                  <a:pt x="6211639" y="594854"/>
                </a:lnTo>
                <a:lnTo>
                  <a:pt x="6211639" y="919895"/>
                </a:lnTo>
                <a:lnTo>
                  <a:pt x="5987951" y="1062323"/>
                </a:lnTo>
                <a:lnTo>
                  <a:pt x="6695182" y="1062323"/>
                </a:lnTo>
                <a:lnTo>
                  <a:pt x="6526411" y="919895"/>
                </a:lnTo>
                <a:lnTo>
                  <a:pt x="6526411" y="895338"/>
                </a:lnTo>
                <a:lnTo>
                  <a:pt x="6763941" y="786842"/>
                </a:lnTo>
                <a:lnTo>
                  <a:pt x="6889403" y="930164"/>
                </a:lnTo>
                <a:lnTo>
                  <a:pt x="6705451" y="1062323"/>
                </a:lnTo>
                <a:lnTo>
                  <a:pt x="7401967" y="1062323"/>
                </a:lnTo>
                <a:lnTo>
                  <a:pt x="7194798" y="919895"/>
                </a:lnTo>
                <a:lnTo>
                  <a:pt x="6981825" y="672096"/>
                </a:lnTo>
                <a:lnTo>
                  <a:pt x="7391698" y="452872"/>
                </a:lnTo>
                <a:lnTo>
                  <a:pt x="6720632" y="452872"/>
                </a:lnTo>
                <a:lnTo>
                  <a:pt x="6876901" y="574762"/>
                </a:lnTo>
                <a:lnTo>
                  <a:pt x="6526411" y="752463"/>
                </a:lnTo>
                <a:lnTo>
                  <a:pt x="6526411" y="585031"/>
                </a:lnTo>
                <a:lnTo>
                  <a:pt x="6688038" y="452872"/>
                </a:lnTo>
                <a:lnTo>
                  <a:pt x="6015930" y="452872"/>
                </a:lnTo>
                <a:lnTo>
                  <a:pt x="5987951" y="452872"/>
                </a:lnTo>
                <a:lnTo>
                  <a:pt x="5391299" y="452872"/>
                </a:lnTo>
                <a:lnTo>
                  <a:pt x="5615435" y="594854"/>
                </a:lnTo>
                <a:lnTo>
                  <a:pt x="5615435" y="781931"/>
                </a:lnTo>
                <a:lnTo>
                  <a:pt x="5235923" y="452872"/>
                </a:lnTo>
                <a:lnTo>
                  <a:pt x="4692551" y="452872"/>
                </a:lnTo>
                <a:lnTo>
                  <a:pt x="4916241" y="594854"/>
                </a:lnTo>
                <a:lnTo>
                  <a:pt x="4916241" y="919895"/>
                </a:lnTo>
                <a:lnTo>
                  <a:pt x="4716232" y="1047245"/>
                </a:lnTo>
                <a:lnTo>
                  <a:pt x="4510237" y="919895"/>
                </a:lnTo>
                <a:lnTo>
                  <a:pt x="4255294" y="564047"/>
                </a:lnTo>
                <a:lnTo>
                  <a:pt x="4401295" y="452872"/>
                </a:lnTo>
                <a:lnTo>
                  <a:pt x="3680669" y="452872"/>
                </a:lnTo>
                <a:lnTo>
                  <a:pt x="3823544" y="564047"/>
                </a:lnTo>
                <a:lnTo>
                  <a:pt x="3572620" y="919895"/>
                </a:lnTo>
                <a:lnTo>
                  <a:pt x="3416960" y="1043416"/>
                </a:lnTo>
                <a:lnTo>
                  <a:pt x="3222874" y="919448"/>
                </a:lnTo>
                <a:lnTo>
                  <a:pt x="3222874" y="594854"/>
                </a:lnTo>
                <a:lnTo>
                  <a:pt x="3446562" y="452872"/>
                </a:lnTo>
                <a:lnTo>
                  <a:pt x="2734866" y="452872"/>
                </a:lnTo>
                <a:lnTo>
                  <a:pt x="2907655" y="594854"/>
                </a:lnTo>
                <a:lnTo>
                  <a:pt x="2907655" y="667631"/>
                </a:lnTo>
                <a:lnTo>
                  <a:pt x="2554486" y="667631"/>
                </a:lnTo>
                <a:lnTo>
                  <a:pt x="2554486" y="594854"/>
                </a:lnTo>
                <a:lnTo>
                  <a:pt x="2727276" y="452872"/>
                </a:lnTo>
                <a:close/>
                <a:moveTo>
                  <a:pt x="946994" y="452872"/>
                </a:moveTo>
                <a:lnTo>
                  <a:pt x="926455" y="747552"/>
                </a:lnTo>
                <a:lnTo>
                  <a:pt x="1159967" y="560921"/>
                </a:lnTo>
                <a:lnTo>
                  <a:pt x="1302395" y="560921"/>
                </a:lnTo>
                <a:lnTo>
                  <a:pt x="1302395" y="919895"/>
                </a:lnTo>
                <a:lnTo>
                  <a:pt x="1078707" y="1062323"/>
                </a:lnTo>
                <a:lnTo>
                  <a:pt x="1840856" y="1062323"/>
                </a:lnTo>
                <a:lnTo>
                  <a:pt x="1617167" y="919895"/>
                </a:lnTo>
                <a:lnTo>
                  <a:pt x="1617167" y="560921"/>
                </a:lnTo>
                <a:lnTo>
                  <a:pt x="1759595" y="560921"/>
                </a:lnTo>
                <a:lnTo>
                  <a:pt x="1993107" y="747552"/>
                </a:lnTo>
                <a:lnTo>
                  <a:pt x="1972568" y="452872"/>
                </a:lnTo>
                <a:close/>
                <a:moveTo>
                  <a:pt x="9450288" y="432334"/>
                </a:moveTo>
                <a:cubicBezTo>
                  <a:pt x="9289256" y="432334"/>
                  <a:pt x="9150622" y="466341"/>
                  <a:pt x="9034388" y="534355"/>
                </a:cubicBezTo>
                <a:cubicBezTo>
                  <a:pt x="8918153" y="602370"/>
                  <a:pt x="8860036" y="683556"/>
                  <a:pt x="8860036" y="777913"/>
                </a:cubicBezTo>
                <a:cubicBezTo>
                  <a:pt x="8860036" y="861256"/>
                  <a:pt x="8918525" y="934554"/>
                  <a:pt x="9035504" y="997806"/>
                </a:cubicBezTo>
                <a:cubicBezTo>
                  <a:pt x="9152483" y="1061058"/>
                  <a:pt x="9288214" y="1092684"/>
                  <a:pt x="9442698" y="1092684"/>
                </a:cubicBezTo>
                <a:cubicBezTo>
                  <a:pt x="9600158" y="1092684"/>
                  <a:pt x="9736112" y="1061505"/>
                  <a:pt x="9850561" y="999146"/>
                </a:cubicBezTo>
                <a:cubicBezTo>
                  <a:pt x="9965010" y="936787"/>
                  <a:pt x="10022235" y="862596"/>
                  <a:pt x="10022235" y="776573"/>
                </a:cubicBezTo>
                <a:cubicBezTo>
                  <a:pt x="10022235" y="684002"/>
                  <a:pt x="9965457" y="603486"/>
                  <a:pt x="9851901" y="535025"/>
                </a:cubicBezTo>
                <a:cubicBezTo>
                  <a:pt x="9738345" y="466564"/>
                  <a:pt x="9604474" y="432334"/>
                  <a:pt x="9450288" y="432334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473200"/>
                </a:lnTo>
                <a:lnTo>
                  <a:pt x="0" y="14732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sv-SE"/>
              <a:t>20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ABA0F3-7C56-23FA-565F-9511041BC4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mtClean="0"/>
              <a:t>3</a:t>
            </a:fld>
            <a:endParaRPr lang="sv-SE"/>
          </a:p>
        </p:txBody>
      </p:sp>
      <p:pic>
        <p:nvPicPr>
          <p:cNvPr id="7" name="Picture 6" descr="A brain with a red and blue light&#10;&#10;AI-generated content may be incorrect.">
            <a:extLst>
              <a:ext uri="{FF2B5EF4-FFF2-40B4-BE49-F238E27FC236}">
                <a16:creationId xmlns:a16="http://schemas.microsoft.com/office/drawing/2014/main" id="{8B3CBD53-0F90-4EA9-A6FD-AF6D888912E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rcRect t="12189" b="8024"/>
          <a:stretch/>
        </p:blipFill>
        <p:spPr>
          <a:xfrm>
            <a:off x="-19050" y="0"/>
            <a:ext cx="12191980" cy="6857999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8" name="Google Shape;105;p3">
            <a:extLst>
              <a:ext uri="{FF2B5EF4-FFF2-40B4-BE49-F238E27FC236}">
                <a16:creationId xmlns:a16="http://schemas.microsoft.com/office/drawing/2014/main" id="{1FAB2B30-6724-3171-6A42-00AA20078B64}"/>
              </a:ext>
            </a:extLst>
          </p:cNvPr>
          <p:cNvSpPr txBox="1"/>
          <p:nvPr/>
        </p:nvSpPr>
        <p:spPr>
          <a:xfrm>
            <a:off x="383822" y="270933"/>
            <a:ext cx="1142435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sv-SE" sz="4000" b="0" i="0" u="none" strike="noStrike" cap="none" dirty="0" err="1">
                <a:solidFill>
                  <a:schemeClr val="lt1"/>
                </a:solidFill>
                <a:latin typeface="ADLaM Display"/>
                <a:ea typeface="ADLaM Display"/>
                <a:cs typeface="ADLaM Display"/>
                <a:sym typeface="ADLaM Display"/>
              </a:rPr>
              <a:t>Understanding</a:t>
            </a:r>
            <a:r>
              <a:rPr lang="sv-SE" sz="4000" b="0" i="0" u="none" strike="noStrike" cap="none" dirty="0">
                <a:solidFill>
                  <a:schemeClr val="lt1"/>
                </a:solidFill>
                <a:latin typeface="ADLaM Display"/>
                <a:ea typeface="ADLaM Display"/>
                <a:cs typeface="ADLaM Display"/>
                <a:sym typeface="ADLaM Display"/>
              </a:rPr>
              <a:t> Brain Waves</a:t>
            </a:r>
            <a:endParaRPr sz="4000" b="0" i="0" u="none" strike="noStrike" cap="none" dirty="0">
              <a:solidFill>
                <a:schemeClr val="lt1"/>
              </a:solidFill>
              <a:latin typeface="ADLaM Display"/>
              <a:ea typeface="ADLaM Display"/>
              <a:cs typeface="ADLaM Display"/>
              <a:sym typeface="ADLaM Display"/>
            </a:endParaRPr>
          </a:p>
        </p:txBody>
      </p:sp>
      <p:sp>
        <p:nvSpPr>
          <p:cNvPr id="9" name="Google Shape;106;p3">
            <a:extLst>
              <a:ext uri="{FF2B5EF4-FFF2-40B4-BE49-F238E27FC236}">
                <a16:creationId xmlns:a16="http://schemas.microsoft.com/office/drawing/2014/main" id="{4CD39801-2EF8-C113-CCF5-454256C6B53F}"/>
              </a:ext>
            </a:extLst>
          </p:cNvPr>
          <p:cNvSpPr/>
          <p:nvPr/>
        </p:nvSpPr>
        <p:spPr>
          <a:xfrm>
            <a:off x="383825" y="1241771"/>
            <a:ext cx="11631000" cy="4879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95300" lvl="0" indent="-457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 pitchFamily="34" charset="0"/>
              <a:buChar char="•"/>
            </a:pPr>
            <a:r>
              <a:rPr lang="sv-SE" sz="3000" dirty="0">
                <a:solidFill>
                  <a:schemeClr val="bg1"/>
                </a:solidFill>
              </a:rPr>
              <a:t>EEG signals </a:t>
            </a:r>
            <a:r>
              <a:rPr lang="sv-SE" sz="3000" dirty="0" err="1">
                <a:solidFill>
                  <a:schemeClr val="bg1"/>
                </a:solidFill>
              </a:rPr>
              <a:t>contain</a:t>
            </a:r>
            <a:r>
              <a:rPr lang="sv-SE" sz="3000" dirty="0">
                <a:solidFill>
                  <a:schemeClr val="bg1"/>
                </a:solidFill>
              </a:rPr>
              <a:t> </a:t>
            </a:r>
            <a:r>
              <a:rPr lang="sv-SE" sz="3000" dirty="0" err="1">
                <a:solidFill>
                  <a:schemeClr val="bg1"/>
                </a:solidFill>
              </a:rPr>
              <a:t>complex</a:t>
            </a:r>
            <a:r>
              <a:rPr lang="sv-SE" sz="3000" dirty="0">
                <a:solidFill>
                  <a:schemeClr val="bg1"/>
                </a:solidFill>
              </a:rPr>
              <a:t> information </a:t>
            </a:r>
            <a:r>
              <a:rPr lang="sv-SE" sz="3000" dirty="0" err="1">
                <a:solidFill>
                  <a:schemeClr val="bg1"/>
                </a:solidFill>
              </a:rPr>
              <a:t>about</a:t>
            </a:r>
            <a:r>
              <a:rPr lang="sv-SE" sz="3000" dirty="0">
                <a:solidFill>
                  <a:schemeClr val="bg1"/>
                </a:solidFill>
              </a:rPr>
              <a:t> </a:t>
            </a:r>
            <a:r>
              <a:rPr lang="sv-SE" sz="3000" dirty="0" err="1">
                <a:solidFill>
                  <a:schemeClr val="bg1"/>
                </a:solidFill>
              </a:rPr>
              <a:t>visual</a:t>
            </a:r>
            <a:r>
              <a:rPr lang="sv-SE" sz="3000" dirty="0">
                <a:solidFill>
                  <a:schemeClr val="bg1"/>
                </a:solidFill>
              </a:rPr>
              <a:t> perception.</a:t>
            </a:r>
          </a:p>
          <a:p>
            <a:pPr marL="495300" lvl="0" indent="-457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 pitchFamily="34" charset="0"/>
              <a:buChar char="•"/>
            </a:pPr>
            <a:r>
              <a:rPr lang="sv-SE" sz="3000" dirty="0" err="1">
                <a:solidFill>
                  <a:schemeClr val="bg1"/>
                </a:solidFill>
              </a:rPr>
              <a:t>Traditional</a:t>
            </a:r>
            <a:r>
              <a:rPr lang="sv-SE" sz="3000" dirty="0">
                <a:solidFill>
                  <a:schemeClr val="bg1"/>
                </a:solidFill>
              </a:rPr>
              <a:t> </a:t>
            </a:r>
            <a:r>
              <a:rPr lang="sv-SE" sz="3000" dirty="0" err="1">
                <a:solidFill>
                  <a:schemeClr val="bg1"/>
                </a:solidFill>
              </a:rPr>
              <a:t>methods</a:t>
            </a:r>
            <a:r>
              <a:rPr lang="sv-SE" sz="3000" dirty="0">
                <a:solidFill>
                  <a:schemeClr val="bg1"/>
                </a:solidFill>
              </a:rPr>
              <a:t> </a:t>
            </a:r>
            <a:r>
              <a:rPr lang="sv-SE" sz="3000" dirty="0" err="1">
                <a:solidFill>
                  <a:schemeClr val="bg1"/>
                </a:solidFill>
              </a:rPr>
              <a:t>require</a:t>
            </a:r>
            <a:r>
              <a:rPr lang="sv-SE" sz="3000" dirty="0">
                <a:solidFill>
                  <a:schemeClr val="bg1"/>
                </a:solidFill>
              </a:rPr>
              <a:t> manual feature </a:t>
            </a:r>
            <a:r>
              <a:rPr lang="sv-SE" sz="3000" dirty="0" err="1">
                <a:solidFill>
                  <a:schemeClr val="bg1"/>
                </a:solidFill>
              </a:rPr>
              <a:t>extraction</a:t>
            </a:r>
            <a:r>
              <a:rPr lang="sv-SE" sz="3000" dirty="0">
                <a:solidFill>
                  <a:schemeClr val="bg1"/>
                </a:solidFill>
              </a:rPr>
              <a:t>, </a:t>
            </a:r>
            <a:r>
              <a:rPr lang="sv-SE" sz="3000" dirty="0" err="1">
                <a:solidFill>
                  <a:schemeClr val="bg1"/>
                </a:solidFill>
              </a:rPr>
              <a:t>limiting</a:t>
            </a:r>
            <a:r>
              <a:rPr lang="sv-SE" sz="3000" dirty="0">
                <a:solidFill>
                  <a:schemeClr val="bg1"/>
                </a:solidFill>
              </a:rPr>
              <a:t> </a:t>
            </a:r>
            <a:r>
              <a:rPr lang="sv-SE" sz="3000" dirty="0" err="1">
                <a:solidFill>
                  <a:schemeClr val="bg1"/>
                </a:solidFill>
              </a:rPr>
              <a:t>efficiency</a:t>
            </a:r>
            <a:r>
              <a:rPr lang="sv-SE" sz="3000" dirty="0">
                <a:solidFill>
                  <a:schemeClr val="bg1"/>
                </a:solidFill>
              </a:rPr>
              <a:t>.</a:t>
            </a:r>
          </a:p>
          <a:p>
            <a:pPr marL="495300" lvl="0" indent="-457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 pitchFamily="34" charset="0"/>
              <a:buChar char="•"/>
            </a:pPr>
            <a:r>
              <a:rPr lang="sv-SE" sz="3000" dirty="0">
                <a:solidFill>
                  <a:schemeClr val="bg1"/>
                </a:solidFill>
              </a:rPr>
              <a:t>Deep </a:t>
            </a:r>
            <a:r>
              <a:rPr lang="sv-SE" sz="3000" dirty="0" err="1">
                <a:solidFill>
                  <a:schemeClr val="bg1"/>
                </a:solidFill>
              </a:rPr>
              <a:t>learning</a:t>
            </a:r>
            <a:r>
              <a:rPr lang="sv-SE" sz="3000" dirty="0">
                <a:solidFill>
                  <a:schemeClr val="bg1"/>
                </a:solidFill>
              </a:rPr>
              <a:t>, </a:t>
            </a:r>
            <a:r>
              <a:rPr lang="sv-SE" sz="3000" dirty="0" err="1">
                <a:solidFill>
                  <a:schemeClr val="bg1"/>
                </a:solidFill>
              </a:rPr>
              <a:t>particularly</a:t>
            </a:r>
            <a:r>
              <a:rPr lang="sv-SE" sz="3000" dirty="0">
                <a:solidFill>
                  <a:schemeClr val="bg1"/>
                </a:solidFill>
              </a:rPr>
              <a:t> CNNs, </a:t>
            </a:r>
            <a:r>
              <a:rPr lang="sv-SE" sz="3000" dirty="0" err="1">
                <a:solidFill>
                  <a:schemeClr val="bg1"/>
                </a:solidFill>
              </a:rPr>
              <a:t>can</a:t>
            </a:r>
            <a:r>
              <a:rPr lang="sv-SE" sz="3000" dirty="0">
                <a:solidFill>
                  <a:schemeClr val="bg1"/>
                </a:solidFill>
              </a:rPr>
              <a:t> </a:t>
            </a:r>
            <a:r>
              <a:rPr lang="sv-SE" sz="3000" dirty="0" err="1">
                <a:solidFill>
                  <a:schemeClr val="bg1"/>
                </a:solidFill>
              </a:rPr>
              <a:t>automate</a:t>
            </a:r>
            <a:r>
              <a:rPr lang="sv-SE" sz="3000" dirty="0">
                <a:solidFill>
                  <a:schemeClr val="bg1"/>
                </a:solidFill>
              </a:rPr>
              <a:t> feature </a:t>
            </a:r>
            <a:r>
              <a:rPr lang="sv-SE" sz="3000" dirty="0" err="1">
                <a:solidFill>
                  <a:schemeClr val="bg1"/>
                </a:solidFill>
              </a:rPr>
              <a:t>learning</a:t>
            </a:r>
            <a:r>
              <a:rPr lang="sv-SE" sz="3000" dirty="0">
                <a:solidFill>
                  <a:schemeClr val="bg1"/>
                </a:solidFill>
              </a:rPr>
              <a:t> for </a:t>
            </a:r>
            <a:r>
              <a:rPr lang="sv-SE" sz="3000" dirty="0" err="1">
                <a:solidFill>
                  <a:schemeClr val="bg1"/>
                </a:solidFill>
              </a:rPr>
              <a:t>classification</a:t>
            </a:r>
            <a:r>
              <a:rPr lang="sv-SE" sz="3000" dirty="0">
                <a:solidFill>
                  <a:schemeClr val="bg1"/>
                </a:solidFill>
              </a:rPr>
              <a:t>.</a:t>
            </a:r>
            <a:endParaRPr sz="3000" dirty="0">
              <a:solidFill>
                <a:schemeClr val="bg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6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0183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32a5dbca8c_0_38"/>
          <p:cNvSpPr txBox="1"/>
          <p:nvPr/>
        </p:nvSpPr>
        <p:spPr>
          <a:xfrm>
            <a:off x="383822" y="270933"/>
            <a:ext cx="11424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sv-SE" sz="4000" b="0" i="0" u="none" strike="noStrike" cap="none">
                <a:solidFill>
                  <a:schemeClr val="lt1"/>
                </a:solidFill>
                <a:latin typeface="ADLaM Display"/>
                <a:ea typeface="ADLaM Display"/>
                <a:cs typeface="ADLaM Display"/>
                <a:sym typeface="ADLaM Display"/>
              </a:rPr>
              <a:t>Understanding Brain Waves</a:t>
            </a:r>
            <a:endParaRPr sz="4000" b="0" i="0" u="none" strike="noStrike" cap="none">
              <a:solidFill>
                <a:schemeClr val="lt1"/>
              </a:solidFill>
              <a:latin typeface="ADLaM Display"/>
              <a:ea typeface="ADLaM Display"/>
              <a:cs typeface="ADLaM Display"/>
              <a:sym typeface="ADLaM Display"/>
            </a:endParaRPr>
          </a:p>
        </p:txBody>
      </p:sp>
      <p:sp>
        <p:nvSpPr>
          <p:cNvPr id="113" name="Google Shape;113;g332a5dbca8c_0_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sv-SE"/>
              <a:t>4</a:t>
            </a:fld>
            <a:endParaRPr/>
          </a:p>
        </p:txBody>
      </p:sp>
      <p:pic>
        <p:nvPicPr>
          <p:cNvPr id="114" name="Google Shape;114;g332a5dbca8c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825" y="1797475"/>
            <a:ext cx="5855024" cy="346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g332a5dbca8c_0_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4980" y="1705239"/>
            <a:ext cx="3250225" cy="400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0"/>
          <p:cNvSpPr txBox="1"/>
          <p:nvPr/>
        </p:nvSpPr>
        <p:spPr>
          <a:xfrm>
            <a:off x="1962600" y="323775"/>
            <a:ext cx="8510400" cy="18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sv-SE" sz="9600" b="0" i="0" u="none" strike="noStrike" cap="none" dirty="0">
                <a:solidFill>
                  <a:schemeClr val="lt1"/>
                </a:solidFill>
                <a:latin typeface="Algerian"/>
                <a:ea typeface="Algerian"/>
                <a:cs typeface="Algerian"/>
                <a:sym typeface="Algerian"/>
              </a:rPr>
              <a:t>THE Dataset</a:t>
            </a:r>
            <a:br>
              <a:rPr lang="sv-SE" sz="1800" b="0" i="0" u="none" strike="noStrike" cap="none" dirty="0">
                <a:solidFill>
                  <a:schemeClr val="lt1"/>
                </a:solidFill>
                <a:latin typeface="Algerian"/>
                <a:ea typeface="Algerian"/>
                <a:cs typeface="Algerian"/>
                <a:sym typeface="Algerian"/>
              </a:rPr>
            </a:br>
            <a:endParaRPr sz="1800" b="0" i="0" u="none" strike="noStrike" cap="none" dirty="0">
              <a:solidFill>
                <a:schemeClr val="lt1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121" name="Google Shape;121;p30"/>
          <p:cNvSpPr/>
          <p:nvPr/>
        </p:nvSpPr>
        <p:spPr>
          <a:xfrm>
            <a:off x="1602236" y="1928528"/>
            <a:ext cx="8266800" cy="1109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2800" b="1" dirty="0">
                <a:solidFill>
                  <a:schemeClr val="bg2">
                    <a:lumMod val="50000"/>
                    <a:lumOff val="50000"/>
                  </a:schemeClr>
                </a:solidFill>
                <a:highlight>
                  <a:srgbClr val="FFFFFF"/>
                </a:highlight>
              </a:rPr>
              <a:t>BCI Competition III, Dataset II</a:t>
            </a:r>
            <a:br>
              <a:rPr lang="en-US" sz="2800" b="1" dirty="0">
                <a:solidFill>
                  <a:schemeClr val="bg2">
                    <a:lumMod val="50000"/>
                    <a:lumOff val="50000"/>
                  </a:schemeClr>
                </a:solidFill>
                <a:highlight>
                  <a:srgbClr val="FFFFFF"/>
                </a:highlight>
              </a:rPr>
            </a:br>
            <a:r>
              <a:rPr lang="en-US" sz="20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https://www.bbci.de/competition/ii/</a:t>
            </a:r>
            <a:endParaRPr lang="en-US" sz="2800" dirty="0">
              <a:solidFill>
                <a:schemeClr val="bg2">
                  <a:lumMod val="50000"/>
                  <a:lumOff val="50000"/>
                </a:schemeClr>
              </a:solidFill>
              <a:highlight>
                <a:srgbClr val="FFFFFF"/>
              </a:highlight>
            </a:endParaRPr>
          </a:p>
        </p:txBody>
      </p:sp>
      <p:sp>
        <p:nvSpPr>
          <p:cNvPr id="122" name="Google Shape;122;p30"/>
          <p:cNvSpPr txBox="1"/>
          <p:nvPr/>
        </p:nvSpPr>
        <p:spPr>
          <a:xfrm>
            <a:off x="642450" y="3249650"/>
            <a:ext cx="10907100" cy="3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Focus: Brain-Computer Interface (BCI) for text spelling using EEG signals</a:t>
            </a:r>
          </a:p>
          <a:p>
            <a:r>
              <a:rPr lang="en-US" sz="18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Paradigm: </a:t>
            </a:r>
            <a:r>
              <a:rPr lang="en-US" sz="1800" b="1" dirty="0">
                <a:solidFill>
                  <a:schemeClr val="bg2">
                    <a:lumMod val="50000"/>
                    <a:lumOff val="50000"/>
                  </a:schemeClr>
                </a:solidFill>
              </a:rPr>
              <a:t>P300 Speller</a:t>
            </a:r>
            <a:r>
              <a:rPr lang="en-US" sz="18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, based on the </a:t>
            </a:r>
            <a:r>
              <a:rPr lang="en-US" sz="1800" b="1" dirty="0">
                <a:solidFill>
                  <a:schemeClr val="bg2">
                    <a:lumMod val="50000"/>
                    <a:lumOff val="50000"/>
                  </a:schemeClr>
                </a:solidFill>
              </a:rPr>
              <a:t>oddball paradigm</a:t>
            </a:r>
            <a:endParaRPr lang="en-US" sz="1800" dirty="0">
              <a:solidFill>
                <a:schemeClr val="bg2">
                  <a:lumMod val="50000"/>
                  <a:lumOff val="50000"/>
                </a:schemeClr>
              </a:solidFill>
            </a:endParaRPr>
          </a:p>
          <a:p>
            <a:r>
              <a:rPr lang="en-US" sz="18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Goal: Assist individuals unable to use muscles to spell characters using brain activity</a:t>
            </a:r>
          </a:p>
          <a:p>
            <a:r>
              <a:rPr lang="en-US" sz="18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Task: </a:t>
            </a:r>
            <a:r>
              <a:rPr lang="en-US" sz="1800" b="1" dirty="0">
                <a:solidFill>
                  <a:schemeClr val="bg2">
                    <a:lumMod val="50000"/>
                    <a:lumOff val="50000"/>
                  </a:schemeClr>
                </a:solidFill>
              </a:rPr>
              <a:t>Classify </a:t>
            </a:r>
            <a:r>
              <a:rPr lang="en-US" sz="2800" b="1" dirty="0"/>
              <a:t>EEG responses</a:t>
            </a:r>
            <a:r>
              <a:rPr lang="en-US" sz="2800" dirty="0"/>
              <a:t> to visual stimuli to detect desired characters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sv-SE" sz="2800" dirty="0">
                <a:solidFill>
                  <a:srgbClr val="980000"/>
                </a:solidFill>
              </a:rPr>
              <a:t>Training: 80%</a:t>
            </a:r>
            <a:endParaRPr sz="2800" dirty="0">
              <a:solidFill>
                <a:srgbClr val="98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sv-SE" sz="2800" dirty="0">
                <a:solidFill>
                  <a:srgbClr val="980000"/>
                </a:solidFill>
              </a:rPr>
              <a:t>Testing and Validation: 20%</a:t>
            </a:r>
            <a:endParaRPr sz="2100" dirty="0">
              <a:solidFill>
                <a:srgbClr val="1155CC"/>
              </a:solidFill>
            </a:endParaRPr>
          </a:p>
        </p:txBody>
      </p:sp>
      <p:sp>
        <p:nvSpPr>
          <p:cNvPr id="123" name="Google Shape;123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sv-SE"/>
              <a:t>5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267FFD-D4EA-4456-B977-E52EE0D12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2586" y="4590978"/>
            <a:ext cx="2076450" cy="1562100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48BB7-F073-41A0-96EF-41439FBA8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Acquisition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72BF17-14F7-4C78-99B5-76E4D6D602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EEG collected from 64 scalp channels</a:t>
            </a:r>
            <a:endParaRPr lang="en-US" dirty="0"/>
          </a:p>
          <a:p>
            <a:r>
              <a:rPr lang="en-US" b="1" dirty="0"/>
              <a:t>Sampling rate:</a:t>
            </a:r>
            <a:r>
              <a:rPr lang="en-US" dirty="0"/>
              <a:t> 240 Hz</a:t>
            </a:r>
          </a:p>
          <a:p>
            <a:r>
              <a:rPr lang="en-US" b="1" dirty="0"/>
              <a:t>Band-pass filter:</a:t>
            </a:r>
            <a:r>
              <a:rPr lang="en-US" dirty="0"/>
              <a:t> 0.1–60 Hz before digitization</a:t>
            </a:r>
          </a:p>
          <a:p>
            <a:r>
              <a:rPr lang="en-US" dirty="0"/>
              <a:t>2 subjects, 5 spelling sessions</a:t>
            </a:r>
          </a:p>
          <a:p>
            <a:r>
              <a:rPr lang="en-US" dirty="0"/>
              <a:t>Each session includes multiple runs (one word per run)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646EB-1B3B-4DB5-BB03-E8F848FA4A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37531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2"/>
          <p:cNvSpPr/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dist="17780" dir="5400000" algn="t" rotWithShape="0">
              <a:srgbClr val="000000">
                <a:alpha val="4235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32"/>
          <p:cNvSpPr txBox="1"/>
          <p:nvPr/>
        </p:nvSpPr>
        <p:spPr>
          <a:xfrm>
            <a:off x="4437025" y="480050"/>
            <a:ext cx="31224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sv-SE"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Dataset Sample</a:t>
            </a:r>
            <a:endParaRPr sz="2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sv-SE"/>
              <a:t>7</a:t>
            </a:fld>
            <a:endParaRPr/>
          </a:p>
        </p:txBody>
      </p:sp>
      <p:pic>
        <p:nvPicPr>
          <p:cNvPr id="132" name="Google Shape;13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3475" y="969950"/>
            <a:ext cx="8943975" cy="523875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dist="17780" dir="5400000" algn="t" rotWithShape="0">
              <a:srgbClr val="000000">
                <a:alpha val="4235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68966-B4F1-49F6-84D7-907B2727D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Classification Tasks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4B13E-FA6A-429D-AF7F-C7084FBA2E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1. Binary Classification</a:t>
            </a:r>
          </a:p>
          <a:p>
            <a:r>
              <a:rPr lang="en-US" dirty="0"/>
              <a:t>Input: Post-stimulus EEG (after row/column flash)</a:t>
            </a:r>
          </a:p>
          <a:p>
            <a:r>
              <a:rPr lang="en-US" dirty="0"/>
              <a:t>Goal: </a:t>
            </a:r>
            <a:r>
              <a:rPr lang="en-US" b="1" dirty="0"/>
              <a:t>Detect presence of P300</a:t>
            </a:r>
            <a:endParaRPr lang="en-US" dirty="0"/>
          </a:p>
          <a:p>
            <a:pPr lvl="1"/>
            <a:r>
              <a:rPr lang="en-US" dirty="0"/>
              <a:t>P300 → target stimulus</a:t>
            </a:r>
          </a:p>
          <a:p>
            <a:pPr lvl="1"/>
            <a:r>
              <a:rPr lang="en-US" dirty="0"/>
              <a:t>No P300 → non-target</a:t>
            </a:r>
          </a:p>
          <a:p>
            <a:r>
              <a:rPr lang="en-US" b="1" dirty="0"/>
              <a:t>2. Multi-class Classification</a:t>
            </a:r>
          </a:p>
          <a:p>
            <a:r>
              <a:rPr lang="en-US" dirty="0"/>
              <a:t>Combine results of binary classification over sequences</a:t>
            </a:r>
          </a:p>
          <a:p>
            <a:r>
              <a:rPr lang="en-US" dirty="0"/>
              <a:t>Identify the intended character (from 36 possibilities)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4DB376-F377-4C50-BF8D-E6035056CB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5345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"/>
          <p:cNvSpPr/>
          <p:nvPr/>
        </p:nvSpPr>
        <p:spPr>
          <a:xfrm>
            <a:off x="0" y="0"/>
            <a:ext cx="4250267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algn="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sv-SE" sz="6000" b="0" i="0" u="none" strike="noStrike" cap="none">
                <a:solidFill>
                  <a:srgbClr val="000000"/>
                </a:solidFill>
                <a:latin typeface="Barlow Condensed Black"/>
                <a:ea typeface="Barlow Condensed Black"/>
                <a:cs typeface="Barlow Condensed Black"/>
                <a:sym typeface="Barlow Condensed Black"/>
              </a:rPr>
              <a:t>Literature Review – paper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sv-SE" sz="6000" b="0" i="0" u="none" strike="noStrike" cap="none">
                <a:solidFill>
                  <a:srgbClr val="000000"/>
                </a:solidFill>
                <a:latin typeface="Barlow Condensed Black"/>
                <a:ea typeface="Barlow Condensed Black"/>
                <a:cs typeface="Barlow Condensed Black"/>
                <a:sym typeface="Barlow Condensed Black"/>
              </a:rPr>
              <a:t>01</a:t>
            </a:r>
            <a:endParaRPr sz="6000" b="0" i="0" u="none" strike="noStrike" cap="none">
              <a:solidFill>
                <a:schemeClr val="lt1"/>
              </a:solidFill>
              <a:latin typeface="Barlow Condensed Black"/>
              <a:ea typeface="Barlow Condensed Black"/>
              <a:cs typeface="Barlow Condensed Black"/>
              <a:sym typeface="Barlow Condensed Blac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lang="sv-SE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sv-SE"/>
              <a:t>9</a:t>
            </a:fld>
            <a:endParaRPr/>
          </a:p>
        </p:txBody>
      </p:sp>
      <p:sp>
        <p:nvSpPr>
          <p:cNvPr id="2" name="Google Shape;153;p12">
            <a:extLst>
              <a:ext uri="{FF2B5EF4-FFF2-40B4-BE49-F238E27FC236}">
                <a16:creationId xmlns:a16="http://schemas.microsoft.com/office/drawing/2014/main" id="{754CBC46-D286-D2A9-33F7-0561552A2D5E}"/>
              </a:ext>
            </a:extLst>
          </p:cNvPr>
          <p:cNvSpPr/>
          <p:nvPr/>
        </p:nvSpPr>
        <p:spPr>
          <a:xfrm>
            <a:off x="4368800" y="573024"/>
            <a:ext cx="7274560" cy="5754624"/>
          </a:xfrm>
          <a:prstGeom prst="foldedCorner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"</a:t>
            </a:r>
            <a:r>
              <a:rPr lang="en-US" sz="2300" b="0" i="0" dirty="0">
                <a:solidFill>
                  <a:srgbClr val="282828"/>
                </a:solidFill>
                <a:effectLst/>
                <a:latin typeface="MuseoSans"/>
              </a:rPr>
              <a:t>A Deep Evolutionary Approach to Bioinspired Classifier </a:t>
            </a:r>
            <a:r>
              <a:rPr lang="en-US" sz="2300" b="0" i="0" dirty="0" err="1">
                <a:solidFill>
                  <a:srgbClr val="282828"/>
                </a:solidFill>
                <a:effectLst/>
                <a:latin typeface="MuseoSans"/>
              </a:rPr>
              <a:t>Optimisation</a:t>
            </a:r>
            <a:r>
              <a:rPr lang="en-US" sz="2300" b="0" i="0" dirty="0">
                <a:solidFill>
                  <a:srgbClr val="282828"/>
                </a:solidFill>
                <a:effectLst/>
                <a:latin typeface="MuseoSans"/>
              </a:rPr>
              <a:t> for Brain-Machine Interaction</a:t>
            </a:r>
            <a:r>
              <a:rPr lang="en-US" sz="2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endParaRPr lang="en-US" sz="23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sv-SE" sz="23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r>
              <a:rPr lang="sv-SE" sz="2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600" dirty="0"/>
              <a:t>The datasets for these experiments were collected using a Muse EEG headband (with electrodes placed at TP9, AF7, AF8, TP10) and the EEG </a:t>
            </a:r>
            <a:r>
              <a:rPr lang="en-US" sz="1600" dirty="0" err="1"/>
              <a:t>MindBigData</a:t>
            </a:r>
            <a:r>
              <a:rPr lang="en-US" sz="1600" dirty="0"/>
              <a:t> digits dataset (with electrodes at TP9, FP1, FP2, TP10).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sv-SE" sz="23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Results and outcome: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Non-boosted </a:t>
            </a:r>
            <a:r>
              <a:rPr lang="en-US" sz="1800" b="0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DEvo</a:t>
            </a:r>
            <a:r>
              <a:rPr lang="en-US" sz="18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MLP: 79.81% (attention), 96.11% (emotional), 27.07% (number-guessing)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Adaptive Boosted </a:t>
            </a:r>
            <a:r>
              <a:rPr lang="en-US" sz="1800" b="0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DEvo</a:t>
            </a:r>
            <a:r>
              <a:rPr lang="en-US" sz="18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MLP: 31.35% (number-guessing)</a:t>
            </a:r>
            <a:br>
              <a:rPr lang="sv-SE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688</Words>
  <Application>Microsoft Office PowerPoint</Application>
  <PresentationFormat>Widescreen</PresentationFormat>
  <Paragraphs>118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ADLaM Display</vt:lpstr>
      <vt:lpstr>Algerian</vt:lpstr>
      <vt:lpstr>Play</vt:lpstr>
      <vt:lpstr>Arial Unicode MS</vt:lpstr>
      <vt:lpstr>Arial</vt:lpstr>
      <vt:lpstr>Berlin Sans FB Demi</vt:lpstr>
      <vt:lpstr>MuseoSans</vt:lpstr>
      <vt:lpstr>Barlow Condensed Black</vt:lpstr>
      <vt:lpstr>Broadway</vt:lpstr>
      <vt:lpstr>Office Theme</vt:lpstr>
      <vt:lpstr>Brain Wave Classification from EEG Using Machine Learning and Deep Learning </vt:lpstr>
      <vt:lpstr>PowerPoint Presentation</vt:lpstr>
      <vt:lpstr>PowerPoint Presentation</vt:lpstr>
      <vt:lpstr>PowerPoint Presentation</vt:lpstr>
      <vt:lpstr>PowerPoint Presentation</vt:lpstr>
      <vt:lpstr>Data Acquisition</vt:lpstr>
      <vt:lpstr>PowerPoint Presentation</vt:lpstr>
      <vt:lpstr>Classification Tasks</vt:lpstr>
      <vt:lpstr>PowerPoint Presentation</vt:lpstr>
      <vt:lpstr>PowerPoint Presentation</vt:lpstr>
      <vt:lpstr>Work Process: Overview</vt:lpstr>
      <vt:lpstr>Preprocessing steps:</vt:lpstr>
      <vt:lpstr>⚙️ Data Transformation</vt:lpstr>
      <vt:lpstr>🧠 Model Architecture</vt:lpstr>
      <vt:lpstr>🏋️ Training Setup</vt:lpstr>
      <vt:lpstr>📈 Performance Overview</vt:lpstr>
      <vt:lpstr>How accuracy changes across the 15 aggregation settings, labeling X as "Aggregations" and Y as "Accuracy". </vt:lpstr>
      <vt:lpstr>PowerPoint Presentation</vt:lpstr>
      <vt:lpstr>Conclusion &amp; 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 Wave Classification from EEG Using Machine Learning and Deep Learning </dc:title>
  <dc:creator>Sumaiya binte sultana fatema</dc:creator>
  <cp:lastModifiedBy>USER</cp:lastModifiedBy>
  <cp:revision>20</cp:revision>
  <dcterms:created xsi:type="dcterms:W3CDTF">2024-10-10T11:01:13Z</dcterms:created>
  <dcterms:modified xsi:type="dcterms:W3CDTF">2025-04-16T02:33:08Z</dcterms:modified>
</cp:coreProperties>
</file>