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4"/>
  </p:notesMasterIdLst>
  <p:sldIdLst>
    <p:sldId id="256" r:id="rId2"/>
    <p:sldId id="294" r:id="rId3"/>
    <p:sldId id="258" r:id="rId4"/>
    <p:sldId id="300" r:id="rId5"/>
    <p:sldId id="301" r:id="rId6"/>
    <p:sldId id="286" r:id="rId7"/>
    <p:sldId id="261" r:id="rId8"/>
    <p:sldId id="263" r:id="rId9"/>
    <p:sldId id="295" r:id="rId10"/>
    <p:sldId id="264" r:id="rId11"/>
    <p:sldId id="296" r:id="rId12"/>
    <p:sldId id="265" r:id="rId13"/>
    <p:sldId id="297" r:id="rId14"/>
    <p:sldId id="266" r:id="rId15"/>
    <p:sldId id="298" r:id="rId16"/>
    <p:sldId id="302" r:id="rId17"/>
    <p:sldId id="299" r:id="rId18"/>
    <p:sldId id="285" r:id="rId19"/>
    <p:sldId id="279" r:id="rId20"/>
    <p:sldId id="284" r:id="rId21"/>
    <p:sldId id="280" r:id="rId22"/>
    <p:sldId id="281" r:id="rId23"/>
  </p:sldIdLst>
  <p:sldSz cx="12192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se Cotton" initials="c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5743" autoAdjust="0"/>
  </p:normalViewPr>
  <p:slideViewPr>
    <p:cSldViewPr snapToGrid="0">
      <p:cViewPr varScale="1">
        <p:scale>
          <a:sx n="82" d="100"/>
          <a:sy n="82" d="100"/>
        </p:scale>
        <p:origin x="-568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7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9996D-D27E-4533-B3D6-1E750E2D8FE9}" type="doc">
      <dgm:prSet loTypeId="urn:microsoft.com/office/officeart/2005/8/layout/arrow2" loCatId="process" qsTypeId="urn:microsoft.com/office/officeart/2005/8/quickstyle/simple1" qsCatId="simple" csTypeId="urn:microsoft.com/office/officeart/2005/8/colors/accent0_1" csCatId="mainScheme" phldr="1"/>
      <dgm:spPr/>
    </dgm:pt>
    <dgm:pt modelId="{6ADD02A0-AFF2-488A-8715-CFE0F57FCF85}">
      <dgm:prSet phldrT="[Text]" custT="1"/>
      <dgm:spPr/>
      <dgm:t>
        <a:bodyPr/>
        <a:lstStyle/>
        <a:p>
          <a:pPr algn="ctr"/>
          <a:r>
            <a:rPr lang="en-US" sz="2000" dirty="0" smtClean="0">
              <a:latin typeface="Calibri" panose="020F0502020204030204" pitchFamily="34" charset="0"/>
            </a:rPr>
            <a:t>Sniff</a:t>
          </a:r>
          <a:r>
            <a:rPr lang="en-US" sz="2000" dirty="0" smtClean="0"/>
            <a:t> </a:t>
          </a:r>
          <a:r>
            <a:rPr lang="en-US" sz="2000" dirty="0" smtClean="0">
              <a:latin typeface="Calibri" panose="020F0502020204030204" pitchFamily="34" charset="0"/>
            </a:rPr>
            <a:t>traffic</a:t>
          </a:r>
          <a:endParaRPr lang="en-US" sz="2000" dirty="0">
            <a:latin typeface="Calibri" panose="020F0502020204030204" pitchFamily="34" charset="0"/>
          </a:endParaRPr>
        </a:p>
      </dgm:t>
    </dgm:pt>
    <dgm:pt modelId="{A54FC905-44B4-4C1F-B838-B4EDB2021D43}" type="parTrans" cxnId="{AF4BF355-D813-4C63-8827-8DFE154C5AF5}">
      <dgm:prSet/>
      <dgm:spPr/>
      <dgm:t>
        <a:bodyPr/>
        <a:lstStyle/>
        <a:p>
          <a:endParaRPr lang="en-US"/>
        </a:p>
      </dgm:t>
    </dgm:pt>
    <dgm:pt modelId="{D13C87CB-F077-4F09-830E-B85B6BB8F915}" type="sibTrans" cxnId="{AF4BF355-D813-4C63-8827-8DFE154C5AF5}">
      <dgm:prSet/>
      <dgm:spPr/>
      <dgm:t>
        <a:bodyPr/>
        <a:lstStyle/>
        <a:p>
          <a:endParaRPr lang="en-US"/>
        </a:p>
      </dgm:t>
    </dgm:pt>
    <dgm:pt modelId="{F1C6C2EE-4C4A-4DC8-80B6-C0E32BB20631}" type="pres">
      <dgm:prSet presAssocID="{08E9996D-D27E-4533-B3D6-1E750E2D8FE9}" presName="arrowDiagram" presStyleCnt="0">
        <dgm:presLayoutVars>
          <dgm:chMax val="5"/>
          <dgm:dir/>
          <dgm:resizeHandles val="exact"/>
        </dgm:presLayoutVars>
      </dgm:prSet>
      <dgm:spPr/>
    </dgm:pt>
    <dgm:pt modelId="{5922E47F-09C7-4A66-AE81-CE340ED85E2A}" type="pres">
      <dgm:prSet presAssocID="{08E9996D-D27E-4533-B3D6-1E750E2D8FE9}" presName="arrow" presStyleLbl="bgShp" presStyleIdx="0" presStyleCnt="1" custScaleY="111116" custLinFactNeighborX="-7256" custLinFactNeighborY="4888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AFD851C-1524-4522-B1C2-D14CA41527B8}" type="pres">
      <dgm:prSet presAssocID="{08E9996D-D27E-4533-B3D6-1E750E2D8FE9}" presName="arrowDiagram1" presStyleCnt="0">
        <dgm:presLayoutVars>
          <dgm:bulletEnabled val="1"/>
        </dgm:presLayoutVars>
      </dgm:prSet>
      <dgm:spPr/>
    </dgm:pt>
    <dgm:pt modelId="{5A3BE38D-E0CB-4CFD-8969-56FF22BA85BC}" type="pres">
      <dgm:prSet presAssocID="{6ADD02A0-AFF2-488A-8715-CFE0F57FCF85}" presName="bullet1" presStyleLbl="node1" presStyleIdx="0" presStyleCnt="1" custLinFactX="-200000" custLinFactY="3380" custLinFactNeighborX="-237643" custLinFactNeighborY="100000"/>
      <dgm:spPr>
        <a:noFill/>
        <a:ln>
          <a:noFill/>
        </a:ln>
      </dgm:spPr>
    </dgm:pt>
    <dgm:pt modelId="{35F5E169-4CFE-42F8-B938-8016EA183E11}" type="pres">
      <dgm:prSet presAssocID="{6ADD02A0-AFF2-488A-8715-CFE0F57FCF85}" presName="textBox1" presStyleLbl="revTx" presStyleIdx="0" presStyleCnt="1" custAng="0" custScaleX="154534" custScaleY="82395" custLinFactNeighborX="-39569" custLinFactNeighborY="4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1FFEBC-FA42-4E8C-97AC-6DDECB142459}" type="presOf" srcId="{08E9996D-D27E-4533-B3D6-1E750E2D8FE9}" destId="{F1C6C2EE-4C4A-4DC8-80B6-C0E32BB20631}" srcOrd="0" destOrd="0" presId="urn:microsoft.com/office/officeart/2005/8/layout/arrow2"/>
    <dgm:cxn modelId="{AF4BF355-D813-4C63-8827-8DFE154C5AF5}" srcId="{08E9996D-D27E-4533-B3D6-1E750E2D8FE9}" destId="{6ADD02A0-AFF2-488A-8715-CFE0F57FCF85}" srcOrd="0" destOrd="0" parTransId="{A54FC905-44B4-4C1F-B838-B4EDB2021D43}" sibTransId="{D13C87CB-F077-4F09-830E-B85B6BB8F915}"/>
    <dgm:cxn modelId="{68667B6D-4E46-4626-8B2A-241387F819A7}" type="presOf" srcId="{6ADD02A0-AFF2-488A-8715-CFE0F57FCF85}" destId="{35F5E169-4CFE-42F8-B938-8016EA183E11}" srcOrd="0" destOrd="0" presId="urn:microsoft.com/office/officeart/2005/8/layout/arrow2"/>
    <dgm:cxn modelId="{1C748AD7-E155-4BC5-AE07-3552811DF06C}" type="presParOf" srcId="{F1C6C2EE-4C4A-4DC8-80B6-C0E32BB20631}" destId="{5922E47F-09C7-4A66-AE81-CE340ED85E2A}" srcOrd="0" destOrd="0" presId="urn:microsoft.com/office/officeart/2005/8/layout/arrow2"/>
    <dgm:cxn modelId="{29FC6F50-A9C2-4F59-8641-5DD0C912CC7F}" type="presParOf" srcId="{F1C6C2EE-4C4A-4DC8-80B6-C0E32BB20631}" destId="{DAFD851C-1524-4522-B1C2-D14CA41527B8}" srcOrd="1" destOrd="0" presId="urn:microsoft.com/office/officeart/2005/8/layout/arrow2"/>
    <dgm:cxn modelId="{7AB874BC-1EB9-47D1-80F2-A3A5AE6D87D4}" type="presParOf" srcId="{DAFD851C-1524-4522-B1C2-D14CA41527B8}" destId="{5A3BE38D-E0CB-4CFD-8969-56FF22BA85BC}" srcOrd="0" destOrd="0" presId="urn:microsoft.com/office/officeart/2005/8/layout/arrow2"/>
    <dgm:cxn modelId="{32AC925A-2589-4679-9303-5FF6ED39B179}" type="presParOf" srcId="{DAFD851C-1524-4522-B1C2-D14CA41527B8}" destId="{35F5E169-4CFE-42F8-B938-8016EA183E11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FA0CD1-F068-48ED-99D4-C66BA473C422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AF178-F8E1-4A74-BC79-544FE5EE5393}">
      <dgm:prSet phldrT="[Text]" custT="1"/>
      <dgm:spPr/>
      <dgm:t>
        <a:bodyPr/>
        <a:lstStyle/>
        <a:p>
          <a:pPr algn="ctr"/>
          <a:r>
            <a:rPr lang="en-US" sz="2000" strike="sngStrike" dirty="0" smtClean="0">
              <a:latin typeface="Calibri" panose="020F0502020204030204" pitchFamily="34" charset="0"/>
            </a:rPr>
            <a:t>IDS</a:t>
          </a:r>
          <a:r>
            <a:rPr lang="en-US" sz="2000" dirty="0" smtClean="0">
              <a:latin typeface="Calibri" panose="020F0502020204030204" pitchFamily="34" charset="0"/>
            </a:rPr>
            <a:t> NSM</a:t>
          </a:r>
          <a:endParaRPr lang="en-US" sz="2000" dirty="0">
            <a:latin typeface="Calibri" panose="020F0502020204030204" pitchFamily="34" charset="0"/>
          </a:endParaRPr>
        </a:p>
      </dgm:t>
    </dgm:pt>
    <dgm:pt modelId="{0BD4C428-458A-4D5A-9AD5-45BAD60FC7E8}" type="parTrans" cxnId="{62FE3A4F-DBA2-4138-BC6B-18936723A299}">
      <dgm:prSet/>
      <dgm:spPr/>
      <dgm:t>
        <a:bodyPr/>
        <a:lstStyle/>
        <a:p>
          <a:endParaRPr lang="en-US"/>
        </a:p>
      </dgm:t>
    </dgm:pt>
    <dgm:pt modelId="{FCFEE0D1-D3AE-4550-B005-B6CB540F046D}" type="sibTrans" cxnId="{62FE3A4F-DBA2-4138-BC6B-18936723A299}">
      <dgm:prSet/>
      <dgm:spPr/>
      <dgm:t>
        <a:bodyPr/>
        <a:lstStyle/>
        <a:p>
          <a:endParaRPr lang="en-US"/>
        </a:p>
      </dgm:t>
    </dgm:pt>
    <dgm:pt modelId="{344EBE88-5A30-404F-98F0-255D46CF838A}" type="pres">
      <dgm:prSet presAssocID="{ACFA0CD1-F068-48ED-99D4-C66BA473C422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C575A0FF-FE80-462B-A570-AC96568DBECD}" type="pres">
      <dgm:prSet presAssocID="{ACFA0CD1-F068-48ED-99D4-C66BA473C422}" presName="arrowNode" presStyleLbl="node1" presStyleIdx="0" presStyleCnt="1" custScaleX="117477" custLinFactNeighborX="-23709" custLinFactNeighborY="16076"/>
      <dgm:spPr>
        <a:solidFill>
          <a:schemeClr val="bg1">
            <a:lumMod val="75000"/>
          </a:schemeClr>
        </a:solidFill>
        <a:ln>
          <a:noFill/>
        </a:ln>
      </dgm:spPr>
    </dgm:pt>
    <dgm:pt modelId="{79668D89-D428-4A3D-A49E-C409AF2C41A3}" type="pres">
      <dgm:prSet presAssocID="{0FDAF178-F8E1-4A74-BC79-544FE5EE5393}" presName="txNode1" presStyleLbl="revTx" presStyleIdx="0" presStyleCnt="1" custAng="0" custScaleX="105759" custScaleY="126452" custLinFactY="86048" custLinFactNeighborX="56855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FE3A4F-DBA2-4138-BC6B-18936723A299}" srcId="{ACFA0CD1-F068-48ED-99D4-C66BA473C422}" destId="{0FDAF178-F8E1-4A74-BC79-544FE5EE5393}" srcOrd="0" destOrd="0" parTransId="{0BD4C428-458A-4D5A-9AD5-45BAD60FC7E8}" sibTransId="{FCFEE0D1-D3AE-4550-B005-B6CB540F046D}"/>
    <dgm:cxn modelId="{184AB67D-7737-4428-9CF8-F9797B47D187}" type="presOf" srcId="{0FDAF178-F8E1-4A74-BC79-544FE5EE5393}" destId="{79668D89-D428-4A3D-A49E-C409AF2C41A3}" srcOrd="0" destOrd="0" presId="urn:microsoft.com/office/officeart/2009/3/layout/DescendingProcess"/>
    <dgm:cxn modelId="{2D2C46FB-4516-4647-A379-5D1243FD67CA}" type="presOf" srcId="{ACFA0CD1-F068-48ED-99D4-C66BA473C422}" destId="{344EBE88-5A30-404F-98F0-255D46CF838A}" srcOrd="0" destOrd="0" presId="urn:microsoft.com/office/officeart/2009/3/layout/DescendingProcess"/>
    <dgm:cxn modelId="{38AF263B-7618-4138-8149-C299C11D8833}" type="presParOf" srcId="{344EBE88-5A30-404F-98F0-255D46CF838A}" destId="{C575A0FF-FE80-462B-A570-AC96568DBECD}" srcOrd="0" destOrd="0" presId="urn:microsoft.com/office/officeart/2009/3/layout/DescendingProcess"/>
    <dgm:cxn modelId="{92843093-CCB7-4C90-9E5B-7765FF22E80D}" type="presParOf" srcId="{344EBE88-5A30-404F-98F0-255D46CF838A}" destId="{79668D89-D428-4A3D-A49E-C409AF2C41A3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2E47F-09C7-4A66-AE81-CE340ED85E2A}">
      <dsp:nvSpPr>
        <dsp:cNvPr id="0" name=""/>
        <dsp:cNvSpPr/>
      </dsp:nvSpPr>
      <dsp:spPr>
        <a:xfrm>
          <a:off x="0" y="110660"/>
          <a:ext cx="3187532" cy="2213661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BE38D-E0CB-4CFD-8969-56FF22BA85BC}">
      <dsp:nvSpPr>
        <dsp:cNvPr id="0" name=""/>
        <dsp:cNvSpPr/>
      </dsp:nvSpPr>
      <dsp:spPr>
        <a:xfrm>
          <a:off x="1399786" y="813926"/>
          <a:ext cx="235877" cy="235877"/>
        </a:xfrm>
        <a:prstGeom prst="ellipse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169-4CFE-42F8-B938-8016EA183E11}">
      <dsp:nvSpPr>
        <dsp:cNvPr id="0" name=""/>
        <dsp:cNvSpPr/>
      </dsp:nvSpPr>
      <dsp:spPr>
        <a:xfrm>
          <a:off x="422845" y="878302"/>
          <a:ext cx="1970328" cy="1211411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4987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libri" panose="020F0502020204030204" pitchFamily="34" charset="0"/>
            </a:rPr>
            <a:t>Sniff</a:t>
          </a:r>
          <a:r>
            <a:rPr lang="en-US" sz="2000" kern="1200" dirty="0" smtClean="0"/>
            <a:t> </a:t>
          </a:r>
          <a:r>
            <a:rPr lang="en-US" sz="2000" kern="1200" dirty="0" smtClean="0">
              <a:latin typeface="Calibri" panose="020F0502020204030204" pitchFamily="34" charset="0"/>
            </a:rPr>
            <a:t>traffic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481981" y="937438"/>
        <a:ext cx="1852056" cy="109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5A0FF-FE80-462B-A570-AC96568DBECD}">
      <dsp:nvSpPr>
        <dsp:cNvPr id="0" name=""/>
        <dsp:cNvSpPr/>
      </dsp:nvSpPr>
      <dsp:spPr>
        <a:xfrm rot="4396374">
          <a:off x="462720" y="411876"/>
          <a:ext cx="2642067" cy="2492670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68D89-D428-4A3D-A49E-C409AF2C41A3}">
      <dsp:nvSpPr>
        <dsp:cNvPr id="0" name=""/>
        <dsp:cNvSpPr/>
      </dsp:nvSpPr>
      <dsp:spPr>
        <a:xfrm>
          <a:off x="1542708" y="932400"/>
          <a:ext cx="1397935" cy="65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strike="sngStrike" kern="1200" dirty="0" smtClean="0">
              <a:latin typeface="Calibri" panose="020F0502020204030204" pitchFamily="34" charset="0"/>
            </a:rPr>
            <a:t>IDS</a:t>
          </a:r>
          <a:r>
            <a:rPr lang="en-US" sz="2000" kern="1200" dirty="0" smtClean="0">
              <a:latin typeface="Calibri" panose="020F0502020204030204" pitchFamily="34" charset="0"/>
            </a:rPr>
            <a:t> NSM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1542708" y="932400"/>
        <a:ext cx="1397935" cy="65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692848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1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7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9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than IDS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8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8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4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6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36B-AD14-4C20-B9AA-C8389E745B93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BD57-8F4F-4D91-96F2-3151E49AD5FD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A8B5B-28A8-41A2-9E67-84D905F98216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11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DAA2-1AF8-468F-B4A7-8AEEDD527B48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5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876-A55C-4B24-A89F-01CB23216940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8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30D7-CEBF-4FC6-A7A8-AC90FC771287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518-CF48-40A0-9035-486FD5A6E9AE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4B02-8A58-4D90-B0FB-F15CFFF9CC1E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4245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74D9-DC09-461F-A3AA-15A60667B84E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E633-D838-437B-BEFA-B82E5284E870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15CC-E665-451D-B684-282C94B96DC7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D056E-9601-480B-8564-F54615CEEE55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7DE4-00E9-480A-BB84-346133CC1EEF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3803-BE17-47E3-88AF-EEB425A6BA91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530B-67B6-4656-82FB-134FE2EAC6EB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46A9-0333-4293-A2EC-01C516CEAE38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92E18-516E-48A4-AB87-84512C29D96C}" type="datetime1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1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gif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temabw/bro-scrip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eek/zeek/blob/master/NE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zeek/zeek/blob/master/NEWS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Layout" Target="../diagrams/layout2.xml"/><Relationship Id="rId12" Type="http://schemas.openxmlformats.org/officeDocument/2006/relationships/diagramQuickStyle" Target="../diagrams/quickStyle2.xml"/><Relationship Id="rId13" Type="http://schemas.openxmlformats.org/officeDocument/2006/relationships/diagramColors" Target="../diagrams/colors2.xml"/><Relationship Id="rId14" Type="http://schemas.microsoft.com/office/2007/relationships/diagramDrawing" Target="../diagrams/drawing2.xml"/><Relationship Id="rId15" Type="http://schemas.openxmlformats.org/officeDocument/2006/relationships/image" Target="../media/image4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rge_Orwell" TargetMode="External"/><Relationship Id="rId4" Type="http://schemas.openxmlformats.org/officeDocument/2006/relationships/hyperlink" Target="https://en.wikipedia.org/wiki/Big_Brother_(Nineteen_Eighty-Four)" TargetMode="External"/><Relationship Id="rId5" Type="http://schemas.openxmlformats.org/officeDocument/2006/relationships/hyperlink" Target="https://en.wikipedia.org/wiki/Nineteen_Eighty-Fou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ctrTitle"/>
          </p:nvPr>
        </p:nvSpPr>
        <p:spPr>
          <a:xfrm>
            <a:off x="2044031" y="285946"/>
            <a:ext cx="9144000" cy="2387601"/>
          </a:xfrm>
          <a:prstGeom prst="rect">
            <a:avLst/>
          </a:prstGeom>
        </p:spPr>
        <p:txBody>
          <a:bodyPr/>
          <a:lstStyle/>
          <a:p>
            <a:pPr lvl="0" defTabSz="362204">
              <a:lnSpc>
                <a:spcPct val="100000"/>
              </a:lnSpc>
              <a:defRPr sz="1800"/>
            </a:pPr>
            <a:r>
              <a:rPr lang="en-US" sz="496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BSidesDE’19 – </a:t>
            </a:r>
            <a:r>
              <a:rPr lang="en-US" sz="496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lang="en-US" sz="496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and ye </a:t>
            </a:r>
            <a:r>
              <a:rPr lang="en-US" sz="496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shall find</a:t>
            </a:r>
            <a:r>
              <a:rPr lang="en-US" sz="496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.</a:t>
            </a:r>
            <a:endParaRPr sz="4960" i="1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subTitle" idx="1"/>
          </p:nvPr>
        </p:nvSpPr>
        <p:spPr>
          <a:xfrm>
            <a:off x="1764631" y="3975015"/>
            <a:ext cx="9144000" cy="17903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Fatema </a:t>
            </a:r>
            <a:r>
              <a:rPr sz="32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Bannat</a:t>
            </a: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sz="32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Wala</a:t>
            </a:r>
            <a:r>
              <a:rPr lang="en-US"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University </a:t>
            </a:r>
            <a:r>
              <a:rPr sz="32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of </a:t>
            </a:r>
            <a:r>
              <a:rPr sz="32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Delaware</a:t>
            </a:r>
            <a:endParaRPr lang="en-US" sz="32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lvl="0" defTabSz="584200">
              <a:lnSpc>
                <a:spcPct val="100000"/>
              </a:lnSpc>
              <a:spcBef>
                <a:spcPts val="0"/>
              </a:spcBef>
              <a:defRPr sz="1800"/>
            </a:pPr>
            <a:r>
              <a:rPr lang="en-US" sz="3200" i="1" u="sng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fatemabw@udel.edu</a:t>
            </a:r>
            <a:endParaRPr sz="3200" i="1" u="sng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838200" y="351511"/>
            <a:ext cx="10515600" cy="1237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5675">
              <a:lnSpc>
                <a:spcPct val="100000"/>
              </a:lnSpc>
              <a:defRPr sz="624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lang="en-US" sz="4400" dirty="0" err="1" smtClean="0">
                <a:latin typeface="Calibri" panose="020F0502020204030204" pitchFamily="34" charset="0"/>
              </a:rPr>
              <a:t>Zeek</a:t>
            </a:r>
            <a:r>
              <a:rPr lang="en-US" sz="4400" dirty="0" smtClean="0">
                <a:latin typeface="Calibri" panose="020F0502020204030204" pitchFamily="34" charset="0"/>
              </a:rPr>
              <a:t> Logs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>
          <a:xfrm>
            <a:off x="1144588" y="1460694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Leverage different log files: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To know what’s running on your network, look for interesting log files</a:t>
            </a:r>
            <a:r>
              <a:rPr lang="en-US" sz="2800" b="1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- </a:t>
            </a: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software.log, known_services.log, sites_open_ports.log,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notice.log, weird.log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When run in tap (sniffing) mode: They are in ‘$ZEEK:HOME/logs/current’ folder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When run in offline mode, spits out the logs in whatever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dir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it is run in</a:t>
            </a:r>
            <a:endParaRPr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80" y="329899"/>
            <a:ext cx="8911687" cy="1280890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68" y="153879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Lets go over some log files that are generated in our environment.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8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/>
            </a:pPr>
            <a:r>
              <a:rPr lang="en-US" sz="4400" dirty="0" smtClean="0">
                <a:latin typeface="Calibri" panose="020F0502020204030204" pitchFamily="34" charset="0"/>
              </a:rPr>
              <a:t>      </a:t>
            </a:r>
            <a:r>
              <a:rPr lang="en-US" sz="44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Zeek’s</a:t>
            </a:r>
            <a:r>
              <a:rPr lang="en-US" sz="44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Signature Framework</a:t>
            </a:r>
            <a:br>
              <a:rPr lang="en-US" sz="44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</a:b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1151021" y="1792705"/>
            <a:ext cx="9262486" cy="462534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1000"/>
              </a:lnSpc>
              <a:buClr>
                <a:srgbClr val="C00000"/>
              </a:buClr>
              <a:defRPr sz="1800"/>
            </a:pPr>
            <a:r>
              <a:rPr lang="en-US" sz="2800" dirty="0" err="1" smtClean="0">
                <a:latin typeface="Calibri" panose="020F0502020204030204" pitchFamily="34" charset="0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also provides an independent </a:t>
            </a:r>
            <a:r>
              <a:rPr lang="en-US" sz="2800" i="1" dirty="0">
                <a:latin typeface="Calibri" panose="020F0502020204030204" pitchFamily="34" charset="0"/>
              </a:rPr>
              <a:t>signature language</a:t>
            </a:r>
            <a:r>
              <a:rPr lang="en-US" sz="2800" dirty="0">
                <a:latin typeface="Calibri" panose="020F0502020204030204" pitchFamily="34" charset="0"/>
              </a:rPr>
              <a:t> for doing low-level, Snort-style pattern matching. </a:t>
            </a:r>
            <a:endParaRPr lang="en-US" sz="2800" dirty="0" smtClean="0">
              <a:latin typeface="Calibri" panose="020F0502020204030204" pitchFamily="34" charset="0"/>
            </a:endParaRPr>
          </a:p>
          <a:p>
            <a:pPr>
              <a:lnSpc>
                <a:spcPct val="81000"/>
              </a:lnSpc>
              <a:buClr>
                <a:srgbClr val="C00000"/>
              </a:buClr>
              <a:defRPr sz="1800"/>
            </a:pPr>
            <a:r>
              <a:rPr lang="en-US" sz="2800" dirty="0" smtClean="0">
                <a:latin typeface="Calibri" panose="020F0502020204030204" pitchFamily="34" charset="0"/>
              </a:rPr>
              <a:t>While </a:t>
            </a:r>
            <a:r>
              <a:rPr lang="en-US" sz="2800" dirty="0">
                <a:latin typeface="Calibri" panose="020F0502020204030204" pitchFamily="34" charset="0"/>
              </a:rPr>
              <a:t>signatures are </a:t>
            </a:r>
            <a:r>
              <a:rPr lang="en-US" sz="2800" i="1" dirty="0">
                <a:latin typeface="Calibri" panose="020F0502020204030204" pitchFamily="34" charset="0"/>
              </a:rPr>
              <a:t>not</a:t>
            </a:r>
            <a:r>
              <a:rPr lang="en-US" sz="2800" dirty="0">
                <a:latin typeface="Calibri" panose="020F0502020204030204" pitchFamily="34" charset="0"/>
              </a:rPr>
              <a:t> </a:t>
            </a:r>
            <a:r>
              <a:rPr lang="en-US" sz="2800" dirty="0" err="1" smtClean="0">
                <a:latin typeface="Calibri" panose="020F0502020204030204" pitchFamily="34" charset="0"/>
              </a:rPr>
              <a:t>Zeek’s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preferred detection tool, they sometimes come in handy and are closer to what many people are familiar with from using other </a:t>
            </a:r>
            <a:r>
              <a:rPr lang="en-US" sz="2800" dirty="0" smtClean="0">
                <a:latin typeface="Calibri" panose="020F0502020204030204" pitchFamily="34" charset="0"/>
              </a:rPr>
              <a:t>NIDS</a:t>
            </a:r>
          </a:p>
          <a:p>
            <a:pPr>
              <a:lnSpc>
                <a:spcPct val="81000"/>
              </a:lnSpc>
              <a:buClr>
                <a:srgbClr val="C00000"/>
              </a:buClr>
              <a:defRPr sz="1800"/>
            </a:pPr>
            <a:r>
              <a:rPr lang="en-US" sz="2800" dirty="0" smtClean="0">
                <a:latin typeface="Calibri" panose="020F0502020204030204" pitchFamily="34" charset="0"/>
              </a:rPr>
              <a:t>There was once a ‘snort2bro script, that converted Snort signatures automatically into </a:t>
            </a:r>
            <a:r>
              <a:rPr lang="en-US" sz="2800" dirty="0" err="1" smtClean="0">
                <a:latin typeface="Calibri" panose="020F0502020204030204" pitchFamily="34" charset="0"/>
              </a:rPr>
              <a:t>Zeek’s</a:t>
            </a:r>
            <a:r>
              <a:rPr lang="en-US" sz="2800" dirty="0" smtClean="0">
                <a:latin typeface="Calibri" panose="020F0502020204030204" pitchFamily="34" charset="0"/>
              </a:rPr>
              <a:t> signature syntax.</a:t>
            </a:r>
          </a:p>
          <a:p>
            <a:pPr marL="0" indent="0">
              <a:lnSpc>
                <a:spcPct val="81000"/>
              </a:lnSpc>
              <a:buClr>
                <a:srgbClr val="C00000"/>
              </a:buClr>
              <a:buNone/>
              <a:defRPr sz="1800"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indent="0">
              <a:lnSpc>
                <a:spcPct val="81000"/>
              </a:lnSpc>
              <a:buClr>
                <a:srgbClr val="C00000"/>
              </a:buClr>
              <a:buNone/>
              <a:defRPr sz="1800"/>
            </a:pPr>
            <a:r>
              <a:rPr lang="en-US" sz="2800" dirty="0" smtClean="0">
                <a:latin typeface="Calibri" panose="020F0502020204030204" pitchFamily="34" charset="0"/>
              </a:rPr>
              <a:t>Ref</a:t>
            </a:r>
            <a:r>
              <a:rPr lang="en-US" sz="2800" dirty="0">
                <a:latin typeface="Calibri" panose="020F0502020204030204" pitchFamily="34" charset="0"/>
              </a:rPr>
              <a:t>: https://www.bro.org/sphinx/frameworks/signatures.html#id7</a:t>
            </a:r>
          </a:p>
          <a:p>
            <a:pPr>
              <a:lnSpc>
                <a:spcPct val="81000"/>
              </a:lnSpc>
              <a:buClr>
                <a:srgbClr val="C00000"/>
              </a:buClr>
              <a:defRPr sz="1800"/>
            </a:pP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80" y="329899"/>
            <a:ext cx="8911687" cy="1280890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68" y="153879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Lets write our first signature detection.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5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lang="en-US" sz="4400" dirty="0" smtClean="0">
                <a:latin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Zeek’s</a:t>
            </a:r>
            <a:r>
              <a:rPr lang="en-US" sz="4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4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Scripting </a:t>
            </a:r>
            <a:r>
              <a:rPr lang="en-US" sz="4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Framework</a:t>
            </a:r>
            <a:endParaRPr sz="4000" dirty="0">
              <a:latin typeface="Calibri" panose="020F0502020204030204" pitchFamily="34" charset="0"/>
            </a:endParaRP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xfrm>
            <a:off x="1617967" y="970344"/>
            <a:ext cx="10420154" cy="53011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6313" lvl="0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 smtClean="0">
                <a:latin typeface="Calibri" panose="020F0502020204030204" pitchFamily="34" charset="0"/>
              </a:rPr>
              <a:t>base/ </a:t>
            </a:r>
            <a:r>
              <a:rPr lang="en-US" sz="2400" dirty="0" err="1" smtClean="0">
                <a:latin typeface="Calibri" panose="020F0502020204030204" pitchFamily="34" charset="0"/>
              </a:rPr>
              <a:t>dir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 smtClean="0">
                <a:latin typeface="Calibri" panose="020F0502020204030204" pitchFamily="34" charset="0"/>
              </a:rPr>
              <a:t>Everything </a:t>
            </a:r>
            <a:r>
              <a:rPr lang="en-US" sz="2400" dirty="0">
                <a:latin typeface="Calibri" panose="020F0502020204030204" pitchFamily="34" charset="0"/>
              </a:rPr>
              <a:t>is loaded by default.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scripts are only meant to enable analyzers, collect state, generate protocol logs, and provide reusable frameworks and function libraries.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marL="226313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policy/ </a:t>
            </a:r>
            <a:r>
              <a:rPr lang="en-US" sz="2400" dirty="0" err="1" smtClean="0">
                <a:latin typeface="Calibri" panose="020F0502020204030204" pitchFamily="34" charset="0"/>
              </a:rPr>
              <a:t>dir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Nothing here is loaded by default. 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This is where many of the detections that Bro does out of the box take place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</a:p>
          <a:p>
            <a:pPr marL="226313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site/ </a:t>
            </a:r>
            <a:r>
              <a:rPr lang="en-US" sz="2400" dirty="0" err="1" smtClean="0">
                <a:latin typeface="Calibri" panose="020F0502020204030204" pitchFamily="34" charset="0"/>
              </a:rPr>
              <a:t>dir</a:t>
            </a:r>
            <a:r>
              <a:rPr lang="en-US" sz="2400" dirty="0" smtClean="0">
                <a:latin typeface="Calibri" panose="020F0502020204030204" pitchFamily="34" charset="0"/>
              </a:rPr>
              <a:t>: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This is where local configuration goes. 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Files are not overwritten during installation. </a:t>
            </a:r>
          </a:p>
          <a:p>
            <a:pPr marL="626363" lvl="1" indent="-226313" defTabSz="905255">
              <a:spcBef>
                <a:spcPts val="900"/>
              </a:spcBef>
              <a:buClr>
                <a:srgbClr val="C00000"/>
              </a:buClr>
              <a:defRPr sz="1800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</a:rPr>
              <a:t>Itʼs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loaded with @load statements in </a:t>
            </a:r>
            <a:r>
              <a:rPr lang="en-US" sz="2400" dirty="0" err="1" smtClean="0">
                <a:latin typeface="Calibri" panose="020F0502020204030204" pitchFamily="34" charset="0"/>
              </a:rPr>
              <a:t>local.zeek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280" y="329899"/>
            <a:ext cx="8911687" cy="1280890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</a:t>
            </a:r>
            <a:r>
              <a:rPr lang="en-US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268" y="1538796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Lets write our first script.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5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3264" y="0"/>
            <a:ext cx="8911687" cy="952448"/>
          </a:xfrm>
        </p:spPr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Zeek’s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Scripting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191" y="1105560"/>
            <a:ext cx="9067936" cy="50626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Lets </a:t>
            </a:r>
            <a:r>
              <a:rPr lang="en-US" sz="2400" dirty="0">
                <a:latin typeface="Calibri" panose="020F0502020204030204" pitchFamily="34" charset="0"/>
              </a:rPr>
              <a:t>detect</a:t>
            </a:r>
            <a:r>
              <a:rPr lang="en-US" sz="2400" dirty="0">
                <a:latin typeface="Calibri" panose="020F0502020204030204" pitchFamily="34" charset="0"/>
              </a:rPr>
              <a:t> some cool things in the traffic using </a:t>
            </a:r>
            <a:r>
              <a:rPr lang="en-US" sz="2400" dirty="0" err="1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!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ZeekLab-Part2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Detect Scanners!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Detect Zero Access rootkit!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Detect SSH </a:t>
            </a:r>
            <a:r>
              <a:rPr lang="en-US" sz="2000" dirty="0" err="1" smtClean="0">
                <a:latin typeface="Calibri" panose="020F0502020204030204" pitchFamily="34" charset="0"/>
              </a:rPr>
              <a:t>bruteforcing</a:t>
            </a:r>
            <a:r>
              <a:rPr lang="en-US" sz="2000" dirty="0" smtClean="0">
                <a:latin typeface="Calibri" panose="020F0502020204030204" pitchFamily="34" charset="0"/>
              </a:rPr>
              <a:t>!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Detect IOCs in your network!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Hands on </a:t>
            </a:r>
            <a:r>
              <a:rPr lang="mr-IN" sz="2400" dirty="0" smtClean="0">
                <a:latin typeface="Calibri" panose="020F0502020204030204" pitchFamily="34" charset="0"/>
              </a:rPr>
              <a:t>–</a:t>
            </a:r>
            <a:r>
              <a:rPr lang="en-US" sz="2400" dirty="0" smtClean="0">
                <a:latin typeface="Calibri" panose="020F0502020204030204" pitchFamily="34" charset="0"/>
              </a:rPr>
              <a:t> How can I test my script in </a:t>
            </a:r>
            <a:r>
              <a:rPr lang="en-US" sz="2400" dirty="0" err="1" smtClean="0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?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Use </a:t>
            </a:r>
            <a:r>
              <a:rPr lang="en-US" sz="2200" dirty="0" err="1" smtClean="0">
                <a:latin typeface="Calibri" panose="020F0502020204030204" pitchFamily="34" charset="0"/>
              </a:rPr>
              <a:t>try.bro</a:t>
            </a:r>
            <a:r>
              <a:rPr lang="en-US" sz="2200" dirty="0" smtClean="0">
                <a:latin typeface="Calibri" panose="020F0502020204030204" pitchFamily="34" charset="0"/>
              </a:rPr>
              <a:t>!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Example </a:t>
            </a:r>
            <a:r>
              <a:rPr lang="mr-IN" sz="2000" dirty="0" smtClean="0">
                <a:latin typeface="Calibri" panose="020F0502020204030204" pitchFamily="34" charset="0"/>
              </a:rPr>
              <a:t>–</a:t>
            </a:r>
            <a:r>
              <a:rPr lang="en-US" sz="2000" dirty="0" smtClean="0">
                <a:latin typeface="Calibri" panose="020F0502020204030204" pitchFamily="34" charset="0"/>
              </a:rPr>
              <a:t> DHCP Finger printing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Appendix – Some Extras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324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Do I need to write my own scripts for </a:t>
            </a:r>
            <a:r>
              <a:rPr lang="en-US" sz="2800" dirty="0" err="1" smtClean="0">
                <a:latin typeface="Calibri" panose="020F0502020204030204" pitchFamily="34" charset="0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</a:rPr>
              <a:t> to do cool things on my network?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600" dirty="0" smtClean="0">
                <a:latin typeface="Calibri" panose="020F0502020204030204" pitchFamily="34" charset="0"/>
              </a:rPr>
              <a:t>Answer is NO!!!</a:t>
            </a:r>
          </a:p>
          <a:p>
            <a:pPr lvl="1"/>
            <a:r>
              <a:rPr lang="en-US" sz="2600" dirty="0" smtClean="0">
                <a:latin typeface="Calibri" panose="020F0502020204030204" pitchFamily="34" charset="0"/>
              </a:rPr>
              <a:t>Look online, a lot of people have contributed scripts and plugins for </a:t>
            </a:r>
            <a:r>
              <a:rPr lang="en-US" sz="2600" dirty="0" err="1" smtClean="0">
                <a:latin typeface="Calibri" panose="020F0502020204030204" pitchFamily="34" charset="0"/>
              </a:rPr>
              <a:t>Zeek</a:t>
            </a:r>
            <a:r>
              <a:rPr lang="en-US" sz="2600" dirty="0" smtClean="0">
                <a:latin typeface="Calibri" panose="020F0502020204030204" pitchFamily="34" charset="0"/>
              </a:rPr>
              <a:t>!</a:t>
            </a:r>
          </a:p>
          <a:p>
            <a:pPr lvl="1"/>
            <a:endParaRPr lang="en-US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0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356" y="329899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Summary: </a:t>
            </a:r>
            <a:r>
              <a:rPr lang="en-US" dirty="0">
                <a:latin typeface="Calibri" panose="020F0502020204030204" pitchFamily="34" charset="0"/>
              </a:rPr>
              <a:t>Ask </a:t>
            </a:r>
            <a:r>
              <a:rPr lang="en-US" dirty="0" err="1" smtClean="0">
                <a:latin typeface="Calibri" panose="020F0502020204030204" pitchFamily="34" charset="0"/>
              </a:rPr>
              <a:t>Zeek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anything you </a:t>
            </a:r>
            <a:r>
              <a:rPr lang="en-US" dirty="0" smtClean="0">
                <a:latin typeface="Calibri" panose="020F0502020204030204" pitchFamily="34" charset="0"/>
              </a:rPr>
              <a:t>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712" y="1152907"/>
            <a:ext cx="10526973" cy="5705093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latin typeface="Calibri" panose="020F0502020204030204" pitchFamily="34" charset="0"/>
              </a:rPr>
              <a:t>Enumerating various services/servers: Which services </a:t>
            </a:r>
            <a:r>
              <a:rPr lang="en-US" sz="5100" dirty="0" smtClean="0">
                <a:latin typeface="Calibri" panose="020F0502020204030204" pitchFamily="34" charset="0"/>
              </a:rPr>
              <a:t>&amp; How </a:t>
            </a:r>
            <a:r>
              <a:rPr lang="en-US" sz="5100" dirty="0">
                <a:latin typeface="Calibri" panose="020F0502020204030204" pitchFamily="34" charset="0"/>
              </a:rPr>
              <a:t>many </a:t>
            </a:r>
            <a:r>
              <a:rPr lang="en-US" sz="5100" dirty="0" smtClean="0">
                <a:latin typeface="Calibri" panose="020F0502020204030204" pitchFamily="34" charset="0"/>
              </a:rPr>
              <a:t>servers:</a:t>
            </a:r>
            <a:endParaRPr lang="en-US" sz="5100" dirty="0">
              <a:latin typeface="Calibri" panose="020F0502020204030204" pitchFamily="34" charset="0"/>
            </a:endParaRPr>
          </a:p>
          <a:p>
            <a:pPr lvl="1"/>
            <a:r>
              <a:rPr lang="en-US" sz="5100" dirty="0">
                <a:latin typeface="Calibri" panose="020F0502020204030204" pitchFamily="34" charset="0"/>
              </a:rPr>
              <a:t>What all </a:t>
            </a:r>
            <a:r>
              <a:rPr lang="en-US" sz="5100" dirty="0" smtClean="0">
                <a:latin typeface="Calibri" panose="020F0502020204030204" pitchFamily="34" charset="0"/>
              </a:rPr>
              <a:t>servers providing DNS service </a:t>
            </a:r>
            <a:r>
              <a:rPr lang="en-US" sz="5100" dirty="0">
                <a:latin typeface="Calibri" panose="020F0502020204030204" pitchFamily="34" charset="0"/>
              </a:rPr>
              <a:t>on </a:t>
            </a:r>
            <a:r>
              <a:rPr lang="en-US" sz="5100" dirty="0" smtClean="0">
                <a:latin typeface="Calibri" panose="020F0502020204030204" pitchFamily="34" charset="0"/>
              </a:rPr>
              <a:t>the </a:t>
            </a:r>
            <a:r>
              <a:rPr lang="en-US" sz="5100" dirty="0">
                <a:latin typeface="Calibri" panose="020F0502020204030204" pitchFamily="34" charset="0"/>
              </a:rPr>
              <a:t>network?</a:t>
            </a:r>
          </a:p>
          <a:p>
            <a:pPr lvl="1"/>
            <a:r>
              <a:rPr lang="en-US" sz="5100" dirty="0">
                <a:latin typeface="Calibri" panose="020F0502020204030204" pitchFamily="34" charset="0"/>
              </a:rPr>
              <a:t>What all </a:t>
            </a:r>
            <a:r>
              <a:rPr lang="en-US" sz="5100" dirty="0" smtClean="0">
                <a:latin typeface="Calibri" panose="020F0502020204030204" pitchFamily="34" charset="0"/>
              </a:rPr>
              <a:t>servers providing Web service </a:t>
            </a:r>
            <a:r>
              <a:rPr lang="en-US" sz="5100" dirty="0">
                <a:latin typeface="Calibri" panose="020F0502020204030204" pitchFamily="34" charset="0"/>
              </a:rPr>
              <a:t>on </a:t>
            </a:r>
            <a:r>
              <a:rPr lang="en-US" sz="5100" dirty="0" smtClean="0">
                <a:latin typeface="Calibri" panose="020F0502020204030204" pitchFamily="34" charset="0"/>
              </a:rPr>
              <a:t>the </a:t>
            </a:r>
            <a:r>
              <a:rPr lang="en-US" sz="5100" dirty="0">
                <a:latin typeface="Calibri" panose="020F0502020204030204" pitchFamily="34" charset="0"/>
              </a:rPr>
              <a:t>Network?</a:t>
            </a:r>
          </a:p>
          <a:p>
            <a:pPr lvl="1"/>
            <a:r>
              <a:rPr lang="en-US" sz="5100" dirty="0">
                <a:latin typeface="Calibri" panose="020F0502020204030204" pitchFamily="34" charset="0"/>
              </a:rPr>
              <a:t>What all systems have xyz service </a:t>
            </a:r>
            <a:r>
              <a:rPr lang="en-US" sz="5100" dirty="0" smtClean="0">
                <a:latin typeface="Calibri" panose="020F0502020204030204" pitchFamily="34" charset="0"/>
              </a:rPr>
              <a:t>running or </a:t>
            </a:r>
            <a:r>
              <a:rPr lang="en-US" sz="5100" dirty="0">
                <a:latin typeface="Calibri" panose="020F0502020204030204" pitchFamily="34" charset="0"/>
              </a:rPr>
              <a:t>xx port </a:t>
            </a:r>
            <a:r>
              <a:rPr lang="en-US" sz="5100" dirty="0" smtClean="0">
                <a:latin typeface="Calibri" panose="020F0502020204030204" pitchFamily="34" charset="0"/>
              </a:rPr>
              <a:t>open?</a:t>
            </a:r>
          </a:p>
          <a:p>
            <a:pPr marL="457200" lvl="1" indent="0">
              <a:buNone/>
            </a:pPr>
            <a:endParaRPr lang="en-US" sz="5100" dirty="0">
              <a:latin typeface="Calibri" panose="020F0502020204030204" pitchFamily="34" charset="0"/>
            </a:endParaRPr>
          </a:p>
          <a:p>
            <a:pPr indent="-285750"/>
            <a:r>
              <a:rPr lang="en-US" sz="5100" dirty="0">
                <a:latin typeface="Calibri" panose="020F0502020204030204" pitchFamily="34" charset="0"/>
              </a:rPr>
              <a:t>Malware IR: Get all possible information of an infected </a:t>
            </a:r>
            <a:r>
              <a:rPr lang="en-US" sz="5100" dirty="0" smtClean="0">
                <a:latin typeface="Calibri" panose="020F0502020204030204" pitchFamily="34" charset="0"/>
              </a:rPr>
              <a:t>system</a:t>
            </a:r>
          </a:p>
          <a:p>
            <a:pPr lvl="1"/>
            <a:r>
              <a:rPr lang="en-US" sz="5100" dirty="0" smtClean="0">
                <a:latin typeface="Calibri" panose="020F0502020204030204" pitchFamily="34" charset="0"/>
              </a:rPr>
              <a:t>Hmm</a:t>
            </a:r>
            <a:r>
              <a:rPr lang="en-US" sz="5100" dirty="0">
                <a:latin typeface="Calibri" panose="020F0502020204030204" pitchFamily="34" charset="0"/>
              </a:rPr>
              <a:t>, one of the IDSs has detected </a:t>
            </a:r>
            <a:r>
              <a:rPr lang="en-US" sz="5100" dirty="0" err="1">
                <a:latin typeface="Calibri" panose="020F0502020204030204" pitchFamily="34" charset="0"/>
              </a:rPr>
              <a:t>Petya</a:t>
            </a:r>
            <a:r>
              <a:rPr lang="en-US" sz="5100" dirty="0">
                <a:latin typeface="Calibri" panose="020F0502020204030204" pitchFamily="34" charset="0"/>
              </a:rPr>
              <a:t> downloaded on a box.</a:t>
            </a:r>
          </a:p>
          <a:p>
            <a:pPr lvl="1"/>
            <a:r>
              <a:rPr lang="en-US" sz="5100" dirty="0">
                <a:latin typeface="Calibri" panose="020F0502020204030204" pitchFamily="34" charset="0"/>
              </a:rPr>
              <a:t>I</a:t>
            </a:r>
            <a:r>
              <a:rPr lang="en-US" sz="5100" dirty="0" smtClean="0">
                <a:latin typeface="Calibri" panose="020F0502020204030204" pitchFamily="34" charset="0"/>
              </a:rPr>
              <a:t>s </a:t>
            </a:r>
            <a:r>
              <a:rPr lang="en-US" sz="5100" dirty="0">
                <a:latin typeface="Calibri" panose="020F0502020204030204" pitchFamily="34" charset="0"/>
              </a:rPr>
              <a:t>the </a:t>
            </a:r>
            <a:r>
              <a:rPr lang="en-US" sz="5100" dirty="0" smtClean="0">
                <a:latin typeface="Calibri" panose="020F0502020204030204" pitchFamily="34" charset="0"/>
              </a:rPr>
              <a:t>system </a:t>
            </a:r>
            <a:r>
              <a:rPr lang="en-US" sz="5100" dirty="0">
                <a:latin typeface="Calibri" panose="020F0502020204030204" pitchFamily="34" charset="0"/>
              </a:rPr>
              <a:t>actually </a:t>
            </a:r>
            <a:r>
              <a:rPr lang="en-US" sz="5100" dirty="0" smtClean="0">
                <a:latin typeface="Calibri" panose="020F0502020204030204" pitchFamily="34" charset="0"/>
              </a:rPr>
              <a:t>vulnerable </a:t>
            </a:r>
            <a:r>
              <a:rPr lang="en-US" sz="5100" dirty="0">
                <a:latin typeface="Calibri" panose="020F0502020204030204" pitchFamily="34" charset="0"/>
              </a:rPr>
              <a:t>To </a:t>
            </a:r>
            <a:r>
              <a:rPr lang="en-US" sz="5100" dirty="0" err="1">
                <a:latin typeface="Calibri" panose="020F0502020204030204" pitchFamily="34" charset="0"/>
              </a:rPr>
              <a:t>Petya</a:t>
            </a:r>
            <a:r>
              <a:rPr lang="en-US" sz="5100" dirty="0">
                <a:latin typeface="Calibri" panose="020F0502020204030204" pitchFamily="34" charset="0"/>
              </a:rPr>
              <a:t>? </a:t>
            </a:r>
          </a:p>
          <a:p>
            <a:pPr lvl="1"/>
            <a:r>
              <a:rPr lang="en-US" sz="5100" dirty="0">
                <a:latin typeface="Calibri" panose="020F0502020204030204" pitchFamily="34" charset="0"/>
              </a:rPr>
              <a:t>A new </a:t>
            </a:r>
            <a:r>
              <a:rPr lang="en-US" sz="5100" dirty="0" smtClean="0">
                <a:latin typeface="Calibri" panose="020F0502020204030204" pitchFamily="34" charset="0"/>
              </a:rPr>
              <a:t>vulnerability </a:t>
            </a:r>
            <a:r>
              <a:rPr lang="en-US" sz="5100" dirty="0">
                <a:latin typeface="Calibri" panose="020F0502020204030204" pitchFamily="34" charset="0"/>
              </a:rPr>
              <a:t>just got released that exploits a particular software/version. What all systems on my Network are running that piece of </a:t>
            </a:r>
            <a:r>
              <a:rPr lang="en-US" sz="5100" dirty="0" smtClean="0">
                <a:latin typeface="Calibri" panose="020F0502020204030204" pitchFamily="34" charset="0"/>
              </a:rPr>
              <a:t>software</a:t>
            </a:r>
            <a:r>
              <a:rPr lang="en-US" sz="510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94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76941" y="336883"/>
            <a:ext cx="10515601" cy="13956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 defTabSz="758951">
              <a:defRPr sz="1800"/>
            </a:pPr>
            <a:r>
              <a:rPr lang="en-US" sz="4400" dirty="0" smtClean="0">
                <a:latin typeface="Calibri" panose="020F0502020204030204" pitchFamily="34" charset="0"/>
              </a:rPr>
              <a:t>Advanced: </a:t>
            </a:r>
            <a:r>
              <a:rPr sz="4400" dirty="0" smtClean="0">
                <a:latin typeface="Calibri" panose="020F0502020204030204" pitchFamily="34" charset="0"/>
              </a:rPr>
              <a:t>TLS </a:t>
            </a:r>
            <a:r>
              <a:rPr sz="4400" dirty="0">
                <a:latin typeface="Calibri" panose="020F0502020204030204" pitchFamily="34" charset="0"/>
              </a:rPr>
              <a:t>Fingerprinting</a:t>
            </a:r>
            <a:r>
              <a:rPr sz="3237" dirty="0"/>
              <a:t/>
            </a:r>
            <a:br>
              <a:rPr sz="3237" dirty="0"/>
            </a:br>
            <a:r>
              <a:rPr sz="3237" i="1" dirty="0"/>
              <a:t>[</a:t>
            </a:r>
            <a:r>
              <a:rPr sz="2656" i="1" dirty="0">
                <a:solidFill>
                  <a:srgbClr val="4472C4"/>
                </a:solidFill>
                <a:latin typeface="Calibri" panose="020F0502020204030204" pitchFamily="34" charset="0"/>
              </a:rPr>
              <a:t>Special Thanks to Seth </a:t>
            </a:r>
            <a:r>
              <a:rPr sz="3237" i="1" dirty="0" smtClean="0"/>
              <a:t>]</a:t>
            </a:r>
            <a:endParaRPr sz="3237" i="1" dirty="0"/>
          </a:p>
        </p:txBody>
      </p:sp>
      <p:sp>
        <p:nvSpPr>
          <p:cNvPr id="130" name="Shape 130"/>
          <p:cNvSpPr>
            <a:spLocks noGrp="1"/>
          </p:cNvSpPr>
          <p:nvPr>
            <p:ph idx="1"/>
          </p:nvPr>
        </p:nvSpPr>
        <p:spPr>
          <a:xfrm>
            <a:off x="1190552" y="1883205"/>
            <a:ext cx="1051560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>
                <a:latin typeface="Calibri" panose="020F0502020204030204" pitchFamily="34" charset="0"/>
              </a:rPr>
              <a:t>Detecting the TLS Client in use by fingerprinting TLS traffic.</a:t>
            </a:r>
          </a:p>
          <a:p>
            <a:pPr lvl="0">
              <a:defRPr sz="1800"/>
            </a:pPr>
            <a:r>
              <a:rPr lang="en-US" sz="3200" dirty="0" smtClean="0">
                <a:latin typeface="Calibri" panose="020F0502020204030204" pitchFamily="34" charset="0"/>
              </a:rPr>
              <a:t>Use a table of data set to compare the sniffed TLS traffic to fingerprint the known TLS client.</a:t>
            </a:r>
          </a:p>
          <a:p>
            <a:pPr lvl="0">
              <a:defRPr sz="1800"/>
            </a:pPr>
            <a:r>
              <a:rPr sz="3200" dirty="0" smtClean="0">
                <a:latin typeface="Calibri" panose="020F0502020204030204" pitchFamily="34" charset="0"/>
              </a:rPr>
              <a:t>Bro </a:t>
            </a:r>
            <a:r>
              <a:rPr sz="3200" dirty="0">
                <a:latin typeface="Calibri" panose="020F0502020204030204" pitchFamily="34" charset="0"/>
              </a:rPr>
              <a:t>has all the events to capture all the information transpired in TLS handshake</a:t>
            </a:r>
            <a:r>
              <a:rPr sz="3200" dirty="0" smtClean="0">
                <a:latin typeface="Calibri" panose="020F0502020204030204" pitchFamily="34" charset="0"/>
              </a:rPr>
              <a:t>.</a:t>
            </a:r>
            <a:endParaRPr lang="en-US" sz="3200" dirty="0" smtClean="0">
              <a:latin typeface="Calibri" panose="020F0502020204030204" pitchFamily="34" charset="0"/>
            </a:endParaRPr>
          </a:p>
          <a:p>
            <a:pPr lvl="0">
              <a:defRPr sz="1800"/>
            </a:pPr>
            <a:r>
              <a:rPr lang="en-US" sz="3200" dirty="0">
                <a:latin typeface="Calibri" panose="020F0502020204030204" pitchFamily="34" charset="0"/>
              </a:rPr>
              <a:t>How it works? Explained in next Slide.</a:t>
            </a:r>
            <a:endParaRPr sz="3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313" y="32989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Calibri" panose="020F0502020204030204" pitchFamily="34" charset="0"/>
              </a:rPr>
              <a:t>whoami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146" y="1413564"/>
            <a:ext cx="9087854" cy="5023093"/>
          </a:xfrm>
        </p:spPr>
        <p:txBody>
          <a:bodyPr>
            <a:normAutofit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 very big fan of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IDS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Have been working with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for past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three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years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Passionate 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about Cyber-Security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Also a part-time </a:t>
            </a:r>
            <a:r>
              <a:rPr lang="en-US" sz="28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Ph.D</a:t>
            </a:r>
            <a:r>
              <a:rPr lang="en-US"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student under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Dr.Cotton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and a full time Security Engineer</a:t>
            </a:r>
            <a:endParaRPr lang="en-US"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9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LS Handsh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8" y="2304723"/>
            <a:ext cx="5328342" cy="39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564002" y="1756610"/>
            <a:ext cx="866274" cy="4439653"/>
          </a:xfrm>
          <a:prstGeom prst="ellipse">
            <a:avLst/>
          </a:prstGeom>
          <a:noFill/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Image result for BRO I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06" y="151572"/>
            <a:ext cx="2135344" cy="19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ent Arrow 3"/>
          <p:cNvSpPr/>
          <p:nvPr/>
        </p:nvSpPr>
        <p:spPr>
          <a:xfrm>
            <a:off x="2894047" y="769801"/>
            <a:ext cx="2574758" cy="986809"/>
          </a:xfrm>
          <a:prstGeom prst="ben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9222656" y="727533"/>
            <a:ext cx="2683043" cy="733659"/>
          </a:xfrm>
          <a:prstGeom prst="flowChartMagneticDisk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       TLS FP Data Set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7604151" y="804828"/>
            <a:ext cx="1618506" cy="517357"/>
          </a:xfrm>
          <a:prstGeom prst="leftArrow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280561" y="2481439"/>
            <a:ext cx="5884190" cy="422403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rgbClr val="5B9BD5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600" dirty="0" smtClean="0"/>
              <a:t>#</a:t>
            </a:r>
            <a:r>
              <a:rPr lang="en-US" sz="1600" dirty="0"/>
              <a:t>fields </a:t>
            </a:r>
            <a:r>
              <a:rPr lang="en-US" sz="1600" dirty="0" err="1"/>
              <a:t>c_ts</a:t>
            </a:r>
            <a:r>
              <a:rPr lang="en-US" sz="1600" dirty="0"/>
              <a:t>    </a:t>
            </a:r>
            <a:r>
              <a:rPr lang="en-US" sz="1600" dirty="0" err="1"/>
              <a:t>conn_uid</a:t>
            </a:r>
            <a:r>
              <a:rPr lang="en-US" sz="1600" dirty="0"/>
              <a:t>        </a:t>
            </a:r>
            <a:r>
              <a:rPr lang="en-US" sz="1600" dirty="0" err="1"/>
              <a:t>c_id.orig_h</a:t>
            </a:r>
            <a:r>
              <a:rPr lang="en-US" sz="1600" dirty="0"/>
              <a:t>     </a:t>
            </a:r>
            <a:r>
              <a:rPr lang="en-US" sz="1600" dirty="0" err="1"/>
              <a:t>c_id.orig_p</a:t>
            </a:r>
            <a:r>
              <a:rPr lang="en-US" sz="1600" dirty="0"/>
              <a:t>     </a:t>
            </a:r>
            <a:r>
              <a:rPr lang="en-US" sz="1600" dirty="0" err="1"/>
              <a:t>c_id.resp_h</a:t>
            </a:r>
            <a:r>
              <a:rPr lang="en-US" sz="1600" dirty="0"/>
              <a:t>     </a:t>
            </a:r>
            <a:r>
              <a:rPr lang="en-US" sz="1600" dirty="0" err="1"/>
              <a:t>c_id.resp_p</a:t>
            </a:r>
            <a:r>
              <a:rPr lang="en-US" sz="1600" dirty="0"/>
              <a:t>     </a:t>
            </a:r>
            <a:r>
              <a:rPr lang="en-US" sz="1600" dirty="0" err="1"/>
              <a:t>c_history</a:t>
            </a:r>
            <a:r>
              <a:rPr lang="en-US" sz="1600" dirty="0"/>
              <a:t>       </a:t>
            </a:r>
            <a:r>
              <a:rPr lang="en-US" sz="1600" dirty="0" err="1"/>
              <a:t>TLSclient</a:t>
            </a:r>
            <a:r>
              <a:rPr lang="en-US" sz="1600" dirty="0"/>
              <a:t>       </a:t>
            </a:r>
            <a:r>
              <a:rPr lang="en-US" sz="1600" dirty="0" err="1"/>
              <a:t>TLSversion</a:t>
            </a:r>
            <a:endParaRPr lang="en-US" sz="1600" dirty="0"/>
          </a:p>
          <a:p>
            <a:r>
              <a:rPr lang="en-US" sz="1600" dirty="0"/>
              <a:t>#types  time    string  </a:t>
            </a:r>
            <a:r>
              <a:rPr lang="en-US" sz="1600" dirty="0" err="1"/>
              <a:t>addr</a:t>
            </a:r>
            <a:r>
              <a:rPr lang="en-US" sz="1600" dirty="0"/>
              <a:t>    port    </a:t>
            </a:r>
            <a:r>
              <a:rPr lang="en-US" sz="1600" dirty="0" err="1"/>
              <a:t>addr</a:t>
            </a:r>
            <a:r>
              <a:rPr lang="en-US" sz="1600" dirty="0"/>
              <a:t>    port    string  </a:t>
            </a:r>
            <a:r>
              <a:rPr lang="en-US" sz="1600" dirty="0" err="1"/>
              <a:t>string</a:t>
            </a:r>
            <a:r>
              <a:rPr lang="en-US" sz="1600" dirty="0"/>
              <a:t>  </a:t>
            </a:r>
            <a:r>
              <a:rPr lang="en-US" sz="1600" dirty="0" err="1"/>
              <a:t>string</a:t>
            </a:r>
            <a:endParaRPr lang="en-US" sz="1600" dirty="0"/>
          </a:p>
          <a:p>
            <a:r>
              <a:rPr lang="en-US" sz="1600" dirty="0"/>
              <a:t>1503518399.695575       CzkJHy381vUQWhK2yj      128.4.61.52     39769   72.21.207.120   443     </a:t>
            </a:r>
            <a:r>
              <a:rPr lang="en-US" sz="1600" dirty="0" err="1"/>
              <a:t>ShAD</a:t>
            </a:r>
            <a:r>
              <a:rPr lang="en-US" sz="1600" dirty="0"/>
              <a:t>    </a:t>
            </a:r>
            <a:r>
              <a:rPr lang="en-US" sz="1600" dirty="0" err="1"/>
              <a:t>RingCentral</a:t>
            </a:r>
            <a:r>
              <a:rPr lang="en-US" sz="1600" dirty="0"/>
              <a:t> App (unknown platform) #2   TLSv12</a:t>
            </a:r>
          </a:p>
          <a:p>
            <a:r>
              <a:rPr lang="en-US" sz="1600" dirty="0"/>
              <a:t>1503518399.969706       C9n2DFsCzzpeVxQC5       128.175.93.225  53336   157.56.77.141   443     </a:t>
            </a:r>
            <a:r>
              <a:rPr lang="en-US" sz="1600" dirty="0" err="1"/>
              <a:t>ShAD</a:t>
            </a:r>
            <a:r>
              <a:rPr lang="en-US" sz="1600" dirty="0"/>
              <a:t>    Windows 10 Native Connection    TLSv12</a:t>
            </a:r>
          </a:p>
          <a:p>
            <a:r>
              <a:rPr lang="en-US" sz="1600" dirty="0"/>
              <a:t>1503518399.964234       CqhIcA4gl316hUOFO7      128.175.10.83   54977   192.229.211.36  443     </a:t>
            </a:r>
            <a:r>
              <a:rPr lang="en-US" sz="1600" dirty="0" err="1"/>
              <a:t>ShAD</a:t>
            </a:r>
            <a:r>
              <a:rPr lang="en-US" sz="1600" dirty="0"/>
              <a:t>    MS Edge TLSv12</a:t>
            </a:r>
          </a:p>
          <a:p>
            <a:r>
              <a:rPr lang="en-US" sz="1600" dirty="0"/>
              <a:t>1503518399.243547       C35BFhWjur9EAWtjf       128.175.26.139  62201   172.217.3.110   443     </a:t>
            </a:r>
            <a:r>
              <a:rPr lang="en-US" sz="1600" dirty="0" err="1"/>
              <a:t>ShAD</a:t>
            </a:r>
            <a:r>
              <a:rPr lang="en-US" sz="1600" dirty="0"/>
              <a:t>    </a:t>
            </a:r>
            <a:r>
              <a:rPr lang="en-US" sz="1600" dirty="0" err="1"/>
              <a:t>BlueCoat</a:t>
            </a:r>
            <a:r>
              <a:rPr lang="en-US" sz="1600" dirty="0"/>
              <a:t> Proxy  TLSv12</a:t>
            </a:r>
          </a:p>
          <a:p>
            <a:endParaRPr lang="en-US" sz="1600" dirty="0" smtClean="0"/>
          </a:p>
        </p:txBody>
      </p:sp>
      <p:sp>
        <p:nvSpPr>
          <p:cNvPr id="10" name="Down Arrow 9"/>
          <p:cNvSpPr/>
          <p:nvPr/>
        </p:nvSpPr>
        <p:spPr>
          <a:xfrm rot="19004760">
            <a:off x="7568899" y="1503088"/>
            <a:ext cx="532460" cy="1107091"/>
          </a:xfrm>
          <a:prstGeom prst="down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1126958" y="110897"/>
            <a:ext cx="10515600" cy="68706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 defTabSz="466344">
              <a:defRPr sz="1800"/>
            </a:pPr>
            <a:r>
              <a:rPr sz="4400" dirty="0">
                <a:latin typeface="Calibri" panose="020F0502020204030204" pitchFamily="34" charset="0"/>
              </a:rPr>
              <a:t>TLS Fingerprinting- Block the Offensive clients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idx="1"/>
          </p:nvPr>
        </p:nvSpPr>
        <p:spPr>
          <a:xfrm>
            <a:off x="1126958" y="1201467"/>
            <a:ext cx="10515601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>
                <a:latin typeface="Calibri" panose="020F0502020204030204" pitchFamily="34" charset="0"/>
              </a:rPr>
              <a:t>Look for ‘</a:t>
            </a:r>
            <a:r>
              <a:rPr sz="3200" dirty="0" err="1">
                <a:latin typeface="Calibri" panose="020F0502020204030204" pitchFamily="34" charset="0"/>
              </a:rPr>
              <a:t>Metasploit</a:t>
            </a:r>
            <a:r>
              <a:rPr sz="3200" dirty="0">
                <a:latin typeface="Calibri" panose="020F0502020204030204" pitchFamily="34" charset="0"/>
              </a:rPr>
              <a:t>’ OR ‘</a:t>
            </a:r>
            <a:r>
              <a:rPr sz="3200" dirty="0" err="1">
                <a:latin typeface="Calibri" panose="020F0502020204030204" pitchFamily="34" charset="0"/>
              </a:rPr>
              <a:t>BurpSuite</a:t>
            </a:r>
            <a:r>
              <a:rPr sz="3200" dirty="0">
                <a:latin typeface="Calibri" panose="020F0502020204030204" pitchFamily="34" charset="0"/>
              </a:rPr>
              <a:t>’ OR ‘</a:t>
            </a:r>
            <a:r>
              <a:rPr sz="3200" dirty="0" err="1">
                <a:latin typeface="Calibri" panose="020F0502020204030204" pitchFamily="34" charset="0"/>
              </a:rPr>
              <a:t>SkipFish</a:t>
            </a:r>
            <a:r>
              <a:rPr sz="3200" dirty="0">
                <a:latin typeface="Calibri" panose="020F0502020204030204" pitchFamily="34" charset="0"/>
              </a:rPr>
              <a:t>’ OR ‘w3af’ OR ‘</a:t>
            </a:r>
            <a:r>
              <a:rPr sz="3200" dirty="0" err="1">
                <a:latin typeface="Calibri" panose="020F0502020204030204" pitchFamily="34" charset="0"/>
              </a:rPr>
              <a:t>mitmproxy</a:t>
            </a:r>
            <a:r>
              <a:rPr sz="3200" dirty="0" smtClean="0">
                <a:latin typeface="Calibri" panose="020F0502020204030204" pitchFamily="34" charset="0"/>
              </a:rPr>
              <a:t>’</a:t>
            </a:r>
            <a:r>
              <a:rPr lang="en-US" sz="3200" dirty="0" smtClean="0">
                <a:latin typeface="Calibri" panose="020F0502020204030204" pitchFamily="34" charset="0"/>
              </a:rPr>
              <a:t> in the log file.</a:t>
            </a:r>
          </a:p>
          <a:p>
            <a:pPr lvl="0">
              <a:defRPr sz="1800"/>
            </a:pPr>
            <a:endParaRPr sz="32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668" y="2435318"/>
            <a:ext cx="10793890" cy="4144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27376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libri" panose="020F0502020204030204" pitchFamily="34" charset="0"/>
              </a:rPr>
              <a:t>Where to find scripts?</a:t>
            </a:r>
            <a:endParaRPr lang="en-US" sz="4400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68642" y="1628273"/>
            <a:ext cx="9194549" cy="388218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Custom scripts used in this presentation can be found at :</a:t>
            </a:r>
          </a:p>
          <a:p>
            <a:pPr marL="0" indent="0" algn="l"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 	</a:t>
            </a:r>
            <a:r>
              <a:rPr lang="en-US" sz="3200" u="sng" dirty="0">
                <a:solidFill>
                  <a:srgbClr val="FF0000"/>
                </a:solidFill>
                <a:latin typeface="Calibri" panose="020F0502020204030204" pitchFamily="34" charset="0"/>
                <a:hlinkClick r:id="rId2"/>
              </a:rPr>
              <a:t>https://github.com/fatemabw/bro-scripts</a:t>
            </a:r>
            <a:endParaRPr lang="en-US" sz="3200" u="sng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3200" dirty="0">
                <a:latin typeface="Calibri" panose="020F0502020204030204" pitchFamily="34" charset="0"/>
              </a:rPr>
              <a:t>The TLS </a:t>
            </a:r>
            <a:r>
              <a:rPr lang="en-US" sz="3200" dirty="0" smtClean="0">
                <a:latin typeface="Calibri" panose="020F0502020204030204" pitchFamily="34" charset="0"/>
              </a:rPr>
              <a:t>Fingerprint </a:t>
            </a:r>
            <a:r>
              <a:rPr lang="en-US" sz="3200" dirty="0">
                <a:latin typeface="Calibri" panose="020F0502020204030204" pitchFamily="34" charset="0"/>
              </a:rPr>
              <a:t>Dataset can be found at:</a:t>
            </a:r>
          </a:p>
          <a:p>
            <a:pPr marL="0" indent="0" algn="l">
              <a:buNone/>
            </a:pPr>
            <a:r>
              <a:rPr lang="en-US" sz="32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	</a:t>
            </a:r>
            <a:r>
              <a:rPr lang="en-US" sz="32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https</a:t>
            </a:r>
            <a:r>
              <a:rPr lang="en-US" sz="3200" u="sng" dirty="0">
                <a:solidFill>
                  <a:srgbClr val="FF0000"/>
                </a:solidFill>
                <a:latin typeface="Calibri" panose="020F0502020204030204" pitchFamily="34" charset="0"/>
              </a:rPr>
              <a:t>://</a:t>
            </a:r>
            <a:r>
              <a:rPr lang="en-US" sz="3200" u="sng" dirty="0" smtClean="0">
                <a:solidFill>
                  <a:srgbClr val="FF0000"/>
                </a:solidFill>
                <a:latin typeface="Calibri" panose="020F0502020204030204" pitchFamily="34" charset="0"/>
              </a:rPr>
              <a:t>github.com/LeeBrotherston/tls-fingerprinting/blob/master/fingerprints/fingerprints.json</a:t>
            </a:r>
            <a:endParaRPr lang="en-US" sz="3200" u="sng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6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820445" y="120631"/>
            <a:ext cx="10515600" cy="89033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54990">
              <a:lnSpc>
                <a:spcPct val="100000"/>
              </a:lnSpc>
              <a:defRPr sz="7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lang="en-US" sz="3600" dirty="0" smtClean="0">
                <a:latin typeface="Calibri" panose="020F0502020204030204" pitchFamily="34" charset="0"/>
              </a:rPr>
              <a:t>What’s in </a:t>
            </a:r>
            <a:r>
              <a:rPr sz="3600" dirty="0" smtClean="0">
                <a:latin typeface="Calibri" panose="020F0502020204030204" pitchFamily="34" charset="0"/>
              </a:rPr>
              <a:t>today’s </a:t>
            </a:r>
            <a:r>
              <a:rPr lang="en-US" sz="3600" dirty="0" smtClean="0">
                <a:latin typeface="Calibri" panose="020F0502020204030204" pitchFamily="34" charset="0"/>
              </a:rPr>
              <a:t>class</a:t>
            </a:r>
            <a:endParaRPr sz="3600" dirty="0">
              <a:latin typeface="Calibri" panose="020F0502020204030204" pitchFamily="34" charset="0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39779" y="1010969"/>
            <a:ext cx="7687288" cy="569463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sz="2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What is </a:t>
            </a:r>
            <a:r>
              <a:rPr lang="en-US" sz="2000" strike="sngStrike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BRO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NSM</a:t>
            </a:r>
            <a:r>
              <a:rPr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?</a:t>
            </a:r>
            <a:endParaRPr sz="20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Some history or </a:t>
            </a: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endParaRPr lang="en-US" sz="20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Why </a:t>
            </a:r>
            <a:r>
              <a:rPr sz="2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use </a:t>
            </a: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?</a:t>
            </a:r>
            <a:endParaRPr sz="20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Steps 1,2,3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Logs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sz="2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Step 4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Zeek’s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Signature Framework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Step 5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Zeek’s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Scripting Framework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r>
              <a:rPr lang="en-US" sz="20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sz="20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Step 6</a:t>
            </a:r>
          </a:p>
          <a:p>
            <a:pPr defTabSz="379729">
              <a:spcBef>
                <a:spcPts val="2700"/>
              </a:spcBef>
              <a:buSzPct val="75000"/>
              <a:defRPr sz="1800"/>
            </a:pPr>
            <a:endParaRPr lang="en-US"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marL="0" indent="0" defTabSz="379729">
              <a:spcBef>
                <a:spcPts val="2700"/>
              </a:spcBef>
              <a:buSzPct val="75000"/>
              <a:buNone/>
              <a:defRPr sz="1800"/>
            </a:pP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023" y="105878"/>
            <a:ext cx="8911687" cy="779646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Wait What... Bro is now </a:t>
            </a:r>
            <a:r>
              <a:rPr lang="en-US" dirty="0" err="1" smtClean="0">
                <a:latin typeface="Calibri" panose="020F0502020204030204" pitchFamily="34" charset="0"/>
              </a:rPr>
              <a:t>Zeek</a:t>
            </a:r>
            <a:r>
              <a:rPr lang="en-US" dirty="0" smtClean="0">
                <a:latin typeface="Calibri" panose="020F0502020204030204" pitchFamily="34" charset="0"/>
              </a:rPr>
              <a:t>?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930" y="1305828"/>
            <a:ext cx="8915400" cy="522972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 ‘s/Bro/</a:t>
            </a:r>
            <a:r>
              <a:rPr lang="en-US" sz="2800" dirty="0" err="1" smtClean="0">
                <a:latin typeface="Calibri" panose="020F0502020204030204" pitchFamily="34" charset="0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</a:rPr>
              <a:t>/g’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What’s new besides name?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New analyzers for NTP and MQTT, and extended analyzers for DNS (SPF/DNSSEC), RDP, SMB, and TLS.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Support for </a:t>
            </a:r>
            <a:r>
              <a:rPr lang="en-US" sz="2600" dirty="0" err="1">
                <a:latin typeface="Calibri" panose="020F0502020204030204" pitchFamily="34" charset="0"/>
              </a:rPr>
              <a:t>decapsulating</a:t>
            </a:r>
            <a:r>
              <a:rPr lang="en-US" sz="2600" dirty="0">
                <a:latin typeface="Calibri" panose="020F0502020204030204" pitchFamily="34" charset="0"/>
              </a:rPr>
              <a:t> VXLAN tunnels.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Support for logging in UTF8.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</a:rPr>
              <a:t>Several extensions of the scripting </a:t>
            </a:r>
            <a:r>
              <a:rPr lang="en-US" sz="2600" dirty="0" smtClean="0">
                <a:latin typeface="Calibri" panose="020F0502020204030204" pitchFamily="34" charset="0"/>
              </a:rPr>
              <a:t>language</a:t>
            </a:r>
          </a:p>
          <a:p>
            <a:pPr lvl="1"/>
            <a:endParaRPr lang="en-US" sz="26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Calibri" panose="020F0502020204030204" pitchFamily="34" charset="0"/>
                <a:hlinkClick r:id="rId2"/>
              </a:rPr>
              <a:t>Detailed: https://github.com/zeek/zeek/blob/master/NEWS</a:t>
            </a:r>
            <a:endParaRPr lang="en-US" sz="26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218624"/>
            <a:ext cx="65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30" y="0"/>
            <a:ext cx="8911687" cy="702644"/>
          </a:xfrm>
        </p:spPr>
        <p:txBody>
          <a:bodyPr/>
          <a:lstStyle/>
          <a:p>
            <a:pPr algn="ctr"/>
            <a:r>
              <a:rPr lang="en-US" dirty="0" err="1" smtClean="0">
                <a:latin typeface="Calibri" panose="020F0502020204030204" pitchFamily="34" charset="0"/>
              </a:rPr>
              <a:t>Zeek</a:t>
            </a:r>
            <a:r>
              <a:rPr lang="en-US" dirty="0" smtClean="0">
                <a:latin typeface="Calibri" panose="020F0502020204030204" pitchFamily="34" charset="0"/>
              </a:rPr>
              <a:t> - Changed</a:t>
            </a:r>
            <a:r>
              <a:rPr lang="en-US" dirty="0" smtClean="0"/>
              <a:t> </a:t>
            </a:r>
            <a:r>
              <a:rPr lang="en-US" dirty="0">
                <a:latin typeface="Calibri" panose="020F0502020204030204" pitchFamily="34" charset="0"/>
              </a:rPr>
              <a:t>Functionality at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1030" y="1142198"/>
            <a:ext cx="8915400" cy="533560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The following executable names have changed (the old names </a:t>
            </a:r>
            <a:r>
              <a:rPr lang="en-US" sz="2400" dirty="0" smtClean="0">
                <a:latin typeface="Calibri" panose="020F0502020204030204" pitchFamily="34" charset="0"/>
              </a:rPr>
              <a:t>will continue </a:t>
            </a:r>
            <a:r>
              <a:rPr lang="en-US" sz="2400" dirty="0">
                <a:latin typeface="Calibri" panose="020F0502020204030204" pitchFamily="34" charset="0"/>
              </a:rPr>
              <a:t>to work, but emit a deprecation warning</a:t>
            </a:r>
            <a:r>
              <a:rPr lang="en-US" sz="2400" dirty="0" smtClean="0">
                <a:latin typeface="Calibri" panose="020F0502020204030204" pitchFamily="34" charset="0"/>
              </a:rPr>
              <a:t>):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“bro” </a:t>
            </a:r>
            <a:r>
              <a:rPr lang="en-US" sz="2400" dirty="0">
                <a:latin typeface="Calibri" panose="020F0502020204030204" pitchFamily="34" charset="0"/>
              </a:rPr>
              <a:t>is now </a:t>
            </a:r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“bro-</a:t>
            </a:r>
            <a:r>
              <a:rPr lang="en-US" sz="2400" dirty="0" err="1" smtClean="0">
                <a:latin typeface="Calibri" panose="020F0502020204030204" pitchFamily="34" charset="0"/>
              </a:rPr>
              <a:t>config</a:t>
            </a:r>
            <a:r>
              <a:rPr lang="en-US" sz="2400" dirty="0" smtClean="0">
                <a:latin typeface="Calibri" panose="020F0502020204030204" pitchFamily="34" charset="0"/>
              </a:rPr>
              <a:t>” </a:t>
            </a:r>
            <a:r>
              <a:rPr lang="en-US" sz="2400" dirty="0">
                <a:latin typeface="Calibri" panose="020F0502020204030204" pitchFamily="34" charset="0"/>
              </a:rPr>
              <a:t>is now </a:t>
            </a:r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zeek-config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broctl</a:t>
            </a:r>
            <a:r>
              <a:rPr lang="en-US" sz="2400" dirty="0" smtClean="0">
                <a:latin typeface="Calibri" panose="020F0502020204030204" pitchFamily="34" charset="0"/>
              </a:rPr>
              <a:t>” </a:t>
            </a:r>
            <a:r>
              <a:rPr lang="en-US" sz="2400" dirty="0">
                <a:latin typeface="Calibri" panose="020F0502020204030204" pitchFamily="34" charset="0"/>
              </a:rPr>
              <a:t>is now </a:t>
            </a:r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zeekctl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</a:rPr>
              <a:t>“bro-cut” </a:t>
            </a:r>
            <a:r>
              <a:rPr lang="en-US" sz="2400" dirty="0">
                <a:latin typeface="Calibri" panose="020F0502020204030204" pitchFamily="34" charset="0"/>
              </a:rPr>
              <a:t>is now </a:t>
            </a:r>
            <a:r>
              <a:rPr lang="en-US" sz="2400" dirty="0" smtClean="0">
                <a:latin typeface="Calibri" panose="020F0502020204030204" pitchFamily="34" charset="0"/>
              </a:rPr>
              <a:t>“</a:t>
            </a:r>
            <a:r>
              <a:rPr lang="en-US" sz="2400" dirty="0" err="1" smtClean="0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-cut”</a:t>
            </a:r>
          </a:p>
          <a:p>
            <a:r>
              <a:rPr lang="en-US" sz="2400" dirty="0" err="1">
                <a:latin typeface="Calibri" panose="020F0502020204030204" pitchFamily="34" charset="0"/>
              </a:rPr>
              <a:t>BroControl</a:t>
            </a:r>
            <a:r>
              <a:rPr lang="en-US" sz="2400" dirty="0">
                <a:latin typeface="Calibri" panose="020F0502020204030204" pitchFamily="34" charset="0"/>
              </a:rPr>
              <a:t> has been completely renamed to </a:t>
            </a:r>
            <a:r>
              <a:rPr lang="en-US" sz="2400" dirty="0" err="1">
                <a:latin typeface="Calibri" panose="020F0502020204030204" pitchFamily="34" charset="0"/>
              </a:rPr>
              <a:t>ZeekControl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The default install prefix is now </a:t>
            </a:r>
            <a:r>
              <a:rPr lang="en-US" sz="2400" dirty="0" smtClean="0">
                <a:latin typeface="Calibri" panose="020F0502020204030204" pitchFamily="34" charset="0"/>
              </a:rPr>
              <a:t>“/</a:t>
            </a:r>
            <a:r>
              <a:rPr lang="en-US" sz="2400" dirty="0" err="1" smtClean="0">
                <a:latin typeface="Calibri" panose="020F0502020204030204" pitchFamily="34" charset="0"/>
              </a:rPr>
              <a:t>usr</a:t>
            </a:r>
            <a:r>
              <a:rPr lang="en-US" sz="2400" dirty="0" smtClean="0">
                <a:latin typeface="Calibri" panose="020F0502020204030204" pitchFamily="34" charset="0"/>
              </a:rPr>
              <a:t>/local/</a:t>
            </a:r>
            <a:r>
              <a:rPr lang="en-US" sz="2400" dirty="0" err="1" smtClean="0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All </a:t>
            </a:r>
            <a:r>
              <a:rPr lang="en-US" sz="2400" dirty="0">
                <a:latin typeface="Calibri" panose="020F0502020204030204" pitchFamily="34" charset="0"/>
              </a:rPr>
              <a:t>scripts ending in </a:t>
            </a:r>
            <a:r>
              <a:rPr lang="en-US" sz="2400" dirty="0" smtClean="0">
                <a:latin typeface="Calibri" panose="020F0502020204030204" pitchFamily="34" charset="0"/>
              </a:rPr>
              <a:t>“.bro” </a:t>
            </a:r>
            <a:r>
              <a:rPr lang="en-US" sz="2400" dirty="0">
                <a:latin typeface="Calibri" panose="020F0502020204030204" pitchFamily="34" charset="0"/>
              </a:rPr>
              <a:t>that ship with the </a:t>
            </a:r>
            <a:r>
              <a:rPr lang="en-US" sz="2400" dirty="0" err="1">
                <a:latin typeface="Calibri" panose="020F0502020204030204" pitchFamily="34" charset="0"/>
              </a:rPr>
              <a:t>Zeek</a:t>
            </a:r>
            <a:r>
              <a:rPr lang="en-US" sz="2400" dirty="0">
                <a:latin typeface="Calibri" panose="020F0502020204030204" pitchFamily="34" charset="0"/>
              </a:rPr>
              <a:t> source tree </a:t>
            </a:r>
            <a:r>
              <a:rPr lang="en-US" sz="2400" dirty="0" smtClean="0">
                <a:latin typeface="Calibri" panose="020F0502020204030204" pitchFamily="34" charset="0"/>
              </a:rPr>
              <a:t>have been </a:t>
            </a:r>
            <a:r>
              <a:rPr lang="en-US" sz="2400" dirty="0">
                <a:latin typeface="Calibri" panose="020F0502020204030204" pitchFamily="34" charset="0"/>
              </a:rPr>
              <a:t>renamed to </a:t>
            </a:r>
            <a:r>
              <a:rPr lang="en-US" sz="2400" dirty="0" smtClean="0">
                <a:latin typeface="Calibri" panose="020F0502020204030204" pitchFamily="34" charset="0"/>
              </a:rPr>
              <a:t>“.</a:t>
            </a:r>
            <a:r>
              <a:rPr lang="en-US" sz="2400" dirty="0" err="1" smtClean="0">
                <a:latin typeface="Calibri" panose="020F0502020204030204" pitchFamily="34" charset="0"/>
              </a:rPr>
              <a:t>zeek</a:t>
            </a:r>
            <a:r>
              <a:rPr lang="en-US" sz="2400" dirty="0" smtClean="0">
                <a:latin typeface="Calibri" panose="020F0502020204030204" pitchFamily="34" charset="0"/>
              </a:rPr>
              <a:t>”</a:t>
            </a:r>
            <a:endParaRPr lang="en-US" sz="2400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>
                <a:latin typeface="Calibri" panose="020F0502020204030204" pitchFamily="34" charset="0"/>
                <a:hlinkClick r:id="rId2"/>
              </a:rPr>
              <a:t>Detailed: https://github.com/zeek/zeek/blob/master/NEWS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3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3" y="3188860"/>
            <a:ext cx="4022369" cy="348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ingerprinting network de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55" y="787782"/>
            <a:ext cx="2503404" cy="24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46362350"/>
              </p:ext>
            </p:extLst>
          </p:nvPr>
        </p:nvGraphicFramePr>
        <p:xfrm>
          <a:off x="1900990" y="866116"/>
          <a:ext cx="3187532" cy="232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Folded Corner 4"/>
          <p:cNvSpPr/>
          <p:nvPr/>
        </p:nvSpPr>
        <p:spPr>
          <a:xfrm>
            <a:off x="7736384" y="3188860"/>
            <a:ext cx="3875142" cy="3482858"/>
          </a:xfrm>
          <a:prstGeom prst="foldedCorner">
            <a:avLst/>
          </a:prstGeom>
          <a:solidFill>
            <a:schemeClr val="bg1">
              <a:lumMod val="65000"/>
              <a:alpha val="30196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Logs for various protocols seen in traffic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4691239"/>
              </p:ext>
            </p:extLst>
          </p:nvPr>
        </p:nvGraphicFramePr>
        <p:xfrm>
          <a:off x="7407996" y="536027"/>
          <a:ext cx="4784004" cy="3247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79612" y="0"/>
            <a:ext cx="5171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What is </a:t>
            </a:r>
            <a:r>
              <a:rPr lang="en-US" sz="4400" dirty="0" err="1" smtClean="0"/>
              <a:t>Zeek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9" name="image8.png"/>
          <p:cNvPicPr/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9076" b="43190"/>
          <a:stretch/>
        </p:blipFill>
        <p:spPr>
          <a:xfrm>
            <a:off x="7736384" y="4140399"/>
            <a:ext cx="3875142" cy="18509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0099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424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lnSpc>
                <a:spcPct val="100000"/>
              </a:lnSpc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lang="en-US" sz="4400" dirty="0" smtClean="0">
                <a:latin typeface="Calibri" panose="020F0502020204030204" pitchFamily="34" charset="0"/>
              </a:rPr>
              <a:t>History</a:t>
            </a:r>
            <a:r>
              <a:rPr sz="4400" dirty="0" smtClean="0">
                <a:latin typeface="Calibri" panose="020F0502020204030204" pitchFamily="34" charset="0"/>
              </a:rPr>
              <a:t>….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>
          <a:xfrm>
            <a:off x="838200" y="1113079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Came from Big Brother - </a:t>
            </a:r>
            <a:r>
              <a:rPr lang="en-US" sz="2800" dirty="0">
                <a:latin typeface="Calibri" panose="020F0502020204030204" pitchFamily="34" charset="0"/>
              </a:rPr>
              <a:t>reference to </a:t>
            </a:r>
            <a:r>
              <a:rPr lang="en-US" sz="2800" dirty="0">
                <a:latin typeface="Calibri" panose="020F0502020204030204" pitchFamily="34" charset="0"/>
                <a:hlinkClick r:id="rId3" tooltip="George Orwell"/>
              </a:rPr>
              <a:t>George Orwell</a:t>
            </a:r>
            <a:r>
              <a:rPr lang="en-US" sz="2800" dirty="0">
                <a:latin typeface="Calibri" panose="020F0502020204030204" pitchFamily="34" charset="0"/>
              </a:rPr>
              <a:t>'s </a:t>
            </a:r>
            <a:r>
              <a:rPr lang="en-US" sz="2800" dirty="0">
                <a:latin typeface="Calibri" panose="020F0502020204030204" pitchFamily="34" charset="0"/>
                <a:hlinkClick r:id="rId4" tooltip="Big Brother (Nineteen Eighty-Four)"/>
              </a:rPr>
              <a:t>Big Brother</a:t>
            </a:r>
            <a:r>
              <a:rPr lang="en-US" sz="2800" dirty="0">
                <a:latin typeface="Calibri" panose="020F0502020204030204" pitchFamily="34" charset="0"/>
              </a:rPr>
              <a:t> from his novel </a:t>
            </a:r>
            <a:r>
              <a:rPr lang="en-US" sz="2800" i="1" dirty="0">
                <a:latin typeface="Calibri" panose="020F0502020204030204" pitchFamily="34" charset="0"/>
                <a:hlinkClick r:id="rId5"/>
              </a:rPr>
              <a:t>Nineteen </a:t>
            </a:r>
            <a:r>
              <a:rPr lang="en-US" sz="2800" i="1" dirty="0" smtClean="0">
                <a:latin typeface="Calibri" panose="020F0502020204030204" pitchFamily="34" charset="0"/>
                <a:hlinkClick r:id="rId5"/>
              </a:rPr>
              <a:t>Eighty-Four</a:t>
            </a:r>
            <a:endParaRPr lang="en-US" sz="28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First line of code written by Dr. Vern </a:t>
            </a:r>
            <a:r>
              <a:rPr lang="en-US" sz="2800" dirty="0" err="1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Paxson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in 1994</a:t>
            </a:r>
          </a:p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Since then managed and maintained by a vast community</a:t>
            </a:r>
          </a:p>
          <a:p>
            <a:pPr defTabSz="514095">
              <a:spcBef>
                <a:spcPts val="36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More than 50 protocol analyzers supported as of today</a:t>
            </a:r>
          </a:p>
          <a:p>
            <a:pPr defTabSz="514095">
              <a:spcBef>
                <a:spcPts val="3600"/>
              </a:spcBef>
              <a:buSzPct val="75000"/>
              <a:defRPr sz="1800"/>
            </a:pPr>
            <a:endParaRPr sz="32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015753" y="218364"/>
            <a:ext cx="10515600" cy="112938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584200">
              <a:lnSpc>
                <a:spcPct val="100000"/>
              </a:lnSpc>
              <a:defRPr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4400" dirty="0">
                <a:latin typeface="Calibri" panose="020F0502020204030204" pitchFamily="34" charset="0"/>
              </a:rPr>
              <a:t>Why </a:t>
            </a:r>
            <a:r>
              <a:rPr lang="en-US" sz="4400" dirty="0" smtClean="0">
                <a:latin typeface="Calibri" panose="020F0502020204030204" pitchFamily="34" charset="0"/>
              </a:rPr>
              <a:t>use </a:t>
            </a:r>
            <a:r>
              <a:rPr lang="en-US" sz="4400" dirty="0" err="1" smtClean="0">
                <a:latin typeface="Calibri" panose="020F0502020204030204" pitchFamily="34" charset="0"/>
              </a:rPr>
              <a:t>Zeek</a:t>
            </a:r>
            <a:r>
              <a:rPr sz="4400" dirty="0" smtClean="0">
                <a:latin typeface="Calibri" panose="020F0502020204030204" pitchFamily="34" charset="0"/>
              </a:rPr>
              <a:t>?</a:t>
            </a:r>
            <a:endParaRPr sz="4400" dirty="0">
              <a:latin typeface="Calibri" panose="020F0502020204030204" pitchFamily="34" charset="0"/>
            </a:endParaRPr>
          </a:p>
        </p:txBody>
      </p:sp>
      <p:sp>
        <p:nvSpPr>
          <p:cNvPr id="77" name="Shape 77"/>
          <p:cNvSpPr>
            <a:spLocks noGrp="1"/>
          </p:cNvSpPr>
          <p:nvPr>
            <p:ph idx="1"/>
          </p:nvPr>
        </p:nvSpPr>
        <p:spPr>
          <a:xfrm>
            <a:off x="1665726" y="1354962"/>
            <a:ext cx="9215653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</a:rPr>
              <a:t>It </a:t>
            </a:r>
            <a:r>
              <a:rPr lang="en-US" sz="2800" dirty="0">
                <a:latin typeface="Calibri" panose="020F0502020204030204" pitchFamily="34" charset="0"/>
              </a:rPr>
              <a:t>is a powerful network analysis framework that is much different from the typical IDS you may know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One </a:t>
            </a:r>
            <a:r>
              <a:rPr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of the coolest features </a:t>
            </a: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is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, it’s a great</a:t>
            </a: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sniff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er</a:t>
            </a: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and generat</a:t>
            </a: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es </a:t>
            </a:r>
            <a:r>
              <a:rPr lang="en-US" sz="2800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[User-Friendly]</a:t>
            </a:r>
            <a:r>
              <a:rPr sz="2800" i="1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 </a:t>
            </a:r>
            <a:r>
              <a:rPr sz="28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logs of what it saw on the network. Take Advantage of that</a:t>
            </a:r>
            <a:r>
              <a:rPr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!</a:t>
            </a:r>
            <a:endParaRPr lang="en-US" sz="2800" dirty="0" smtClean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  <a:p>
            <a:pPr defTabSz="584200">
              <a:spcBef>
                <a:spcPts val="4200"/>
              </a:spcBef>
              <a:buSzPct val="75000"/>
              <a:defRPr sz="1800"/>
            </a:pPr>
            <a:r>
              <a:rPr lang="en-US" sz="2800" dirty="0" smtClean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Open Source free software with great community support.</a:t>
            </a:r>
            <a:endParaRPr sz="2800" dirty="0">
              <a:latin typeface="Calibri" panose="020F0502020204030204" pitchFamily="34" charset="0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20" y="267755"/>
            <a:ext cx="8911687" cy="1280890"/>
          </a:xfrm>
        </p:spPr>
        <p:txBody>
          <a:bodyPr/>
          <a:lstStyle/>
          <a:p>
            <a:pPr algn="ctr"/>
            <a:r>
              <a:rPr lang="en-US" sz="4000" dirty="0" err="1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Labwork</a:t>
            </a:r>
            <a:r>
              <a:rPr lang="en-US" sz="4000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>: Steps 1,2,3</a:t>
            </a:r>
            <a: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  <a:t/>
            </a:r>
            <a:br>
              <a:rPr lang="en-US" dirty="0">
                <a:latin typeface="Calibri" panose="020F0502020204030204" pitchFamily="34" charset="0"/>
                <a:ea typeface="Helvetica Light"/>
                <a:cs typeface="Helvetica Light"/>
                <a:sym typeface="Helvetica Light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15" y="154864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Lets get our feet wet in </a:t>
            </a:r>
            <a:r>
              <a:rPr lang="en-US" sz="2800" dirty="0" err="1" smtClean="0">
                <a:latin typeface="Calibri" panose="020F0502020204030204" pitchFamily="34" charset="0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</a:rPr>
              <a:t> Land!</a:t>
            </a:r>
          </a:p>
          <a:p>
            <a:r>
              <a:rPr lang="en-US" sz="2800" dirty="0" smtClean="0">
                <a:latin typeface="Calibri" panose="020F0502020204030204" pitchFamily="34" charset="0"/>
              </a:rPr>
              <a:t>Let’s install, configure and try to run </a:t>
            </a:r>
            <a:r>
              <a:rPr lang="en-US" sz="2800" dirty="0" err="1" smtClean="0">
                <a:latin typeface="Calibri" panose="020F0502020204030204" pitchFamily="34" charset="0"/>
              </a:rPr>
              <a:t>Zeek</a:t>
            </a:r>
            <a:r>
              <a:rPr lang="en-US" sz="2800" dirty="0" smtClean="0">
                <a:latin typeface="Calibri" panose="020F0502020204030204" pitchFamily="34" charset="0"/>
              </a:rPr>
              <a:t> on our network.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6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rgbClr val="FFFF00">
            <a:alpha val="30196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7385</TotalTime>
  <Words>1038</Words>
  <Application>Microsoft Macintosh PowerPoint</Application>
  <PresentationFormat>Custom</PresentationFormat>
  <Paragraphs>127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Wisp</vt:lpstr>
      <vt:lpstr>BSidesDE’19 – Zeek and ye shall find.</vt:lpstr>
      <vt:lpstr>whoami</vt:lpstr>
      <vt:lpstr>What’s in today’s class</vt:lpstr>
      <vt:lpstr>Wait What... Bro is now Zeek?</vt:lpstr>
      <vt:lpstr>Zeek - Changed Functionality at Glance</vt:lpstr>
      <vt:lpstr>PowerPoint Presentation</vt:lpstr>
      <vt:lpstr>History….</vt:lpstr>
      <vt:lpstr>Why use Zeek?</vt:lpstr>
      <vt:lpstr>Labwork: Steps 1,2,3 </vt:lpstr>
      <vt:lpstr>Zeek Logs</vt:lpstr>
      <vt:lpstr>Labwork: Step 4</vt:lpstr>
      <vt:lpstr>      Zeek’s Signature Framework </vt:lpstr>
      <vt:lpstr>Labwork: Step 5</vt:lpstr>
      <vt:lpstr> Zeek’s Scripting Framework</vt:lpstr>
      <vt:lpstr>Labwork: Step 6</vt:lpstr>
      <vt:lpstr>Zeek’s Scripting Framework</vt:lpstr>
      <vt:lpstr>Appendix – Some Extras</vt:lpstr>
      <vt:lpstr>Summary: Ask Zeek anything you want</vt:lpstr>
      <vt:lpstr>Advanced: TLS Fingerprinting [Special Thanks to Seth ]</vt:lpstr>
      <vt:lpstr>PowerPoint Presentation</vt:lpstr>
      <vt:lpstr>TLS Fingerprinting- Block the Offensive clients </vt:lpstr>
      <vt:lpstr>Where to find scripts?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UEPtSS Unconstrained End-Point Security System</dc:title>
  <dc:creator>fatema</dc:creator>
  <cp:lastModifiedBy>Fatema Bannat Wala</cp:lastModifiedBy>
  <cp:revision>112</cp:revision>
  <dcterms:modified xsi:type="dcterms:W3CDTF">2019-11-09T20:15:16Z</dcterms:modified>
</cp:coreProperties>
</file>