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7" r:id="rId6"/>
    <p:sldId id="261" r:id="rId7"/>
    <p:sldId id="268" r:id="rId8"/>
    <p:sldId id="269"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12/4/2017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12/4/2017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12/4/2017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FC82-106B-4F82-B11A-A647F261627C}"/>
              </a:ext>
            </a:extLst>
          </p:cNvPr>
          <p:cNvSpPr>
            <a:spLocks noGrp="1"/>
          </p:cNvSpPr>
          <p:nvPr>
            <p:ph type="ctrTitle"/>
          </p:nvPr>
        </p:nvSpPr>
        <p:spPr>
          <a:xfrm>
            <a:off x="1051559" y="1432222"/>
            <a:ext cx="10092691" cy="1920577"/>
          </a:xfrm>
        </p:spPr>
        <p:txBody>
          <a:bodyPr/>
          <a:lstStyle/>
          <a:p>
            <a:r>
              <a:rPr lang="en-US" dirty="0"/>
              <a:t>UMKC Attendance &amp; Feedback Portal</a:t>
            </a:r>
          </a:p>
        </p:txBody>
      </p:sp>
      <p:sp>
        <p:nvSpPr>
          <p:cNvPr id="3" name="Subtitle 2">
            <a:extLst>
              <a:ext uri="{FF2B5EF4-FFF2-40B4-BE49-F238E27FC236}">
                <a16:creationId xmlns:a16="http://schemas.microsoft.com/office/drawing/2014/main" id="{A3977774-2B8C-48DB-A1C4-05FD4FAEC0EC}"/>
              </a:ext>
            </a:extLst>
          </p:cNvPr>
          <p:cNvSpPr>
            <a:spLocks noGrp="1"/>
          </p:cNvSpPr>
          <p:nvPr>
            <p:ph type="subTitle" idx="1"/>
          </p:nvPr>
        </p:nvSpPr>
        <p:spPr>
          <a:xfrm>
            <a:off x="5781675" y="4829176"/>
            <a:ext cx="3609976" cy="1733550"/>
          </a:xfrm>
        </p:spPr>
        <p:txBody>
          <a:bodyPr>
            <a:normAutofit fontScale="85000" lnSpcReduction="20000"/>
          </a:bodyPr>
          <a:lstStyle/>
          <a:p>
            <a:r>
              <a:rPr lang="en-US" b="1" dirty="0"/>
              <a:t>Team 6(Mavericks):</a:t>
            </a:r>
          </a:p>
          <a:p>
            <a:r>
              <a:rPr lang="en-US" sz="2000" dirty="0"/>
              <a:t>Thammaneni Pragathi </a:t>
            </a:r>
          </a:p>
          <a:p>
            <a:r>
              <a:rPr lang="en-US" sz="2000" dirty="0"/>
              <a:t>Sridevi </a:t>
            </a:r>
            <a:r>
              <a:rPr lang="en-US" sz="2000" dirty="0" err="1"/>
              <a:t>Mallipudi</a:t>
            </a:r>
            <a:endParaRPr lang="en-US" sz="2000" dirty="0"/>
          </a:p>
          <a:p>
            <a:r>
              <a:rPr lang="en-US" sz="2000" dirty="0" err="1"/>
              <a:t>Fatema</a:t>
            </a:r>
            <a:r>
              <a:rPr lang="en-US" sz="2000" dirty="0"/>
              <a:t> Hasta</a:t>
            </a:r>
          </a:p>
          <a:p>
            <a:r>
              <a:rPr lang="en-US" sz="2000" dirty="0"/>
              <a:t>Kranti </a:t>
            </a:r>
            <a:r>
              <a:rPr lang="en-US" sz="2000" dirty="0" err="1"/>
              <a:t>Dodla</a:t>
            </a:r>
            <a:endParaRPr lang="en-US" sz="2000" dirty="0"/>
          </a:p>
        </p:txBody>
      </p:sp>
    </p:spTree>
    <p:extLst>
      <p:ext uri="{BB962C8B-B14F-4D97-AF65-F5344CB8AC3E}">
        <p14:creationId xmlns:p14="http://schemas.microsoft.com/office/powerpoint/2010/main" val="421151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918405-3D87-4606-920E-D2FD38A96AF7}"/>
              </a:ext>
            </a:extLst>
          </p:cNvPr>
          <p:cNvSpPr/>
          <p:nvPr/>
        </p:nvSpPr>
        <p:spPr>
          <a:xfrm>
            <a:off x="3844231" y="2967335"/>
            <a:ext cx="450354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4822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D257C53-4E6C-4ABB-A4EC-14765AB0DC2E}"/>
              </a:ext>
            </a:extLst>
          </p:cNvPr>
          <p:cNvSpPr>
            <a:spLocks noGrp="1"/>
          </p:cNvSpPr>
          <p:nvPr>
            <p:ph type="title"/>
          </p:nvPr>
        </p:nvSpPr>
        <p:spPr>
          <a:xfrm>
            <a:off x="643468" y="643466"/>
            <a:ext cx="3686312" cy="5528734"/>
          </a:xfrm>
        </p:spPr>
        <p:txBody>
          <a:bodyPr>
            <a:normAutofit/>
          </a:bodyPr>
          <a:lstStyle/>
          <a:p>
            <a:r>
              <a:rPr lang="en-US" sz="4800" dirty="0">
                <a:solidFill>
                  <a:srgbClr val="FFFFFF"/>
                </a:solidFill>
              </a:rPr>
              <a:t>UMKC Attendance &amp; Feedback Portal</a:t>
            </a:r>
          </a:p>
        </p:txBody>
      </p:sp>
      <p:sp>
        <p:nvSpPr>
          <p:cNvPr id="3" name="Content Placeholder 2">
            <a:extLst>
              <a:ext uri="{FF2B5EF4-FFF2-40B4-BE49-F238E27FC236}">
                <a16:creationId xmlns:a16="http://schemas.microsoft.com/office/drawing/2014/main" id="{7C9B7D27-DE0F-4BD1-BF26-0829DF17E1CB}"/>
              </a:ext>
            </a:extLst>
          </p:cNvPr>
          <p:cNvSpPr>
            <a:spLocks noGrp="1"/>
          </p:cNvSpPr>
          <p:nvPr>
            <p:ph idx="1"/>
          </p:nvPr>
        </p:nvSpPr>
        <p:spPr>
          <a:xfrm>
            <a:off x="5053780" y="599768"/>
            <a:ext cx="6074467" cy="5572432"/>
          </a:xfrm>
        </p:spPr>
        <p:txBody>
          <a:bodyPr anchor="ctr">
            <a:normAutofit/>
          </a:bodyPr>
          <a:lstStyle/>
          <a:p>
            <a:pPr algn="just"/>
            <a:r>
              <a:rPr lang="en-US" sz="1700" dirty="0"/>
              <a:t>A Web portal is an exclusively designed web application that can provide information from different sources and the content that displayed varies depending upon the intended user and the intended purpose.</a:t>
            </a:r>
          </a:p>
          <a:p>
            <a:pPr algn="just"/>
            <a:r>
              <a:rPr lang="en-US" sz="1700" dirty="0"/>
              <a:t>The existing UMKC Attendance Application enables students to submit code for attendance submission. </a:t>
            </a:r>
          </a:p>
          <a:p>
            <a:pPr algn="just"/>
            <a:r>
              <a:rPr lang="en-US" sz="1700" dirty="0"/>
              <a:t>This existing application can be enhanced as a web portal for the students to register. Depending upon the term and courses enrolled, students can easily have access to view the calendar, corresponding schedule for the date and submit the feedback for their presence. Each professor can pull out information regarding the attendance and feedback. </a:t>
            </a:r>
          </a:p>
          <a:p>
            <a:pPr algn="just"/>
            <a:endParaRPr lang="en-US" sz="1700" dirty="0"/>
          </a:p>
          <a:p>
            <a:pPr algn="just"/>
            <a:r>
              <a:rPr lang="en-US" sz="1700" dirty="0"/>
              <a:t>So, the main agenda of this is to create a portal collectively which makes it flexible for students to submit the attendance &amp; feedback instead of spending time in fetching links of the forms and submitting it externally.</a:t>
            </a:r>
          </a:p>
        </p:txBody>
      </p:sp>
    </p:spTree>
    <p:extLst>
      <p:ext uri="{BB962C8B-B14F-4D97-AF65-F5344CB8AC3E}">
        <p14:creationId xmlns:p14="http://schemas.microsoft.com/office/powerpoint/2010/main" val="377914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8EC1-87EF-46A4-9B00-7008A9C48538}"/>
              </a:ext>
            </a:extLst>
          </p:cNvPr>
          <p:cNvSpPr>
            <a:spLocks noGrp="1"/>
          </p:cNvSpPr>
          <p:nvPr>
            <p:ph type="title"/>
          </p:nvPr>
        </p:nvSpPr>
        <p:spPr>
          <a:xfrm>
            <a:off x="142875" y="219075"/>
            <a:ext cx="10467975" cy="657225"/>
          </a:xfrm>
        </p:spPr>
        <p:txBody>
          <a:bodyPr>
            <a:normAutofit fontScale="90000"/>
          </a:bodyPr>
          <a:lstStyle/>
          <a:p>
            <a:r>
              <a:rPr lang="en-US" dirty="0"/>
              <a:t>Architecture Diagram:</a:t>
            </a:r>
          </a:p>
        </p:txBody>
      </p:sp>
      <p:pic>
        <p:nvPicPr>
          <p:cNvPr id="5" name="Content Placeholder 4" descr="A picture containing text, map&#10;&#10;Description generated with very high confidence">
            <a:extLst>
              <a:ext uri="{FF2B5EF4-FFF2-40B4-BE49-F238E27FC236}">
                <a16:creationId xmlns:a16="http://schemas.microsoft.com/office/drawing/2014/main" id="{F8CE7764-A0A7-4A7F-9737-63FBB6BB7089}"/>
              </a:ext>
            </a:extLst>
          </p:cNvPr>
          <p:cNvPicPr>
            <a:picLocks noGrp="1" noChangeAspect="1"/>
          </p:cNvPicPr>
          <p:nvPr>
            <p:ph idx="1"/>
          </p:nvPr>
        </p:nvPicPr>
        <p:blipFill>
          <a:blip r:embed="rId2"/>
          <a:stretch>
            <a:fillRect/>
          </a:stretch>
        </p:blipFill>
        <p:spPr>
          <a:xfrm>
            <a:off x="1504437" y="876300"/>
            <a:ext cx="9183126" cy="5295900"/>
          </a:xfrm>
        </p:spPr>
      </p:pic>
    </p:spTree>
    <p:extLst>
      <p:ext uri="{BB962C8B-B14F-4D97-AF65-F5344CB8AC3E}">
        <p14:creationId xmlns:p14="http://schemas.microsoft.com/office/powerpoint/2010/main" val="408473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3BB53668-6B83-4673-9377-51077AF08689}"/>
              </a:ext>
            </a:extLst>
          </p:cNvPr>
          <p:cNvPicPr>
            <a:picLocks noChangeAspect="1"/>
          </p:cNvPicPr>
          <p:nvPr/>
        </p:nvPicPr>
        <p:blipFill>
          <a:blip r:embed="rId2"/>
          <a:stretch>
            <a:fillRect/>
          </a:stretch>
        </p:blipFill>
        <p:spPr>
          <a:xfrm>
            <a:off x="6217920" y="731520"/>
            <a:ext cx="5689599" cy="5442204"/>
          </a:xfrm>
          <a:prstGeom prst="rect">
            <a:avLst/>
          </a:prstGeom>
        </p:spPr>
      </p:pic>
      <p:sp>
        <p:nvSpPr>
          <p:cNvPr id="2" name="Title 1">
            <a:extLst>
              <a:ext uri="{FF2B5EF4-FFF2-40B4-BE49-F238E27FC236}">
                <a16:creationId xmlns:a16="http://schemas.microsoft.com/office/drawing/2014/main" id="{7C18EEFA-CB7E-4833-AAB9-97D7DA4FF714}"/>
              </a:ext>
            </a:extLst>
          </p:cNvPr>
          <p:cNvSpPr>
            <a:spLocks noGrp="1"/>
          </p:cNvSpPr>
          <p:nvPr>
            <p:ph type="title"/>
          </p:nvPr>
        </p:nvSpPr>
        <p:spPr>
          <a:xfrm>
            <a:off x="1069848" y="484632"/>
            <a:ext cx="10058400" cy="1609344"/>
          </a:xfrm>
        </p:spPr>
        <p:txBody>
          <a:bodyPr>
            <a:normAutofit/>
          </a:bodyPr>
          <a:lstStyle/>
          <a:p>
            <a:r>
              <a:rPr lang="en-US"/>
              <a:t>Sequence Diagrams:</a:t>
            </a:r>
            <a:endParaRPr lang="en-US" dirty="0"/>
          </a:p>
        </p:txBody>
      </p:sp>
      <p:sp>
        <p:nvSpPr>
          <p:cNvPr id="3" name="Content Placeholder 2">
            <a:extLst>
              <a:ext uri="{FF2B5EF4-FFF2-40B4-BE49-F238E27FC236}">
                <a16:creationId xmlns:a16="http://schemas.microsoft.com/office/drawing/2014/main" id="{8C3BABA9-1F69-4EC6-B2D8-F0A4CE5B3CFE}"/>
              </a:ext>
            </a:extLst>
          </p:cNvPr>
          <p:cNvSpPr>
            <a:spLocks noGrp="1"/>
          </p:cNvSpPr>
          <p:nvPr>
            <p:ph idx="1"/>
          </p:nvPr>
        </p:nvSpPr>
        <p:spPr>
          <a:xfrm>
            <a:off x="1069848" y="2121408"/>
            <a:ext cx="4773168" cy="4050792"/>
          </a:xfrm>
        </p:spPr>
        <p:txBody>
          <a:bodyPr>
            <a:normAutofit/>
          </a:bodyPr>
          <a:lstStyle/>
          <a:p>
            <a:pPr algn="just"/>
            <a:r>
              <a:rPr lang="en-US" dirty="0"/>
              <a:t> Corresponding Sequence diagram explains the sequence of each flow with respect to :</a:t>
            </a:r>
          </a:p>
          <a:p>
            <a:pPr marL="0" indent="0">
              <a:buNone/>
            </a:pPr>
            <a:endParaRPr lang="en-US" dirty="0"/>
          </a:p>
          <a:p>
            <a:pPr lvl="3"/>
            <a:r>
              <a:rPr lang="en-US" sz="1800" dirty="0"/>
              <a:t>Student Activities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981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02C1F436-EA0D-4456-AA50-A772B80A7BE0}"/>
              </a:ext>
            </a:extLst>
          </p:cNvPr>
          <p:cNvPicPr>
            <a:picLocks noChangeAspect="1"/>
          </p:cNvPicPr>
          <p:nvPr/>
        </p:nvPicPr>
        <p:blipFill>
          <a:blip r:embed="rId2"/>
          <a:stretch>
            <a:fillRect/>
          </a:stretch>
        </p:blipFill>
        <p:spPr>
          <a:xfrm>
            <a:off x="6348986" y="650240"/>
            <a:ext cx="5741414" cy="5723128"/>
          </a:xfrm>
          <a:prstGeom prst="rect">
            <a:avLst/>
          </a:prstGeom>
        </p:spPr>
      </p:pic>
      <p:sp>
        <p:nvSpPr>
          <p:cNvPr id="2" name="Title 1">
            <a:extLst>
              <a:ext uri="{FF2B5EF4-FFF2-40B4-BE49-F238E27FC236}">
                <a16:creationId xmlns:a16="http://schemas.microsoft.com/office/drawing/2014/main" id="{7C18EEFA-CB7E-4833-AAB9-97D7DA4FF714}"/>
              </a:ext>
            </a:extLst>
          </p:cNvPr>
          <p:cNvSpPr>
            <a:spLocks noGrp="1"/>
          </p:cNvSpPr>
          <p:nvPr>
            <p:ph type="title"/>
          </p:nvPr>
        </p:nvSpPr>
        <p:spPr>
          <a:xfrm>
            <a:off x="1069848" y="484632"/>
            <a:ext cx="10058400" cy="1609344"/>
          </a:xfrm>
        </p:spPr>
        <p:txBody>
          <a:bodyPr>
            <a:normAutofit/>
          </a:bodyPr>
          <a:lstStyle/>
          <a:p>
            <a:r>
              <a:rPr lang="en-US" dirty="0"/>
              <a:t>Sequence Diagrams:</a:t>
            </a:r>
          </a:p>
        </p:txBody>
      </p:sp>
      <p:sp>
        <p:nvSpPr>
          <p:cNvPr id="3" name="Content Placeholder 2">
            <a:extLst>
              <a:ext uri="{FF2B5EF4-FFF2-40B4-BE49-F238E27FC236}">
                <a16:creationId xmlns:a16="http://schemas.microsoft.com/office/drawing/2014/main" id="{8C3BABA9-1F69-4EC6-B2D8-F0A4CE5B3CFE}"/>
              </a:ext>
            </a:extLst>
          </p:cNvPr>
          <p:cNvSpPr>
            <a:spLocks noGrp="1"/>
          </p:cNvSpPr>
          <p:nvPr>
            <p:ph idx="1"/>
          </p:nvPr>
        </p:nvSpPr>
        <p:spPr>
          <a:xfrm>
            <a:off x="1069848" y="2121408"/>
            <a:ext cx="4773168" cy="4050792"/>
          </a:xfrm>
        </p:spPr>
        <p:txBody>
          <a:bodyPr>
            <a:normAutofit/>
          </a:bodyPr>
          <a:lstStyle/>
          <a:p>
            <a:pPr algn="just"/>
            <a:r>
              <a:rPr lang="en-US" dirty="0"/>
              <a:t> Corresponding Sequence diagram explains the sequence of each flow with respect to :</a:t>
            </a:r>
          </a:p>
          <a:p>
            <a:pPr marL="0" indent="0">
              <a:buNone/>
            </a:pPr>
            <a:endParaRPr lang="en-US" dirty="0"/>
          </a:p>
          <a:p>
            <a:pPr lvl="3"/>
            <a:r>
              <a:rPr lang="en-US" dirty="0"/>
              <a:t>Faculty Activities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93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text&#10;&#10;Description generated with very high confidence">
            <a:extLst>
              <a:ext uri="{FF2B5EF4-FFF2-40B4-BE49-F238E27FC236}">
                <a16:creationId xmlns:a16="http://schemas.microsoft.com/office/drawing/2014/main" id="{44AF91A6-EB04-4AA9-8113-BFF131867B68}"/>
              </a:ext>
            </a:extLst>
          </p:cNvPr>
          <p:cNvPicPr>
            <a:picLocks noChangeAspect="1"/>
          </p:cNvPicPr>
          <p:nvPr/>
        </p:nvPicPr>
        <p:blipFill>
          <a:blip r:embed="rId2"/>
          <a:stretch>
            <a:fillRect/>
          </a:stretch>
        </p:blipFill>
        <p:spPr>
          <a:xfrm>
            <a:off x="5608320" y="462178"/>
            <a:ext cx="6350000" cy="6050382"/>
          </a:xfrm>
          <a:prstGeom prst="rect">
            <a:avLst/>
          </a:prstGeom>
        </p:spPr>
      </p:pic>
      <p:sp>
        <p:nvSpPr>
          <p:cNvPr id="2" name="Title 1">
            <a:extLst>
              <a:ext uri="{FF2B5EF4-FFF2-40B4-BE49-F238E27FC236}">
                <a16:creationId xmlns:a16="http://schemas.microsoft.com/office/drawing/2014/main" id="{988E571F-4741-4431-BA59-DEA39E1D25BB}"/>
              </a:ext>
            </a:extLst>
          </p:cNvPr>
          <p:cNvSpPr>
            <a:spLocks noGrp="1"/>
          </p:cNvSpPr>
          <p:nvPr>
            <p:ph type="title"/>
          </p:nvPr>
        </p:nvSpPr>
        <p:spPr>
          <a:xfrm>
            <a:off x="1069848" y="484632"/>
            <a:ext cx="10058400" cy="1609344"/>
          </a:xfrm>
        </p:spPr>
        <p:txBody>
          <a:bodyPr>
            <a:normAutofit/>
          </a:bodyPr>
          <a:lstStyle/>
          <a:p>
            <a:r>
              <a:rPr lang="en-US" dirty="0"/>
              <a:t>Class Diagram :</a:t>
            </a:r>
          </a:p>
        </p:txBody>
      </p:sp>
      <p:sp>
        <p:nvSpPr>
          <p:cNvPr id="3" name="Content Placeholder 2">
            <a:extLst>
              <a:ext uri="{FF2B5EF4-FFF2-40B4-BE49-F238E27FC236}">
                <a16:creationId xmlns:a16="http://schemas.microsoft.com/office/drawing/2014/main" id="{9A54811F-C7CC-424F-81B0-1A88A810F6BB}"/>
              </a:ext>
            </a:extLst>
          </p:cNvPr>
          <p:cNvSpPr>
            <a:spLocks noGrp="1"/>
          </p:cNvSpPr>
          <p:nvPr>
            <p:ph idx="1"/>
          </p:nvPr>
        </p:nvSpPr>
        <p:spPr>
          <a:xfrm>
            <a:off x="436880" y="1747520"/>
            <a:ext cx="5029200" cy="4424680"/>
          </a:xfrm>
        </p:spPr>
        <p:txBody>
          <a:bodyPr>
            <a:normAutofit/>
          </a:bodyPr>
          <a:lstStyle/>
          <a:p>
            <a:pPr algn="just"/>
            <a:r>
              <a:rPr lang="en-US" dirty="0"/>
              <a:t> The corresponding Class Diagram defines the  </a:t>
            </a:r>
            <a:r>
              <a:rPr lang="en-US" b="1" dirty="0"/>
              <a:t>static structure </a:t>
            </a:r>
            <a:r>
              <a:rPr lang="en-US" dirty="0"/>
              <a:t>of the UMKC Attendance &amp; Feedback portal  application.</a:t>
            </a:r>
          </a:p>
        </p:txBody>
      </p:sp>
    </p:spTree>
    <p:extLst>
      <p:ext uri="{BB962C8B-B14F-4D97-AF65-F5344CB8AC3E}">
        <p14:creationId xmlns:p14="http://schemas.microsoft.com/office/powerpoint/2010/main" val="33110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EEFA-CB7E-4833-AAB9-97D7DA4FF714}"/>
              </a:ext>
            </a:extLst>
          </p:cNvPr>
          <p:cNvSpPr>
            <a:spLocks noGrp="1"/>
          </p:cNvSpPr>
          <p:nvPr>
            <p:ph type="title"/>
          </p:nvPr>
        </p:nvSpPr>
        <p:spPr>
          <a:xfrm>
            <a:off x="95250" y="104776"/>
            <a:ext cx="10906125" cy="723900"/>
          </a:xfrm>
        </p:spPr>
        <p:txBody>
          <a:bodyPr>
            <a:normAutofit fontScale="90000"/>
          </a:bodyPr>
          <a:lstStyle/>
          <a:p>
            <a:r>
              <a:rPr lang="en-US" dirty="0"/>
              <a:t>Features :</a:t>
            </a:r>
          </a:p>
        </p:txBody>
      </p:sp>
      <p:sp>
        <p:nvSpPr>
          <p:cNvPr id="3" name="Content Placeholder 2">
            <a:extLst>
              <a:ext uri="{FF2B5EF4-FFF2-40B4-BE49-F238E27FC236}">
                <a16:creationId xmlns:a16="http://schemas.microsoft.com/office/drawing/2014/main" id="{8C3BABA9-1F69-4EC6-B2D8-F0A4CE5B3CFE}"/>
              </a:ext>
            </a:extLst>
          </p:cNvPr>
          <p:cNvSpPr>
            <a:spLocks noGrp="1"/>
          </p:cNvSpPr>
          <p:nvPr>
            <p:ph idx="1"/>
          </p:nvPr>
        </p:nvSpPr>
        <p:spPr>
          <a:xfrm>
            <a:off x="95250" y="828676"/>
            <a:ext cx="11220450" cy="5724524"/>
          </a:xfrm>
        </p:spPr>
        <p:txBody>
          <a:bodyPr>
            <a:normAutofit lnSpcReduction="10000"/>
          </a:bodyPr>
          <a:lstStyle/>
          <a:p>
            <a:r>
              <a:rPr lang="en-US" dirty="0"/>
              <a:t>1.Login/Register Pages: Student, Professor  Login/Registration Pages.</a:t>
            </a:r>
          </a:p>
          <a:p>
            <a:pPr marL="0" indent="0">
              <a:buNone/>
            </a:pPr>
            <a:r>
              <a:rPr lang="en-US" dirty="0"/>
              <a:t> </a:t>
            </a:r>
          </a:p>
          <a:p>
            <a:r>
              <a:rPr lang="en-US" dirty="0"/>
              <a:t>2. Authentication Via OTP &amp; Pop-up Dialog box for details regarding courses enrolled. </a:t>
            </a:r>
          </a:p>
          <a:p>
            <a:pPr marL="0" indent="0">
              <a:buNone/>
            </a:pPr>
            <a:endParaRPr lang="en-US" dirty="0"/>
          </a:p>
          <a:p>
            <a:r>
              <a:rPr lang="en-US" dirty="0"/>
              <a:t>3. Scheduled calendar page which allows students to view their schedule for the courses enrolled and submit attendance/feedback forms. </a:t>
            </a:r>
          </a:p>
          <a:p>
            <a:pPr marL="0" indent="0">
              <a:buNone/>
            </a:pPr>
            <a:endParaRPr lang="en-US" dirty="0"/>
          </a:p>
          <a:p>
            <a:r>
              <a:rPr lang="en-US" dirty="0"/>
              <a:t>4. Location and time capture through API’s for the feedbacks </a:t>
            </a:r>
          </a:p>
          <a:p>
            <a:pPr marL="0" indent="0">
              <a:buNone/>
            </a:pPr>
            <a:endParaRPr lang="en-US" dirty="0"/>
          </a:p>
          <a:p>
            <a:r>
              <a:rPr lang="en-US" dirty="0"/>
              <a:t>5. Sentimental Analysis for feedback submitted by students. </a:t>
            </a:r>
          </a:p>
          <a:p>
            <a:pPr marL="0" indent="0">
              <a:buNone/>
            </a:pPr>
            <a:endParaRPr lang="en-US" dirty="0"/>
          </a:p>
          <a:p>
            <a:r>
              <a:rPr lang="en-US" dirty="0"/>
              <a:t>6. Database (MongoDB) to store the details – Student , Faculty, Courses, Feedback collections</a:t>
            </a:r>
          </a:p>
          <a:p>
            <a:pPr marL="0" indent="0">
              <a:buNone/>
            </a:pPr>
            <a:endParaRPr lang="en-US" dirty="0"/>
          </a:p>
          <a:p>
            <a:r>
              <a:rPr lang="en-US" dirty="0"/>
              <a:t>7. Auto generating the reports of attendance/feedback for the professors .</a:t>
            </a:r>
          </a:p>
        </p:txBody>
      </p:sp>
    </p:spTree>
    <p:extLst>
      <p:ext uri="{BB962C8B-B14F-4D97-AF65-F5344CB8AC3E}">
        <p14:creationId xmlns:p14="http://schemas.microsoft.com/office/powerpoint/2010/main" val="372629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D870-EAF0-47D3-AC13-B8A19E1BACFE}"/>
              </a:ext>
            </a:extLst>
          </p:cNvPr>
          <p:cNvSpPr>
            <a:spLocks noGrp="1"/>
          </p:cNvSpPr>
          <p:nvPr>
            <p:ph type="title"/>
          </p:nvPr>
        </p:nvSpPr>
        <p:spPr>
          <a:xfrm>
            <a:off x="85726" y="133350"/>
            <a:ext cx="10572749" cy="552450"/>
          </a:xfrm>
        </p:spPr>
        <p:txBody>
          <a:bodyPr>
            <a:normAutofit fontScale="90000"/>
          </a:bodyPr>
          <a:lstStyle/>
          <a:p>
            <a:br>
              <a:rPr lang="en-US" dirty="0"/>
            </a:br>
            <a:r>
              <a:rPr lang="en-US" dirty="0"/>
              <a:t>Significance &amp; Outcome : </a:t>
            </a:r>
            <a:br>
              <a:rPr lang="en-US" dirty="0"/>
            </a:br>
            <a:endParaRPr lang="en-US" dirty="0"/>
          </a:p>
        </p:txBody>
      </p:sp>
      <p:sp>
        <p:nvSpPr>
          <p:cNvPr id="3" name="Content Placeholder 2">
            <a:extLst>
              <a:ext uri="{FF2B5EF4-FFF2-40B4-BE49-F238E27FC236}">
                <a16:creationId xmlns:a16="http://schemas.microsoft.com/office/drawing/2014/main" id="{84016FCD-21EE-45F2-87FE-335D5C390360}"/>
              </a:ext>
            </a:extLst>
          </p:cNvPr>
          <p:cNvSpPr>
            <a:spLocks noGrp="1"/>
          </p:cNvSpPr>
          <p:nvPr>
            <p:ph idx="1"/>
          </p:nvPr>
        </p:nvSpPr>
        <p:spPr>
          <a:xfrm>
            <a:off x="257175" y="942975"/>
            <a:ext cx="10871073" cy="5229225"/>
          </a:xfrm>
        </p:spPr>
        <p:txBody>
          <a:bodyPr/>
          <a:lstStyle/>
          <a:p>
            <a:pPr marL="0" indent="0">
              <a:buNone/>
            </a:pPr>
            <a:r>
              <a:rPr lang="en-US" b="1" dirty="0"/>
              <a:t>Significance</a:t>
            </a:r>
            <a:r>
              <a:rPr lang="en-US" dirty="0"/>
              <a:t>:</a:t>
            </a:r>
          </a:p>
          <a:p>
            <a:r>
              <a:rPr lang="en-US" dirty="0"/>
              <a:t> Flexible and quick submission of attendance and feedback using a single form access rather than submitting multiple forms explicitly.  </a:t>
            </a:r>
          </a:p>
          <a:p>
            <a:r>
              <a:rPr lang="en-US" dirty="0"/>
              <a:t>Improved accessibility to track and manage student attendance and feedback.</a:t>
            </a:r>
          </a:p>
          <a:p>
            <a:r>
              <a:rPr lang="en-US" dirty="0"/>
              <a:t>  Positive and negative feedback analysis. </a:t>
            </a:r>
          </a:p>
          <a:p>
            <a:r>
              <a:rPr lang="en-US" dirty="0"/>
              <a:t> Location and Time tracking of each submission. </a:t>
            </a:r>
          </a:p>
          <a:p>
            <a:pPr marL="0" indent="0">
              <a:buNone/>
            </a:pPr>
            <a:endParaRPr lang="en-US" b="1" dirty="0"/>
          </a:p>
          <a:p>
            <a:pPr marL="0" indent="0">
              <a:buNone/>
            </a:pPr>
            <a:r>
              <a:rPr lang="en-US" b="1" dirty="0"/>
              <a:t>Out Come :</a:t>
            </a:r>
          </a:p>
          <a:p>
            <a:r>
              <a:rPr lang="en-US" dirty="0"/>
              <a:t>The outcome of this  application is easily accessible and collectively helps students and professors with an easy submission, tracking the feedbacks with a single login instead of searching the links and submitting each form.</a:t>
            </a:r>
          </a:p>
        </p:txBody>
      </p:sp>
    </p:spTree>
    <p:extLst>
      <p:ext uri="{BB962C8B-B14F-4D97-AF65-F5344CB8AC3E}">
        <p14:creationId xmlns:p14="http://schemas.microsoft.com/office/powerpoint/2010/main" val="47635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2F85-D9D4-453D-A1D1-E3C75097B8BF}"/>
              </a:ext>
            </a:extLst>
          </p:cNvPr>
          <p:cNvSpPr>
            <a:spLocks noGrp="1"/>
          </p:cNvSpPr>
          <p:nvPr>
            <p:ph type="title"/>
          </p:nvPr>
        </p:nvSpPr>
        <p:spPr>
          <a:xfrm>
            <a:off x="209550" y="85726"/>
            <a:ext cx="11334750" cy="838200"/>
          </a:xfrm>
        </p:spPr>
        <p:txBody>
          <a:bodyPr/>
          <a:lstStyle/>
          <a:p>
            <a:r>
              <a:rPr lang="en-US" dirty="0"/>
              <a:t>Technologies Used:</a:t>
            </a:r>
          </a:p>
        </p:txBody>
      </p:sp>
      <p:sp>
        <p:nvSpPr>
          <p:cNvPr id="3" name="Content Placeholder 2">
            <a:extLst>
              <a:ext uri="{FF2B5EF4-FFF2-40B4-BE49-F238E27FC236}">
                <a16:creationId xmlns:a16="http://schemas.microsoft.com/office/drawing/2014/main" id="{D3BDC3F7-F36E-4B0F-9634-9F0669A31F40}"/>
              </a:ext>
            </a:extLst>
          </p:cNvPr>
          <p:cNvSpPr>
            <a:spLocks noGrp="1"/>
          </p:cNvSpPr>
          <p:nvPr>
            <p:ph idx="1"/>
          </p:nvPr>
        </p:nvSpPr>
        <p:spPr>
          <a:xfrm>
            <a:off x="209550" y="819150"/>
            <a:ext cx="10918698" cy="5353050"/>
          </a:xfrm>
        </p:spPr>
        <p:txBody>
          <a:bodyPr/>
          <a:lstStyle/>
          <a:p>
            <a:pPr marL="0" indent="0">
              <a:buNone/>
            </a:pPr>
            <a:endParaRPr lang="en-US" sz="1800" dirty="0"/>
          </a:p>
          <a:p>
            <a:pPr lvl="5"/>
            <a:r>
              <a:rPr lang="en-US" sz="1800" dirty="0"/>
              <a:t>HTML,CSS and Bootstrap </a:t>
            </a:r>
          </a:p>
          <a:p>
            <a:pPr marL="1371400" lvl="5" indent="0">
              <a:buNone/>
            </a:pPr>
            <a:endParaRPr lang="en-US" sz="1800" dirty="0"/>
          </a:p>
          <a:p>
            <a:pPr lvl="5"/>
            <a:r>
              <a:rPr lang="en-US" sz="1800" dirty="0"/>
              <a:t>JavaScript , Angular JS and Node JS</a:t>
            </a:r>
          </a:p>
          <a:p>
            <a:pPr marL="1371400" lvl="5" indent="0">
              <a:buNone/>
            </a:pPr>
            <a:endParaRPr lang="en-US" sz="1800" dirty="0"/>
          </a:p>
          <a:p>
            <a:pPr lvl="5"/>
            <a:r>
              <a:rPr lang="en-US" sz="1800" dirty="0"/>
              <a:t>Mongo DB for Data Storage</a:t>
            </a:r>
          </a:p>
          <a:p>
            <a:pPr marL="1371400" lvl="5" indent="0">
              <a:buNone/>
            </a:pPr>
            <a:endParaRPr lang="en-US" sz="1800" dirty="0"/>
          </a:p>
          <a:p>
            <a:pPr lvl="5"/>
            <a:r>
              <a:rPr lang="en-US" sz="1800" dirty="0"/>
              <a:t>Geo Location  capturing</a:t>
            </a:r>
          </a:p>
          <a:p>
            <a:pPr marL="1371400" lvl="5" indent="0">
              <a:buNone/>
            </a:pPr>
            <a:endParaRPr lang="en-US" sz="1800" dirty="0"/>
          </a:p>
          <a:p>
            <a:pPr lvl="5"/>
            <a:r>
              <a:rPr lang="en-US" sz="1800" dirty="0"/>
              <a:t> Sentimental Analysis- Watson API </a:t>
            </a:r>
          </a:p>
          <a:p>
            <a:pPr marL="1371400" lvl="5" indent="0">
              <a:buNone/>
            </a:pPr>
            <a:endParaRPr lang="en-US" sz="1800" dirty="0"/>
          </a:p>
          <a:p>
            <a:pPr lvl="5"/>
            <a:r>
              <a:rPr lang="en-US" sz="1800" dirty="0"/>
              <a:t>Google  Charts API for Visualization</a:t>
            </a:r>
          </a:p>
          <a:p>
            <a:pPr marL="1371400" lvl="5" indent="0">
              <a:buNone/>
            </a:pPr>
            <a:endParaRPr lang="en-US" sz="1800" dirty="0"/>
          </a:p>
          <a:p>
            <a:pPr lvl="5"/>
            <a:r>
              <a:rPr lang="en-US" sz="1800" dirty="0"/>
              <a:t>Google App Script Runner for Calendar generation with recurring events</a:t>
            </a:r>
          </a:p>
          <a:p>
            <a:pPr marL="1371400" lvl="5" indent="0">
              <a:buNone/>
            </a:pPr>
            <a:endParaRPr lang="en-US" dirty="0"/>
          </a:p>
        </p:txBody>
      </p:sp>
    </p:spTree>
    <p:extLst>
      <p:ext uri="{BB962C8B-B14F-4D97-AF65-F5344CB8AC3E}">
        <p14:creationId xmlns:p14="http://schemas.microsoft.com/office/powerpoint/2010/main" val="406851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76</TotalTime>
  <Words>457</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Rockwell</vt:lpstr>
      <vt:lpstr>Rockwell Condensed</vt:lpstr>
      <vt:lpstr>Rockwell Extra Bold</vt:lpstr>
      <vt:lpstr>Wingdings</vt:lpstr>
      <vt:lpstr>Wood Type</vt:lpstr>
      <vt:lpstr>UMKC Attendance &amp; Feedback Portal</vt:lpstr>
      <vt:lpstr>UMKC Attendance &amp; Feedback Portal</vt:lpstr>
      <vt:lpstr>Architecture Diagram:</vt:lpstr>
      <vt:lpstr>Sequence Diagrams:</vt:lpstr>
      <vt:lpstr>Sequence Diagrams:</vt:lpstr>
      <vt:lpstr>Class Diagram :</vt:lpstr>
      <vt:lpstr>Features :</vt:lpstr>
      <vt:lpstr> Significance &amp; Outcome :  </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UMKC Attendance &amp; Feedback Portal</dc:title>
  <dc:creator>Thammaneni, Pragathi (UMKC-Student)</dc:creator>
  <cp:lastModifiedBy>Thammaneni, Pragathi (UMKC-Student)</cp:lastModifiedBy>
  <cp:revision>18</cp:revision>
  <dcterms:created xsi:type="dcterms:W3CDTF">2017-12-05T01:24:34Z</dcterms:created>
  <dcterms:modified xsi:type="dcterms:W3CDTF">2017-12-05T02:41:52Z</dcterms:modified>
</cp:coreProperties>
</file>