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9" r:id="rId3"/>
    <p:sldId id="318" r:id="rId4"/>
    <p:sldId id="365" r:id="rId5"/>
    <p:sldId id="366" r:id="rId6"/>
    <p:sldId id="374" r:id="rId7"/>
    <p:sldId id="367" r:id="rId8"/>
    <p:sldId id="369" r:id="rId9"/>
    <p:sldId id="368" r:id="rId10"/>
    <p:sldId id="375" r:id="rId11"/>
    <p:sldId id="371" r:id="rId12"/>
    <p:sldId id="370" r:id="rId13"/>
    <p:sldId id="376" r:id="rId14"/>
    <p:sldId id="373" r:id="rId15"/>
    <p:sldId id="372" r:id="rId16"/>
    <p:sldId id="377" r:id="rId17"/>
    <p:sldId id="378" r:id="rId18"/>
    <p:sldId id="379" r:id="rId19"/>
    <p:sldId id="356" r:id="rId20"/>
    <p:sldId id="341" r:id="rId2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ighteous" panose="020B0604020202020204" charset="0"/>
      <p:regular r:id="rId27"/>
    </p:embeddedFont>
    <p:embeddedFont>
      <p:font typeface="Varela Round" panose="00000500000000000000" pitchFamily="2" charset="-79"/>
      <p:regular r:id="rId28"/>
    </p:embeddedFont>
    <p:embeddedFont>
      <p:font typeface="Work Sans Light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686"/>
    <a:srgbClr val="1E1E1E"/>
    <a:srgbClr val="FB3DAE"/>
    <a:srgbClr val="F0F0F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17C3B-3BD0-4F04-B469-A4573C707860}">
  <a:tblStyle styleId="{3FB17C3B-3BD0-4F04-B469-A4573C7078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7ADEF0-35DC-4E51-8C34-DEDE91FA47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012df1a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3012df1a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98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012df1a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3012df1a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81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10a5ef2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10a5ef2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0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3012df1a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3012df1a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660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3012df1a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63012df1a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83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3012df1a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3012df1a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745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012df1a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012df1a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79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63012df1a5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63012df1a5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06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012df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012df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86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 idx="2" hasCustomPrompt="1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3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4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5" hasCustomPrompt="1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 idx="6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8" hasCustomPrompt="1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9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3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4" hasCustomPrompt="1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 hasCustomPrompt="1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CUSTOM_1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2" hasCustomPrompt="1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CUSTOM_1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2021610" y="4205550"/>
            <a:ext cx="2845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4395528" y="4118203"/>
            <a:ext cx="27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2" hasCustomPrompt="1"/>
          </p:nvPr>
        </p:nvSpPr>
        <p:spPr>
          <a:xfrm>
            <a:off x="2021623" y="3607453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E1E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9" r:id="rId6"/>
    <p:sldLayoutId id="2147483660" r:id="rId7"/>
    <p:sldLayoutId id="2147483667" r:id="rId8"/>
    <p:sldLayoutId id="2147483674" r:id="rId9"/>
    <p:sldLayoutId id="2147483675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hyperlink" Target="mailto:fatmir-0@student.ltu.se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hyperlink" Target="mailto:fatmir-0@student.ltu.se" TargetMode="External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fatmir-0@student.ltu.se" TargetMode="External"/><Relationship Id="rId3" Type="http://schemas.openxmlformats.org/officeDocument/2006/relationships/image" Target="../media/image5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fatmir-0@student.ltu.se" TargetMode="External"/><Relationship Id="rId3" Type="http://schemas.openxmlformats.org/officeDocument/2006/relationships/image" Target="../media/image5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mailto:fatmir-0@student.ltu.s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SUJ0UYWMQ" TargetMode="External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i.org/10.1007/978-1-4757-5301-1_2" TargetMode="External"/><Relationship Id="rId4" Type="http://schemas.openxmlformats.org/officeDocument/2006/relationships/hyperlink" Target="https://doi.org/10.1007/s11134-016-9478-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fatmir-0@student.ltu.se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fatmir-0@student.ltu.s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hyperlink" Target="mailto:fatmir-0@student.ltu.se" TargetMode="External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mailto:fatmir-0@student.ltu.s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l="89" r="89"/>
          <a:stretch/>
        </p:blipFill>
        <p:spPr>
          <a:xfrm>
            <a:off x="47993" y="-725714"/>
            <a:ext cx="6606807" cy="688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>
            <a:spLocks noGrp="1"/>
          </p:cNvSpPr>
          <p:nvPr>
            <p:ph type="ctrTitle"/>
          </p:nvPr>
        </p:nvSpPr>
        <p:spPr>
          <a:xfrm>
            <a:off x="921675" y="1261513"/>
            <a:ext cx="5657317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IOT WORKLOAD CHARACTERIZATION IN NEXT GENERATION CLOUD SYSTEMS UPDATE</a:t>
            </a: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1"/>
          </p:nvPr>
        </p:nvSpPr>
        <p:spPr>
          <a:xfrm>
            <a:off x="6171524" y="2934168"/>
            <a:ext cx="20874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AFCF2"/>
                </a:solidFill>
              </a:rPr>
              <a:t>Presented by:</a:t>
            </a:r>
            <a:br>
              <a:rPr lang="en" dirty="0">
                <a:solidFill>
                  <a:srgbClr val="3AFCF2"/>
                </a:solidFill>
              </a:rPr>
            </a:br>
            <a:r>
              <a:rPr lang="en" dirty="0">
                <a:solidFill>
                  <a:srgbClr val="3AFCF2"/>
                </a:solidFill>
              </a:rPr>
              <a:t>Fatema Mirza</a:t>
            </a:r>
            <a:endParaRPr dirty="0">
              <a:solidFill>
                <a:srgbClr val="3AFCF2"/>
              </a:solidFill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8522" y="1794150"/>
            <a:ext cx="1326459" cy="12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17F5AB-761E-4ADE-88D4-0E9BBC0C00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r="14342"/>
          <a:stretch/>
        </p:blipFill>
        <p:spPr>
          <a:xfrm>
            <a:off x="718457" y="4402315"/>
            <a:ext cx="4680857" cy="683217"/>
          </a:xfrm>
          <a:prstGeom prst="rect">
            <a:avLst/>
          </a:prstGeom>
        </p:spPr>
      </p:pic>
      <p:sp>
        <p:nvSpPr>
          <p:cNvPr id="14" name="Google Shape;154;p32">
            <a:extLst>
              <a:ext uri="{FF2B5EF4-FFF2-40B4-BE49-F238E27FC236}">
                <a16:creationId xmlns:a16="http://schemas.microsoft.com/office/drawing/2014/main" id="{757C3E7C-E2AF-4ECA-9704-D34EC1DD0741}"/>
              </a:ext>
            </a:extLst>
          </p:cNvPr>
          <p:cNvSpPr txBox="1">
            <a:spLocks/>
          </p:cNvSpPr>
          <p:nvPr/>
        </p:nvSpPr>
        <p:spPr>
          <a:xfrm>
            <a:off x="827551" y="2205463"/>
            <a:ext cx="51000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Varela Round"/>
              <a:buNone/>
              <a:defRPr sz="96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ighteous"/>
              <a:buNone/>
              <a:defRPr sz="120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MY" sz="1400" dirty="0"/>
              <a:t>Supervised by: </a:t>
            </a:r>
            <a:r>
              <a:rPr lang="en-MY" sz="1400" dirty="0" err="1"/>
              <a:t>Dr.</a:t>
            </a:r>
            <a:r>
              <a:rPr lang="en-MY" sz="1400" dirty="0"/>
              <a:t> Karan Mitra, </a:t>
            </a:r>
            <a:r>
              <a:rPr lang="en-MY" sz="1400" dirty="0" err="1"/>
              <a:t>Dr.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 </a:t>
            </a:r>
            <a:r>
              <a:rPr lang="en-MY" sz="1400" dirty="0" err="1"/>
              <a:t>Saguna</a:t>
            </a:r>
            <a:r>
              <a:rPr lang="en-MY" sz="1400" dirty="0"/>
              <a:t>, </a:t>
            </a:r>
          </a:p>
          <a:p>
            <a:pPr algn="l"/>
            <a:r>
              <a:rPr lang="en-MY" sz="1400" dirty="0" err="1"/>
              <a:t>Dr.</a:t>
            </a:r>
            <a:r>
              <a:rPr lang="en-MY" sz="1400" dirty="0"/>
              <a:t> Christer </a:t>
            </a:r>
            <a:r>
              <a:rPr lang="en-MY" sz="1400" dirty="0" err="1"/>
              <a:t>Åhlund</a:t>
            </a:r>
            <a:endParaRPr lang="en-MY" sz="1400" dirty="0"/>
          </a:p>
          <a:p>
            <a:pPr algn="l"/>
            <a:endParaRPr lang="en-MY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"/>
          <p:cNvSpPr txBox="1">
            <a:spLocks noGrp="1"/>
          </p:cNvSpPr>
          <p:nvPr>
            <p:ph type="ctrTitle"/>
          </p:nvPr>
        </p:nvSpPr>
        <p:spPr>
          <a:xfrm>
            <a:off x="283030" y="4185253"/>
            <a:ext cx="43303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 Per hour basis only</a:t>
            </a:r>
          </a:p>
        </p:txBody>
      </p:sp>
      <p:sp>
        <p:nvSpPr>
          <p:cNvPr id="758" name="Google Shape;758;p56"/>
          <p:cNvSpPr txBox="1">
            <a:spLocks noGrp="1"/>
          </p:cNvSpPr>
          <p:nvPr>
            <p:ph type="subTitle" idx="1"/>
          </p:nvPr>
        </p:nvSpPr>
        <p:spPr>
          <a:xfrm>
            <a:off x="4497128" y="3741800"/>
            <a:ext cx="27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56"/>
          <p:cNvSpPr txBox="1">
            <a:spLocks noGrp="1"/>
          </p:cNvSpPr>
          <p:nvPr>
            <p:ph type="title" idx="2"/>
          </p:nvPr>
        </p:nvSpPr>
        <p:spPr>
          <a:xfrm>
            <a:off x="2123223" y="32310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494150" y="-596000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56"/>
          <p:cNvPicPr preferRelativeResize="0"/>
          <p:nvPr/>
        </p:nvPicPr>
        <p:blipFill rotWithShape="1">
          <a:blip r:embed="rId4">
            <a:alphaModFix/>
          </a:blip>
          <a:srcRect t="6747" b="6747"/>
          <a:stretch/>
        </p:blipFill>
        <p:spPr>
          <a:xfrm>
            <a:off x="4094000" y="-625975"/>
            <a:ext cx="3588675" cy="38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F4D4E2-E94B-41C0-BBF3-77D2C3CA3C5D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98642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C7D1-F634-44CA-8AE3-044DCA89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602271" y="2290137"/>
            <a:ext cx="4819340" cy="643800"/>
          </a:xfrm>
        </p:spPr>
        <p:txBody>
          <a:bodyPr/>
          <a:lstStyle/>
          <a:p>
            <a:r>
              <a:rPr lang="en-MY" dirty="0"/>
              <a:t>Workload per hour per apartments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F5630A-3F17-4E6A-B52E-94A360C0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99" y="1244735"/>
            <a:ext cx="1792741" cy="10775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5CAFD1-CDA7-400F-A9B8-11F370F4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14" y="1244735"/>
            <a:ext cx="1792741" cy="10775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8E5E64-00A3-4CBA-A2EA-601934B56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529" y="1244735"/>
            <a:ext cx="1792741" cy="10775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E43310-C4E6-477E-B353-343042DF7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554" y="1244735"/>
            <a:ext cx="1792741" cy="10775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EBD550-EAB9-4FD1-990E-0F71A40DA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299" y="2659878"/>
            <a:ext cx="1792741" cy="10775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44B562-FF19-437D-85D7-BE4FE0A46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7259" y="2659879"/>
            <a:ext cx="1792741" cy="10775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DE3E28-CACC-4D12-96AD-DE7532E85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885" y="2659879"/>
            <a:ext cx="1792741" cy="10775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8B9F31-DDDB-47E8-A835-CA3C0925F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3554" y="2659879"/>
            <a:ext cx="1792741" cy="10775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43D78B-7403-4E51-84B5-A8EDAC140076}"/>
              </a:ext>
            </a:extLst>
          </p:cNvPr>
          <p:cNvSpPr txBox="1"/>
          <p:nvPr/>
        </p:nvSpPr>
        <p:spPr>
          <a:xfrm>
            <a:off x="0" y="489131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10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06</a:t>
            </a:r>
          </a:p>
        </p:txBody>
      </p:sp>
    </p:spTree>
    <p:extLst>
      <p:ext uri="{BB962C8B-B14F-4D97-AF65-F5344CB8AC3E}">
        <p14:creationId xmlns:p14="http://schemas.microsoft.com/office/powerpoint/2010/main" val="150792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hour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5B790-26FF-425E-BF5E-960BC7AF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99" y="1648345"/>
            <a:ext cx="3946523" cy="2375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6961A-40D1-4C8B-8536-C170E5C87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478" y="1648345"/>
            <a:ext cx="3946522" cy="23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6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02233" y="3144564"/>
            <a:ext cx="36423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MY" dirty="0"/>
              <a:t>Distribution Per half hour basis only</a:t>
            </a:r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3592992" y="499044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5;p66">
            <a:extLst>
              <a:ext uri="{FF2B5EF4-FFF2-40B4-BE49-F238E27FC236}">
                <a16:creationId xmlns:a16="http://schemas.microsoft.com/office/drawing/2014/main" id="{DD9A0FEB-F9AB-4311-9163-7504CB6268C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483" y="375673"/>
            <a:ext cx="3920230" cy="4392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20EC2-E1F2-4E9C-9C7D-8A6FD2348596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35DD7-F445-4EAE-A386-DA00CCC1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116" y="3665491"/>
            <a:ext cx="2559900" cy="577800"/>
          </a:xfrm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559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C7D1-F634-44CA-8AE3-044DCA89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979642" y="2348194"/>
            <a:ext cx="4819340" cy="643800"/>
          </a:xfrm>
        </p:spPr>
        <p:txBody>
          <a:bodyPr/>
          <a:lstStyle/>
          <a:p>
            <a:r>
              <a:rPr lang="en-MY" dirty="0"/>
              <a:t>Workload per half hour per apartments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F510-F8AF-4E70-894B-D9F60D19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0" y="434982"/>
            <a:ext cx="2094147" cy="1255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0A276-E9A9-4FD4-A8B9-612161DF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14" y="434982"/>
            <a:ext cx="2094148" cy="125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0809C-18AB-44C3-9C45-FEDD85EF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68" y="434982"/>
            <a:ext cx="2091363" cy="1255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2F5D3-1E2E-4BA1-8C26-DE4772E20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937" y="434982"/>
            <a:ext cx="2091362" cy="1255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8ECF6-C262-4F22-B658-7377705D6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90" y="2074771"/>
            <a:ext cx="2094147" cy="12587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198000-BD55-4975-9FE6-FBD5B7D41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414" y="2071987"/>
            <a:ext cx="1955630" cy="1255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9154E2-55C4-4ADD-9BE2-0EB07C90C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8721" y="2071987"/>
            <a:ext cx="2094147" cy="12559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3A1AB-C56C-4F94-B79F-475B0BDEF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2546" y="2074772"/>
            <a:ext cx="2091362" cy="125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D9074A-6C5B-4F88-8ECE-D53916A74CF1}"/>
              </a:ext>
            </a:extLst>
          </p:cNvPr>
          <p:cNvSpPr txBox="1"/>
          <p:nvPr/>
        </p:nvSpPr>
        <p:spPr>
          <a:xfrm>
            <a:off x="0" y="489131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10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08</a:t>
            </a:r>
          </a:p>
        </p:txBody>
      </p:sp>
    </p:spTree>
    <p:extLst>
      <p:ext uri="{BB962C8B-B14F-4D97-AF65-F5344CB8AC3E}">
        <p14:creationId xmlns:p14="http://schemas.microsoft.com/office/powerpoint/2010/main" val="66622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half-hour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9B64B-8EE9-481D-A003-E9B6BFAD8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64" y="1528602"/>
            <a:ext cx="3471002" cy="2086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231125-8EEF-4766-941D-0CAECAF1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725" y="1528602"/>
            <a:ext cx="3466388" cy="20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8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6"/>
          <p:cNvSpPr txBox="1">
            <a:spLocks noGrp="1"/>
          </p:cNvSpPr>
          <p:nvPr>
            <p:ph type="ctrTitle"/>
          </p:nvPr>
        </p:nvSpPr>
        <p:spPr>
          <a:xfrm>
            <a:off x="145144" y="4339806"/>
            <a:ext cx="43303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758" name="Google Shape;758;p56"/>
          <p:cNvSpPr txBox="1">
            <a:spLocks noGrp="1"/>
          </p:cNvSpPr>
          <p:nvPr>
            <p:ph type="subTitle" idx="1"/>
          </p:nvPr>
        </p:nvSpPr>
        <p:spPr>
          <a:xfrm>
            <a:off x="4395528" y="3916559"/>
            <a:ext cx="27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56"/>
          <p:cNvSpPr txBox="1">
            <a:spLocks noGrp="1"/>
          </p:cNvSpPr>
          <p:nvPr>
            <p:ph type="title" idx="2"/>
          </p:nvPr>
        </p:nvSpPr>
        <p:spPr>
          <a:xfrm>
            <a:off x="2021623" y="340580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760" name="Google Shape;760;p5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486893" y="-219597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6;p66">
            <a:extLst>
              <a:ext uri="{FF2B5EF4-FFF2-40B4-BE49-F238E27FC236}">
                <a16:creationId xmlns:a16="http://schemas.microsoft.com/office/drawing/2014/main" id="{41CAE15D-1D8D-4FF5-8115-B559905CAE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133" y="-374150"/>
            <a:ext cx="3464179" cy="4136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19F19-63AC-4C89-A1E2-812698F63AF6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58309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ctrTitle"/>
          </p:nvPr>
        </p:nvSpPr>
        <p:spPr>
          <a:xfrm flipH="1">
            <a:off x="2827065" y="510272"/>
            <a:ext cx="5007083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&amp; Next steps</a:t>
            </a:r>
            <a:endParaRPr dirty="0"/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 flipH="1">
            <a:off x="3005512" y="2043452"/>
            <a:ext cx="5623518" cy="13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is some overlap in the characteristics of the apartments (as explained during demo)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 minute wise distribution to exploit this more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 minute wise daily to find if weekly trends exist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Explore more about PDF and CDF (already explored that PDF is the derivative of CDF) with the dataset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Read more of Performance Modeling 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Analysis of Communication Networks</a:t>
            </a:r>
            <a:r>
              <a:rPr lang="en-US" sz="1600" baseline="30000" dirty="0"/>
              <a:t>[1]</a:t>
            </a:r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30229" y="833154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6240395" y="44885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666629" y="794325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7931758" y="2947689"/>
            <a:ext cx="855107" cy="8537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EEFDE3-36DB-426A-BC9A-2706383E5D03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8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10</a:t>
            </a:r>
          </a:p>
        </p:txBody>
      </p:sp>
    </p:spTree>
    <p:extLst>
      <p:ext uri="{BB962C8B-B14F-4D97-AF65-F5344CB8AC3E}">
        <p14:creationId xmlns:p14="http://schemas.microsoft.com/office/powerpoint/2010/main" val="81506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50" y="158921"/>
            <a:ext cx="6142574" cy="4494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>
            <a:spLocks noGrp="1"/>
          </p:cNvSpPr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-MY" sz="3200" dirty="0"/>
              <a:t>Tack </a:t>
            </a:r>
            <a:r>
              <a:rPr lang="en-MY" sz="3200" dirty="0" err="1"/>
              <a:t>så</a:t>
            </a:r>
            <a:r>
              <a:rPr lang="en-MY" sz="3200" dirty="0"/>
              <a:t> </a:t>
            </a:r>
            <a:r>
              <a:rPr lang="en-MY" sz="3200" dirty="0" err="1"/>
              <a:t>mycket</a:t>
            </a:r>
            <a:endParaRPr dirty="0"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900" y="-3137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7776" y="44552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105642">
            <a:off x="-212687" y="2209628"/>
            <a:ext cx="880667" cy="69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8421">
            <a:off x="923475" y="719695"/>
            <a:ext cx="855107" cy="85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98419">
            <a:off x="7930275" y="4493619"/>
            <a:ext cx="855107" cy="8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F6F45-379D-4F3B-9B0B-2FF561CBA4F4}"/>
              </a:ext>
            </a:extLst>
          </p:cNvPr>
          <p:cNvSpPr txBox="1"/>
          <p:nvPr/>
        </p:nvSpPr>
        <p:spPr>
          <a:xfrm>
            <a:off x="2233523" y="3099070"/>
            <a:ext cx="4905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FCF1"/>
              </a:buClr>
              <a:buSzPts val="1400"/>
              <a:buFont typeface="Work Sans Light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0FCF1"/>
                </a:solidFill>
                <a:effectLst/>
                <a:uLnTx/>
                <a:uFillTx/>
                <a:latin typeface="Work Sans Light"/>
                <a:sym typeface="Work Sans Light"/>
              </a:rPr>
              <a:t>Any Questions?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225B0-DC8B-45A7-97C5-89E04E3269F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8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7605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ctrTitle"/>
          </p:nvPr>
        </p:nvSpPr>
        <p:spPr>
          <a:xfrm>
            <a:off x="5074170" y="3127751"/>
            <a:ext cx="354564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Queueing Model for IoT-Cloud for Markov Model</a:t>
            </a:r>
            <a:endParaRPr dirty="0"/>
          </a:p>
        </p:txBody>
      </p:sp>
      <p:sp>
        <p:nvSpPr>
          <p:cNvPr id="363" name="Google Shape;363;p46"/>
          <p:cNvSpPr txBox="1">
            <a:spLocks noGrp="1"/>
          </p:cNvSpPr>
          <p:nvPr>
            <p:ph type="subTitle" idx="1"/>
          </p:nvPr>
        </p:nvSpPr>
        <p:spPr>
          <a:xfrm>
            <a:off x="6005895" y="4326211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64" name="Google Shape;364;p4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-659493" y="499161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t="6822" b="6822"/>
          <a:stretch/>
        </p:blipFill>
        <p:spPr>
          <a:xfrm>
            <a:off x="1920082" y="594161"/>
            <a:ext cx="3342575" cy="36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 txBox="1">
            <a:spLocks noGrp="1"/>
          </p:cNvSpPr>
          <p:nvPr>
            <p:ph type="title" idx="2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F96C-B3FA-42DC-8A23-34E5F0842AAE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03491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15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1064074"/>
            <a:ext cx="643801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5"/>
          <p:cNvPicPr preferRelativeResize="0"/>
          <p:nvPr/>
        </p:nvPicPr>
        <p:blipFill rotWithShape="1">
          <a:blip r:embed="rId4">
            <a:alphaModFix/>
          </a:blip>
          <a:srcRect t="4636" b="4636"/>
          <a:stretch/>
        </p:blipFill>
        <p:spPr>
          <a:xfrm>
            <a:off x="1735117" y="1036943"/>
            <a:ext cx="440380" cy="648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>
            <a:spLocks noGrp="1"/>
          </p:cNvSpPr>
          <p:nvPr>
            <p:ph type="ctrTitle"/>
          </p:nvPr>
        </p:nvSpPr>
        <p:spPr>
          <a:xfrm flipH="1">
            <a:off x="2075795" y="1366608"/>
            <a:ext cx="1610901" cy="324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Introduction</a:t>
            </a:r>
            <a:endParaRPr dirty="0"/>
          </a:p>
        </p:txBody>
      </p:sp>
      <p:pic>
        <p:nvPicPr>
          <p:cNvPr id="33" name="Google Shape;186;p35">
            <a:extLst>
              <a:ext uri="{FF2B5EF4-FFF2-40B4-BE49-F238E27FC236}">
                <a16:creationId xmlns:a16="http://schemas.microsoft.com/office/drawing/2014/main" id="{9FCDAC86-AE52-4697-853B-749FAF3F60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2225217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88;p35">
            <a:extLst>
              <a:ext uri="{FF2B5EF4-FFF2-40B4-BE49-F238E27FC236}">
                <a16:creationId xmlns:a16="http://schemas.microsoft.com/office/drawing/2014/main" id="{D4A05F61-2A74-4FDD-9335-8E26AA1B7E7D}"/>
              </a:ext>
            </a:extLst>
          </p:cNvPr>
          <p:cNvSpPr txBox="1">
            <a:spLocks/>
          </p:cNvSpPr>
          <p:nvPr/>
        </p:nvSpPr>
        <p:spPr>
          <a:xfrm flipH="1">
            <a:off x="2075649" y="2738915"/>
            <a:ext cx="2237998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basis only</a:t>
            </a:r>
          </a:p>
        </p:txBody>
      </p:sp>
      <p:pic>
        <p:nvPicPr>
          <p:cNvPr id="36" name="Google Shape;186;p35">
            <a:extLst>
              <a:ext uri="{FF2B5EF4-FFF2-40B4-BE49-F238E27FC236}">
                <a16:creationId xmlns:a16="http://schemas.microsoft.com/office/drawing/2014/main" id="{BC7FDA5B-7DDB-4D37-B624-D1346B4A45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1250835" y="3377539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8;p35">
            <a:extLst>
              <a:ext uri="{FF2B5EF4-FFF2-40B4-BE49-F238E27FC236}">
                <a16:creationId xmlns:a16="http://schemas.microsoft.com/office/drawing/2014/main" id="{D2F149F0-D594-452C-BD24-ACE290CF6430}"/>
              </a:ext>
            </a:extLst>
          </p:cNvPr>
          <p:cNvSpPr txBox="1">
            <a:spLocks/>
          </p:cNvSpPr>
          <p:nvPr/>
        </p:nvSpPr>
        <p:spPr>
          <a:xfrm flipH="1">
            <a:off x="2070159" y="3753806"/>
            <a:ext cx="19786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hour only</a:t>
            </a:r>
          </a:p>
        </p:txBody>
      </p:sp>
      <p:pic>
        <p:nvPicPr>
          <p:cNvPr id="39" name="Google Shape;186;p35">
            <a:extLst>
              <a:ext uri="{FF2B5EF4-FFF2-40B4-BE49-F238E27FC236}">
                <a16:creationId xmlns:a16="http://schemas.microsoft.com/office/drawing/2014/main" id="{E13B50A6-49AA-4590-B2E5-B41939FCC6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1060522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88;p35">
            <a:extLst>
              <a:ext uri="{FF2B5EF4-FFF2-40B4-BE49-F238E27FC236}">
                <a16:creationId xmlns:a16="http://schemas.microsoft.com/office/drawing/2014/main" id="{DA3CDAD7-DFF8-4BDC-8D1C-CF00C758F36D}"/>
              </a:ext>
            </a:extLst>
          </p:cNvPr>
          <p:cNvSpPr txBox="1">
            <a:spLocks/>
          </p:cNvSpPr>
          <p:nvPr/>
        </p:nvSpPr>
        <p:spPr>
          <a:xfrm flipH="1">
            <a:off x="5577285" y="1404613"/>
            <a:ext cx="2315879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Distribution Per day half hour only</a:t>
            </a:r>
          </a:p>
        </p:txBody>
      </p:sp>
      <p:pic>
        <p:nvPicPr>
          <p:cNvPr id="42" name="Google Shape;186;p35">
            <a:extLst>
              <a:ext uri="{FF2B5EF4-FFF2-40B4-BE49-F238E27FC236}">
                <a16:creationId xmlns:a16="http://schemas.microsoft.com/office/drawing/2014/main" id="{5B0B99AC-E65B-4CD4-8403-5589AC1461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615673" y="2221665"/>
            <a:ext cx="643801" cy="5905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188;p35">
            <a:extLst>
              <a:ext uri="{FF2B5EF4-FFF2-40B4-BE49-F238E27FC236}">
                <a16:creationId xmlns:a16="http://schemas.microsoft.com/office/drawing/2014/main" id="{96FD5201-4CB3-42AE-90D3-D484B20FFD4E}"/>
              </a:ext>
            </a:extLst>
          </p:cNvPr>
          <p:cNvSpPr txBox="1">
            <a:spLocks/>
          </p:cNvSpPr>
          <p:nvPr/>
        </p:nvSpPr>
        <p:spPr>
          <a:xfrm flipH="1">
            <a:off x="5470884" y="2520118"/>
            <a:ext cx="1823705" cy="32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sz="1800" b="0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434343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MY" dirty="0"/>
              <a:t>Findings &amp; Next steps</a:t>
            </a:r>
          </a:p>
        </p:txBody>
      </p:sp>
      <p:pic>
        <p:nvPicPr>
          <p:cNvPr id="48" name="Google Shape;365;p46">
            <a:extLst>
              <a:ext uri="{FF2B5EF4-FFF2-40B4-BE49-F238E27FC236}">
                <a16:creationId xmlns:a16="http://schemas.microsoft.com/office/drawing/2014/main" id="{B6948644-DD5F-4E0B-A4F0-F8CBB85D05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822" b="6822"/>
          <a:stretch/>
        </p:blipFill>
        <p:spPr>
          <a:xfrm>
            <a:off x="1666558" y="2211860"/>
            <a:ext cx="560412" cy="59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1224;p66">
            <a:extLst>
              <a:ext uri="{FF2B5EF4-FFF2-40B4-BE49-F238E27FC236}">
                <a16:creationId xmlns:a16="http://schemas.microsoft.com/office/drawing/2014/main" id="{B50DEFAA-71CF-46A0-B2DB-EE9896B1B6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565" y="3313995"/>
            <a:ext cx="545921" cy="7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225;p66">
            <a:extLst>
              <a:ext uri="{FF2B5EF4-FFF2-40B4-BE49-F238E27FC236}">
                <a16:creationId xmlns:a16="http://schemas.microsoft.com/office/drawing/2014/main" id="{E14A885E-0597-456D-AC60-E2967F6F14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1156" y="993947"/>
            <a:ext cx="715535" cy="74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226;p66">
            <a:extLst>
              <a:ext uri="{FF2B5EF4-FFF2-40B4-BE49-F238E27FC236}">
                <a16:creationId xmlns:a16="http://schemas.microsoft.com/office/drawing/2014/main" id="{168F1B57-8D51-42C3-827C-C3D3ACD3A3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2221" y="2196424"/>
            <a:ext cx="505066" cy="6485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25976-65FA-4879-AE34-129A08F8A22A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9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2395B-4D3E-4EB2-87E7-E8D945BAC1B4}"/>
              </a:ext>
            </a:extLst>
          </p:cNvPr>
          <p:cNvSpPr txBox="1"/>
          <p:nvPr/>
        </p:nvSpPr>
        <p:spPr>
          <a:xfrm>
            <a:off x="0" y="4891314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11</a:t>
            </a:r>
          </a:p>
        </p:txBody>
      </p:sp>
      <p:sp>
        <p:nvSpPr>
          <p:cNvPr id="4" name="Google Shape;757;p56">
            <a:extLst>
              <a:ext uri="{FF2B5EF4-FFF2-40B4-BE49-F238E27FC236}">
                <a16:creationId xmlns:a16="http://schemas.microsoft.com/office/drawing/2014/main" id="{EB2408A1-7C75-43DF-9258-E151BC1DD2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49716" y="462936"/>
            <a:ext cx="43303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6" name="Google Shape;432;p49">
            <a:extLst>
              <a:ext uri="{FF2B5EF4-FFF2-40B4-BE49-F238E27FC236}">
                <a16:creationId xmlns:a16="http://schemas.microsoft.com/office/drawing/2014/main" id="{A375689B-1416-4F16-941B-B6D0F88F79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96101" y="969492"/>
            <a:ext cx="8735841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[1] </a:t>
            </a:r>
            <a:r>
              <a:rPr lang="en-MY" sz="1100" dirty="0">
                <a:hlinkClick r:id="rId3"/>
              </a:rPr>
              <a:t>https://www.youtube.com/watch?v=SqSUJ0UYWMQ</a:t>
            </a:r>
            <a:endParaRPr lang="en-MY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[2] https://techcrunch.com/2014/11/08/littles-law-is-big-for-startups/?guccounter=1&amp;guce_referrer=aHR0cHM6Ly93d3cuZ29vZ2xlLmNvbS8&amp;guce_referrer_sig=AQAAAFvY4BNr5Vvu2uDhXO4VTDuLiVSsISoGSjMxJMxW1Pt6ar11_kEY1wq5aw5HlXlySpE0jUAVwaZrqBu00JlSq7EUCeucjIMrTrHpRp59P000WKfozg64v5gANPPBZ1cB1W72iB8KG7aZ9xlUhU3E68QBMT2CsMngoCUV5UZ2HcN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100" dirty="0"/>
              <a:t>[3] </a:t>
            </a:r>
            <a:r>
              <a:rPr lang="en-US" sz="1100" dirty="0"/>
              <a:t>Konstantopoulos, T. A review of Burke’s theorem for Brownian motion. Queueing Syst 83, 1–12 (2016). </a:t>
            </a:r>
            <a:r>
              <a:rPr lang="en-US" sz="1100" dirty="0">
                <a:hlinkClick r:id="rId4"/>
              </a:rPr>
              <a:t>https://doi.org/10.1007/s11134-016-9478-x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[4] Chen H., Yao D.D. (2001) Jackson Networks. In: Fundamentals of Queueing Networks. Stochastic Modelling and Applied Probability, vol 46. Springer, New York, NY. </a:t>
            </a:r>
            <a:r>
              <a:rPr lang="en-US" sz="1100" dirty="0">
                <a:hlinkClick r:id="rId5"/>
              </a:rPr>
              <a:t>https://doi.org/10.1007/978-1-4757-5301-1_2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[5] M. López-Benítez, C. Majumdar and S. N. Merchant, "Aggregated Traffic Models for Real-World Data in the Internet of Things," in IEEE Wireless Communications Letters, vol. 9, no. 7, pp. 1046-1050, July 2020, </a:t>
            </a:r>
            <a:r>
              <a:rPr lang="en-US" sz="1100" dirty="0" err="1"/>
              <a:t>doi</a:t>
            </a:r>
            <a:r>
              <a:rPr lang="en-US" sz="1100" dirty="0"/>
              <a:t>: 10.1109/LWC.2020.2980272.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[6] M. López-Benítez, C. Majumdar and S. N. Merchant, "Aggregated Traffic Models for Real-World Data in the Internet of Things," in IEEE Wireless Communications Letters, vol. 9, no. 7, pp. 1046-1050, July 2020, </a:t>
            </a:r>
            <a:r>
              <a:rPr lang="en-US" sz="1100" dirty="0" err="1"/>
              <a:t>doi</a:t>
            </a:r>
            <a:r>
              <a:rPr lang="en-US" sz="1100" dirty="0"/>
              <a:t>: 10.1109/LWC.2020.2980272.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[7] </a:t>
            </a:r>
            <a:r>
              <a:rPr lang="en-US" sz="1100" dirty="0" err="1"/>
              <a:t>ing</a:t>
            </a:r>
            <a:r>
              <a:rPr lang="en-US" sz="1100" dirty="0"/>
              <a:t> Yuan, Yu Zheng, </a:t>
            </a:r>
            <a:r>
              <a:rPr lang="en-US" sz="1100" dirty="0" err="1"/>
              <a:t>Chengyang</a:t>
            </a:r>
            <a:r>
              <a:rPr lang="en-US" sz="1100" dirty="0"/>
              <a:t> Zhang, </a:t>
            </a:r>
            <a:r>
              <a:rPr lang="en-US" sz="1100" dirty="0" err="1"/>
              <a:t>Wenlei</a:t>
            </a:r>
            <a:r>
              <a:rPr lang="en-US" sz="1100" dirty="0"/>
              <a:t> </a:t>
            </a:r>
            <a:r>
              <a:rPr lang="en-US" sz="1100" dirty="0" err="1"/>
              <a:t>Xie</a:t>
            </a:r>
            <a:r>
              <a:rPr lang="en-US" sz="1100" dirty="0"/>
              <a:t>, Xing </a:t>
            </a:r>
            <a:r>
              <a:rPr lang="en-US" sz="1100" dirty="0" err="1"/>
              <a:t>Xie</a:t>
            </a:r>
            <a:r>
              <a:rPr lang="en-US" sz="1100" dirty="0"/>
              <a:t>, </a:t>
            </a:r>
            <a:r>
              <a:rPr lang="en-US" sz="1100" dirty="0" err="1"/>
              <a:t>Guangzhong</a:t>
            </a:r>
            <a:r>
              <a:rPr lang="en-US" sz="1100" dirty="0"/>
              <a:t> Sun, and Yan Huang. </a:t>
            </a:r>
            <a:r>
              <a:rPr lang="en-US" sz="1100" dirty="0" err="1"/>
              <a:t>Tdrive</a:t>
            </a:r>
            <a:r>
              <a:rPr lang="en-US" sz="1100" dirty="0"/>
              <a:t>: driving directions based on taxi trajectories. In Proceedings of the 18th SIGSPATIAL International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Conference on Advances in Geographic Information Systems, GIS ’10, pages 99{108, New York, NY, USA,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2010. ACM.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[8] Huang, </a:t>
            </a:r>
            <a:r>
              <a:rPr lang="en-US" sz="1100" dirty="0" err="1"/>
              <a:t>Jiwei</a:t>
            </a:r>
            <a:r>
              <a:rPr lang="en-US" sz="1100" dirty="0"/>
              <a:t> &amp; Li, </a:t>
            </a:r>
            <a:r>
              <a:rPr lang="en-US" sz="1100" dirty="0" err="1"/>
              <a:t>Songyuan</a:t>
            </a:r>
            <a:r>
              <a:rPr lang="en-US" sz="1100" dirty="0"/>
              <a:t> &amp; Chen, Ying &amp; Chen, </a:t>
            </a:r>
            <a:r>
              <a:rPr lang="en-US" sz="1100" dirty="0" err="1"/>
              <a:t>Junliang</a:t>
            </a:r>
            <a:r>
              <a:rPr lang="en-US" sz="1100" dirty="0"/>
              <a:t>. (2018). Performance modelling and analysis for IoT services. International Journal of Web and Grid Services. 14. 146. 10.1504/IJWGS.2018.090742.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[9] Tran-Gia, Phuoc &amp; </a:t>
            </a:r>
            <a:r>
              <a:rPr lang="en-US" sz="1100" dirty="0" err="1"/>
              <a:t>Hossfeld</a:t>
            </a:r>
            <a:r>
              <a:rPr lang="en-US" sz="1100" dirty="0"/>
              <a:t>, Tobias (2021). Performance Modeling and Analysis of Communication Networks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A Lecture Note. Würzburg University Press. https://doi.org/10.25972/WUP-978-3-95826-153-2 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213957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ctrTitle"/>
          </p:nvPr>
        </p:nvSpPr>
        <p:spPr>
          <a:xfrm>
            <a:off x="617618" y="2317250"/>
            <a:ext cx="32939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Queueing Model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2"/>
          </p:nvPr>
        </p:nvSpPr>
        <p:spPr>
          <a:xfrm>
            <a:off x="617619" y="1714374"/>
            <a:ext cx="8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4040450" y="615275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893AB-504E-419F-87D6-8C65B967D2DF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  <p:pic>
        <p:nvPicPr>
          <p:cNvPr id="8" name="Google Shape;221;p37">
            <a:extLst>
              <a:ext uri="{FF2B5EF4-FFF2-40B4-BE49-F238E27FC236}">
                <a16:creationId xmlns:a16="http://schemas.microsoft.com/office/drawing/2014/main" id="{AAF90A39-D264-4634-B4B1-0F0E395AA7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661" b="4643"/>
          <a:stretch/>
        </p:blipFill>
        <p:spPr>
          <a:xfrm>
            <a:off x="6772425" y="551425"/>
            <a:ext cx="138041" cy="1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66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Housing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EF0AC-84CE-4B91-A7A4-5F83555EFECD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01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FA7F6E0-EC0A-463C-9083-8EC7EA5B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EB29FA0-F6B6-4AC2-B0C1-0202AB6E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20" y="1236741"/>
            <a:ext cx="338059" cy="338059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E590F5AF-A970-4A7C-8950-8781AB52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609" y="1234019"/>
            <a:ext cx="340781" cy="34078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E10A0B6-56A8-4B05-BB16-F0C64A195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320" y="1252960"/>
            <a:ext cx="335262" cy="335262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35661043-5479-4E2E-A8E5-173AE294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620" y="2811541"/>
            <a:ext cx="338059" cy="338059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E4D8B5F-D478-4AF1-85B1-FC27CFBB11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351" y="2802922"/>
            <a:ext cx="355295" cy="355295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E120325-D1C9-446F-99F1-FDF1704727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3751" y="2789769"/>
            <a:ext cx="359831" cy="359831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1113E795-7BF5-444D-BFF6-B7A4532A2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7620" y="4305594"/>
            <a:ext cx="338059" cy="33805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4059F0-C6FE-4A66-BCAE-7BF8582793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1609" y="4298336"/>
            <a:ext cx="352574" cy="3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Sensors in the Apartment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EF0AC-84CE-4B91-A7A4-5F83555EFECD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 11/02/2022 | 02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FA7F6E0-EC0A-463C-9083-8EC7EA5B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59" y="1244374"/>
            <a:ext cx="2739087" cy="2739087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EB29FA0-F6B6-4AC2-B0C1-0202AB6E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72" y="1941714"/>
            <a:ext cx="111792" cy="111792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E590F5AF-A970-4A7C-8950-8781AB52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603" y="1940814"/>
            <a:ext cx="112692" cy="112692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EE10A0B6-56A8-4B05-BB16-F0C64A195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110" y="1942639"/>
            <a:ext cx="110867" cy="110867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35661043-5479-4E2E-A8E5-173AE2946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4772" y="2775181"/>
            <a:ext cx="111792" cy="111792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E4D8B5F-D478-4AF1-85B1-FC27CFBB11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0803" y="2749946"/>
            <a:ext cx="117492" cy="117492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4E120325-D1C9-446F-99F1-FDF1704727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7662" y="2756404"/>
            <a:ext cx="118992" cy="118992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1113E795-7BF5-444D-BFF6-B7A4532A2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4772" y="3582875"/>
            <a:ext cx="111792" cy="111792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4059F0-C6FE-4A66-BCAE-7BF8582793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3279" y="3580475"/>
            <a:ext cx="116592" cy="1165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0E5D3F-F85C-42C6-900D-D32EAEFD70A5}"/>
              </a:ext>
            </a:extLst>
          </p:cNvPr>
          <p:cNvSpPr txBox="1"/>
          <p:nvPr/>
        </p:nvSpPr>
        <p:spPr>
          <a:xfrm>
            <a:off x="1719943" y="422484"/>
            <a:ext cx="2148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Apt#1</a:t>
            </a:r>
            <a:br>
              <a:rPr lang="en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</a:br>
            <a:r>
              <a:rPr lang="en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 Total: 9</a:t>
            </a:r>
            <a:br>
              <a:rPr lang="en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</a:br>
            <a:r>
              <a:rPr lang="en-US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Water boiler, kitchen &amp; bathroom motion sensor</a:t>
            </a:r>
            <a:endParaRPr lang="en-MY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BEA34-6B57-4F52-8826-AD1019AE55FD}"/>
              </a:ext>
            </a:extLst>
          </p:cNvPr>
          <p:cNvSpPr txBox="1"/>
          <p:nvPr/>
        </p:nvSpPr>
        <p:spPr>
          <a:xfrm>
            <a:off x="1719943" y="1407774"/>
            <a:ext cx="2148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Apt#2</a:t>
            </a:r>
          </a:p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Total: 11</a:t>
            </a:r>
          </a:p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Kitchen motion sensor, micro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E3FA9-BD63-4747-BE75-F8FD7925F57F}"/>
              </a:ext>
            </a:extLst>
          </p:cNvPr>
          <p:cNvSpPr txBox="1"/>
          <p:nvPr/>
        </p:nvSpPr>
        <p:spPr>
          <a:xfrm>
            <a:off x="1719943" y="2479175"/>
            <a:ext cx="2148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Apt#3</a:t>
            </a:r>
          </a:p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Total: 8</a:t>
            </a:r>
          </a:p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Coffee machine, kitchen motion sensor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256BC-128F-4233-A770-EEAFA7645578}"/>
              </a:ext>
            </a:extLst>
          </p:cNvPr>
          <p:cNvSpPr txBox="1"/>
          <p:nvPr/>
        </p:nvSpPr>
        <p:spPr>
          <a:xfrm>
            <a:off x="1719943" y="3704169"/>
            <a:ext cx="2148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Apt#4</a:t>
            </a:r>
          </a:p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Total: 9</a:t>
            </a:r>
          </a:p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Coffee machine, micro, kitchen motion sensor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787B8-1317-4A5A-8DE3-8D4EB0E4E713}"/>
              </a:ext>
            </a:extLst>
          </p:cNvPr>
          <p:cNvSpPr txBox="1"/>
          <p:nvPr/>
        </p:nvSpPr>
        <p:spPr>
          <a:xfrm>
            <a:off x="6281817" y="514817"/>
            <a:ext cx="2148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Apt#5</a:t>
            </a:r>
            <a:br>
              <a:rPr lang="en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</a:br>
            <a:r>
              <a:rPr kumimoji="0" lang="en-MY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arela Round"/>
                <a:cs typeface="Varela Round"/>
                <a:sym typeface="Varela Round"/>
              </a:rPr>
              <a:t>Total: 9</a:t>
            </a:r>
          </a:p>
          <a:p>
            <a:r>
              <a:rPr kumimoji="0" lang="en-MY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arela Round"/>
                <a:cs typeface="Varela Round"/>
                <a:sym typeface="Varela Round"/>
              </a:rPr>
              <a:t>Coffee machine, kitchen motion sensor</a:t>
            </a:r>
          </a:p>
          <a:p>
            <a:endParaRPr lang="en-MY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AC739E-A2D5-4E98-90F7-EC6870B641F7}"/>
              </a:ext>
            </a:extLst>
          </p:cNvPr>
          <p:cNvSpPr txBox="1"/>
          <p:nvPr/>
        </p:nvSpPr>
        <p:spPr>
          <a:xfrm>
            <a:off x="6281817" y="1486425"/>
            <a:ext cx="2148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Apt#6</a:t>
            </a:r>
          </a:p>
          <a:p>
            <a:r>
              <a:rPr lang="en-US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Total: 10</a:t>
            </a:r>
          </a:p>
          <a:p>
            <a:r>
              <a:rPr lang="en-US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Water boiler, kitchen motion 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3ADFEB-F1B2-4BB5-B063-E536E7032F0B}"/>
              </a:ext>
            </a:extLst>
          </p:cNvPr>
          <p:cNvSpPr txBox="1"/>
          <p:nvPr/>
        </p:nvSpPr>
        <p:spPr>
          <a:xfrm>
            <a:off x="6281817" y="2571508"/>
            <a:ext cx="2148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Apt#7</a:t>
            </a:r>
          </a:p>
          <a:p>
            <a:r>
              <a:rPr lang="en-US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Total: 11</a:t>
            </a:r>
          </a:p>
          <a:p>
            <a:r>
              <a:rPr lang="en-US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Bathroom motion sensor, water 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DC46D8-8B0C-4A60-A825-30D0B885B187}"/>
              </a:ext>
            </a:extLst>
          </p:cNvPr>
          <p:cNvSpPr txBox="1"/>
          <p:nvPr/>
        </p:nvSpPr>
        <p:spPr>
          <a:xfrm>
            <a:off x="6281817" y="3681616"/>
            <a:ext cx="2148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Apt#8</a:t>
            </a:r>
          </a:p>
          <a:p>
            <a:r>
              <a:rPr lang="en-MY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Total: 10</a:t>
            </a:r>
          </a:p>
          <a:p>
            <a:r>
              <a:rPr lang="en-US" sz="1200" dirty="0">
                <a:solidFill>
                  <a:srgbClr val="FFFFFF"/>
                </a:solidFill>
                <a:latin typeface="Varela Round"/>
                <a:cs typeface="Varela Round"/>
                <a:sym typeface="Varela Round"/>
              </a:rPr>
              <a:t>Micro, kitchen &amp; bathroom motion sensor</a:t>
            </a:r>
            <a:endParaRPr lang="en-MY" sz="1200" dirty="0">
              <a:solidFill>
                <a:srgbClr val="FFFFFF"/>
              </a:solidFill>
              <a:latin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45165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ctrTitle"/>
          </p:nvPr>
        </p:nvSpPr>
        <p:spPr>
          <a:xfrm>
            <a:off x="5074170" y="2733005"/>
            <a:ext cx="354564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 Per day basis only</a:t>
            </a:r>
          </a:p>
        </p:txBody>
      </p:sp>
      <p:sp>
        <p:nvSpPr>
          <p:cNvPr id="363" name="Google Shape;363;p46"/>
          <p:cNvSpPr txBox="1">
            <a:spLocks noGrp="1"/>
          </p:cNvSpPr>
          <p:nvPr>
            <p:ph type="subTitle" idx="1"/>
          </p:nvPr>
        </p:nvSpPr>
        <p:spPr>
          <a:xfrm>
            <a:off x="6005895" y="4326211"/>
            <a:ext cx="2541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64" name="Google Shape;364;p46"/>
          <p:cNvPicPr preferRelativeResize="0"/>
          <p:nvPr/>
        </p:nvPicPr>
        <p:blipFill rotWithShape="1">
          <a:blip r:embed="rId3">
            <a:alphaModFix/>
          </a:blip>
          <a:srcRect t="7911" b="7920"/>
          <a:stretch/>
        </p:blipFill>
        <p:spPr>
          <a:xfrm>
            <a:off x="-659493" y="499161"/>
            <a:ext cx="3797600" cy="38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4">
            <a:alphaModFix/>
          </a:blip>
          <a:srcRect t="6822" b="6822"/>
          <a:stretch/>
        </p:blipFill>
        <p:spPr>
          <a:xfrm>
            <a:off x="1920082" y="594161"/>
            <a:ext cx="3342575" cy="36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 txBox="1">
            <a:spLocks noGrp="1"/>
          </p:cNvSpPr>
          <p:nvPr>
            <p:ph type="title" idx="2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F96C-B3FA-42DC-8A23-34E5F0842AAE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5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95312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52"/>
          <p:cNvCxnSpPr/>
          <p:nvPr/>
        </p:nvCxnSpPr>
        <p:spPr>
          <a:xfrm>
            <a:off x="1974900" y="475050"/>
            <a:ext cx="2096700" cy="4193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52"/>
          <p:cNvSpPr txBox="1">
            <a:spLocks noGrp="1"/>
          </p:cNvSpPr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 Categories</a:t>
            </a:r>
            <a:endParaRPr baseline="30000" dirty="0"/>
          </a:p>
        </p:txBody>
      </p:sp>
      <p:pic>
        <p:nvPicPr>
          <p:cNvPr id="616" name="Google Shape;61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9000" y="568637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2"/>
          <p:cNvSpPr txBox="1">
            <a:spLocks noGrp="1"/>
          </p:cNvSpPr>
          <p:nvPr>
            <p:ph type="ctrTitle" idx="4294967295"/>
          </p:nvPr>
        </p:nvSpPr>
        <p:spPr>
          <a:xfrm>
            <a:off x="3077573" y="641763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</p:txBody>
      </p:sp>
      <p:sp>
        <p:nvSpPr>
          <p:cNvPr id="618" name="Google Shape;618;p52"/>
          <p:cNvSpPr txBox="1">
            <a:spLocks noGrp="1"/>
          </p:cNvSpPr>
          <p:nvPr>
            <p:ph type="subTitle" idx="4294967295"/>
          </p:nvPr>
        </p:nvSpPr>
        <p:spPr>
          <a:xfrm>
            <a:off x="3077572" y="1034783"/>
            <a:ext cx="3015929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400" dirty="0"/>
              <a:t>Per day basis </a:t>
            </a:r>
            <a:r>
              <a:rPr lang="en-MY" sz="1400" dirty="0">
                <a:solidFill>
                  <a:schemeClr val="accent1"/>
                </a:solidFill>
              </a:rPr>
              <a:t>only</a:t>
            </a:r>
            <a:endParaRPr sz="1400" dirty="0">
              <a:solidFill>
                <a:schemeClr val="accent1"/>
              </a:solidFill>
            </a:endParaRPr>
          </a:p>
        </p:txBody>
      </p:sp>
      <p:pic>
        <p:nvPicPr>
          <p:cNvPr id="619" name="Google Shape;61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0075" y="1901987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2"/>
          <p:cNvSpPr txBox="1">
            <a:spLocks noGrp="1"/>
          </p:cNvSpPr>
          <p:nvPr>
            <p:ph type="ctrTitle" idx="4294967295"/>
          </p:nvPr>
        </p:nvSpPr>
        <p:spPr>
          <a:xfrm>
            <a:off x="3729764" y="1975113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02</a:t>
            </a:r>
            <a:endParaRPr sz="1400" dirty="0"/>
          </a:p>
        </p:txBody>
      </p:sp>
      <p:sp>
        <p:nvSpPr>
          <p:cNvPr id="621" name="Google Shape;621;p52"/>
          <p:cNvSpPr txBox="1">
            <a:spLocks noGrp="1"/>
          </p:cNvSpPr>
          <p:nvPr>
            <p:ph type="subTitle" idx="4294967295"/>
          </p:nvPr>
        </p:nvSpPr>
        <p:spPr>
          <a:xfrm>
            <a:off x="3738390" y="2370036"/>
            <a:ext cx="25026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Per hour basis only</a:t>
            </a:r>
          </a:p>
        </p:txBody>
      </p:sp>
      <p:pic>
        <p:nvPicPr>
          <p:cNvPr id="622" name="Google Shape;62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6425" y="3242743"/>
            <a:ext cx="4731302" cy="123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2"/>
          <p:cNvSpPr txBox="1">
            <a:spLocks noGrp="1"/>
          </p:cNvSpPr>
          <p:nvPr>
            <p:ph type="ctrTitle" idx="4294967295"/>
          </p:nvPr>
        </p:nvSpPr>
        <p:spPr>
          <a:xfrm>
            <a:off x="4427362" y="3315868"/>
            <a:ext cx="1545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03</a:t>
            </a:r>
            <a:endParaRPr sz="1400" dirty="0"/>
          </a:p>
        </p:txBody>
      </p:sp>
      <p:sp>
        <p:nvSpPr>
          <p:cNvPr id="624" name="Google Shape;624;p52"/>
          <p:cNvSpPr txBox="1">
            <a:spLocks noGrp="1"/>
          </p:cNvSpPr>
          <p:nvPr>
            <p:ph type="subTitle" idx="4294967295"/>
          </p:nvPr>
        </p:nvSpPr>
        <p:spPr>
          <a:xfrm>
            <a:off x="4427362" y="3709777"/>
            <a:ext cx="25026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MY" sz="1400" dirty="0"/>
              <a:t>Per half an hour basis only</a:t>
            </a:r>
            <a:endParaRPr sz="1400" dirty="0"/>
          </a:p>
        </p:txBody>
      </p:sp>
      <p:sp>
        <p:nvSpPr>
          <p:cNvPr id="625" name="Google Shape;625;p52"/>
          <p:cNvSpPr/>
          <p:nvPr/>
        </p:nvSpPr>
        <p:spPr>
          <a:xfrm>
            <a:off x="3469628" y="3719102"/>
            <a:ext cx="414187" cy="292642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52"/>
          <p:cNvGrpSpPr/>
          <p:nvPr/>
        </p:nvGrpSpPr>
        <p:grpSpPr>
          <a:xfrm>
            <a:off x="2813019" y="2342552"/>
            <a:ext cx="321145" cy="390782"/>
            <a:chOff x="871254" y="3360146"/>
            <a:chExt cx="285183" cy="347023"/>
          </a:xfrm>
        </p:grpSpPr>
        <p:sp>
          <p:nvSpPr>
            <p:cNvPr id="627" name="Google Shape;627;p52"/>
            <p:cNvSpPr/>
            <p:nvPr/>
          </p:nvSpPr>
          <p:spPr>
            <a:xfrm>
              <a:off x="871254" y="3360146"/>
              <a:ext cx="135052" cy="164863"/>
            </a:xfrm>
            <a:custGeom>
              <a:avLst/>
              <a:gdLst/>
              <a:ahLst/>
              <a:cxnLst/>
              <a:rect l="l" t="t" r="r" b="b"/>
              <a:pathLst>
                <a:path w="4263" h="5204" extrusionOk="0">
                  <a:moveTo>
                    <a:pt x="4084" y="0"/>
                  </a:moveTo>
                  <a:cubicBezTo>
                    <a:pt x="2965" y="107"/>
                    <a:pt x="1941" y="619"/>
                    <a:pt x="1179" y="1453"/>
                  </a:cubicBezTo>
                  <a:cubicBezTo>
                    <a:pt x="417" y="2286"/>
                    <a:pt x="0" y="3358"/>
                    <a:pt x="0" y="4489"/>
                  </a:cubicBezTo>
                  <a:cubicBezTo>
                    <a:pt x="0" y="4679"/>
                    <a:pt x="12" y="4870"/>
                    <a:pt x="36" y="5060"/>
                  </a:cubicBezTo>
                  <a:cubicBezTo>
                    <a:pt x="48" y="5144"/>
                    <a:pt x="107" y="5203"/>
                    <a:pt x="191" y="5203"/>
                  </a:cubicBezTo>
                  <a:lnTo>
                    <a:pt x="214" y="5203"/>
                  </a:lnTo>
                  <a:cubicBezTo>
                    <a:pt x="298" y="5179"/>
                    <a:pt x="357" y="5108"/>
                    <a:pt x="345" y="5025"/>
                  </a:cubicBezTo>
                  <a:cubicBezTo>
                    <a:pt x="310" y="4834"/>
                    <a:pt x="310" y="4667"/>
                    <a:pt x="310" y="4477"/>
                  </a:cubicBezTo>
                  <a:cubicBezTo>
                    <a:pt x="310" y="2310"/>
                    <a:pt x="1941" y="524"/>
                    <a:pt x="4096" y="310"/>
                  </a:cubicBezTo>
                  <a:cubicBezTo>
                    <a:pt x="4107" y="312"/>
                    <a:pt x="4118" y="313"/>
                    <a:pt x="4128" y="313"/>
                  </a:cubicBezTo>
                  <a:cubicBezTo>
                    <a:pt x="4215" y="313"/>
                    <a:pt x="4263" y="229"/>
                    <a:pt x="4263" y="155"/>
                  </a:cubicBezTo>
                  <a:cubicBezTo>
                    <a:pt x="4239" y="60"/>
                    <a:pt x="4167" y="0"/>
                    <a:pt x="4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>
              <a:off x="876132" y="3360146"/>
              <a:ext cx="280305" cy="347023"/>
            </a:xfrm>
            <a:custGeom>
              <a:avLst/>
              <a:gdLst/>
              <a:ahLst/>
              <a:cxnLst/>
              <a:rect l="l" t="t" r="r" b="b"/>
              <a:pathLst>
                <a:path w="8848" h="10954" extrusionOk="0">
                  <a:moveTo>
                    <a:pt x="4585" y="0"/>
                  </a:moveTo>
                  <a:cubicBezTo>
                    <a:pt x="4490" y="0"/>
                    <a:pt x="4418" y="60"/>
                    <a:pt x="4418" y="155"/>
                  </a:cubicBezTo>
                  <a:cubicBezTo>
                    <a:pt x="4418" y="238"/>
                    <a:pt x="4478" y="322"/>
                    <a:pt x="4561" y="322"/>
                  </a:cubicBezTo>
                  <a:cubicBezTo>
                    <a:pt x="6787" y="441"/>
                    <a:pt x="8526" y="2262"/>
                    <a:pt x="8526" y="4489"/>
                  </a:cubicBezTo>
                  <a:cubicBezTo>
                    <a:pt x="8526" y="6298"/>
                    <a:pt x="7359" y="7906"/>
                    <a:pt x="5621" y="8454"/>
                  </a:cubicBezTo>
                  <a:cubicBezTo>
                    <a:pt x="5597" y="8477"/>
                    <a:pt x="5549" y="8489"/>
                    <a:pt x="5537" y="8537"/>
                  </a:cubicBezTo>
                  <a:lnTo>
                    <a:pt x="4347" y="10501"/>
                  </a:lnTo>
                  <a:lnTo>
                    <a:pt x="3156" y="8537"/>
                  </a:lnTo>
                  <a:cubicBezTo>
                    <a:pt x="3132" y="8501"/>
                    <a:pt x="3108" y="8477"/>
                    <a:pt x="3061" y="8454"/>
                  </a:cubicBezTo>
                  <a:cubicBezTo>
                    <a:pt x="1727" y="8025"/>
                    <a:pt x="715" y="6965"/>
                    <a:pt x="322" y="5632"/>
                  </a:cubicBezTo>
                  <a:cubicBezTo>
                    <a:pt x="303" y="5556"/>
                    <a:pt x="238" y="5517"/>
                    <a:pt x="177" y="5517"/>
                  </a:cubicBezTo>
                  <a:cubicBezTo>
                    <a:pt x="161" y="5517"/>
                    <a:pt x="146" y="5520"/>
                    <a:pt x="132" y="5525"/>
                  </a:cubicBezTo>
                  <a:cubicBezTo>
                    <a:pt x="37" y="5560"/>
                    <a:pt x="1" y="5644"/>
                    <a:pt x="25" y="5715"/>
                  </a:cubicBezTo>
                  <a:cubicBezTo>
                    <a:pt x="239" y="6429"/>
                    <a:pt x="608" y="7084"/>
                    <a:pt x="1132" y="7608"/>
                  </a:cubicBezTo>
                  <a:cubicBezTo>
                    <a:pt x="1632" y="8132"/>
                    <a:pt x="2239" y="8513"/>
                    <a:pt x="2930" y="8739"/>
                  </a:cubicBezTo>
                  <a:lnTo>
                    <a:pt x="4228" y="10882"/>
                  </a:lnTo>
                  <a:cubicBezTo>
                    <a:pt x="4251" y="10930"/>
                    <a:pt x="4299" y="10954"/>
                    <a:pt x="4359" y="10954"/>
                  </a:cubicBezTo>
                  <a:cubicBezTo>
                    <a:pt x="4418" y="10954"/>
                    <a:pt x="4466" y="10930"/>
                    <a:pt x="4490" y="10882"/>
                  </a:cubicBezTo>
                  <a:lnTo>
                    <a:pt x="5787" y="8739"/>
                  </a:lnTo>
                  <a:cubicBezTo>
                    <a:pt x="6668" y="8442"/>
                    <a:pt x="7407" y="7894"/>
                    <a:pt x="7978" y="7144"/>
                  </a:cubicBezTo>
                  <a:cubicBezTo>
                    <a:pt x="8550" y="6370"/>
                    <a:pt x="8847" y="5441"/>
                    <a:pt x="8847" y="4465"/>
                  </a:cubicBezTo>
                  <a:cubicBezTo>
                    <a:pt x="8847" y="2107"/>
                    <a:pt x="6978" y="119"/>
                    <a:pt x="4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950073" y="3450656"/>
              <a:ext cx="792" cy="1172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1"/>
                  </a:moveTo>
                  <a:lnTo>
                    <a:pt x="12" y="24"/>
                  </a:lnTo>
                  <a:cubicBezTo>
                    <a:pt x="12" y="24"/>
                    <a:pt x="0" y="24"/>
                    <a:pt x="0" y="36"/>
                  </a:cubicBezTo>
                  <a:cubicBezTo>
                    <a:pt x="12" y="24"/>
                    <a:pt x="24" y="24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>
              <a:off x="923304" y="3434784"/>
              <a:ext cx="178042" cy="156594"/>
            </a:xfrm>
            <a:custGeom>
              <a:avLst/>
              <a:gdLst/>
              <a:ahLst/>
              <a:cxnLst/>
              <a:rect l="l" t="t" r="r" b="b"/>
              <a:pathLst>
                <a:path w="5620" h="4943" extrusionOk="0">
                  <a:moveTo>
                    <a:pt x="845" y="549"/>
                  </a:moveTo>
                  <a:cubicBezTo>
                    <a:pt x="844" y="550"/>
                    <a:pt x="842" y="552"/>
                    <a:pt x="841" y="553"/>
                  </a:cubicBezTo>
                  <a:lnTo>
                    <a:pt x="841" y="553"/>
                  </a:lnTo>
                  <a:cubicBezTo>
                    <a:pt x="842" y="552"/>
                    <a:pt x="844" y="550"/>
                    <a:pt x="845" y="549"/>
                  </a:cubicBezTo>
                  <a:close/>
                  <a:moveTo>
                    <a:pt x="4548" y="2561"/>
                  </a:moveTo>
                  <a:lnTo>
                    <a:pt x="4548" y="3145"/>
                  </a:lnTo>
                  <a:cubicBezTo>
                    <a:pt x="4548" y="3228"/>
                    <a:pt x="4620" y="3300"/>
                    <a:pt x="4715" y="3300"/>
                  </a:cubicBezTo>
                  <a:lnTo>
                    <a:pt x="5298" y="3300"/>
                  </a:lnTo>
                  <a:lnTo>
                    <a:pt x="5298" y="3871"/>
                  </a:lnTo>
                  <a:lnTo>
                    <a:pt x="4715" y="3871"/>
                  </a:lnTo>
                  <a:cubicBezTo>
                    <a:pt x="4620" y="3871"/>
                    <a:pt x="4548" y="3942"/>
                    <a:pt x="4548" y="4038"/>
                  </a:cubicBezTo>
                  <a:lnTo>
                    <a:pt x="4548" y="4609"/>
                  </a:lnTo>
                  <a:lnTo>
                    <a:pt x="3989" y="4609"/>
                  </a:lnTo>
                  <a:lnTo>
                    <a:pt x="3989" y="4038"/>
                  </a:lnTo>
                  <a:cubicBezTo>
                    <a:pt x="3989" y="3942"/>
                    <a:pt x="3905" y="3871"/>
                    <a:pt x="3822" y="3871"/>
                  </a:cubicBezTo>
                  <a:lnTo>
                    <a:pt x="3239" y="3871"/>
                  </a:lnTo>
                  <a:lnTo>
                    <a:pt x="3239" y="3300"/>
                  </a:lnTo>
                  <a:lnTo>
                    <a:pt x="3822" y="3300"/>
                  </a:lnTo>
                  <a:cubicBezTo>
                    <a:pt x="3905" y="3300"/>
                    <a:pt x="3989" y="3228"/>
                    <a:pt x="3989" y="3145"/>
                  </a:cubicBezTo>
                  <a:lnTo>
                    <a:pt x="3989" y="2561"/>
                  </a:lnTo>
                  <a:close/>
                  <a:moveTo>
                    <a:pt x="1441" y="0"/>
                  </a:moveTo>
                  <a:cubicBezTo>
                    <a:pt x="1159" y="0"/>
                    <a:pt x="895" y="90"/>
                    <a:pt x="667" y="263"/>
                  </a:cubicBezTo>
                  <a:cubicBezTo>
                    <a:pt x="0" y="787"/>
                    <a:pt x="0" y="1716"/>
                    <a:pt x="274" y="2347"/>
                  </a:cubicBezTo>
                  <a:cubicBezTo>
                    <a:pt x="441" y="2704"/>
                    <a:pt x="679" y="3038"/>
                    <a:pt x="988" y="3371"/>
                  </a:cubicBezTo>
                  <a:cubicBezTo>
                    <a:pt x="1441" y="3859"/>
                    <a:pt x="1941" y="4228"/>
                    <a:pt x="2405" y="4585"/>
                  </a:cubicBezTo>
                  <a:cubicBezTo>
                    <a:pt x="2441" y="4597"/>
                    <a:pt x="2465" y="4609"/>
                    <a:pt x="2500" y="4609"/>
                  </a:cubicBezTo>
                  <a:cubicBezTo>
                    <a:pt x="2524" y="4609"/>
                    <a:pt x="2560" y="4597"/>
                    <a:pt x="2584" y="4585"/>
                  </a:cubicBezTo>
                  <a:cubicBezTo>
                    <a:pt x="2798" y="4454"/>
                    <a:pt x="2977" y="4312"/>
                    <a:pt x="3131" y="4193"/>
                  </a:cubicBezTo>
                  <a:lnTo>
                    <a:pt x="3667" y="4193"/>
                  </a:lnTo>
                  <a:lnTo>
                    <a:pt x="3667" y="4776"/>
                  </a:lnTo>
                  <a:cubicBezTo>
                    <a:pt x="3667" y="4859"/>
                    <a:pt x="3739" y="4943"/>
                    <a:pt x="3834" y="4943"/>
                  </a:cubicBezTo>
                  <a:lnTo>
                    <a:pt x="4715" y="4943"/>
                  </a:lnTo>
                  <a:cubicBezTo>
                    <a:pt x="4798" y="4943"/>
                    <a:pt x="4870" y="4859"/>
                    <a:pt x="4870" y="4776"/>
                  </a:cubicBezTo>
                  <a:lnTo>
                    <a:pt x="4870" y="4193"/>
                  </a:lnTo>
                  <a:lnTo>
                    <a:pt x="5453" y="4193"/>
                  </a:lnTo>
                  <a:cubicBezTo>
                    <a:pt x="5548" y="4193"/>
                    <a:pt x="5620" y="4121"/>
                    <a:pt x="5620" y="4026"/>
                  </a:cubicBezTo>
                  <a:lnTo>
                    <a:pt x="5620" y="3157"/>
                  </a:lnTo>
                  <a:cubicBezTo>
                    <a:pt x="5620" y="3050"/>
                    <a:pt x="5548" y="2978"/>
                    <a:pt x="5453" y="2978"/>
                  </a:cubicBezTo>
                  <a:lnTo>
                    <a:pt x="4882" y="2978"/>
                  </a:lnTo>
                  <a:lnTo>
                    <a:pt x="4882" y="2395"/>
                  </a:lnTo>
                  <a:cubicBezTo>
                    <a:pt x="4882" y="2323"/>
                    <a:pt x="4834" y="2276"/>
                    <a:pt x="4775" y="2252"/>
                  </a:cubicBezTo>
                  <a:cubicBezTo>
                    <a:pt x="4798" y="2157"/>
                    <a:pt x="4834" y="2073"/>
                    <a:pt x="4858" y="1966"/>
                  </a:cubicBezTo>
                  <a:cubicBezTo>
                    <a:pt x="4882" y="1871"/>
                    <a:pt x="4834" y="1787"/>
                    <a:pt x="4739" y="1776"/>
                  </a:cubicBezTo>
                  <a:cubicBezTo>
                    <a:pt x="4725" y="1771"/>
                    <a:pt x="4710" y="1769"/>
                    <a:pt x="4695" y="1769"/>
                  </a:cubicBezTo>
                  <a:cubicBezTo>
                    <a:pt x="4625" y="1769"/>
                    <a:pt x="4558" y="1816"/>
                    <a:pt x="4548" y="1895"/>
                  </a:cubicBezTo>
                  <a:cubicBezTo>
                    <a:pt x="4525" y="2014"/>
                    <a:pt x="4489" y="2109"/>
                    <a:pt x="4429" y="2228"/>
                  </a:cubicBezTo>
                  <a:lnTo>
                    <a:pt x="3834" y="2228"/>
                  </a:lnTo>
                  <a:cubicBezTo>
                    <a:pt x="3739" y="2228"/>
                    <a:pt x="3667" y="2311"/>
                    <a:pt x="3667" y="2395"/>
                  </a:cubicBezTo>
                  <a:lnTo>
                    <a:pt x="3667" y="2978"/>
                  </a:lnTo>
                  <a:lnTo>
                    <a:pt x="3096" y="2978"/>
                  </a:lnTo>
                  <a:cubicBezTo>
                    <a:pt x="3001" y="2978"/>
                    <a:pt x="2929" y="3050"/>
                    <a:pt x="2929" y="3145"/>
                  </a:cubicBezTo>
                  <a:lnTo>
                    <a:pt x="2929" y="3942"/>
                  </a:lnTo>
                  <a:cubicBezTo>
                    <a:pt x="2798" y="4050"/>
                    <a:pt x="2655" y="4157"/>
                    <a:pt x="2500" y="4252"/>
                  </a:cubicBezTo>
                  <a:cubicBezTo>
                    <a:pt x="2060" y="3942"/>
                    <a:pt x="1619" y="3585"/>
                    <a:pt x="1215" y="3169"/>
                  </a:cubicBezTo>
                  <a:cubicBezTo>
                    <a:pt x="917" y="2859"/>
                    <a:pt x="715" y="2549"/>
                    <a:pt x="560" y="2228"/>
                  </a:cubicBezTo>
                  <a:cubicBezTo>
                    <a:pt x="322" y="1718"/>
                    <a:pt x="322" y="970"/>
                    <a:pt x="841" y="553"/>
                  </a:cubicBezTo>
                  <a:lnTo>
                    <a:pt x="841" y="553"/>
                  </a:lnTo>
                  <a:cubicBezTo>
                    <a:pt x="770" y="610"/>
                    <a:pt x="665" y="692"/>
                    <a:pt x="665" y="692"/>
                  </a:cubicBezTo>
                  <a:cubicBezTo>
                    <a:pt x="664" y="692"/>
                    <a:pt x="713" y="653"/>
                    <a:pt x="857" y="537"/>
                  </a:cubicBezTo>
                  <a:cubicBezTo>
                    <a:pt x="887" y="514"/>
                    <a:pt x="899" y="505"/>
                    <a:pt x="899" y="505"/>
                  </a:cubicBezTo>
                  <a:lnTo>
                    <a:pt x="899" y="505"/>
                  </a:lnTo>
                  <a:cubicBezTo>
                    <a:pt x="899" y="505"/>
                    <a:pt x="887" y="514"/>
                    <a:pt x="869" y="525"/>
                  </a:cubicBezTo>
                  <a:cubicBezTo>
                    <a:pt x="1045" y="396"/>
                    <a:pt x="1250" y="331"/>
                    <a:pt x="1461" y="331"/>
                  </a:cubicBezTo>
                  <a:cubicBezTo>
                    <a:pt x="1521" y="331"/>
                    <a:pt x="1582" y="336"/>
                    <a:pt x="1643" y="347"/>
                  </a:cubicBezTo>
                  <a:cubicBezTo>
                    <a:pt x="1941" y="406"/>
                    <a:pt x="2191" y="561"/>
                    <a:pt x="2358" y="799"/>
                  </a:cubicBezTo>
                  <a:cubicBezTo>
                    <a:pt x="2396" y="866"/>
                    <a:pt x="2445" y="893"/>
                    <a:pt x="2495" y="893"/>
                  </a:cubicBezTo>
                  <a:cubicBezTo>
                    <a:pt x="2552" y="893"/>
                    <a:pt x="2611" y="857"/>
                    <a:pt x="2655" y="799"/>
                  </a:cubicBezTo>
                  <a:cubicBezTo>
                    <a:pt x="2903" y="497"/>
                    <a:pt x="3171" y="342"/>
                    <a:pt x="3440" y="342"/>
                  </a:cubicBezTo>
                  <a:cubicBezTo>
                    <a:pt x="3468" y="342"/>
                    <a:pt x="3496" y="343"/>
                    <a:pt x="3524" y="347"/>
                  </a:cubicBezTo>
                  <a:lnTo>
                    <a:pt x="3536" y="347"/>
                  </a:lnTo>
                  <a:cubicBezTo>
                    <a:pt x="3763" y="347"/>
                    <a:pt x="3929" y="383"/>
                    <a:pt x="4072" y="478"/>
                  </a:cubicBezTo>
                  <a:cubicBezTo>
                    <a:pt x="4227" y="561"/>
                    <a:pt x="4358" y="716"/>
                    <a:pt x="4441" y="894"/>
                  </a:cubicBezTo>
                  <a:cubicBezTo>
                    <a:pt x="4501" y="1014"/>
                    <a:pt x="4548" y="1133"/>
                    <a:pt x="4560" y="1264"/>
                  </a:cubicBezTo>
                  <a:cubicBezTo>
                    <a:pt x="4584" y="1335"/>
                    <a:pt x="4644" y="1395"/>
                    <a:pt x="4727" y="1395"/>
                  </a:cubicBezTo>
                  <a:lnTo>
                    <a:pt x="4763" y="1395"/>
                  </a:lnTo>
                  <a:cubicBezTo>
                    <a:pt x="4846" y="1383"/>
                    <a:pt x="4906" y="1287"/>
                    <a:pt x="4894" y="1204"/>
                  </a:cubicBezTo>
                  <a:cubicBezTo>
                    <a:pt x="4858" y="1037"/>
                    <a:pt x="4822" y="883"/>
                    <a:pt x="4739" y="740"/>
                  </a:cubicBezTo>
                  <a:cubicBezTo>
                    <a:pt x="4620" y="525"/>
                    <a:pt x="4465" y="323"/>
                    <a:pt x="4251" y="192"/>
                  </a:cubicBezTo>
                  <a:cubicBezTo>
                    <a:pt x="4060" y="73"/>
                    <a:pt x="3834" y="13"/>
                    <a:pt x="3548" y="13"/>
                  </a:cubicBezTo>
                  <a:cubicBezTo>
                    <a:pt x="3514" y="10"/>
                    <a:pt x="3479" y="8"/>
                    <a:pt x="3445" y="8"/>
                  </a:cubicBezTo>
                  <a:cubicBezTo>
                    <a:pt x="3115" y="8"/>
                    <a:pt x="2805" y="165"/>
                    <a:pt x="2524" y="478"/>
                  </a:cubicBezTo>
                  <a:cubicBezTo>
                    <a:pt x="2322" y="240"/>
                    <a:pt x="2036" y="85"/>
                    <a:pt x="1703" y="25"/>
                  </a:cubicBezTo>
                  <a:cubicBezTo>
                    <a:pt x="1614" y="9"/>
                    <a:pt x="1527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52"/>
          <p:cNvGrpSpPr/>
          <p:nvPr/>
        </p:nvGrpSpPr>
        <p:grpSpPr>
          <a:xfrm>
            <a:off x="2131743" y="978057"/>
            <a:ext cx="412901" cy="413257"/>
            <a:chOff x="2185372" y="1957799"/>
            <a:chExt cx="366664" cy="366981"/>
          </a:xfrm>
        </p:grpSpPr>
        <p:sp>
          <p:nvSpPr>
            <p:cNvPr id="632" name="Google Shape;632;p52"/>
            <p:cNvSpPr/>
            <p:nvPr/>
          </p:nvSpPr>
          <p:spPr>
            <a:xfrm>
              <a:off x="2228742" y="2000853"/>
              <a:ext cx="75082" cy="74226"/>
            </a:xfrm>
            <a:custGeom>
              <a:avLst/>
              <a:gdLst/>
              <a:ahLst/>
              <a:cxnLst/>
              <a:rect l="l" t="t" r="r" b="b"/>
              <a:pathLst>
                <a:path w="2370" h="2343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2188001" y="2067159"/>
              <a:ext cx="98873" cy="35070"/>
            </a:xfrm>
            <a:custGeom>
              <a:avLst/>
              <a:gdLst/>
              <a:ahLst/>
              <a:cxnLst/>
              <a:rect l="l" t="t" r="r" b="b"/>
              <a:pathLst>
                <a:path w="3121" h="1107" extrusionOk="0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2185372" y="2119114"/>
              <a:ext cx="97733" cy="37066"/>
            </a:xfrm>
            <a:custGeom>
              <a:avLst/>
              <a:gdLst/>
              <a:ahLst/>
              <a:cxnLst/>
              <a:rect l="l" t="t" r="r" b="b"/>
              <a:pathLst>
                <a:path w="3085" h="1170" extrusionOk="0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2294763" y="1960587"/>
              <a:ext cx="36242" cy="97131"/>
            </a:xfrm>
            <a:custGeom>
              <a:avLst/>
              <a:gdLst/>
              <a:ahLst/>
              <a:cxnLst/>
              <a:rect l="l" t="t" r="r" b="b"/>
              <a:pathLst>
                <a:path w="1144" h="3066" extrusionOk="0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2"/>
            <p:cNvSpPr/>
            <p:nvPr/>
          </p:nvSpPr>
          <p:spPr>
            <a:xfrm>
              <a:off x="2346433" y="1957799"/>
              <a:ext cx="38491" cy="96909"/>
            </a:xfrm>
            <a:custGeom>
              <a:avLst/>
              <a:gdLst/>
              <a:ahLst/>
              <a:cxnLst/>
              <a:rect l="l" t="t" r="r" b="b"/>
              <a:pathLst>
                <a:path w="1215" h="3059" extrusionOk="0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2"/>
            <p:cNvSpPr/>
            <p:nvPr/>
          </p:nvSpPr>
          <p:spPr>
            <a:xfrm>
              <a:off x="2290993" y="2100391"/>
              <a:ext cx="37731" cy="121778"/>
            </a:xfrm>
            <a:custGeom>
              <a:avLst/>
              <a:gdLst/>
              <a:ahLst/>
              <a:cxnLst/>
              <a:rect l="l" t="t" r="r" b="b"/>
              <a:pathLst>
                <a:path w="1191" h="3844" extrusionOk="0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2"/>
            <p:cNvSpPr/>
            <p:nvPr/>
          </p:nvSpPr>
          <p:spPr>
            <a:xfrm>
              <a:off x="2353592" y="2091362"/>
              <a:ext cx="68302" cy="20307"/>
            </a:xfrm>
            <a:custGeom>
              <a:avLst/>
              <a:gdLst/>
              <a:ahLst/>
              <a:cxnLst/>
              <a:rect l="l" t="t" r="r" b="b"/>
              <a:pathLst>
                <a:path w="2156" h="641" extrusionOk="0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2"/>
            <p:cNvSpPr/>
            <p:nvPr/>
          </p:nvSpPr>
          <p:spPr>
            <a:xfrm>
              <a:off x="2321532" y="2064434"/>
              <a:ext cx="230504" cy="260346"/>
            </a:xfrm>
            <a:custGeom>
              <a:avLst/>
              <a:gdLst/>
              <a:ahLst/>
              <a:cxnLst/>
              <a:rect l="l" t="t" r="r" b="b"/>
              <a:pathLst>
                <a:path w="7276" h="8218" extrusionOk="0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1AA0837-AF9B-43BE-A916-7FAE8956FC26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4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 11/02/2022 |03</a:t>
            </a:r>
          </a:p>
        </p:txBody>
      </p:sp>
    </p:spTree>
    <p:extLst>
      <p:ext uri="{BB962C8B-B14F-4D97-AF65-F5344CB8AC3E}">
        <p14:creationId xmlns:p14="http://schemas.microsoft.com/office/powerpoint/2010/main" val="82196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C7D1-F634-44CA-8AE3-044DCA89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602271" y="2290137"/>
            <a:ext cx="4819340" cy="643800"/>
          </a:xfrm>
        </p:spPr>
        <p:txBody>
          <a:bodyPr/>
          <a:lstStyle/>
          <a:p>
            <a:r>
              <a:rPr lang="en-MY" dirty="0"/>
              <a:t>Workload per day per apartments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ADCCF-C6E3-43E5-BD55-6EA9A50B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90" y="984782"/>
            <a:ext cx="1848473" cy="1112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0CA53-6F39-4192-8B10-7AEA3611A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45" y="984782"/>
            <a:ext cx="1850935" cy="1112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19A32-5A55-40F4-AF42-6ED06F585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362" y="984783"/>
            <a:ext cx="1850937" cy="1112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88F61-D829-4402-868B-6DEFF4187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547" y="984783"/>
            <a:ext cx="1869051" cy="1112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4E33-F4AB-4C8E-A01C-B9B456595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790" y="2746963"/>
            <a:ext cx="1850935" cy="1112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196A76-C604-4E33-8A27-86845539A5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845" y="2746964"/>
            <a:ext cx="1850935" cy="1112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140F6-F699-435D-BEE4-AE38958C0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900" y="2746963"/>
            <a:ext cx="1850935" cy="1112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373502-4E29-45B8-B1CC-2BF6D5BA9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4547" y="2746963"/>
            <a:ext cx="1850935" cy="1112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15E32D-4613-4F01-9051-69095BBC43CA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10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 11/02/2022 |04</a:t>
            </a:r>
          </a:p>
        </p:txBody>
      </p:sp>
    </p:spTree>
    <p:extLst>
      <p:ext uri="{BB962C8B-B14F-4D97-AF65-F5344CB8AC3E}">
        <p14:creationId xmlns:p14="http://schemas.microsoft.com/office/powerpoint/2010/main" val="136617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321-0A53-4288-8709-B14D677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1240033" y="2471182"/>
            <a:ext cx="4094864" cy="643800"/>
          </a:xfrm>
        </p:spPr>
        <p:txBody>
          <a:bodyPr/>
          <a:lstStyle/>
          <a:p>
            <a:r>
              <a:rPr lang="en-MY" dirty="0"/>
              <a:t>Aggregated Workload per day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2A2E3-FD55-4174-AF03-04F44795775B}"/>
              </a:ext>
            </a:extLst>
          </p:cNvPr>
          <p:cNvSpPr txBox="1"/>
          <p:nvPr/>
        </p:nvSpPr>
        <p:spPr>
          <a:xfrm>
            <a:off x="0" y="4884057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 dirty="0">
                <a:solidFill>
                  <a:schemeClr val="tx2"/>
                </a:solidFill>
                <a:hlinkClick r:id="rId2"/>
              </a:rPr>
              <a:t>fatmir-0@student.ltu.se</a:t>
            </a:r>
            <a:r>
              <a:rPr lang="en-MY" sz="900" dirty="0">
                <a:solidFill>
                  <a:schemeClr val="tx2"/>
                </a:solidFill>
              </a:rPr>
              <a:t>							 11/02/2022 | 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5F596-3361-4B89-8311-8E45EA66E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83" y="1723417"/>
            <a:ext cx="3805988" cy="2290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BA6A36-C141-490E-959A-E54CEA6C7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812" y="1734147"/>
            <a:ext cx="3816780" cy="22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23365"/>
      </p:ext>
    </p:extLst>
  </p:cSld>
  <p:clrMapOvr>
    <a:masterClrMapping/>
  </p:clrMapOvr>
</p:sld>
</file>

<file path=ppt/theme/theme1.xml><?xml version="1.0" encoding="utf-8"?>
<a:theme xmlns:a="http://schemas.openxmlformats.org/drawingml/2006/main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1036</Words>
  <Application>Microsoft Office PowerPoint</Application>
  <PresentationFormat>On-screen Show (16:9)</PresentationFormat>
  <Paragraphs>102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Fira Sans Extra Condensed Medium</vt:lpstr>
      <vt:lpstr>Work Sans Light</vt:lpstr>
      <vt:lpstr>Righteous</vt:lpstr>
      <vt:lpstr>Arial</vt:lpstr>
      <vt:lpstr>Varela Round</vt:lpstr>
      <vt:lpstr>Neon Cyber Monday by Slidesgo</vt:lpstr>
      <vt:lpstr>IOT WORKLOAD CHARACTERIZATION IN NEXT GENERATION CLOUD SYSTEMS UPDATE</vt:lpstr>
      <vt:lpstr>TABLE OF CONTENTS</vt:lpstr>
      <vt:lpstr>Queueing Model</vt:lpstr>
      <vt:lpstr>Housing complex</vt:lpstr>
      <vt:lpstr>Sensors in the Apartment</vt:lpstr>
      <vt:lpstr>Distribution Per day basis only</vt:lpstr>
      <vt:lpstr>Distribution Categories</vt:lpstr>
      <vt:lpstr>Workload per day per apartments </vt:lpstr>
      <vt:lpstr>Aggregated Workload per day </vt:lpstr>
      <vt:lpstr>Distribution Per hour basis only</vt:lpstr>
      <vt:lpstr>Workload per hour per apartments </vt:lpstr>
      <vt:lpstr>Aggregated Workload per hour </vt:lpstr>
      <vt:lpstr>Distribution Per half hour basis only</vt:lpstr>
      <vt:lpstr>Workload per half hour per apartments </vt:lpstr>
      <vt:lpstr>Aggregated Workload per half-hour </vt:lpstr>
      <vt:lpstr>Findings</vt:lpstr>
      <vt:lpstr>Findings &amp; Next steps</vt:lpstr>
      <vt:lpstr>Thank you! Tack så mycket</vt:lpstr>
      <vt:lpstr>Queueing Model for IoT-Cloud for Markov Model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WORKLOAD CHARACTERIZATION</dc:title>
  <dc:creator>GL62M</dc:creator>
  <cp:lastModifiedBy>Mirza, Fatema (Student)</cp:lastModifiedBy>
  <cp:revision>70</cp:revision>
  <dcterms:modified xsi:type="dcterms:W3CDTF">2022-05-08T11:36:10Z</dcterms:modified>
</cp:coreProperties>
</file>