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5"/>
  </p:notesMasterIdLst>
  <p:sldIdLst>
    <p:sldId id="256" r:id="rId2"/>
    <p:sldId id="259" r:id="rId3"/>
    <p:sldId id="318" r:id="rId4"/>
    <p:sldId id="401" r:id="rId5"/>
    <p:sldId id="420" r:id="rId6"/>
    <p:sldId id="421" r:id="rId7"/>
    <p:sldId id="424" r:id="rId8"/>
    <p:sldId id="422" r:id="rId9"/>
    <p:sldId id="414" r:id="rId10"/>
    <p:sldId id="415" r:id="rId11"/>
    <p:sldId id="402" r:id="rId12"/>
    <p:sldId id="425" r:id="rId13"/>
    <p:sldId id="428" r:id="rId14"/>
    <p:sldId id="429" r:id="rId15"/>
    <p:sldId id="416" r:id="rId16"/>
    <p:sldId id="417" r:id="rId17"/>
    <p:sldId id="419" r:id="rId18"/>
    <p:sldId id="432" r:id="rId19"/>
    <p:sldId id="430" r:id="rId20"/>
    <p:sldId id="431" r:id="rId21"/>
    <p:sldId id="433" r:id="rId22"/>
    <p:sldId id="379" r:id="rId23"/>
    <p:sldId id="341" r:id="rId24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Lato" panose="020F0502020204030203" pitchFamily="34" charset="0"/>
      <p:regular r:id="rId30"/>
    </p:embeddedFont>
    <p:embeddedFont>
      <p:font typeface="Righteous" panose="020B0604020202020204" charset="0"/>
      <p:regular r:id="rId31"/>
    </p:embeddedFont>
    <p:embeddedFont>
      <p:font typeface="Varela Round" panose="00000500000000000000" pitchFamily="2" charset="-79"/>
      <p:regular r:id="rId32"/>
    </p:embeddedFont>
    <p:embeddedFont>
      <p:font typeface="Work Sans Light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5686"/>
    <a:srgbClr val="1E1E1E"/>
    <a:srgbClr val="FB3DAE"/>
    <a:srgbClr val="F0F0F0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B17C3B-3BD0-4F04-B469-A4573C707860}">
  <a:tblStyle styleId="{3FB17C3B-3BD0-4F04-B469-A4573C7078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7ADEF0-35DC-4E51-8C34-DEDE91FA474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310a5ef2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310a5ef2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012df1a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012df1a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106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Look at autocorrelation function – moving standard deviation </a:t>
            </a:r>
          </a:p>
          <a:p>
            <a:r>
              <a:rPr lang="en-MY" dirty="0"/>
              <a:t>Class of algo considered – time series data (</a:t>
            </a:r>
            <a:r>
              <a:rPr lang="en-MY" dirty="0" err="1"/>
              <a:t>supervcised</a:t>
            </a:r>
            <a:r>
              <a:rPr lang="en-MY" dirty="0"/>
              <a:t> – all the model we have done so far) reflect </a:t>
            </a:r>
          </a:p>
          <a:p>
            <a:r>
              <a:rPr lang="en-MY" dirty="0"/>
              <a:t>Chapter 2 table of taxonomy – c1 (paper and author) , prob, year, time resolution, type of model, workload, use case</a:t>
            </a:r>
          </a:p>
          <a:p>
            <a:r>
              <a:rPr lang="en-MY" dirty="0"/>
              <a:t>Random forest - LSTM </a:t>
            </a:r>
          </a:p>
          <a:p>
            <a:r>
              <a:rPr lang="en-MY" dirty="0"/>
              <a:t>No need for complex models (research)</a:t>
            </a:r>
          </a:p>
          <a:p>
            <a:r>
              <a:rPr lang="en-MY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7387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3012df1a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3012df1a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98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01902" y="2100325"/>
            <a:ext cx="51000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7781" y="3528899"/>
            <a:ext cx="2087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 flipH="1">
            <a:off x="3187656" y="100602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 flipH="1">
            <a:off x="3187573" y="1467512"/>
            <a:ext cx="16020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 idx="2" hasCustomPrompt="1"/>
          </p:nvPr>
        </p:nvSpPr>
        <p:spPr>
          <a:xfrm>
            <a:off x="3671775" y="883818"/>
            <a:ext cx="611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3"/>
          </p:nvPr>
        </p:nvSpPr>
        <p:spPr>
          <a:xfrm flipH="1">
            <a:off x="3187656" y="308825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4"/>
          </p:nvPr>
        </p:nvSpPr>
        <p:spPr>
          <a:xfrm flipH="1">
            <a:off x="3187672" y="3544263"/>
            <a:ext cx="1602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5" hasCustomPrompt="1"/>
          </p:nvPr>
        </p:nvSpPr>
        <p:spPr>
          <a:xfrm>
            <a:off x="3673003" y="2843668"/>
            <a:ext cx="611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ctrTitle" idx="6"/>
          </p:nvPr>
        </p:nvSpPr>
        <p:spPr>
          <a:xfrm flipH="1">
            <a:off x="6845897" y="100602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7"/>
          </p:nvPr>
        </p:nvSpPr>
        <p:spPr>
          <a:xfrm flipH="1">
            <a:off x="6845925" y="1467512"/>
            <a:ext cx="17898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 idx="8" hasCustomPrompt="1"/>
          </p:nvPr>
        </p:nvSpPr>
        <p:spPr>
          <a:xfrm>
            <a:off x="7201626" y="897345"/>
            <a:ext cx="884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ctrTitle" idx="9"/>
          </p:nvPr>
        </p:nvSpPr>
        <p:spPr>
          <a:xfrm flipH="1">
            <a:off x="6839174" y="3086449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3"/>
          </p:nvPr>
        </p:nvSpPr>
        <p:spPr>
          <a:xfrm flipH="1">
            <a:off x="6839200" y="354426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 idx="14" hasCustomPrompt="1"/>
          </p:nvPr>
        </p:nvSpPr>
        <p:spPr>
          <a:xfrm>
            <a:off x="7201626" y="2842140"/>
            <a:ext cx="884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5"/>
          </p:nvPr>
        </p:nvSpPr>
        <p:spPr>
          <a:xfrm rot="-5400000">
            <a:off x="-1014638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1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ctrTitle"/>
          </p:nvPr>
        </p:nvSpPr>
        <p:spPr>
          <a:xfrm>
            <a:off x="617619" y="2317250"/>
            <a:ext cx="2470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617619" y="2778700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 idx="2" hasCustomPrompt="1"/>
          </p:nvPr>
        </p:nvSpPr>
        <p:spPr>
          <a:xfrm>
            <a:off x="617619" y="1714374"/>
            <a:ext cx="839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 flipH="1">
            <a:off x="2486100" y="1525800"/>
            <a:ext cx="4171800" cy="177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">
  <p:cSld name="CUSTOM_1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5735301" y="2311315"/>
            <a:ext cx="279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5985524" y="2780870"/>
            <a:ext cx="254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2" hasCustomPrompt="1"/>
          </p:nvPr>
        </p:nvSpPr>
        <p:spPr>
          <a:xfrm>
            <a:off x="6773458" y="1717600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E1E1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45750" y="355650"/>
            <a:ext cx="627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2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  <p:sldLayoutId id="2147483659" r:id="rId5"/>
    <p:sldLayoutId id="2147483660" r:id="rId6"/>
    <p:sldLayoutId id="2147483674" r:id="rId7"/>
    <p:sldLayoutId id="2147483675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mailto:fatmir-0@student.ltu.se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ilto:fatmir-0@student.ltu.se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mailto:fatmir-0@student.ltu.se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mailto:fatmir-0@student.ltu.se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fatmir-0@student.ltu.se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mailto:fatmir-0@student.ltu.se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fatmir-0@student.ltu.se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mailto:fatmir-0@student.ltu.se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mailto:fatmir-0@student.ltu.se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hyperlink" Target="mailto:fatmir-0@student.ltu.s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mailto:fatmir-0@student.ltu.se" TargetMode="External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qSUJ0UYWMQ" TargetMode="External"/><Relationship Id="rId2" Type="http://schemas.openxmlformats.org/officeDocument/2006/relationships/hyperlink" Target="mailto:fatmir-0@student.ltu.se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oi.org/10.1007/978-1-4757-5301-1_2" TargetMode="External"/><Relationship Id="rId4" Type="http://schemas.openxmlformats.org/officeDocument/2006/relationships/hyperlink" Target="https://doi.org/10.1007/s11134-016-9478-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fatmir-0@student.ltu.se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mailto:fatmir-0@student.ltu.se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mailto:fatmir-0@student.ltu.se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2"/>
          <p:cNvPicPr preferRelativeResize="0"/>
          <p:nvPr/>
        </p:nvPicPr>
        <p:blipFill rotWithShape="1">
          <a:blip r:embed="rId3">
            <a:alphaModFix/>
          </a:blip>
          <a:srcRect l="89" r="89"/>
          <a:stretch/>
        </p:blipFill>
        <p:spPr>
          <a:xfrm>
            <a:off x="47993" y="-725714"/>
            <a:ext cx="6606807" cy="688056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2"/>
          <p:cNvSpPr txBox="1">
            <a:spLocks noGrp="1"/>
          </p:cNvSpPr>
          <p:nvPr>
            <p:ph type="ctrTitle"/>
          </p:nvPr>
        </p:nvSpPr>
        <p:spPr>
          <a:xfrm>
            <a:off x="921675" y="1261513"/>
            <a:ext cx="5657317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IOT WORKLOAD CHARACTERIZATION IN NEXT GENERATION CLOUD SYSTEMS UPDATE</a:t>
            </a:r>
          </a:p>
        </p:txBody>
      </p:sp>
      <p:sp>
        <p:nvSpPr>
          <p:cNvPr id="155" name="Google Shape;155;p32"/>
          <p:cNvSpPr txBox="1">
            <a:spLocks noGrp="1"/>
          </p:cNvSpPr>
          <p:nvPr>
            <p:ph type="subTitle" idx="1"/>
          </p:nvPr>
        </p:nvSpPr>
        <p:spPr>
          <a:xfrm>
            <a:off x="6171524" y="2934168"/>
            <a:ext cx="2087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AFCF2"/>
                </a:solidFill>
              </a:rPr>
              <a:t>Presented by:</a:t>
            </a:r>
            <a:br>
              <a:rPr lang="en" dirty="0">
                <a:solidFill>
                  <a:srgbClr val="3AFCF2"/>
                </a:solidFill>
              </a:rPr>
            </a:br>
            <a:r>
              <a:rPr lang="en" dirty="0">
                <a:solidFill>
                  <a:srgbClr val="3AFCF2"/>
                </a:solidFill>
              </a:rPr>
              <a:t>Fatema Mirza</a:t>
            </a:r>
            <a:endParaRPr dirty="0">
              <a:solidFill>
                <a:srgbClr val="3AFCF2"/>
              </a:solidFill>
            </a:endParaRPr>
          </a:p>
        </p:txBody>
      </p:sp>
      <p:pic>
        <p:nvPicPr>
          <p:cNvPr id="156" name="Google Shape;1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050" y="-239330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0274" y="8927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157902">
            <a:off x="209175" y="540000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441753">
            <a:off x="4307750" y="468937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250125">
            <a:off x="432232" y="4635923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50725" y="2423500"/>
            <a:ext cx="1240924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433670">
            <a:off x="8676850" y="3478724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18522" y="1794150"/>
            <a:ext cx="1326459" cy="124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417F5AB-761E-4ADE-88D4-0E9BBC0C006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6" r="14342"/>
          <a:stretch/>
        </p:blipFill>
        <p:spPr>
          <a:xfrm>
            <a:off x="718457" y="4402315"/>
            <a:ext cx="4680857" cy="683217"/>
          </a:xfrm>
          <a:prstGeom prst="rect">
            <a:avLst/>
          </a:prstGeom>
        </p:spPr>
      </p:pic>
      <p:sp>
        <p:nvSpPr>
          <p:cNvPr id="14" name="Google Shape;154;p32">
            <a:extLst>
              <a:ext uri="{FF2B5EF4-FFF2-40B4-BE49-F238E27FC236}">
                <a16:creationId xmlns:a16="http://schemas.microsoft.com/office/drawing/2014/main" id="{757C3E7C-E2AF-4ECA-9704-D34EC1DD0741}"/>
              </a:ext>
            </a:extLst>
          </p:cNvPr>
          <p:cNvSpPr txBox="1">
            <a:spLocks/>
          </p:cNvSpPr>
          <p:nvPr/>
        </p:nvSpPr>
        <p:spPr>
          <a:xfrm>
            <a:off x="827551" y="2205463"/>
            <a:ext cx="510000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Varela Round"/>
              <a:buNone/>
              <a:defRPr sz="96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MY" sz="1400" dirty="0"/>
              <a:t>Supervised by: </a:t>
            </a:r>
            <a:r>
              <a:rPr lang="en-MY" sz="1400" dirty="0" err="1"/>
              <a:t>Dr.</a:t>
            </a:r>
            <a:r>
              <a:rPr lang="en-MY" sz="1400" dirty="0"/>
              <a:t> Karan Mitra, </a:t>
            </a:r>
            <a:r>
              <a:rPr lang="en-MY" sz="1400" dirty="0" err="1"/>
              <a:t>Dr.</a:t>
            </a:r>
            <a:r>
              <a:rPr lang="en-MY" sz="1400" dirty="0"/>
              <a:t> </a:t>
            </a:r>
            <a:r>
              <a:rPr lang="en-MY" sz="1400" dirty="0" err="1"/>
              <a:t>Saguna</a:t>
            </a:r>
            <a:r>
              <a:rPr lang="en-MY" sz="1400" dirty="0"/>
              <a:t> </a:t>
            </a:r>
            <a:r>
              <a:rPr lang="en-MY" sz="1400" dirty="0" err="1"/>
              <a:t>Saguna</a:t>
            </a:r>
            <a:r>
              <a:rPr lang="en-MY" sz="1400" dirty="0"/>
              <a:t>, </a:t>
            </a:r>
          </a:p>
          <a:p>
            <a:pPr algn="l"/>
            <a:r>
              <a:rPr lang="en-MY" sz="1400" dirty="0" err="1"/>
              <a:t>Dr.</a:t>
            </a:r>
            <a:r>
              <a:rPr lang="en-MY" sz="1400" dirty="0"/>
              <a:t> Christer </a:t>
            </a:r>
            <a:r>
              <a:rPr lang="en-MY" sz="1400" dirty="0" err="1"/>
              <a:t>Åhlund</a:t>
            </a:r>
            <a:endParaRPr lang="en-MY" sz="1400" dirty="0"/>
          </a:p>
          <a:p>
            <a:pPr algn="l"/>
            <a:endParaRPr lang="en-MY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321-0A53-4288-8709-B14D677B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1240033" y="2471182"/>
            <a:ext cx="4094864" cy="643800"/>
          </a:xfrm>
        </p:spPr>
        <p:txBody>
          <a:bodyPr/>
          <a:lstStyle/>
          <a:p>
            <a:r>
              <a:rPr lang="en-MY" dirty="0"/>
              <a:t>ADF, KPSS, PP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2A2E3-FD55-4174-AF03-04F44795775B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2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25/02/2022 | 07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AE8CB-135D-4CE5-A521-4B2014DE1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501" y="2979919"/>
            <a:ext cx="2697617" cy="1340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E4A779-9E7C-43A6-AE38-274C7D929414}"/>
              </a:ext>
            </a:extLst>
          </p:cNvPr>
          <p:cNvSpPr txBox="1"/>
          <p:nvPr/>
        </p:nvSpPr>
        <p:spPr>
          <a:xfrm>
            <a:off x="1800501" y="828937"/>
            <a:ext cx="70604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Augmented Dickey Fuller test (ADF Test) is a common statistical test used to 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test whether a given Time series is stationary or not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 </a:t>
            </a:r>
            <a:endParaRPr lang="en-MY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722C4-6B4B-4AD9-BEE4-94E765613D7A}"/>
              </a:ext>
            </a:extLst>
          </p:cNvPr>
          <p:cNvSpPr txBox="1"/>
          <p:nvPr/>
        </p:nvSpPr>
        <p:spPr>
          <a:xfrm>
            <a:off x="1800501" y="1518811"/>
            <a:ext cx="70604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Kwiatkowski–Phillips–Schmidt–Shin (KPSS) tests are used for testing a null hypothesis that an observable time series is stationary around a deterministic trend (i.e. trend-stationary) against the alternative of a unit root.</a:t>
            </a:r>
            <a:endParaRPr lang="en-MY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4DA9B3-B959-4C50-B3B8-3A0E97EEF675}"/>
              </a:ext>
            </a:extLst>
          </p:cNvPr>
          <p:cNvSpPr txBox="1"/>
          <p:nvPr/>
        </p:nvSpPr>
        <p:spPr>
          <a:xfrm>
            <a:off x="1800501" y="2341698"/>
            <a:ext cx="69588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Phillips–Perron is a unit root test used in time series analysis to test the null hypothesis that a time series is integrated of order 1.</a:t>
            </a:r>
            <a:endParaRPr lang="en-MY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EDA07D-C33D-48E3-8F0A-518F59398D8E}"/>
              </a:ext>
            </a:extLst>
          </p:cNvPr>
          <p:cNvSpPr txBox="1"/>
          <p:nvPr/>
        </p:nvSpPr>
        <p:spPr>
          <a:xfrm>
            <a:off x="4572000" y="3201434"/>
            <a:ext cx="3671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From the test we can see that the d value is to be 2.</a:t>
            </a:r>
            <a:endParaRPr lang="en-MY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47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321-0A53-4288-8709-B14D677B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1240033" y="2471182"/>
            <a:ext cx="4094864" cy="643800"/>
          </a:xfrm>
        </p:spPr>
        <p:txBody>
          <a:bodyPr/>
          <a:lstStyle/>
          <a:p>
            <a:r>
              <a:rPr lang="en-MY" dirty="0"/>
              <a:t>To find </a:t>
            </a:r>
            <a:r>
              <a:rPr lang="en-MY" dirty="0" err="1"/>
              <a:t>p,d</a:t>
            </a:r>
            <a:r>
              <a:rPr lang="en-MY" dirty="0"/>
              <a:t> and q for ARIMA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2A2E3-FD55-4174-AF03-04F44795775B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2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25/02/2022 | 07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D90065-7C0A-4F1A-83EB-7906D3100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438" y="493485"/>
            <a:ext cx="5954220" cy="320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08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321-0A53-4288-8709-B14D677B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1240033" y="2471182"/>
            <a:ext cx="4094864" cy="643800"/>
          </a:xfrm>
        </p:spPr>
        <p:txBody>
          <a:bodyPr/>
          <a:lstStyle/>
          <a:p>
            <a:r>
              <a:rPr lang="en-MY" dirty="0"/>
              <a:t>To find </a:t>
            </a:r>
            <a:r>
              <a:rPr lang="en-MY" dirty="0" err="1"/>
              <a:t>p,d</a:t>
            </a:r>
            <a:r>
              <a:rPr lang="en-MY" dirty="0"/>
              <a:t> and q for ARIMA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2A2E3-FD55-4174-AF03-04F44795775B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2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25/02/2022 | 07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2FBEC5-7492-4267-8880-42DFEAEA9DC9}"/>
              </a:ext>
            </a:extLst>
          </p:cNvPr>
          <p:cNvSpPr txBox="1"/>
          <p:nvPr/>
        </p:nvSpPr>
        <p:spPr>
          <a:xfrm>
            <a:off x="2781068" y="4215955"/>
            <a:ext cx="30995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For 2</a:t>
            </a:r>
            <a:r>
              <a:rPr lang="en-US" sz="1100" b="0" i="0" baseline="3000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nd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order differencing, we can see that the values fall under the significance level so p =2</a:t>
            </a:r>
            <a:endParaRPr lang="en-MY" sz="11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9DEBF-0325-43F7-853C-220622B72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543" y="127828"/>
            <a:ext cx="4070913" cy="394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43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321-0A53-4288-8709-B14D677B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1240033" y="2471182"/>
            <a:ext cx="4094864" cy="643800"/>
          </a:xfrm>
        </p:spPr>
        <p:txBody>
          <a:bodyPr/>
          <a:lstStyle/>
          <a:p>
            <a:r>
              <a:rPr lang="en-MY" dirty="0"/>
              <a:t>To find </a:t>
            </a:r>
            <a:r>
              <a:rPr lang="en-MY" dirty="0" err="1"/>
              <a:t>p,d</a:t>
            </a:r>
            <a:r>
              <a:rPr lang="en-MY" dirty="0"/>
              <a:t> and q for ARIMA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2A2E3-FD55-4174-AF03-04F44795775B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2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25/02/2022 | 07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2FBEC5-7492-4267-8880-42DFEAEA9DC9}"/>
              </a:ext>
            </a:extLst>
          </p:cNvPr>
          <p:cNvSpPr txBox="1"/>
          <p:nvPr/>
        </p:nvSpPr>
        <p:spPr>
          <a:xfrm>
            <a:off x="2781068" y="4215955"/>
            <a:ext cx="385196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1</a:t>
            </a:r>
            <a:r>
              <a:rPr lang="en-US" sz="1100" b="0" i="0" baseline="3000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st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order seems to be better here, so q =1, since it falls under the significance and not too many negative values which might indicate over differenced</a:t>
            </a:r>
            <a:endParaRPr lang="en-MY" sz="11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32059-7AD8-483B-953E-4D2AF09F5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259" y="28611"/>
            <a:ext cx="4337481" cy="412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53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321-0A53-4288-8709-B14D677B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1240033" y="2471182"/>
            <a:ext cx="4094864" cy="643800"/>
          </a:xfrm>
        </p:spPr>
        <p:txBody>
          <a:bodyPr/>
          <a:lstStyle/>
          <a:p>
            <a:r>
              <a:rPr lang="en-MY" dirty="0"/>
              <a:t>ARIMA (2,2,1)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2A2E3-FD55-4174-AF03-04F44795775B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2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25/02/2022 | 07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E4A779-9E7C-43A6-AE38-274C7D929414}"/>
              </a:ext>
            </a:extLst>
          </p:cNvPr>
          <p:cNvSpPr txBox="1"/>
          <p:nvPr/>
        </p:nvSpPr>
        <p:spPr>
          <a:xfrm>
            <a:off x="2417358" y="1271622"/>
            <a:ext cx="451321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From all the tests and graphs conducted, we can assume that Arima or the order p=2, d=2 and q=1 will work best.</a:t>
            </a:r>
            <a:endParaRPr lang="en-MY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864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321-0A53-4288-8709-B14D677B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1240033" y="2471182"/>
            <a:ext cx="4094864" cy="643800"/>
          </a:xfrm>
        </p:spPr>
        <p:txBody>
          <a:bodyPr/>
          <a:lstStyle/>
          <a:p>
            <a:r>
              <a:rPr lang="en-MY" dirty="0"/>
              <a:t>Arima (2,2,1)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2A2E3-FD55-4174-AF03-04F44795775B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2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25/02/2022 | 07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222B7-A554-4ED9-85A4-B12044760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94" y="0"/>
            <a:ext cx="71762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50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321-0A53-4288-8709-B14D677B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1240033" y="2471182"/>
            <a:ext cx="4094864" cy="643800"/>
          </a:xfrm>
        </p:spPr>
        <p:txBody>
          <a:bodyPr/>
          <a:lstStyle/>
          <a:p>
            <a:r>
              <a:rPr lang="en-MY" dirty="0"/>
              <a:t>Residuals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2A2E3-FD55-4174-AF03-04F44795775B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2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25/02/2022 | 07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90550-D608-4286-8A50-DE0B2E561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92" y="1286043"/>
            <a:ext cx="8172108" cy="23289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760875-3CEC-4655-8EA0-2F0971BA69C6}"/>
              </a:ext>
            </a:extLst>
          </p:cNvPr>
          <p:cNvSpPr txBox="1"/>
          <p:nvPr/>
        </p:nvSpPr>
        <p:spPr>
          <a:xfrm>
            <a:off x="2184765" y="4213159"/>
            <a:ext cx="4513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Residuals seem to be normally distributed, which validates the ARIMA(2,2,1) model.</a:t>
            </a:r>
            <a:endParaRPr lang="en-MY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085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321-0A53-4288-8709-B14D677B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1240033" y="2471182"/>
            <a:ext cx="4094864" cy="643800"/>
          </a:xfrm>
        </p:spPr>
        <p:txBody>
          <a:bodyPr/>
          <a:lstStyle/>
          <a:p>
            <a:r>
              <a:rPr lang="en-MY" dirty="0"/>
              <a:t>Results for hourly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2A2E3-FD55-4174-AF03-04F44795775B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2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25/02/2022 | 07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B5638F-814F-42B4-A1FE-A3078D773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99" y="1659316"/>
            <a:ext cx="7761636" cy="210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4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321-0A53-4288-8709-B14D677B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1240033" y="2471182"/>
            <a:ext cx="4094864" cy="643800"/>
          </a:xfrm>
        </p:spPr>
        <p:txBody>
          <a:bodyPr/>
          <a:lstStyle/>
          <a:p>
            <a:r>
              <a:rPr lang="en-MY" dirty="0"/>
              <a:t>Results for half hourly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2A2E3-FD55-4174-AF03-04F44795775B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2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25/02/2022 | 07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C61267-5A66-4057-9639-C07D3909F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370" y="1596571"/>
            <a:ext cx="8101629" cy="223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51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5CD6-F84A-48A9-8612-A8C222BE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Results for 15 minutes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7F7BC-95D8-403A-89DD-2290F9090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20" y="740250"/>
            <a:ext cx="8197680" cy="414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3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>
            <a:spLocks noGrp="1"/>
          </p:cNvSpPr>
          <p:nvPr>
            <p:ph type="title" idx="15"/>
          </p:nvPr>
        </p:nvSpPr>
        <p:spPr>
          <a:xfrm rot="-5400000">
            <a:off x="-1014638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pic>
        <p:nvPicPr>
          <p:cNvPr id="186" name="Google Shape;186;p35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1250835" y="1064074"/>
            <a:ext cx="643801" cy="590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5"/>
          <p:cNvPicPr preferRelativeResize="0"/>
          <p:nvPr/>
        </p:nvPicPr>
        <p:blipFill rotWithShape="1">
          <a:blip r:embed="rId4">
            <a:alphaModFix/>
          </a:blip>
          <a:srcRect t="4636" b="4636"/>
          <a:stretch/>
        </p:blipFill>
        <p:spPr>
          <a:xfrm>
            <a:off x="1735117" y="1036943"/>
            <a:ext cx="440380" cy="64857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5"/>
          <p:cNvSpPr txBox="1">
            <a:spLocks noGrp="1"/>
          </p:cNvSpPr>
          <p:nvPr>
            <p:ph type="ctrTitle"/>
          </p:nvPr>
        </p:nvSpPr>
        <p:spPr>
          <a:xfrm flipH="1">
            <a:off x="2075795" y="1366608"/>
            <a:ext cx="1610901" cy="324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/>
              <a:t>Latest additions</a:t>
            </a:r>
            <a:endParaRPr dirty="0"/>
          </a:p>
        </p:txBody>
      </p:sp>
      <p:pic>
        <p:nvPicPr>
          <p:cNvPr id="33" name="Google Shape;186;p35">
            <a:extLst>
              <a:ext uri="{FF2B5EF4-FFF2-40B4-BE49-F238E27FC236}">
                <a16:creationId xmlns:a16="http://schemas.microsoft.com/office/drawing/2014/main" id="{9FCDAC86-AE52-4697-853B-749FAF3F60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1250835" y="2225217"/>
            <a:ext cx="643801" cy="59055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188;p35">
            <a:extLst>
              <a:ext uri="{FF2B5EF4-FFF2-40B4-BE49-F238E27FC236}">
                <a16:creationId xmlns:a16="http://schemas.microsoft.com/office/drawing/2014/main" id="{D4A05F61-2A74-4FDD-9335-8E26AA1B7E7D}"/>
              </a:ext>
            </a:extLst>
          </p:cNvPr>
          <p:cNvSpPr txBox="1">
            <a:spLocks/>
          </p:cNvSpPr>
          <p:nvPr/>
        </p:nvSpPr>
        <p:spPr>
          <a:xfrm flipH="1">
            <a:off x="2075649" y="2738915"/>
            <a:ext cx="2237998" cy="32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1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 lang="en-MY" dirty="0"/>
          </a:p>
        </p:txBody>
      </p:sp>
      <p:pic>
        <p:nvPicPr>
          <p:cNvPr id="36" name="Google Shape;186;p35">
            <a:extLst>
              <a:ext uri="{FF2B5EF4-FFF2-40B4-BE49-F238E27FC236}">
                <a16:creationId xmlns:a16="http://schemas.microsoft.com/office/drawing/2014/main" id="{BC7FDA5B-7DDB-4D37-B624-D1346B4A459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1250835" y="3377539"/>
            <a:ext cx="643801" cy="59055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188;p35">
            <a:extLst>
              <a:ext uri="{FF2B5EF4-FFF2-40B4-BE49-F238E27FC236}">
                <a16:creationId xmlns:a16="http://schemas.microsoft.com/office/drawing/2014/main" id="{D2F149F0-D594-452C-BD24-ACE290CF6430}"/>
              </a:ext>
            </a:extLst>
          </p:cNvPr>
          <p:cNvSpPr txBox="1">
            <a:spLocks/>
          </p:cNvSpPr>
          <p:nvPr/>
        </p:nvSpPr>
        <p:spPr>
          <a:xfrm flipH="1">
            <a:off x="2070159" y="3753806"/>
            <a:ext cx="1978605" cy="32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1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 lang="en-MY" dirty="0"/>
          </a:p>
        </p:txBody>
      </p:sp>
      <p:pic>
        <p:nvPicPr>
          <p:cNvPr id="39" name="Google Shape;186;p35">
            <a:extLst>
              <a:ext uri="{FF2B5EF4-FFF2-40B4-BE49-F238E27FC236}">
                <a16:creationId xmlns:a16="http://schemas.microsoft.com/office/drawing/2014/main" id="{E13B50A6-49AA-4590-B2E5-B41939FCC6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4615673" y="1060522"/>
            <a:ext cx="643801" cy="59055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188;p35">
            <a:extLst>
              <a:ext uri="{FF2B5EF4-FFF2-40B4-BE49-F238E27FC236}">
                <a16:creationId xmlns:a16="http://schemas.microsoft.com/office/drawing/2014/main" id="{DA3CDAD7-DFF8-4BDC-8D1C-CF00C758F36D}"/>
              </a:ext>
            </a:extLst>
          </p:cNvPr>
          <p:cNvSpPr txBox="1">
            <a:spLocks/>
          </p:cNvSpPr>
          <p:nvPr/>
        </p:nvSpPr>
        <p:spPr>
          <a:xfrm flipH="1">
            <a:off x="5577285" y="1404613"/>
            <a:ext cx="2315879" cy="32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1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 lang="en-MY" dirty="0"/>
          </a:p>
        </p:txBody>
      </p:sp>
      <p:pic>
        <p:nvPicPr>
          <p:cNvPr id="42" name="Google Shape;186;p35">
            <a:extLst>
              <a:ext uri="{FF2B5EF4-FFF2-40B4-BE49-F238E27FC236}">
                <a16:creationId xmlns:a16="http://schemas.microsoft.com/office/drawing/2014/main" id="{5B0B99AC-E65B-4CD4-8403-5589AC1461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4615673" y="2221665"/>
            <a:ext cx="643801" cy="59055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188;p35">
            <a:extLst>
              <a:ext uri="{FF2B5EF4-FFF2-40B4-BE49-F238E27FC236}">
                <a16:creationId xmlns:a16="http://schemas.microsoft.com/office/drawing/2014/main" id="{96FD5201-4CB3-42AE-90D3-D484B20FFD4E}"/>
              </a:ext>
            </a:extLst>
          </p:cNvPr>
          <p:cNvSpPr txBox="1">
            <a:spLocks/>
          </p:cNvSpPr>
          <p:nvPr/>
        </p:nvSpPr>
        <p:spPr>
          <a:xfrm flipH="1">
            <a:off x="5470884" y="2520118"/>
            <a:ext cx="1823705" cy="32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1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 lang="en-MY" dirty="0"/>
          </a:p>
        </p:txBody>
      </p:sp>
      <p:pic>
        <p:nvPicPr>
          <p:cNvPr id="48" name="Google Shape;365;p46">
            <a:extLst>
              <a:ext uri="{FF2B5EF4-FFF2-40B4-BE49-F238E27FC236}">
                <a16:creationId xmlns:a16="http://schemas.microsoft.com/office/drawing/2014/main" id="{B6948644-DD5F-4E0B-A4F0-F8CBB85D051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822" b="6822"/>
          <a:stretch/>
        </p:blipFill>
        <p:spPr>
          <a:xfrm>
            <a:off x="1666558" y="2211860"/>
            <a:ext cx="560412" cy="590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1224;p66">
            <a:extLst>
              <a:ext uri="{FF2B5EF4-FFF2-40B4-BE49-F238E27FC236}">
                <a16:creationId xmlns:a16="http://schemas.microsoft.com/office/drawing/2014/main" id="{B50DEFAA-71CF-46A0-B2DB-EE9896B1B66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2565" y="3313995"/>
            <a:ext cx="545921" cy="736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1225;p66">
            <a:extLst>
              <a:ext uri="{FF2B5EF4-FFF2-40B4-BE49-F238E27FC236}">
                <a16:creationId xmlns:a16="http://schemas.microsoft.com/office/drawing/2014/main" id="{E14A885E-0597-456D-AC60-E2967F6F140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61156" y="993947"/>
            <a:ext cx="715535" cy="745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1226;p66">
            <a:extLst>
              <a:ext uri="{FF2B5EF4-FFF2-40B4-BE49-F238E27FC236}">
                <a16:creationId xmlns:a16="http://schemas.microsoft.com/office/drawing/2014/main" id="{168F1B57-8D51-42C3-827C-C3D3ACD3A3A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72221" y="2196424"/>
            <a:ext cx="505066" cy="64857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B25976-65FA-4879-AE34-129A08F8A22A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9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5CD6-F84A-48A9-8612-A8C222BE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Results for 5 minutes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FAA4E-C251-426A-A126-902BC96B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16" y="1378857"/>
            <a:ext cx="8063770" cy="225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64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8003-38F2-4CF7-B901-43901969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Next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E359F-C7FB-4228-9571-913EBB9216DC}"/>
              </a:ext>
            </a:extLst>
          </p:cNvPr>
          <p:cNvSpPr txBox="1"/>
          <p:nvPr/>
        </p:nvSpPr>
        <p:spPr>
          <a:xfrm>
            <a:off x="2286000" y="1054426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0" i="0" dirty="0">
                <a:solidFill>
                  <a:schemeClr val="bg1"/>
                </a:solidFill>
                <a:effectLst/>
                <a:latin typeface="ibmplexsans-regular"/>
              </a:rPr>
              <a:t>Do the one minute interval (which is going on at the moment – code is running)</a:t>
            </a:r>
          </a:p>
          <a:p>
            <a:r>
              <a:rPr lang="en-MY" b="0" i="0" dirty="0">
                <a:solidFill>
                  <a:schemeClr val="bg1"/>
                </a:solidFill>
                <a:effectLst/>
                <a:latin typeface="ibmplexsans-regular"/>
              </a:rPr>
              <a:t>Use MAE, MSE, RMSE to validate the results</a:t>
            </a:r>
          </a:p>
          <a:p>
            <a:r>
              <a:rPr lang="en-MY" dirty="0">
                <a:solidFill>
                  <a:schemeClr val="bg1"/>
                </a:solidFill>
                <a:latin typeface="ibmplexsans-regular"/>
              </a:rPr>
              <a:t>Find the ARIMA equations</a:t>
            </a:r>
          </a:p>
          <a:p>
            <a:r>
              <a:rPr lang="en-MY" dirty="0">
                <a:solidFill>
                  <a:schemeClr val="bg1"/>
                </a:solidFill>
                <a:latin typeface="ibmplexsans-regular"/>
              </a:rPr>
              <a:t>Look a bit more into common distribution to fit the data </a:t>
            </a:r>
          </a:p>
          <a:p>
            <a:r>
              <a:rPr lang="en-MY" dirty="0">
                <a:solidFill>
                  <a:schemeClr val="bg1"/>
                </a:solidFill>
                <a:latin typeface="ibmplexsans-regular"/>
              </a:rPr>
              <a:t>Write about this ARIMA part </a:t>
            </a:r>
          </a:p>
        </p:txBody>
      </p:sp>
    </p:spTree>
    <p:extLst>
      <p:ext uri="{BB962C8B-B14F-4D97-AF65-F5344CB8AC3E}">
        <p14:creationId xmlns:p14="http://schemas.microsoft.com/office/powerpoint/2010/main" val="1531257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150" y="158921"/>
            <a:ext cx="6142574" cy="449470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3"/>
          <p:cNvSpPr txBox="1">
            <a:spLocks noGrp="1"/>
          </p:cNvSpPr>
          <p:nvPr>
            <p:ph type="ctrTitle"/>
          </p:nvPr>
        </p:nvSpPr>
        <p:spPr>
          <a:xfrm flipH="1">
            <a:off x="2486100" y="1525800"/>
            <a:ext cx="4171800" cy="17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br>
              <a:rPr lang="en" dirty="0"/>
            </a:br>
            <a:r>
              <a:rPr lang="en-MY" sz="3200" dirty="0"/>
              <a:t>Tack </a:t>
            </a:r>
            <a:r>
              <a:rPr lang="en-MY" sz="3200" dirty="0" err="1"/>
              <a:t>så</a:t>
            </a:r>
            <a:r>
              <a:rPr lang="en-MY" sz="3200" dirty="0"/>
              <a:t> </a:t>
            </a:r>
            <a:r>
              <a:rPr lang="en-MY" sz="3200" dirty="0" err="1"/>
              <a:t>mycket</a:t>
            </a:r>
            <a:endParaRPr dirty="0"/>
          </a:p>
        </p:txBody>
      </p:sp>
      <p:pic>
        <p:nvPicPr>
          <p:cNvPr id="296" name="Google Shape;29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7900" y="-313730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0274" y="8927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441753">
            <a:off x="4307750" y="468937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27776" y="44552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105642">
            <a:off x="-212687" y="2209628"/>
            <a:ext cx="880667" cy="699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298421">
            <a:off x="923475" y="719695"/>
            <a:ext cx="855107" cy="85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2298419">
            <a:off x="7930275" y="4493619"/>
            <a:ext cx="855107" cy="8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1F6F45-379D-4F3B-9B0B-2FF561CBA4F4}"/>
              </a:ext>
            </a:extLst>
          </p:cNvPr>
          <p:cNvSpPr txBox="1"/>
          <p:nvPr/>
        </p:nvSpPr>
        <p:spPr>
          <a:xfrm>
            <a:off x="2233523" y="3099070"/>
            <a:ext cx="49058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FCF1"/>
              </a:buClr>
              <a:buSzPts val="1400"/>
              <a:buFont typeface="Work Sans Light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0FCF1"/>
                </a:solidFill>
                <a:effectLst/>
                <a:uLnTx/>
                <a:uFillTx/>
                <a:latin typeface="Work Sans Light"/>
                <a:sym typeface="Work Sans Light"/>
              </a:rPr>
              <a:t>Any Questions?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225B0-DC8B-45A7-97C5-89E04E3269FB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8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276057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D2395B-4D3E-4EB2-87E7-E8D945BAC1B4}"/>
              </a:ext>
            </a:extLst>
          </p:cNvPr>
          <p:cNvSpPr txBox="1"/>
          <p:nvPr/>
        </p:nvSpPr>
        <p:spPr>
          <a:xfrm>
            <a:off x="0" y="4891314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2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11/02/2022 | 11</a:t>
            </a:r>
          </a:p>
        </p:txBody>
      </p:sp>
      <p:sp>
        <p:nvSpPr>
          <p:cNvPr id="4" name="Google Shape;757;p56">
            <a:extLst>
              <a:ext uri="{FF2B5EF4-FFF2-40B4-BE49-F238E27FC236}">
                <a16:creationId xmlns:a16="http://schemas.microsoft.com/office/drawing/2014/main" id="{EB2408A1-7C75-43DF-9258-E151BC1DD24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49716" y="462936"/>
            <a:ext cx="433038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6" name="Google Shape;432;p49">
            <a:extLst>
              <a:ext uri="{FF2B5EF4-FFF2-40B4-BE49-F238E27FC236}">
                <a16:creationId xmlns:a16="http://schemas.microsoft.com/office/drawing/2014/main" id="{A375689B-1416-4F16-941B-B6D0F88F793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96101" y="969492"/>
            <a:ext cx="8735841" cy="10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MY" sz="1100" dirty="0"/>
              <a:t>[1] </a:t>
            </a:r>
            <a:r>
              <a:rPr lang="en-MY" sz="1100" dirty="0">
                <a:hlinkClick r:id="rId3"/>
              </a:rPr>
              <a:t>https://www.youtube.com/watch?v=SqSUJ0UYWMQ</a:t>
            </a:r>
            <a:endParaRPr lang="en-MY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MY" sz="1100" dirty="0"/>
              <a:t>[2] https://techcrunch.com/2014/11/08/littles-law-is-big-for-startups/?guccounter=1&amp;guce_referrer=aHR0cHM6Ly93d3cuZ29vZ2xlLmNvbS8&amp;guce_referrer_sig=AQAAAFvY4BNr5Vvu2uDhXO4VTDuLiVSsISoGSjMxJMxW1Pt6ar11_kEY1wq5aw5HlXlySpE0jUAVwaZrqBu00JlSq7EUCeucjIMrTrHpRp59P000WKfozg64v5gANPPBZ1cB1W72iB8KG7aZ9xlUhU3E68QBMT2CsMngoCUV5UZ2HcN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MY" sz="1100" dirty="0"/>
              <a:t>[3] </a:t>
            </a:r>
            <a:r>
              <a:rPr lang="en-US" sz="1100" dirty="0"/>
              <a:t>Konstantopoulos, T. A review of Burke’s theorem for Brownian motion. Queueing Syst 83, 1–12 (2016). </a:t>
            </a:r>
            <a:r>
              <a:rPr lang="en-US" sz="1100" dirty="0">
                <a:hlinkClick r:id="rId4"/>
              </a:rPr>
              <a:t>https://doi.org/10.1007/s11134-016-9478-x</a:t>
            </a: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[4] Chen H., Yao D.D. (2001) Jackson Networks. In: Fundamentals of Queueing Networks. Stochastic Modelling and Applied Probability, vol 46. Springer, New York, NY. </a:t>
            </a:r>
            <a:r>
              <a:rPr lang="en-US" sz="1100" dirty="0">
                <a:hlinkClick r:id="rId5"/>
              </a:rPr>
              <a:t>https://doi.org/10.1007/978-1-4757-5301-1_2</a:t>
            </a: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[5] M. López-Benítez, C. Majumdar and S. N. Merchant, "Aggregated Traffic Models for Real-World Data in the Internet of Things," in IEEE Wireless Communications Letters, vol. 9, no. 7, pp. 1046-1050, July 2020, </a:t>
            </a:r>
            <a:r>
              <a:rPr lang="en-US" sz="1100" dirty="0" err="1"/>
              <a:t>doi</a:t>
            </a:r>
            <a:r>
              <a:rPr lang="en-US" sz="1100" dirty="0"/>
              <a:t>: 10.1109/LWC.2020.2980272.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[6] M. López-Benítez, C. Majumdar and S. N. Merchant, "Aggregated Traffic Models for Real-World Data in the Internet of Things," in IEEE Wireless Communications Letters, vol. 9, no. 7, pp. 1046-1050, July 2020, </a:t>
            </a:r>
            <a:r>
              <a:rPr lang="en-US" sz="1100" dirty="0" err="1"/>
              <a:t>doi</a:t>
            </a:r>
            <a:r>
              <a:rPr lang="en-US" sz="1100" dirty="0"/>
              <a:t>: 10.1109/LWC.2020.2980272.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[7] </a:t>
            </a:r>
            <a:r>
              <a:rPr lang="en-US" sz="1100" dirty="0" err="1"/>
              <a:t>ing</a:t>
            </a:r>
            <a:r>
              <a:rPr lang="en-US" sz="1100" dirty="0"/>
              <a:t> Yuan, Yu Zheng, </a:t>
            </a:r>
            <a:r>
              <a:rPr lang="en-US" sz="1100" dirty="0" err="1"/>
              <a:t>Chengyang</a:t>
            </a:r>
            <a:r>
              <a:rPr lang="en-US" sz="1100" dirty="0"/>
              <a:t> Zhang, </a:t>
            </a:r>
            <a:r>
              <a:rPr lang="en-US" sz="1100" dirty="0" err="1"/>
              <a:t>Wenlei</a:t>
            </a:r>
            <a:r>
              <a:rPr lang="en-US" sz="1100" dirty="0"/>
              <a:t> </a:t>
            </a:r>
            <a:r>
              <a:rPr lang="en-US" sz="1100" dirty="0" err="1"/>
              <a:t>Xie</a:t>
            </a:r>
            <a:r>
              <a:rPr lang="en-US" sz="1100" dirty="0"/>
              <a:t>, Xing </a:t>
            </a:r>
            <a:r>
              <a:rPr lang="en-US" sz="1100" dirty="0" err="1"/>
              <a:t>Xie</a:t>
            </a:r>
            <a:r>
              <a:rPr lang="en-US" sz="1100" dirty="0"/>
              <a:t>, </a:t>
            </a:r>
            <a:r>
              <a:rPr lang="en-US" sz="1100" dirty="0" err="1"/>
              <a:t>Guangzhong</a:t>
            </a:r>
            <a:r>
              <a:rPr lang="en-US" sz="1100" dirty="0"/>
              <a:t> Sun, and Yan Huang. </a:t>
            </a:r>
            <a:r>
              <a:rPr lang="en-US" sz="1100" dirty="0" err="1"/>
              <a:t>Tdrive</a:t>
            </a:r>
            <a:r>
              <a:rPr lang="en-US" sz="1100" dirty="0"/>
              <a:t>: driving directions based on taxi trajectories. In Proceedings of the 18th SIGSPATIAL International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Conference on Advances in Geographic Information Systems, GIS ’10, pages 99{108, New York, NY, USA,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2010. ACM.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[8] Huang, </a:t>
            </a:r>
            <a:r>
              <a:rPr lang="en-US" sz="1100" dirty="0" err="1"/>
              <a:t>Jiwei</a:t>
            </a:r>
            <a:r>
              <a:rPr lang="en-US" sz="1100" dirty="0"/>
              <a:t> &amp; Li, </a:t>
            </a:r>
            <a:r>
              <a:rPr lang="en-US" sz="1100" dirty="0" err="1"/>
              <a:t>Songyuan</a:t>
            </a:r>
            <a:r>
              <a:rPr lang="en-US" sz="1100" dirty="0"/>
              <a:t> &amp; Chen, Ying &amp; Chen, </a:t>
            </a:r>
            <a:r>
              <a:rPr lang="en-US" sz="1100" dirty="0" err="1"/>
              <a:t>Junliang</a:t>
            </a:r>
            <a:r>
              <a:rPr lang="en-US" sz="1100" dirty="0"/>
              <a:t>. (2018). Performance modelling and analysis for IoT services. International Journal of Web and Grid Services. 14. 146. 10.1504/IJWGS.2018.090742.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[9] Tran-Gia, Phuoc &amp; </a:t>
            </a:r>
            <a:r>
              <a:rPr lang="en-US" sz="1100" dirty="0" err="1"/>
              <a:t>Hossfeld</a:t>
            </a:r>
            <a:r>
              <a:rPr lang="en-US" sz="1100" dirty="0"/>
              <a:t>, Tobias (2021). Performance Modeling and Analysis of Communication Networks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- A Lecture Note. Würzburg University Press. https://doi.org/10.25972/WUP-978-3-95826-153-2 </a:t>
            </a:r>
            <a:endParaRPr lang="en-MY" sz="1100" dirty="0"/>
          </a:p>
        </p:txBody>
      </p:sp>
    </p:spTree>
    <p:extLst>
      <p:ext uri="{BB962C8B-B14F-4D97-AF65-F5344CB8AC3E}">
        <p14:creationId xmlns:p14="http://schemas.microsoft.com/office/powerpoint/2010/main" val="213957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ctrTitle"/>
          </p:nvPr>
        </p:nvSpPr>
        <p:spPr>
          <a:xfrm>
            <a:off x="617618" y="2317250"/>
            <a:ext cx="329398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Latest additions</a:t>
            </a:r>
            <a:endParaRPr dirty="0"/>
          </a:p>
        </p:txBody>
      </p:sp>
      <p:sp>
        <p:nvSpPr>
          <p:cNvPr id="218" name="Google Shape;218;p37"/>
          <p:cNvSpPr txBox="1">
            <a:spLocks noGrp="1"/>
          </p:cNvSpPr>
          <p:nvPr>
            <p:ph type="subTitle" idx="1"/>
          </p:nvPr>
        </p:nvSpPr>
        <p:spPr>
          <a:xfrm>
            <a:off x="617619" y="2778700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p37"/>
          <p:cNvSpPr txBox="1">
            <a:spLocks noGrp="1"/>
          </p:cNvSpPr>
          <p:nvPr>
            <p:ph type="title" idx="2"/>
          </p:nvPr>
        </p:nvSpPr>
        <p:spPr>
          <a:xfrm>
            <a:off x="617619" y="1714374"/>
            <a:ext cx="8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20" name="Google Shape;220;p37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4040450" y="615275"/>
            <a:ext cx="3797600" cy="38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7"/>
          <p:cNvPicPr preferRelativeResize="0"/>
          <p:nvPr/>
        </p:nvPicPr>
        <p:blipFill rotWithShape="1">
          <a:blip r:embed="rId4">
            <a:alphaModFix/>
          </a:blip>
          <a:srcRect t="4661" b="4643"/>
          <a:stretch/>
        </p:blipFill>
        <p:spPr>
          <a:xfrm>
            <a:off x="6620025" y="399025"/>
            <a:ext cx="3342575" cy="42488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D893AB-504E-419F-87D6-8C65B967D2DF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5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</a:t>
            </a:r>
          </a:p>
        </p:txBody>
      </p:sp>
      <p:pic>
        <p:nvPicPr>
          <p:cNvPr id="8" name="Google Shape;221;p37">
            <a:extLst>
              <a:ext uri="{FF2B5EF4-FFF2-40B4-BE49-F238E27FC236}">
                <a16:creationId xmlns:a16="http://schemas.microsoft.com/office/drawing/2014/main" id="{AAF90A39-D264-4634-B4B1-0F0E395AA73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661" b="4643"/>
          <a:stretch/>
        </p:blipFill>
        <p:spPr>
          <a:xfrm>
            <a:off x="6772425" y="551425"/>
            <a:ext cx="138041" cy="14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66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321-0A53-4288-8709-B14D677B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1240033" y="2471182"/>
            <a:ext cx="4094864" cy="643800"/>
          </a:xfrm>
        </p:spPr>
        <p:txBody>
          <a:bodyPr/>
          <a:lstStyle/>
          <a:p>
            <a:r>
              <a:rPr lang="en-MY" dirty="0"/>
              <a:t>Original Data for aggregated hourly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2A2E3-FD55-4174-AF03-04F44795775B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2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25/02/2022 | 07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98E1B-3E46-4ABF-AA70-2A9D6684F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5" y="1133475"/>
            <a:ext cx="45529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6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D412-24F3-4D0E-A44B-89F3C9CD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ARIMA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E02A9-21B8-476E-9016-4323733CB53E}"/>
              </a:ext>
            </a:extLst>
          </p:cNvPr>
          <p:cNvSpPr txBox="1"/>
          <p:nvPr/>
        </p:nvSpPr>
        <p:spPr>
          <a:xfrm>
            <a:off x="1129299" y="1617323"/>
            <a:ext cx="725714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AR: Autoregression. A model that uses the dependent relationship between an observation and some number of lagged observations.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I: Integrated. The use of differencing of raw observations (e.g. subtracting an observation from an observation at the previous time step) in order to make the time series stationary.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MA: Moving Average. A model that uses the dependency between an observation and a residual error from a moving average model applied to lagged observations.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90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D412-24F3-4D0E-A44B-89F3C9CD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ARIMA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E02A9-21B8-476E-9016-4323733CB53E}"/>
              </a:ext>
            </a:extLst>
          </p:cNvPr>
          <p:cNvSpPr txBox="1"/>
          <p:nvPr/>
        </p:nvSpPr>
        <p:spPr>
          <a:xfrm>
            <a:off x="1129299" y="1617323"/>
            <a:ext cx="72571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The parameters of the ARIMA model are defined as follows: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p: The number of lag observations included in the model, also called the lag order.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d: The number of times that the raw observations are differenced, also called the degree of differencing.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q: The size of the moving average window, also called the order of moving average.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3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D412-24F3-4D0E-A44B-89F3C9CD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ARIMA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E02A9-21B8-476E-9016-4323733CB53E}"/>
              </a:ext>
            </a:extLst>
          </p:cNvPr>
          <p:cNvSpPr txBox="1"/>
          <p:nvPr/>
        </p:nvSpPr>
        <p:spPr>
          <a:xfrm>
            <a:off x="1129299" y="1617323"/>
            <a:ext cx="72571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sohne"/>
              </a:rPr>
              <a:t>Auto Correlation Function (ACF)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charter"/>
              </a:rPr>
              <a:t>The correlation between the observations at the current point in time and the observations at </a:t>
            </a:r>
            <a:r>
              <a:rPr lang="en-US" b="1" i="0" dirty="0">
                <a:solidFill>
                  <a:schemeClr val="bg1"/>
                </a:solidFill>
                <a:effectLst/>
                <a:latin typeface="charter"/>
              </a:rPr>
              <a:t>all previous points in time</a:t>
            </a:r>
            <a:r>
              <a:rPr lang="en-US" b="0" i="0" dirty="0">
                <a:solidFill>
                  <a:schemeClr val="bg1"/>
                </a:solidFill>
                <a:effectLst/>
                <a:latin typeface="charter"/>
              </a:rPr>
              <a:t>. We can use ACF to determine the optimal number of </a:t>
            </a:r>
            <a:r>
              <a:rPr lang="en-US" b="1" i="0" dirty="0">
                <a:solidFill>
                  <a:schemeClr val="bg1"/>
                </a:solidFill>
                <a:effectLst/>
                <a:latin typeface="charter"/>
              </a:rPr>
              <a:t>MA</a:t>
            </a:r>
            <a:r>
              <a:rPr lang="en-US" b="0" i="0" dirty="0">
                <a:solidFill>
                  <a:schemeClr val="bg1"/>
                </a:solidFill>
                <a:effectLst/>
                <a:latin typeface="charter"/>
              </a:rPr>
              <a:t> terms or q. The number of terms determines the order of the model.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charter"/>
            </a:endParaRPr>
          </a:p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sohne"/>
              </a:rPr>
              <a:t>Partial Auto Correlation Function (PACF)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charter"/>
              </a:rPr>
              <a:t>As the name implies, PACF is a subset of ACF. PACF expresses the correlation between observations made at </a:t>
            </a:r>
            <a:r>
              <a:rPr lang="en-US" b="1" i="0" dirty="0">
                <a:solidFill>
                  <a:schemeClr val="bg1"/>
                </a:solidFill>
                <a:effectLst/>
                <a:latin typeface="charter"/>
              </a:rPr>
              <a:t>two points in time</a:t>
            </a:r>
            <a:r>
              <a:rPr lang="en-US" b="0" i="0" dirty="0">
                <a:solidFill>
                  <a:schemeClr val="bg1"/>
                </a:solidFill>
                <a:effectLst/>
                <a:latin typeface="charter"/>
              </a:rPr>
              <a:t> while accounting for any influence from other data points. We can use PACF to determine the optimal number of terms to use in the </a:t>
            </a:r>
            <a:r>
              <a:rPr lang="en-US" b="1" i="0" dirty="0">
                <a:solidFill>
                  <a:schemeClr val="bg1"/>
                </a:solidFill>
                <a:effectLst/>
                <a:latin typeface="charter"/>
              </a:rPr>
              <a:t>AR</a:t>
            </a:r>
            <a:r>
              <a:rPr lang="en-US" b="0" i="0" dirty="0">
                <a:solidFill>
                  <a:schemeClr val="bg1"/>
                </a:solidFill>
                <a:effectLst/>
                <a:latin typeface="charter"/>
              </a:rPr>
              <a:t> model or p. The number of terms determines the order of the model.</a:t>
            </a:r>
          </a:p>
        </p:txBody>
      </p:sp>
    </p:spTree>
    <p:extLst>
      <p:ext uri="{BB962C8B-B14F-4D97-AF65-F5344CB8AC3E}">
        <p14:creationId xmlns:p14="http://schemas.microsoft.com/office/powerpoint/2010/main" val="163470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5531-8DAF-4F5C-92AD-0E95142F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ADF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2C885-4B65-4E3E-AD79-85C27C9FF23E}"/>
              </a:ext>
            </a:extLst>
          </p:cNvPr>
          <p:cNvSpPr txBox="1"/>
          <p:nvPr/>
        </p:nvSpPr>
        <p:spPr>
          <a:xfrm>
            <a:off x="2285999" y="1987882"/>
            <a:ext cx="60887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#Ho: It is non-stationary</a:t>
            </a:r>
          </a:p>
          <a:p>
            <a:r>
              <a:rPr lang="en-US" dirty="0">
                <a:solidFill>
                  <a:schemeClr val="bg1"/>
                </a:solidFill>
              </a:rPr>
              <a:t>#H1: It is stationary</a:t>
            </a:r>
          </a:p>
          <a:p>
            <a:r>
              <a:rPr lang="en-US" dirty="0">
                <a:solidFill>
                  <a:schemeClr val="bg1"/>
                </a:solidFill>
              </a:rPr>
              <a:t>We will be considering the null hypothesis that data is not stationary and the alternate hypothesis that data is stationary.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2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321-0A53-4288-8709-B14D677B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1240033" y="2471182"/>
            <a:ext cx="4094864" cy="643800"/>
          </a:xfrm>
        </p:spPr>
        <p:txBody>
          <a:bodyPr/>
          <a:lstStyle/>
          <a:p>
            <a:r>
              <a:rPr lang="en-MY" dirty="0"/>
              <a:t>ADF statistics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2A2E3-FD55-4174-AF03-04F44795775B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2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25/02/2022 | 07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216024-9B30-45E1-893E-7AE55EE84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99" y="985837"/>
            <a:ext cx="3099531" cy="24228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417134-EDCC-4C19-8680-86368EBA4F9A}"/>
              </a:ext>
            </a:extLst>
          </p:cNvPr>
          <p:cNvSpPr txBox="1"/>
          <p:nvPr/>
        </p:nvSpPr>
        <p:spPr>
          <a:xfrm>
            <a:off x="4317998" y="985837"/>
            <a:ext cx="30995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Here P-value is 0.84 which is greater than 0.05, which means data is accepting the null hypothesis, which means data is non-stationary for 1</a:t>
            </a:r>
            <a:r>
              <a:rPr lang="en-US" sz="1100" b="0" i="0" baseline="3000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st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order differencing.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9AC7D2-8805-4C46-A91A-E07A4D2CDB8A}"/>
              </a:ext>
            </a:extLst>
          </p:cNvPr>
          <p:cNvSpPr txBox="1"/>
          <p:nvPr/>
        </p:nvSpPr>
        <p:spPr>
          <a:xfrm>
            <a:off x="4317998" y="2408361"/>
            <a:ext cx="30995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Here P-value is 0.000021 which is less than 0.05, which means data is accepting the alternate hypothesis, which means data is stationary for 2</a:t>
            </a:r>
            <a:r>
              <a:rPr lang="en-US" sz="1100" b="0" i="0" baseline="3000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nd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order differencing.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A43F02-C212-4A23-BF5E-D30B07E3F37F}"/>
              </a:ext>
            </a:extLst>
          </p:cNvPr>
          <p:cNvSpPr txBox="1"/>
          <p:nvPr/>
        </p:nvSpPr>
        <p:spPr>
          <a:xfrm>
            <a:off x="2725418" y="3677072"/>
            <a:ext cx="30995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Hence we can use d order of 2, also confirmed from the graph.</a:t>
            </a:r>
            <a:endParaRPr lang="en-MY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375933"/>
      </p:ext>
    </p:extLst>
  </p:cSld>
  <p:clrMapOvr>
    <a:masterClrMapping/>
  </p:clrMapOvr>
</p:sld>
</file>

<file path=ppt/theme/theme1.xml><?xml version="1.0" encoding="utf-8"?>
<a:theme xmlns:a="http://schemas.openxmlformats.org/drawingml/2006/main" name="Neon Cyber Mon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0FCF1"/>
      </a:accent1>
      <a:accent2>
        <a:srgbClr val="F73CAB"/>
      </a:accent2>
      <a:accent3>
        <a:srgbClr val="1E1E1E"/>
      </a:accent3>
      <a:accent4>
        <a:srgbClr val="2ED9FF"/>
      </a:accent4>
      <a:accent5>
        <a:srgbClr val="FFE2F7"/>
      </a:accent5>
      <a:accent6>
        <a:srgbClr val="FFFFFF"/>
      </a:accent6>
      <a:hlink>
        <a:srgbClr val="FF9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6330</TotalTime>
  <Words>1489</Words>
  <Application>Microsoft Office PowerPoint</Application>
  <PresentationFormat>On-screen Show (16:9)</PresentationFormat>
  <Paragraphs>94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Work Sans Light</vt:lpstr>
      <vt:lpstr>Righteous</vt:lpstr>
      <vt:lpstr>Arial</vt:lpstr>
      <vt:lpstr>sohne</vt:lpstr>
      <vt:lpstr>Wingdings</vt:lpstr>
      <vt:lpstr>Arial</vt:lpstr>
      <vt:lpstr>Varela Round</vt:lpstr>
      <vt:lpstr>Fira Sans Extra Condensed Medium</vt:lpstr>
      <vt:lpstr>charter</vt:lpstr>
      <vt:lpstr>ibmplexsans-regular</vt:lpstr>
      <vt:lpstr>Lato</vt:lpstr>
      <vt:lpstr>Neon Cyber Monday by Slidesgo</vt:lpstr>
      <vt:lpstr>IOT WORKLOAD CHARACTERIZATION IN NEXT GENERATION CLOUD SYSTEMS UPDATE</vt:lpstr>
      <vt:lpstr>TABLE OF CONTENTS</vt:lpstr>
      <vt:lpstr>Latest additions</vt:lpstr>
      <vt:lpstr>Original Data for aggregated hourly</vt:lpstr>
      <vt:lpstr>ARIMA</vt:lpstr>
      <vt:lpstr>ARIMA</vt:lpstr>
      <vt:lpstr>ARIMA</vt:lpstr>
      <vt:lpstr>ADF </vt:lpstr>
      <vt:lpstr>ADF statistics</vt:lpstr>
      <vt:lpstr>ADF, KPSS, PP Test</vt:lpstr>
      <vt:lpstr>To find p,d and q for ARIMA</vt:lpstr>
      <vt:lpstr>To find p,d and q for ARIMA</vt:lpstr>
      <vt:lpstr>To find p,d and q for ARIMA</vt:lpstr>
      <vt:lpstr>ARIMA (2,2,1)</vt:lpstr>
      <vt:lpstr>Arima (2,2,1)</vt:lpstr>
      <vt:lpstr>Residuals</vt:lpstr>
      <vt:lpstr>Results for hourly</vt:lpstr>
      <vt:lpstr>Results for half hourly</vt:lpstr>
      <vt:lpstr>Results for 15 minutes</vt:lpstr>
      <vt:lpstr>Results for 5 minutes</vt:lpstr>
      <vt:lpstr>Next steps</vt:lpstr>
      <vt:lpstr>Thank you! Tack så mycket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WORKLOAD CHARACTERIZATION</dc:title>
  <dc:creator>GL62M</dc:creator>
  <cp:lastModifiedBy>Mirza, Fatema (Student)</cp:lastModifiedBy>
  <cp:revision>97</cp:revision>
  <dcterms:modified xsi:type="dcterms:W3CDTF">2022-03-15T16:55:17Z</dcterms:modified>
</cp:coreProperties>
</file>