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318" r:id="rId4"/>
    <p:sldId id="420" r:id="rId5"/>
    <p:sldId id="436" r:id="rId6"/>
    <p:sldId id="439" r:id="rId7"/>
    <p:sldId id="438" r:id="rId8"/>
    <p:sldId id="437" r:id="rId9"/>
    <p:sldId id="440" r:id="rId10"/>
    <p:sldId id="441" r:id="rId11"/>
    <p:sldId id="379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ighteous" panose="020B0604020202020204" charset="0"/>
      <p:regular r:id="rId18"/>
    </p:embeddedFont>
    <p:embeddedFont>
      <p:font typeface="Varela Round" panose="00000500000000000000" pitchFamily="2" charset="-79"/>
      <p:regular r:id="rId19"/>
    </p:embeddedFont>
    <p:embeddedFont>
      <p:font typeface="Work Sans Light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686"/>
    <a:srgbClr val="1E1E1E"/>
    <a:srgbClr val="FB3DAE"/>
    <a:srgbClr val="F0F0F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17C3B-3BD0-4F04-B469-A4573C707860}">
  <a:tblStyle styleId="{3FB17C3B-3BD0-4F04-B469-A4573C707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7ADEF0-35DC-4E51-8C34-DEDE91FA47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2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0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9" r:id="rId5"/>
    <p:sldLayoutId id="2147483674" r:id="rId6"/>
    <p:sldLayoutId id="214748367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fatmir-0@student.ltu.se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fatmir-0@student.ltu.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47993" y="-725714"/>
            <a:ext cx="6606807" cy="68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921675" y="1261513"/>
            <a:ext cx="5657317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IOT WORKLOAD CHARACTERIZATION IN NEXT GENERATION CLOUD SYSTEMS UPDATE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171524" y="293416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Presented by:</a:t>
            </a:r>
            <a:br>
              <a:rPr lang="en" dirty="0">
                <a:solidFill>
                  <a:srgbClr val="3AFCF2"/>
                </a:solidFill>
              </a:rPr>
            </a:br>
            <a:r>
              <a:rPr lang="en" dirty="0">
                <a:solidFill>
                  <a:srgbClr val="3AFCF2"/>
                </a:solidFill>
              </a:rPr>
              <a:t>Fatema Mirza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17F5AB-761E-4ADE-88D4-0E9BBC0C00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14342"/>
          <a:stretch/>
        </p:blipFill>
        <p:spPr>
          <a:xfrm>
            <a:off x="718457" y="4402315"/>
            <a:ext cx="4680857" cy="683217"/>
          </a:xfrm>
          <a:prstGeom prst="rect">
            <a:avLst/>
          </a:prstGeom>
        </p:spPr>
      </p:pic>
      <p:sp>
        <p:nvSpPr>
          <p:cNvPr id="14" name="Google Shape;154;p32">
            <a:extLst>
              <a:ext uri="{FF2B5EF4-FFF2-40B4-BE49-F238E27FC236}">
                <a16:creationId xmlns:a16="http://schemas.microsoft.com/office/drawing/2014/main" id="{757C3E7C-E2AF-4ECA-9704-D34EC1DD0741}"/>
              </a:ext>
            </a:extLst>
          </p:cNvPr>
          <p:cNvSpPr txBox="1">
            <a:spLocks/>
          </p:cNvSpPr>
          <p:nvPr/>
        </p:nvSpPr>
        <p:spPr>
          <a:xfrm>
            <a:off x="827551" y="2205463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MY" sz="1400" dirty="0"/>
              <a:t>Supervised by: </a:t>
            </a:r>
            <a:r>
              <a:rPr lang="en-MY" sz="1400" dirty="0" err="1"/>
              <a:t>Dr.</a:t>
            </a:r>
            <a:r>
              <a:rPr lang="en-MY" sz="1400" dirty="0"/>
              <a:t> Karan Mitra, </a:t>
            </a:r>
            <a:r>
              <a:rPr lang="en-MY" sz="1400" dirty="0" err="1"/>
              <a:t>Dr.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, </a:t>
            </a:r>
          </a:p>
          <a:p>
            <a:pPr algn="l"/>
            <a:r>
              <a:rPr lang="en-MY" sz="1400" dirty="0" err="1"/>
              <a:t>Dr.</a:t>
            </a:r>
            <a:r>
              <a:rPr lang="en-MY" sz="1400" dirty="0"/>
              <a:t> Christer </a:t>
            </a:r>
            <a:r>
              <a:rPr lang="en-MY" sz="1400" dirty="0" err="1"/>
              <a:t>Åhlund</a:t>
            </a:r>
            <a:endParaRPr lang="en-MY" sz="1400" dirty="0"/>
          </a:p>
          <a:p>
            <a:pPr algn="l"/>
            <a:endParaRPr lang="en-MY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 Forecasting + std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34A78-1E14-4D75-89A9-5AFD3FFC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8" y="607102"/>
            <a:ext cx="7984736" cy="35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-MY" sz="3200" dirty="0"/>
              <a:t>Tack </a:t>
            </a:r>
            <a:r>
              <a:rPr lang="en-MY" sz="3200" dirty="0" err="1"/>
              <a:t>så</a:t>
            </a:r>
            <a:r>
              <a:rPr lang="en-MY" sz="3200" dirty="0"/>
              <a:t> </a:t>
            </a:r>
            <a:r>
              <a:rPr lang="en-MY" sz="3200" dirty="0" err="1"/>
              <a:t>mycket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F6F45-379D-4F3B-9B0B-2FF561CBA4F4}"/>
              </a:ext>
            </a:extLst>
          </p:cNvPr>
          <p:cNvSpPr txBox="1"/>
          <p:nvPr/>
        </p:nvSpPr>
        <p:spPr>
          <a:xfrm>
            <a:off x="2233523" y="3099070"/>
            <a:ext cx="4905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FCF1"/>
              </a:buClr>
              <a:buSzPts val="1400"/>
              <a:buFont typeface="Work Sans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0FCF1"/>
                </a:solidFill>
                <a:effectLst/>
                <a:uLnTx/>
                <a:uFillTx/>
                <a:latin typeface="Work Sans Light"/>
                <a:sym typeface="Work Sans Light"/>
              </a:rPr>
              <a:t>Any Questions?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225B0-DC8B-45A7-97C5-89E04E3269F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8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7605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643801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1735117" y="1036943"/>
            <a:ext cx="440380" cy="64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2075795" y="1366608"/>
            <a:ext cx="1610901" cy="3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Latest additions</a:t>
            </a:r>
            <a:endParaRPr dirty="0"/>
          </a:p>
        </p:txBody>
      </p:sp>
      <p:pic>
        <p:nvPicPr>
          <p:cNvPr id="33" name="Google Shape;186;p35">
            <a:extLst>
              <a:ext uri="{FF2B5EF4-FFF2-40B4-BE49-F238E27FC236}">
                <a16:creationId xmlns:a16="http://schemas.microsoft.com/office/drawing/2014/main" id="{9FCDAC86-AE52-4697-853B-749FAF3F60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2225217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88;p35">
            <a:extLst>
              <a:ext uri="{FF2B5EF4-FFF2-40B4-BE49-F238E27FC236}">
                <a16:creationId xmlns:a16="http://schemas.microsoft.com/office/drawing/2014/main" id="{D4A05F61-2A74-4FDD-9335-8E26AA1B7E7D}"/>
              </a:ext>
            </a:extLst>
          </p:cNvPr>
          <p:cNvSpPr txBox="1">
            <a:spLocks/>
          </p:cNvSpPr>
          <p:nvPr/>
        </p:nvSpPr>
        <p:spPr>
          <a:xfrm flipH="1">
            <a:off x="2075649" y="2738915"/>
            <a:ext cx="2237998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36" name="Google Shape;186;p35">
            <a:extLst>
              <a:ext uri="{FF2B5EF4-FFF2-40B4-BE49-F238E27FC236}">
                <a16:creationId xmlns:a16="http://schemas.microsoft.com/office/drawing/2014/main" id="{BC7FDA5B-7DDB-4D37-B624-D1346B4A4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3377539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8;p35">
            <a:extLst>
              <a:ext uri="{FF2B5EF4-FFF2-40B4-BE49-F238E27FC236}">
                <a16:creationId xmlns:a16="http://schemas.microsoft.com/office/drawing/2014/main" id="{D2F149F0-D594-452C-BD24-ACE290CF6430}"/>
              </a:ext>
            </a:extLst>
          </p:cNvPr>
          <p:cNvSpPr txBox="1">
            <a:spLocks/>
          </p:cNvSpPr>
          <p:nvPr/>
        </p:nvSpPr>
        <p:spPr>
          <a:xfrm flipH="1">
            <a:off x="2070159" y="3753806"/>
            <a:ext cx="19786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39" name="Google Shape;186;p35">
            <a:extLst>
              <a:ext uri="{FF2B5EF4-FFF2-40B4-BE49-F238E27FC236}">
                <a16:creationId xmlns:a16="http://schemas.microsoft.com/office/drawing/2014/main" id="{E13B50A6-49AA-4590-B2E5-B41939FCC6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1060522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88;p35">
            <a:extLst>
              <a:ext uri="{FF2B5EF4-FFF2-40B4-BE49-F238E27FC236}">
                <a16:creationId xmlns:a16="http://schemas.microsoft.com/office/drawing/2014/main" id="{DA3CDAD7-DFF8-4BDC-8D1C-CF00C758F36D}"/>
              </a:ext>
            </a:extLst>
          </p:cNvPr>
          <p:cNvSpPr txBox="1">
            <a:spLocks/>
          </p:cNvSpPr>
          <p:nvPr/>
        </p:nvSpPr>
        <p:spPr>
          <a:xfrm flipH="1">
            <a:off x="5577285" y="1404613"/>
            <a:ext cx="2315879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42" name="Google Shape;186;p35">
            <a:extLst>
              <a:ext uri="{FF2B5EF4-FFF2-40B4-BE49-F238E27FC236}">
                <a16:creationId xmlns:a16="http://schemas.microsoft.com/office/drawing/2014/main" id="{5B0B99AC-E65B-4CD4-8403-5589AC146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2221665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88;p35">
            <a:extLst>
              <a:ext uri="{FF2B5EF4-FFF2-40B4-BE49-F238E27FC236}">
                <a16:creationId xmlns:a16="http://schemas.microsoft.com/office/drawing/2014/main" id="{96FD5201-4CB3-42AE-90D3-D484B20FFD4E}"/>
              </a:ext>
            </a:extLst>
          </p:cNvPr>
          <p:cNvSpPr txBox="1">
            <a:spLocks/>
          </p:cNvSpPr>
          <p:nvPr/>
        </p:nvSpPr>
        <p:spPr>
          <a:xfrm flipH="1">
            <a:off x="5470884" y="2520118"/>
            <a:ext cx="18237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 lang="en-MY" dirty="0"/>
          </a:p>
        </p:txBody>
      </p:sp>
      <p:pic>
        <p:nvPicPr>
          <p:cNvPr id="48" name="Google Shape;365;p46">
            <a:extLst>
              <a:ext uri="{FF2B5EF4-FFF2-40B4-BE49-F238E27FC236}">
                <a16:creationId xmlns:a16="http://schemas.microsoft.com/office/drawing/2014/main" id="{B6948644-DD5F-4E0B-A4F0-F8CBB85D05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666558" y="2211860"/>
            <a:ext cx="560412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4;p66">
            <a:extLst>
              <a:ext uri="{FF2B5EF4-FFF2-40B4-BE49-F238E27FC236}">
                <a16:creationId xmlns:a16="http://schemas.microsoft.com/office/drawing/2014/main" id="{B50DEFAA-71CF-46A0-B2DB-EE9896B1B6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565" y="3313995"/>
            <a:ext cx="545921" cy="7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25;p66">
            <a:extLst>
              <a:ext uri="{FF2B5EF4-FFF2-40B4-BE49-F238E27FC236}">
                <a16:creationId xmlns:a16="http://schemas.microsoft.com/office/drawing/2014/main" id="{E14A885E-0597-456D-AC60-E2967F6F14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156" y="993947"/>
            <a:ext cx="715535" cy="74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26;p66">
            <a:extLst>
              <a:ext uri="{FF2B5EF4-FFF2-40B4-BE49-F238E27FC236}">
                <a16:creationId xmlns:a16="http://schemas.microsoft.com/office/drawing/2014/main" id="{168F1B57-8D51-42C3-827C-C3D3ACD3A3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2221" y="2196424"/>
            <a:ext cx="505066" cy="6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25976-65FA-4879-AE34-129A08F8A22A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9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8" y="2317250"/>
            <a:ext cx="3293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Latest additions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893AB-504E-419F-87D6-8C65B967D2DF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  <p:pic>
        <p:nvPicPr>
          <p:cNvPr id="8" name="Google Shape;221;p37">
            <a:extLst>
              <a:ext uri="{FF2B5EF4-FFF2-40B4-BE49-F238E27FC236}">
                <a16:creationId xmlns:a16="http://schemas.microsoft.com/office/drawing/2014/main" id="{AAF90A39-D264-4634-B4B1-0F0E395AA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772425" y="551425"/>
            <a:ext cx="138041" cy="1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66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D412-24F3-4D0E-A44B-89F3C9C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AIC, BIC, HQIC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E02A9-21B8-476E-9016-4323733CB53E}"/>
              </a:ext>
            </a:extLst>
          </p:cNvPr>
          <p:cNvSpPr txBox="1"/>
          <p:nvPr/>
        </p:nvSpPr>
        <p:spPr>
          <a:xfrm>
            <a:off x="1129300" y="1000466"/>
            <a:ext cx="72571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Akaike Information </a:t>
            </a:r>
            <a:r>
              <a:rPr lang="en-US" dirty="0" err="1">
                <a:solidFill>
                  <a:schemeClr val="bg1"/>
                </a:solidFill>
              </a:rPr>
              <a:t>Critera</a:t>
            </a:r>
            <a:r>
              <a:rPr lang="en-US" dirty="0">
                <a:solidFill>
                  <a:schemeClr val="bg1"/>
                </a:solidFill>
              </a:rPr>
              <a:t> (AIC) is a widely used measure of a statistical model. It basically quantifies 1) the goodness of fit, and 2) the simplicity/parsimony, of the model into a single statistic.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439A6-C8C0-4144-9F84-397B8418B25C}"/>
              </a:ext>
            </a:extLst>
          </p:cNvPr>
          <p:cNvSpPr txBox="1"/>
          <p:nvPr/>
        </p:nvSpPr>
        <p:spPr>
          <a:xfrm>
            <a:off x="1129300" y="1801325"/>
            <a:ext cx="7257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 statistics, the Bayesian information criterion (BIC) or Schwarz criterion (also SBC, SBIC) is a criterion for model selection among a finite set of models. It is based, in part, on the likelihood function, and it is closely related to Akaike information criterion (AIC)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D6069-88C1-4100-9353-88676484D931}"/>
              </a:ext>
            </a:extLst>
          </p:cNvPr>
          <p:cNvSpPr txBox="1"/>
          <p:nvPr/>
        </p:nvSpPr>
        <p:spPr>
          <a:xfrm>
            <a:off x="1129299" y="2817627"/>
            <a:ext cx="7257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Hannan-Quinn information criterion (HQC) is a measure of the goodness of fit of a statistical model and is often used as a criterion for model selection among a finite set of models. It is not based on log-likelihood function (LLF), and but related to Akaike's information criterion.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166544" y="1560422"/>
            <a:ext cx="3657600" cy="643800"/>
          </a:xfrm>
        </p:spPr>
        <p:txBody>
          <a:bodyPr/>
          <a:lstStyle/>
          <a:p>
            <a:r>
              <a:rPr lang="en-MY" dirty="0"/>
              <a:t>15 minutes ALL apartment ALL selected months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EF78AF-CC7D-4B9C-BE8A-BA1F549A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4" y="978211"/>
            <a:ext cx="7395029" cy="2045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F8BC38-380C-4D81-BB23-F31013797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" y="3995239"/>
            <a:ext cx="8930640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D412-24F3-4D0E-A44B-89F3C9C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 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E02A9-21B8-476E-9016-4323733CB53E}"/>
              </a:ext>
            </a:extLst>
          </p:cNvPr>
          <p:cNvSpPr txBox="1"/>
          <p:nvPr/>
        </p:nvSpPr>
        <p:spPr>
          <a:xfrm>
            <a:off x="1129300" y="1000466"/>
            <a:ext cx="7257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This was done using k fold for time series in a method called forward chaining. 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F63AF-7C01-449E-B862-C7DB682F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97" y="1308243"/>
            <a:ext cx="6365006" cy="35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 Forecasting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2C885-4B65-4E3E-AD79-85C27C9FF23E}"/>
              </a:ext>
            </a:extLst>
          </p:cNvPr>
          <p:cNvSpPr txBox="1"/>
          <p:nvPr/>
        </p:nvSpPr>
        <p:spPr>
          <a:xfrm>
            <a:off x="1680842" y="1995493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18 training, 2 testing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AF088D-D46B-43BE-9C74-E23F7284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40" y="378837"/>
            <a:ext cx="3478760" cy="151268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98CC25B-A462-4B38-8327-4985B665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43" y="378837"/>
            <a:ext cx="3472499" cy="1512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D705F-5918-4815-A1EB-692F275E7779}"/>
              </a:ext>
            </a:extLst>
          </p:cNvPr>
          <p:cNvSpPr txBox="1"/>
          <p:nvPr/>
        </p:nvSpPr>
        <p:spPr>
          <a:xfrm>
            <a:off x="5833242" y="1995492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38 training, 2 testing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73DE2F-A947-4FD0-9213-CEF529F20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49" y="2623916"/>
            <a:ext cx="3442701" cy="1498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96C187-BF3D-4544-ABAF-7AEB10884AE0}"/>
              </a:ext>
            </a:extLst>
          </p:cNvPr>
          <p:cNvSpPr txBox="1"/>
          <p:nvPr/>
        </p:nvSpPr>
        <p:spPr>
          <a:xfrm>
            <a:off x="3402192" y="4272445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58 training, 2 testing</a:t>
            </a:r>
          </a:p>
        </p:txBody>
      </p:sp>
    </p:spTree>
    <p:extLst>
      <p:ext uri="{BB962C8B-B14F-4D97-AF65-F5344CB8AC3E}">
        <p14:creationId xmlns:p14="http://schemas.microsoft.com/office/powerpoint/2010/main" val="26671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 Forecasting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2C885-4B65-4E3E-AD79-85C27C9FF23E}"/>
              </a:ext>
            </a:extLst>
          </p:cNvPr>
          <p:cNvSpPr txBox="1"/>
          <p:nvPr/>
        </p:nvSpPr>
        <p:spPr>
          <a:xfrm>
            <a:off x="2346817" y="2082579"/>
            <a:ext cx="16252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32 training, 64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D705F-5918-4815-A1EB-692F275E7779}"/>
              </a:ext>
            </a:extLst>
          </p:cNvPr>
          <p:cNvSpPr txBox="1"/>
          <p:nvPr/>
        </p:nvSpPr>
        <p:spPr>
          <a:xfrm>
            <a:off x="2683642" y="4468969"/>
            <a:ext cx="1512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50" dirty="0">
                <a:solidFill>
                  <a:schemeClr val="bg1"/>
                </a:solidFill>
              </a:rPr>
              <a:t>64 training, 32 testing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E8B8B2C-18BB-4165-9DEA-0B42509F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73" y="501635"/>
            <a:ext cx="3746143" cy="163922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D6E9797-E1B2-4E78-976B-AE18E6FF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4" y="2888027"/>
            <a:ext cx="3680081" cy="15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531-8DAF-4F5C-92AD-0E95142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ARIMA Forecasting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F266E-842F-4855-9F47-2B3BB355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2" y="1568449"/>
            <a:ext cx="7527229" cy="17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91828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312</Words>
  <Application>Microsoft Office PowerPoint</Application>
  <PresentationFormat>On-screen Show (16:9)</PresentationFormat>
  <Paragraphs>29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Varela Round</vt:lpstr>
      <vt:lpstr>Arial</vt:lpstr>
      <vt:lpstr>Fira Sans Extra Condensed Medium</vt:lpstr>
      <vt:lpstr>Work Sans Light</vt:lpstr>
      <vt:lpstr>Righteous</vt:lpstr>
      <vt:lpstr>Neon Cyber Monday by Slidesgo</vt:lpstr>
      <vt:lpstr>IOT WORKLOAD CHARACTERIZATION IN NEXT GENERATION CLOUD SYSTEMS UPDATE</vt:lpstr>
      <vt:lpstr>TABLE OF CONTENTS</vt:lpstr>
      <vt:lpstr>Latest additions</vt:lpstr>
      <vt:lpstr>AIC, BIC, HQIC</vt:lpstr>
      <vt:lpstr>15 minutes ALL apartment ALL selected months</vt:lpstr>
      <vt:lpstr>K FOLD CV</vt:lpstr>
      <vt:lpstr>ARIMA Forecasting</vt:lpstr>
      <vt:lpstr>ARIMA Forecasting</vt:lpstr>
      <vt:lpstr>ARIMA Forecasting Results</vt:lpstr>
      <vt:lpstr>ARIMA Forecasting + std</vt:lpstr>
      <vt:lpstr>Thank you! Tack så mycket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WORKLOAD CHARACTERIZATION</dc:title>
  <dc:creator>GL62M</dc:creator>
  <cp:lastModifiedBy>Mirza, Fatema (Student)</cp:lastModifiedBy>
  <cp:revision>113</cp:revision>
  <dcterms:modified xsi:type="dcterms:W3CDTF">2022-04-12T13:11:41Z</dcterms:modified>
</cp:coreProperties>
</file>