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7"/>
  </p:notesMasterIdLst>
  <p:sldIdLst>
    <p:sldId id="256" r:id="rId2"/>
    <p:sldId id="259" r:id="rId3"/>
    <p:sldId id="318" r:id="rId4"/>
    <p:sldId id="381" r:id="rId5"/>
    <p:sldId id="382" r:id="rId6"/>
    <p:sldId id="365" r:id="rId7"/>
    <p:sldId id="383" r:id="rId8"/>
    <p:sldId id="384" r:id="rId9"/>
    <p:sldId id="385" r:id="rId10"/>
    <p:sldId id="388" r:id="rId11"/>
    <p:sldId id="386" r:id="rId12"/>
    <p:sldId id="389" r:id="rId13"/>
    <p:sldId id="390" r:id="rId14"/>
    <p:sldId id="379" r:id="rId15"/>
    <p:sldId id="341" r:id="rId16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18"/>
      <p:bold r:id="rId19"/>
      <p:italic r:id="rId20"/>
      <p:boldItalic r:id="rId21"/>
    </p:embeddedFont>
    <p:embeddedFont>
      <p:font typeface="Righteous" panose="020B0604020202020204" charset="0"/>
      <p:regular r:id="rId22"/>
    </p:embeddedFont>
    <p:embeddedFont>
      <p:font typeface="Varela Round" panose="020B0604020202020204" charset="-79"/>
      <p:regular r:id="rId23"/>
    </p:embeddedFont>
    <p:embeddedFont>
      <p:font typeface="Work Sans Light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5686"/>
    <a:srgbClr val="1E1E1E"/>
    <a:srgbClr val="FB3DAE"/>
    <a:srgbClr val="F0F0F0"/>
    <a:srgbClr val="E3E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FB17C3B-3BD0-4F04-B469-A4573C707860}">
  <a:tblStyle styleId="{3FB17C3B-3BD0-4F04-B469-A4573C70786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47ADEF0-35DC-4E51-8C34-DEDE91FA474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 varScale="1">
        <p:scale>
          <a:sx n="102" d="100"/>
          <a:sy n="102" d="100"/>
        </p:scale>
        <p:origin x="134" y="31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320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310a5ef2f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310a5ef2f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3012df1a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3012df1a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9106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3012df1a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3012df1a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0246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3012df1a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3012df1a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6178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3012df1a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3012df1a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1654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63012df1a5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63012df1a5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9985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001902" y="2100325"/>
            <a:ext cx="5100000" cy="188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07781" y="3528899"/>
            <a:ext cx="20874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4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ctrTitle"/>
          </p:nvPr>
        </p:nvSpPr>
        <p:spPr>
          <a:xfrm flipH="1">
            <a:off x="3187656" y="1006023"/>
            <a:ext cx="1789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ubTitle" idx="1"/>
          </p:nvPr>
        </p:nvSpPr>
        <p:spPr>
          <a:xfrm flipH="1">
            <a:off x="3187573" y="1467512"/>
            <a:ext cx="16020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 idx="2" hasCustomPrompt="1"/>
          </p:nvPr>
        </p:nvSpPr>
        <p:spPr>
          <a:xfrm>
            <a:off x="3671775" y="883818"/>
            <a:ext cx="611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4"/>
          <p:cNvSpPr txBox="1">
            <a:spLocks noGrp="1"/>
          </p:cNvSpPr>
          <p:nvPr>
            <p:ph type="ctrTitle" idx="3"/>
          </p:nvPr>
        </p:nvSpPr>
        <p:spPr>
          <a:xfrm flipH="1">
            <a:off x="3187656" y="3088253"/>
            <a:ext cx="1789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4"/>
          </p:nvPr>
        </p:nvSpPr>
        <p:spPr>
          <a:xfrm flipH="1">
            <a:off x="3187672" y="3544263"/>
            <a:ext cx="16020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 idx="5" hasCustomPrompt="1"/>
          </p:nvPr>
        </p:nvSpPr>
        <p:spPr>
          <a:xfrm>
            <a:off x="3673003" y="2843668"/>
            <a:ext cx="611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4"/>
          <p:cNvSpPr txBox="1">
            <a:spLocks noGrp="1"/>
          </p:cNvSpPr>
          <p:nvPr>
            <p:ph type="ctrTitle" idx="6"/>
          </p:nvPr>
        </p:nvSpPr>
        <p:spPr>
          <a:xfrm flipH="1">
            <a:off x="6845897" y="1006023"/>
            <a:ext cx="1789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7"/>
          </p:nvPr>
        </p:nvSpPr>
        <p:spPr>
          <a:xfrm flipH="1">
            <a:off x="6845925" y="1467512"/>
            <a:ext cx="17898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 idx="8" hasCustomPrompt="1"/>
          </p:nvPr>
        </p:nvSpPr>
        <p:spPr>
          <a:xfrm>
            <a:off x="7201626" y="897345"/>
            <a:ext cx="884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ctrTitle" idx="9"/>
          </p:nvPr>
        </p:nvSpPr>
        <p:spPr>
          <a:xfrm flipH="1">
            <a:off x="6839174" y="3086449"/>
            <a:ext cx="1789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ubTitle" idx="13"/>
          </p:nvPr>
        </p:nvSpPr>
        <p:spPr>
          <a:xfrm flipH="1">
            <a:off x="6839200" y="3544263"/>
            <a:ext cx="17898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title" idx="14" hasCustomPrompt="1"/>
          </p:nvPr>
        </p:nvSpPr>
        <p:spPr>
          <a:xfrm>
            <a:off x="7201626" y="2842140"/>
            <a:ext cx="884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" name="Google Shape;27;p4"/>
          <p:cNvSpPr txBox="1">
            <a:spLocks noGrp="1"/>
          </p:cNvSpPr>
          <p:nvPr>
            <p:ph type="title" idx="15"/>
          </p:nvPr>
        </p:nvSpPr>
        <p:spPr>
          <a:xfrm rot="-5400000">
            <a:off x="-1014638" y="2252550"/>
            <a:ext cx="3657600" cy="6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ctrTitle"/>
          </p:nvPr>
        </p:nvSpPr>
        <p:spPr>
          <a:xfrm flipH="1">
            <a:off x="3989675" y="3032150"/>
            <a:ext cx="3069600" cy="4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1"/>
          </p:nvPr>
        </p:nvSpPr>
        <p:spPr>
          <a:xfrm flipH="1">
            <a:off x="3989675" y="1700925"/>
            <a:ext cx="3382800" cy="133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1">
  <p:cSld name="CUSTOM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ctrTitle"/>
          </p:nvPr>
        </p:nvSpPr>
        <p:spPr>
          <a:xfrm>
            <a:off x="617619" y="2317250"/>
            <a:ext cx="2470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ubTitle" idx="1"/>
          </p:nvPr>
        </p:nvSpPr>
        <p:spPr>
          <a:xfrm>
            <a:off x="617619" y="2778700"/>
            <a:ext cx="2559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 idx="2" hasCustomPrompt="1"/>
          </p:nvPr>
        </p:nvSpPr>
        <p:spPr>
          <a:xfrm>
            <a:off x="617619" y="1714374"/>
            <a:ext cx="839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5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 rot="-5400000">
            <a:off x="-1021401" y="2252550"/>
            <a:ext cx="3657600" cy="6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ctrTitle"/>
          </p:nvPr>
        </p:nvSpPr>
        <p:spPr>
          <a:xfrm flipH="1">
            <a:off x="2486100" y="1525800"/>
            <a:ext cx="4171800" cy="1777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2">
  <p:cSld name="CUSTOM_1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ctrTitle"/>
          </p:nvPr>
        </p:nvSpPr>
        <p:spPr>
          <a:xfrm>
            <a:off x="5735301" y="2311315"/>
            <a:ext cx="279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1"/>
          </p:nvPr>
        </p:nvSpPr>
        <p:spPr>
          <a:xfrm>
            <a:off x="5985524" y="2780870"/>
            <a:ext cx="25416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title" idx="2" hasCustomPrompt="1"/>
          </p:nvPr>
        </p:nvSpPr>
        <p:spPr>
          <a:xfrm>
            <a:off x="6773458" y="1717600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5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 type="blank">
  <p:cSld name="BLANK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">
    <p:bg>
      <p:bgPr>
        <a:noFill/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1E1E1E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245750" y="355650"/>
            <a:ext cx="6275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arela Round"/>
              <a:buNone/>
              <a:defRPr sz="2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Light"/>
              <a:buChar char="●"/>
              <a:defRPr sz="1200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Light"/>
              <a:buChar char="○"/>
              <a:defRPr sz="1200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Light"/>
              <a:buChar char="■"/>
              <a:defRPr sz="1200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Light"/>
              <a:buChar char="●"/>
              <a:defRPr sz="1200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Light"/>
              <a:buChar char="○"/>
              <a:defRPr sz="1200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Light"/>
              <a:buChar char="■"/>
              <a:defRPr sz="1200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Light"/>
              <a:buChar char="●"/>
              <a:defRPr sz="1200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Light"/>
              <a:buChar char="○"/>
              <a:defRPr sz="1200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200"/>
              <a:buFont typeface="Work Sans Light"/>
              <a:buChar char="■"/>
              <a:defRPr sz="1200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6" r:id="rId5"/>
    <p:sldLayoutId id="2147483659" r:id="rId6"/>
    <p:sldLayoutId id="2147483660" r:id="rId7"/>
    <p:sldLayoutId id="2147483674" r:id="rId8"/>
    <p:sldLayoutId id="2147483675" r:id="rId9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.png"/><Relationship Id="rId7" Type="http://schemas.openxmlformats.org/officeDocument/2006/relationships/hyperlink" Target="mailto:fatmir-0@student.ltu.s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4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mailto:fatmir-0@student.ltu.se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.png"/><Relationship Id="rId7" Type="http://schemas.openxmlformats.org/officeDocument/2006/relationships/hyperlink" Target="mailto:fatmir-0@student.ltu.s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4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mailto:fatmir-0@student.ltu.s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4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mailto:fatmir-0@student.ltu.se" TargetMode="External"/><Relationship Id="rId3" Type="http://schemas.openxmlformats.org/officeDocument/2006/relationships/image" Target="../media/image5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qSUJ0UYWMQ" TargetMode="External"/><Relationship Id="rId2" Type="http://schemas.openxmlformats.org/officeDocument/2006/relationships/hyperlink" Target="mailto:fatmir-0@student.ltu.se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doi.org/10.1007/978-1-4757-5301-1_2" TargetMode="External"/><Relationship Id="rId4" Type="http://schemas.openxmlformats.org/officeDocument/2006/relationships/hyperlink" Target="https://doi.org/10.1007/s11134-016-9478-x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hyperlink" Target="mailto:fatmir-0@student.ltu.s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hyperlink" Target="mailto:fatmir-0@student.ltu.se" TargetMode="Externa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mailto:fatmir-0@student.ltu.se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mailto:fatmir-0@student.ltu.se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hyperlink" Target="mailto:fatmir-0@student.ltu.se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png"/><Relationship Id="rId11" Type="http://schemas.openxmlformats.org/officeDocument/2006/relationships/image" Target="../media/image35.png"/><Relationship Id="rId5" Type="http://schemas.openxmlformats.org/officeDocument/2006/relationships/image" Target="../media/image30.png"/><Relationship Id="rId10" Type="http://schemas.openxmlformats.org/officeDocument/2006/relationships/hyperlink" Target="mailto:fatmir-0@student.ltu.se" TargetMode="External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0.png"/><Relationship Id="rId11" Type="http://schemas.openxmlformats.org/officeDocument/2006/relationships/image" Target="../media/image35.png"/><Relationship Id="rId5" Type="http://schemas.openxmlformats.org/officeDocument/2006/relationships/image" Target="../media/image39.png"/><Relationship Id="rId10" Type="http://schemas.openxmlformats.org/officeDocument/2006/relationships/hyperlink" Target="mailto:fatmir-0@student.ltu.se" TargetMode="External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mailto:fatmir-0@student.ltu.se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32"/>
          <p:cNvPicPr preferRelativeResize="0"/>
          <p:nvPr/>
        </p:nvPicPr>
        <p:blipFill rotWithShape="1">
          <a:blip r:embed="rId3">
            <a:alphaModFix/>
          </a:blip>
          <a:srcRect l="89" r="89"/>
          <a:stretch/>
        </p:blipFill>
        <p:spPr>
          <a:xfrm>
            <a:off x="47993" y="-725714"/>
            <a:ext cx="6606807" cy="688056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32"/>
          <p:cNvSpPr txBox="1">
            <a:spLocks noGrp="1"/>
          </p:cNvSpPr>
          <p:nvPr>
            <p:ph type="ctrTitle"/>
          </p:nvPr>
        </p:nvSpPr>
        <p:spPr>
          <a:xfrm>
            <a:off x="921675" y="1261513"/>
            <a:ext cx="5657317" cy="188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IOT WORKLOAD CHARACTERIZATION IN NEXT GENERATION CLOUD SYSTEMS UPDATE</a:t>
            </a:r>
          </a:p>
        </p:txBody>
      </p:sp>
      <p:sp>
        <p:nvSpPr>
          <p:cNvPr id="155" name="Google Shape;155;p32"/>
          <p:cNvSpPr txBox="1">
            <a:spLocks noGrp="1"/>
          </p:cNvSpPr>
          <p:nvPr>
            <p:ph type="subTitle" idx="1"/>
          </p:nvPr>
        </p:nvSpPr>
        <p:spPr>
          <a:xfrm>
            <a:off x="6171524" y="2934168"/>
            <a:ext cx="20874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AFCF2"/>
                </a:solidFill>
              </a:rPr>
              <a:t>Presented by:</a:t>
            </a:r>
            <a:br>
              <a:rPr lang="en" dirty="0">
                <a:solidFill>
                  <a:srgbClr val="3AFCF2"/>
                </a:solidFill>
              </a:rPr>
            </a:br>
            <a:r>
              <a:rPr lang="en" dirty="0">
                <a:solidFill>
                  <a:srgbClr val="3AFCF2"/>
                </a:solidFill>
              </a:rPr>
              <a:t>Fatema Mirza</a:t>
            </a:r>
            <a:endParaRPr dirty="0">
              <a:solidFill>
                <a:srgbClr val="3AFCF2"/>
              </a:solidFill>
            </a:endParaRPr>
          </a:p>
        </p:txBody>
      </p:sp>
      <p:pic>
        <p:nvPicPr>
          <p:cNvPr id="156" name="Google Shape;15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3050" y="-239330"/>
            <a:ext cx="855107" cy="85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00274" y="892754"/>
            <a:ext cx="1778952" cy="29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5157902">
            <a:off x="209175" y="540000"/>
            <a:ext cx="663801" cy="5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441753">
            <a:off x="4307750" y="4689375"/>
            <a:ext cx="663801" cy="5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2250125">
            <a:off x="432232" y="4635923"/>
            <a:ext cx="885661" cy="884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750725" y="2423500"/>
            <a:ext cx="1240924" cy="29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1433670">
            <a:off x="8676850" y="3478724"/>
            <a:ext cx="663801" cy="5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18522" y="1794150"/>
            <a:ext cx="1326459" cy="124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417F5AB-761E-4ADE-88D4-0E9BBC0C0063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6" r="14342"/>
          <a:stretch/>
        </p:blipFill>
        <p:spPr>
          <a:xfrm>
            <a:off x="718457" y="4402315"/>
            <a:ext cx="4680857" cy="683217"/>
          </a:xfrm>
          <a:prstGeom prst="rect">
            <a:avLst/>
          </a:prstGeom>
        </p:spPr>
      </p:pic>
      <p:sp>
        <p:nvSpPr>
          <p:cNvPr id="14" name="Google Shape;154;p32">
            <a:extLst>
              <a:ext uri="{FF2B5EF4-FFF2-40B4-BE49-F238E27FC236}">
                <a16:creationId xmlns:a16="http://schemas.microsoft.com/office/drawing/2014/main" id="{757C3E7C-E2AF-4ECA-9704-D34EC1DD0741}"/>
              </a:ext>
            </a:extLst>
          </p:cNvPr>
          <p:cNvSpPr txBox="1">
            <a:spLocks/>
          </p:cNvSpPr>
          <p:nvPr/>
        </p:nvSpPr>
        <p:spPr>
          <a:xfrm>
            <a:off x="827551" y="2205463"/>
            <a:ext cx="5100000" cy="18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Varela Round"/>
              <a:buNone/>
              <a:defRPr sz="9600" b="0" i="0" u="none" strike="noStrike" cap="none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algn="l"/>
            <a:r>
              <a:rPr lang="en-MY" sz="1400" dirty="0"/>
              <a:t>Supervised by: </a:t>
            </a:r>
            <a:r>
              <a:rPr lang="en-MY" sz="1400" dirty="0" err="1"/>
              <a:t>Dr.</a:t>
            </a:r>
            <a:r>
              <a:rPr lang="en-MY" sz="1400" dirty="0"/>
              <a:t> Karan Mitra, </a:t>
            </a:r>
            <a:r>
              <a:rPr lang="en-MY" sz="1400" dirty="0" err="1"/>
              <a:t>Dr.</a:t>
            </a:r>
            <a:r>
              <a:rPr lang="en-MY" sz="1400" dirty="0"/>
              <a:t> </a:t>
            </a:r>
            <a:r>
              <a:rPr lang="en-MY" sz="1400" dirty="0" err="1"/>
              <a:t>Saguna</a:t>
            </a:r>
            <a:r>
              <a:rPr lang="en-MY" sz="1400" dirty="0"/>
              <a:t> </a:t>
            </a:r>
            <a:r>
              <a:rPr lang="en-MY" sz="1400" dirty="0" err="1"/>
              <a:t>Saguna</a:t>
            </a:r>
            <a:r>
              <a:rPr lang="en-MY" sz="1400" dirty="0"/>
              <a:t>, </a:t>
            </a:r>
          </a:p>
          <a:p>
            <a:pPr algn="l"/>
            <a:r>
              <a:rPr lang="en-MY" sz="1400" dirty="0" err="1"/>
              <a:t>Dr.</a:t>
            </a:r>
            <a:r>
              <a:rPr lang="en-MY" sz="1400" dirty="0"/>
              <a:t> Christer </a:t>
            </a:r>
            <a:r>
              <a:rPr lang="en-MY" sz="1400" dirty="0" err="1"/>
              <a:t>Åhlund</a:t>
            </a:r>
            <a:endParaRPr lang="en-MY" sz="1400" dirty="0"/>
          </a:p>
          <a:p>
            <a:pPr algn="l"/>
            <a:endParaRPr lang="en-MY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6"/>
          <p:cNvSpPr txBox="1">
            <a:spLocks noGrp="1"/>
          </p:cNvSpPr>
          <p:nvPr>
            <p:ph type="ctrTitle"/>
          </p:nvPr>
        </p:nvSpPr>
        <p:spPr>
          <a:xfrm rot="16200000" flipH="1">
            <a:off x="-2146069" y="2193570"/>
            <a:ext cx="5007083" cy="4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Smoothing aggregated workload per hour</a:t>
            </a:r>
            <a:endParaRPr dirty="0"/>
          </a:p>
        </p:txBody>
      </p:sp>
      <p:pic>
        <p:nvPicPr>
          <p:cNvPr id="209" name="Google Shape;20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4441753">
            <a:off x="5219850" y="-274525"/>
            <a:ext cx="663801" cy="5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250125">
            <a:off x="6240395" y="4488548"/>
            <a:ext cx="885661" cy="884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8487265">
            <a:off x="8666629" y="794325"/>
            <a:ext cx="893400" cy="70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919429">
            <a:off x="7931758" y="2947689"/>
            <a:ext cx="855107" cy="85372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5EEFDE3-36DB-426A-BC9A-2706383E5D03}"/>
              </a:ext>
            </a:extLst>
          </p:cNvPr>
          <p:cNvSpPr txBox="1"/>
          <p:nvPr/>
        </p:nvSpPr>
        <p:spPr>
          <a:xfrm>
            <a:off x="0" y="4884057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900" dirty="0">
                <a:solidFill>
                  <a:schemeClr val="tx2"/>
                </a:solidFill>
                <a:hlinkClick r:id="rId7"/>
              </a:rPr>
              <a:t>fatmir-0@student.ltu.se</a:t>
            </a:r>
            <a:r>
              <a:rPr lang="en-MY" sz="900" dirty="0">
                <a:solidFill>
                  <a:schemeClr val="tx2"/>
                </a:solidFill>
              </a:rPr>
              <a:t>							 11/02/2022 | 10</a:t>
            </a:r>
          </a:p>
        </p:txBody>
      </p:sp>
      <p:sp>
        <p:nvSpPr>
          <p:cNvPr id="10" name="Google Shape;207;p36">
            <a:extLst>
              <a:ext uri="{FF2B5EF4-FFF2-40B4-BE49-F238E27FC236}">
                <a16:creationId xmlns:a16="http://schemas.microsoft.com/office/drawing/2014/main" id="{A4EEFC5A-B4E9-4566-88C7-31997530E315}"/>
              </a:ext>
            </a:extLst>
          </p:cNvPr>
          <p:cNvSpPr txBox="1">
            <a:spLocks/>
          </p:cNvSpPr>
          <p:nvPr/>
        </p:nvSpPr>
        <p:spPr>
          <a:xfrm flipH="1">
            <a:off x="1840307" y="3956229"/>
            <a:ext cx="5547463" cy="870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Work Sans Light"/>
              <a:buNone/>
              <a:defRPr sz="1800" b="0" i="0" u="none" strike="noStrike" cap="none">
                <a:solidFill>
                  <a:schemeClr val="accent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Work Sans Light"/>
              <a:buNone/>
              <a:defRPr sz="1600" b="0" i="0" u="none" strike="noStrike" cap="none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Work Sans Light"/>
              <a:buNone/>
              <a:defRPr sz="1600" b="0" i="0" u="none" strike="noStrike" cap="none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Work Sans Light"/>
              <a:buNone/>
              <a:defRPr sz="1600" b="0" i="0" u="none" strike="noStrike" cap="none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Work Sans Light"/>
              <a:buNone/>
              <a:defRPr sz="1600" b="0" i="0" u="none" strike="noStrike" cap="none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Work Sans Light"/>
              <a:buNone/>
              <a:defRPr sz="1600" b="0" i="0" u="none" strike="noStrike" cap="none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Work Sans Light"/>
              <a:buNone/>
              <a:defRPr sz="1600" b="0" i="0" u="none" strike="noStrike" cap="none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Work Sans Light"/>
              <a:buNone/>
              <a:defRPr sz="1600" b="0" i="0" u="none" strike="noStrike" cap="none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Work Sans Light"/>
              <a:buNone/>
              <a:defRPr sz="1600" b="0" i="0" u="none" strike="noStrike" cap="none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pPr marL="0" indent="0"/>
            <a:endParaRPr lang="en-US" sz="1600" baseline="30000" dirty="0"/>
          </a:p>
          <a:p>
            <a:pPr marL="0" indent="0"/>
            <a:r>
              <a:rPr lang="en-US" sz="1600" baseline="30000" dirty="0"/>
              <a:t>{</a:t>
            </a:r>
          </a:p>
          <a:p>
            <a:pPr marL="0" indent="0"/>
            <a:r>
              <a:rPr lang="en-US" sz="1600" baseline="30000" dirty="0"/>
              <a:t>	If 0&lt;=x&lt;5, y=100x+2550 </a:t>
            </a:r>
          </a:p>
          <a:p>
            <a:pPr marL="0" indent="0"/>
            <a:r>
              <a:rPr lang="en-US" sz="1600" baseline="30000" dirty="0"/>
              <a:t>	If 5&lt;=x&lt;8, y=8000/3x-30850/3</a:t>
            </a:r>
          </a:p>
          <a:p>
            <a:pPr marL="0" indent="0"/>
            <a:r>
              <a:rPr lang="en-US" sz="1600" baseline="30000" dirty="0"/>
              <a:t>	If 8&lt;=x&lt;21, y=-1050/13x+152050/13</a:t>
            </a:r>
          </a:p>
          <a:p>
            <a:pPr marL="0" indent="0"/>
            <a:r>
              <a:rPr lang="en-US" sz="1600" baseline="30000" dirty="0"/>
              <a:t>	If 21&lt;=x&lt;24, y=-7450/3x+6.215000e+04</a:t>
            </a:r>
          </a:p>
          <a:p>
            <a:pPr marL="0" indent="0"/>
            <a:r>
              <a:rPr lang="en-US" sz="1600" baseline="30000" dirty="0"/>
              <a:t>}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F22F67-6605-44E2-982B-BBE557491D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40308" y="808423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514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00321-0A53-4288-8709-B14D677B8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-5400000">
            <a:off x="-1240033" y="2471182"/>
            <a:ext cx="4094864" cy="643800"/>
          </a:xfrm>
        </p:spPr>
        <p:txBody>
          <a:bodyPr/>
          <a:lstStyle/>
          <a:p>
            <a:r>
              <a:rPr lang="en-MY" dirty="0"/>
              <a:t>Aggregated Workload per half-hour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42A2E3-FD55-4174-AF03-04F44795775B}"/>
              </a:ext>
            </a:extLst>
          </p:cNvPr>
          <p:cNvSpPr txBox="1"/>
          <p:nvPr/>
        </p:nvSpPr>
        <p:spPr>
          <a:xfrm>
            <a:off x="0" y="4884057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900" dirty="0">
                <a:solidFill>
                  <a:schemeClr val="tx2"/>
                </a:solidFill>
                <a:hlinkClick r:id="rId2"/>
              </a:rPr>
              <a:t>fatmir-0@student.ltu.se</a:t>
            </a:r>
            <a:r>
              <a:rPr lang="en-MY" sz="900" dirty="0">
                <a:solidFill>
                  <a:schemeClr val="tx2"/>
                </a:solidFill>
              </a:rPr>
              <a:t>							 11/02/2022 | 09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BB53B8-8C34-4BB5-845A-3BB3D93D0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9576" y="1478220"/>
            <a:ext cx="3488414" cy="20995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73AEB1-EF62-4234-B06F-709C8E8B02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812" y="1478219"/>
            <a:ext cx="3488415" cy="209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898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6"/>
          <p:cNvSpPr txBox="1">
            <a:spLocks noGrp="1"/>
          </p:cNvSpPr>
          <p:nvPr>
            <p:ph type="ctrTitle"/>
          </p:nvPr>
        </p:nvSpPr>
        <p:spPr>
          <a:xfrm rot="16200000" flipH="1">
            <a:off x="-2146069" y="2193570"/>
            <a:ext cx="5007083" cy="4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Smoothing aggregated workload per</a:t>
            </a:r>
            <a:br>
              <a:rPr lang="en" dirty="0"/>
            </a:br>
            <a:r>
              <a:rPr lang="en" dirty="0"/>
              <a:t>half hour</a:t>
            </a:r>
            <a:endParaRPr dirty="0"/>
          </a:p>
        </p:txBody>
      </p:sp>
      <p:pic>
        <p:nvPicPr>
          <p:cNvPr id="209" name="Google Shape;20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4441753">
            <a:off x="5219850" y="-274525"/>
            <a:ext cx="663801" cy="5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250125">
            <a:off x="6240395" y="4488548"/>
            <a:ext cx="885661" cy="884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8487265">
            <a:off x="8666629" y="794325"/>
            <a:ext cx="893400" cy="70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919429">
            <a:off x="7931758" y="2947689"/>
            <a:ext cx="855107" cy="85372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5EEFDE3-36DB-426A-BC9A-2706383E5D03}"/>
              </a:ext>
            </a:extLst>
          </p:cNvPr>
          <p:cNvSpPr txBox="1"/>
          <p:nvPr/>
        </p:nvSpPr>
        <p:spPr>
          <a:xfrm>
            <a:off x="0" y="4884057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900" dirty="0">
                <a:solidFill>
                  <a:schemeClr val="tx2"/>
                </a:solidFill>
                <a:hlinkClick r:id="rId7"/>
              </a:rPr>
              <a:t>fatmir-0@student.ltu.se</a:t>
            </a:r>
            <a:r>
              <a:rPr lang="en-MY" sz="900" dirty="0">
                <a:solidFill>
                  <a:schemeClr val="tx2"/>
                </a:solidFill>
              </a:rPr>
              <a:t>							 11/02/2022 | 10</a:t>
            </a:r>
          </a:p>
        </p:txBody>
      </p:sp>
      <p:sp>
        <p:nvSpPr>
          <p:cNvPr id="10" name="Google Shape;207;p36">
            <a:extLst>
              <a:ext uri="{FF2B5EF4-FFF2-40B4-BE49-F238E27FC236}">
                <a16:creationId xmlns:a16="http://schemas.microsoft.com/office/drawing/2014/main" id="{A4EEFC5A-B4E9-4566-88C7-31997530E315}"/>
              </a:ext>
            </a:extLst>
          </p:cNvPr>
          <p:cNvSpPr txBox="1">
            <a:spLocks/>
          </p:cNvSpPr>
          <p:nvPr/>
        </p:nvSpPr>
        <p:spPr>
          <a:xfrm flipH="1">
            <a:off x="1840306" y="3564055"/>
            <a:ext cx="3972664" cy="1263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Work Sans Light"/>
              <a:buNone/>
              <a:defRPr sz="1800" b="0" i="0" u="none" strike="noStrike" cap="none">
                <a:solidFill>
                  <a:schemeClr val="accent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Work Sans Light"/>
              <a:buNone/>
              <a:defRPr sz="1600" b="0" i="0" u="none" strike="noStrike" cap="none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Work Sans Light"/>
              <a:buNone/>
              <a:defRPr sz="1600" b="0" i="0" u="none" strike="noStrike" cap="none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Work Sans Light"/>
              <a:buNone/>
              <a:defRPr sz="1600" b="0" i="0" u="none" strike="noStrike" cap="none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Work Sans Light"/>
              <a:buNone/>
              <a:defRPr sz="1600" b="0" i="0" u="none" strike="noStrike" cap="none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Work Sans Light"/>
              <a:buNone/>
              <a:defRPr sz="1600" b="0" i="0" u="none" strike="noStrike" cap="none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Work Sans Light"/>
              <a:buNone/>
              <a:defRPr sz="1600" b="0" i="0" u="none" strike="noStrike" cap="none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Work Sans Light"/>
              <a:buNone/>
              <a:defRPr sz="1600" b="0" i="0" u="none" strike="noStrike" cap="none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Work Sans Light"/>
              <a:buNone/>
              <a:defRPr sz="1600" b="0" i="0" u="none" strike="noStrike" cap="none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pPr marL="0" indent="0"/>
            <a:endParaRPr lang="en-US" sz="1600" baseline="30000" dirty="0"/>
          </a:p>
          <a:p>
            <a:pPr marL="0" indent="0"/>
            <a:r>
              <a:rPr lang="en-US" sz="1600" baseline="30000" dirty="0"/>
              <a:t>{</a:t>
            </a:r>
          </a:p>
          <a:p>
            <a:pPr marL="0" indent="0"/>
            <a:r>
              <a:rPr lang="en-US" sz="1600" baseline="30000" dirty="0"/>
              <a:t>	If 0&lt;=x&lt;4, y=75x+1700</a:t>
            </a:r>
          </a:p>
          <a:p>
            <a:pPr marL="0" indent="0"/>
            <a:r>
              <a:rPr lang="en-US" sz="1600" baseline="30000" dirty="0"/>
              <a:t>	If 4&lt;=x&lt;9.5, y=8000/11x-10000/11</a:t>
            </a:r>
          </a:p>
          <a:p>
            <a:pPr marL="0" indent="0"/>
            <a:r>
              <a:rPr lang="en-US" sz="1600" baseline="30000" dirty="0"/>
              <a:t>	If 9.5&lt;=x&lt;22.5, y=-1900/13x+96050/13</a:t>
            </a:r>
          </a:p>
          <a:p>
            <a:pPr marL="0" indent="0"/>
            <a:r>
              <a:rPr lang="en-US" sz="1600" baseline="30000" dirty="0"/>
              <a:t>	If 22.5&lt;=x&lt;24, y=-1900/13x+96050/13</a:t>
            </a:r>
          </a:p>
          <a:p>
            <a:pPr marL="0" indent="0"/>
            <a:r>
              <a:rPr lang="en-US" sz="1600" baseline="30000" dirty="0"/>
              <a:t>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B005A1-4B6E-49B5-A124-7BBC846F31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19242" y="592780"/>
            <a:ext cx="3560373" cy="244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311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6"/>
          <p:cNvSpPr txBox="1">
            <a:spLocks noGrp="1"/>
          </p:cNvSpPr>
          <p:nvPr>
            <p:ph type="ctrTitle"/>
          </p:nvPr>
        </p:nvSpPr>
        <p:spPr>
          <a:xfrm rot="16200000" flipH="1">
            <a:off x="-2146069" y="2193570"/>
            <a:ext cx="5007083" cy="4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Next steps</a:t>
            </a:r>
            <a:endParaRPr dirty="0"/>
          </a:p>
        </p:txBody>
      </p:sp>
      <p:pic>
        <p:nvPicPr>
          <p:cNvPr id="209" name="Google Shape;20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4441753">
            <a:off x="5219850" y="-274525"/>
            <a:ext cx="663801" cy="5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250125">
            <a:off x="6240395" y="4488548"/>
            <a:ext cx="885661" cy="884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8487265">
            <a:off x="8666629" y="794325"/>
            <a:ext cx="893400" cy="70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919429">
            <a:off x="7931758" y="2947689"/>
            <a:ext cx="855107" cy="85372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5EEFDE3-36DB-426A-BC9A-2706383E5D03}"/>
              </a:ext>
            </a:extLst>
          </p:cNvPr>
          <p:cNvSpPr txBox="1"/>
          <p:nvPr/>
        </p:nvSpPr>
        <p:spPr>
          <a:xfrm>
            <a:off x="0" y="4884057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900" dirty="0">
                <a:solidFill>
                  <a:schemeClr val="tx2"/>
                </a:solidFill>
                <a:hlinkClick r:id="rId7"/>
              </a:rPr>
              <a:t>fatmir-0@student.ltu.se</a:t>
            </a:r>
            <a:r>
              <a:rPr lang="en-MY" sz="900" dirty="0">
                <a:solidFill>
                  <a:schemeClr val="tx2"/>
                </a:solidFill>
              </a:rPr>
              <a:t>							 11/02/2022 | 10</a:t>
            </a:r>
          </a:p>
        </p:txBody>
      </p:sp>
      <p:sp>
        <p:nvSpPr>
          <p:cNvPr id="10" name="Google Shape;207;p36">
            <a:extLst>
              <a:ext uri="{FF2B5EF4-FFF2-40B4-BE49-F238E27FC236}">
                <a16:creationId xmlns:a16="http://schemas.microsoft.com/office/drawing/2014/main" id="{A4EEFC5A-B4E9-4566-88C7-31997530E315}"/>
              </a:ext>
            </a:extLst>
          </p:cNvPr>
          <p:cNvSpPr txBox="1">
            <a:spLocks/>
          </p:cNvSpPr>
          <p:nvPr/>
        </p:nvSpPr>
        <p:spPr>
          <a:xfrm flipH="1">
            <a:off x="2170088" y="1455754"/>
            <a:ext cx="5242547" cy="1263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Work Sans Light"/>
              <a:buNone/>
              <a:defRPr sz="1800" b="0" i="0" u="none" strike="noStrike" cap="none">
                <a:solidFill>
                  <a:schemeClr val="accent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Work Sans Light"/>
              <a:buNone/>
              <a:defRPr sz="1600" b="0" i="0" u="none" strike="noStrike" cap="none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Work Sans Light"/>
              <a:buNone/>
              <a:defRPr sz="1600" b="0" i="0" u="none" strike="noStrike" cap="none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Work Sans Light"/>
              <a:buNone/>
              <a:defRPr sz="1600" b="0" i="0" u="none" strike="noStrike" cap="none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Work Sans Light"/>
              <a:buNone/>
              <a:defRPr sz="1600" b="0" i="0" u="none" strike="noStrike" cap="none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Work Sans Light"/>
              <a:buNone/>
              <a:defRPr sz="1600" b="0" i="0" u="none" strike="noStrike" cap="none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Work Sans Light"/>
              <a:buNone/>
              <a:defRPr sz="1600" b="0" i="0" u="none" strike="noStrike" cap="none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Work Sans Light"/>
              <a:buNone/>
              <a:defRPr sz="1600" b="0" i="0" u="none" strike="noStrike" cap="none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Work Sans Light"/>
              <a:buNone/>
              <a:defRPr sz="1600" b="0" i="0" u="none" strike="noStrike" cap="none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aseline="30000" dirty="0"/>
              <a:t>Look into log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aseline="30000" dirty="0"/>
              <a:t>Look into linear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aseline="30000" dirty="0"/>
              <a:t>Look into nonlinear and curved regression</a:t>
            </a:r>
          </a:p>
        </p:txBody>
      </p:sp>
    </p:spTree>
    <p:extLst>
      <p:ext uri="{BB962C8B-B14F-4D97-AF65-F5344CB8AC3E}">
        <p14:creationId xmlns:p14="http://schemas.microsoft.com/office/powerpoint/2010/main" val="3728572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5150" y="158921"/>
            <a:ext cx="6142574" cy="4494707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43"/>
          <p:cNvSpPr txBox="1">
            <a:spLocks noGrp="1"/>
          </p:cNvSpPr>
          <p:nvPr>
            <p:ph type="ctrTitle"/>
          </p:nvPr>
        </p:nvSpPr>
        <p:spPr>
          <a:xfrm flipH="1">
            <a:off x="2486100" y="1525800"/>
            <a:ext cx="4171800" cy="17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br>
              <a:rPr lang="en" dirty="0"/>
            </a:br>
            <a:r>
              <a:rPr lang="en-MY" sz="3200" dirty="0"/>
              <a:t>Tack </a:t>
            </a:r>
            <a:r>
              <a:rPr lang="en-MY" sz="3200" dirty="0" err="1"/>
              <a:t>så</a:t>
            </a:r>
            <a:r>
              <a:rPr lang="en-MY" sz="3200" dirty="0"/>
              <a:t> </a:t>
            </a:r>
            <a:r>
              <a:rPr lang="en-MY" sz="3200" dirty="0" err="1"/>
              <a:t>mycket</a:t>
            </a:r>
            <a:endParaRPr dirty="0"/>
          </a:p>
        </p:txBody>
      </p:sp>
      <p:pic>
        <p:nvPicPr>
          <p:cNvPr id="296" name="Google Shape;29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7900" y="-313730"/>
            <a:ext cx="855107" cy="85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00274" y="892754"/>
            <a:ext cx="1778952" cy="29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441753">
            <a:off x="4307750" y="4689375"/>
            <a:ext cx="663801" cy="5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527776" y="4455254"/>
            <a:ext cx="1778952" cy="29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2105642">
            <a:off x="-212687" y="2209628"/>
            <a:ext cx="880667" cy="699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298421">
            <a:off x="923475" y="719695"/>
            <a:ext cx="855107" cy="853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4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2298419">
            <a:off x="7930275" y="4493619"/>
            <a:ext cx="855107" cy="85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A1F6F45-379D-4F3B-9B0B-2FF561CBA4F4}"/>
              </a:ext>
            </a:extLst>
          </p:cNvPr>
          <p:cNvSpPr txBox="1"/>
          <p:nvPr/>
        </p:nvSpPr>
        <p:spPr>
          <a:xfrm>
            <a:off x="2233523" y="3099070"/>
            <a:ext cx="49058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FCF1"/>
              </a:buClr>
              <a:buSzPts val="1400"/>
              <a:buFont typeface="Work Sans Light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30FCF1"/>
                </a:solidFill>
                <a:effectLst/>
                <a:uLnTx/>
                <a:uFillTx/>
                <a:latin typeface="Work Sans Light"/>
                <a:sym typeface="Work Sans Light"/>
              </a:rPr>
              <a:t>Any Questions?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A225B0-DC8B-45A7-97C5-89E04E3269FB}"/>
              </a:ext>
            </a:extLst>
          </p:cNvPr>
          <p:cNvSpPr txBox="1"/>
          <p:nvPr/>
        </p:nvSpPr>
        <p:spPr>
          <a:xfrm>
            <a:off x="0" y="4884057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900" dirty="0">
                <a:solidFill>
                  <a:schemeClr val="tx2"/>
                </a:solidFill>
                <a:hlinkClick r:id="rId8"/>
              </a:rPr>
              <a:t>fatmir-0@student.ltu.se</a:t>
            </a:r>
            <a:r>
              <a:rPr lang="en-MY" sz="900" dirty="0">
                <a:solidFill>
                  <a:schemeClr val="tx2"/>
                </a:solidFill>
              </a:rPr>
              <a:t>							</a:t>
            </a:r>
          </a:p>
        </p:txBody>
      </p:sp>
    </p:spTree>
    <p:extLst>
      <p:ext uri="{BB962C8B-B14F-4D97-AF65-F5344CB8AC3E}">
        <p14:creationId xmlns:p14="http://schemas.microsoft.com/office/powerpoint/2010/main" val="276057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DD2395B-4D3E-4EB2-87E7-E8D945BAC1B4}"/>
              </a:ext>
            </a:extLst>
          </p:cNvPr>
          <p:cNvSpPr txBox="1"/>
          <p:nvPr/>
        </p:nvSpPr>
        <p:spPr>
          <a:xfrm>
            <a:off x="0" y="4891314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900" dirty="0">
                <a:solidFill>
                  <a:schemeClr val="tx2"/>
                </a:solidFill>
                <a:hlinkClick r:id="rId2"/>
              </a:rPr>
              <a:t>fatmir-0@student.ltu.se</a:t>
            </a:r>
            <a:r>
              <a:rPr lang="en-MY" sz="900" dirty="0">
                <a:solidFill>
                  <a:schemeClr val="tx2"/>
                </a:solidFill>
              </a:rPr>
              <a:t>							 11/02/2022 | 11</a:t>
            </a:r>
          </a:p>
        </p:txBody>
      </p:sp>
      <p:sp>
        <p:nvSpPr>
          <p:cNvPr id="4" name="Google Shape;757;p56">
            <a:extLst>
              <a:ext uri="{FF2B5EF4-FFF2-40B4-BE49-F238E27FC236}">
                <a16:creationId xmlns:a16="http://schemas.microsoft.com/office/drawing/2014/main" id="{EB2408A1-7C75-43DF-9258-E151BC1DD24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249716" y="462936"/>
            <a:ext cx="4330381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</a:t>
            </a:r>
            <a:endParaRPr dirty="0"/>
          </a:p>
        </p:txBody>
      </p:sp>
      <p:sp>
        <p:nvSpPr>
          <p:cNvPr id="6" name="Google Shape;432;p49">
            <a:extLst>
              <a:ext uri="{FF2B5EF4-FFF2-40B4-BE49-F238E27FC236}">
                <a16:creationId xmlns:a16="http://schemas.microsoft.com/office/drawing/2014/main" id="{A375689B-1416-4F16-941B-B6D0F88F793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 flipH="1">
            <a:off x="96101" y="969492"/>
            <a:ext cx="8735841" cy="10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MY" sz="1100" dirty="0"/>
              <a:t>[1] </a:t>
            </a:r>
            <a:r>
              <a:rPr lang="en-MY" sz="1100" dirty="0">
                <a:hlinkClick r:id="rId3"/>
              </a:rPr>
              <a:t>https://www.youtube.com/watch?v=SqSUJ0UYWMQ</a:t>
            </a:r>
            <a:endParaRPr lang="en-MY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MY" sz="1100" dirty="0"/>
              <a:t>[2] https://techcrunch.com/2014/11/08/littles-law-is-big-for-startups/?guccounter=1&amp;guce_referrer=aHR0cHM6Ly93d3cuZ29vZ2xlLmNvbS8&amp;guce_referrer_sig=AQAAAFvY4BNr5Vvu2uDhXO4VTDuLiVSsISoGSjMxJMxW1Pt6ar11_kEY1wq5aw5HlXlySpE0jUAVwaZrqBu00JlSq7EUCeucjIMrTrHpRp59P000WKfozg64v5gANPPBZ1cB1W72iB8KG7aZ9xlUhU3E68QBMT2CsMngoCUV5UZ2HcNW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MY" sz="1100" dirty="0"/>
              <a:t>[3] </a:t>
            </a:r>
            <a:r>
              <a:rPr lang="en-US" sz="1100" dirty="0"/>
              <a:t>Konstantopoulos, T. A review of Burke’s theorem for Brownian motion. Queueing Syst 83, 1–12 (2016). </a:t>
            </a:r>
            <a:r>
              <a:rPr lang="en-US" sz="1100" dirty="0">
                <a:hlinkClick r:id="rId4"/>
              </a:rPr>
              <a:t>https://doi.org/10.1007/s11134-016-9478-x</a:t>
            </a:r>
            <a:endParaRPr lang="en-US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[4] Chen H., Yao D.D. (2001) Jackson Networks. In: Fundamentals of Queueing Networks. Stochastic Modelling and Applied Probability, vol 46. Springer, New York, NY. </a:t>
            </a:r>
            <a:r>
              <a:rPr lang="en-US" sz="1100" dirty="0">
                <a:hlinkClick r:id="rId5"/>
              </a:rPr>
              <a:t>https://doi.org/10.1007/978-1-4757-5301-1_2</a:t>
            </a:r>
            <a:endParaRPr lang="en-US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[5] M. López-Benítez, C. Majumdar and S. N. Merchant, "Aggregated Traffic Models for Real-World Data in the Internet of Things," in IEEE Wireless Communications Letters, vol. 9, no. 7, pp. 1046-1050, July 2020, </a:t>
            </a:r>
            <a:r>
              <a:rPr lang="en-US" sz="1100" dirty="0" err="1"/>
              <a:t>doi</a:t>
            </a:r>
            <a:r>
              <a:rPr lang="en-US" sz="1100" dirty="0"/>
              <a:t>: 10.1109/LWC.2020.2980272.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[6] M. López-Benítez, C. Majumdar and S. N. Merchant, "Aggregated Traffic Models for Real-World Data in the Internet of Things," in IEEE Wireless Communications Letters, vol. 9, no. 7, pp. 1046-1050, July 2020, </a:t>
            </a:r>
            <a:r>
              <a:rPr lang="en-US" sz="1100" dirty="0" err="1"/>
              <a:t>doi</a:t>
            </a:r>
            <a:r>
              <a:rPr lang="en-US" sz="1100" dirty="0"/>
              <a:t>: 10.1109/LWC.2020.2980272.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[7] </a:t>
            </a:r>
            <a:r>
              <a:rPr lang="en-US" sz="1100" dirty="0" err="1"/>
              <a:t>ing</a:t>
            </a:r>
            <a:r>
              <a:rPr lang="en-US" sz="1100" dirty="0"/>
              <a:t> Yuan, Yu Zheng, </a:t>
            </a:r>
            <a:r>
              <a:rPr lang="en-US" sz="1100" dirty="0" err="1"/>
              <a:t>Chengyang</a:t>
            </a:r>
            <a:r>
              <a:rPr lang="en-US" sz="1100" dirty="0"/>
              <a:t> Zhang, </a:t>
            </a:r>
            <a:r>
              <a:rPr lang="en-US" sz="1100" dirty="0" err="1"/>
              <a:t>Wenlei</a:t>
            </a:r>
            <a:r>
              <a:rPr lang="en-US" sz="1100" dirty="0"/>
              <a:t> </a:t>
            </a:r>
            <a:r>
              <a:rPr lang="en-US" sz="1100" dirty="0" err="1"/>
              <a:t>Xie</a:t>
            </a:r>
            <a:r>
              <a:rPr lang="en-US" sz="1100" dirty="0"/>
              <a:t>, Xing </a:t>
            </a:r>
            <a:r>
              <a:rPr lang="en-US" sz="1100" dirty="0" err="1"/>
              <a:t>Xie</a:t>
            </a:r>
            <a:r>
              <a:rPr lang="en-US" sz="1100" dirty="0"/>
              <a:t>, </a:t>
            </a:r>
            <a:r>
              <a:rPr lang="en-US" sz="1100" dirty="0" err="1"/>
              <a:t>Guangzhong</a:t>
            </a:r>
            <a:r>
              <a:rPr lang="en-US" sz="1100" dirty="0"/>
              <a:t> Sun, and Yan Huang. </a:t>
            </a:r>
            <a:r>
              <a:rPr lang="en-US" sz="1100" dirty="0" err="1"/>
              <a:t>Tdrive</a:t>
            </a:r>
            <a:r>
              <a:rPr lang="en-US" sz="1100" dirty="0"/>
              <a:t>: driving directions based on taxi trajectories. In Proceedings of the 18th SIGSPATIAL International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Conference on Advances in Geographic Information Systems, GIS ’10, pages 99{108, New York, NY, USA,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2010. ACM.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[8] Huang, </a:t>
            </a:r>
            <a:r>
              <a:rPr lang="en-US" sz="1100" dirty="0" err="1"/>
              <a:t>Jiwei</a:t>
            </a:r>
            <a:r>
              <a:rPr lang="en-US" sz="1100" dirty="0"/>
              <a:t> &amp; Li, </a:t>
            </a:r>
            <a:r>
              <a:rPr lang="en-US" sz="1100" dirty="0" err="1"/>
              <a:t>Songyuan</a:t>
            </a:r>
            <a:r>
              <a:rPr lang="en-US" sz="1100" dirty="0"/>
              <a:t> &amp; Chen, Ying &amp; Chen, </a:t>
            </a:r>
            <a:r>
              <a:rPr lang="en-US" sz="1100" dirty="0" err="1"/>
              <a:t>Junliang</a:t>
            </a:r>
            <a:r>
              <a:rPr lang="en-US" sz="1100" dirty="0"/>
              <a:t>. (2018). Performance modelling and analysis for IoT services. International Journal of Web and Grid Services. 14. 146. 10.1504/IJWGS.2018.090742.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[9] Tran-Gia, Phuoc &amp; </a:t>
            </a:r>
            <a:r>
              <a:rPr lang="en-US" sz="1100" dirty="0" err="1"/>
              <a:t>Hossfeld</a:t>
            </a:r>
            <a:r>
              <a:rPr lang="en-US" sz="1100" dirty="0"/>
              <a:t>, Tobias (2021). Performance Modeling and Analysis of Communication Networks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- A Lecture Note. Würzburg University Press. https://doi.org/10.25972/WUP-978-3-95826-153-2 </a:t>
            </a:r>
            <a:endParaRPr lang="en-MY" sz="1100" dirty="0"/>
          </a:p>
        </p:txBody>
      </p:sp>
    </p:spTree>
    <p:extLst>
      <p:ext uri="{BB962C8B-B14F-4D97-AF65-F5344CB8AC3E}">
        <p14:creationId xmlns:p14="http://schemas.microsoft.com/office/powerpoint/2010/main" val="2139577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5"/>
          <p:cNvSpPr txBox="1">
            <a:spLocks noGrp="1"/>
          </p:cNvSpPr>
          <p:nvPr>
            <p:ph type="title" idx="15"/>
          </p:nvPr>
        </p:nvSpPr>
        <p:spPr>
          <a:xfrm rot="-5400000">
            <a:off x="-1014638" y="2252550"/>
            <a:ext cx="3657600" cy="6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pic>
        <p:nvPicPr>
          <p:cNvPr id="186" name="Google Shape;186;p35"/>
          <p:cNvPicPr preferRelativeResize="0"/>
          <p:nvPr/>
        </p:nvPicPr>
        <p:blipFill rotWithShape="1">
          <a:blip r:embed="rId3">
            <a:alphaModFix/>
          </a:blip>
          <a:srcRect t="7911" b="7920"/>
          <a:stretch/>
        </p:blipFill>
        <p:spPr>
          <a:xfrm>
            <a:off x="1250835" y="1064074"/>
            <a:ext cx="643801" cy="590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5"/>
          <p:cNvPicPr preferRelativeResize="0"/>
          <p:nvPr/>
        </p:nvPicPr>
        <p:blipFill rotWithShape="1">
          <a:blip r:embed="rId4">
            <a:alphaModFix/>
          </a:blip>
          <a:srcRect t="4636" b="4636"/>
          <a:stretch/>
        </p:blipFill>
        <p:spPr>
          <a:xfrm>
            <a:off x="1735117" y="1036943"/>
            <a:ext cx="440380" cy="648578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5"/>
          <p:cNvSpPr txBox="1">
            <a:spLocks noGrp="1"/>
          </p:cNvSpPr>
          <p:nvPr>
            <p:ph type="ctrTitle"/>
          </p:nvPr>
        </p:nvSpPr>
        <p:spPr>
          <a:xfrm flipH="1">
            <a:off x="2075795" y="1366608"/>
            <a:ext cx="1610901" cy="3248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/>
              <a:t>Introduction</a:t>
            </a:r>
            <a:endParaRPr dirty="0"/>
          </a:p>
        </p:txBody>
      </p:sp>
      <p:pic>
        <p:nvPicPr>
          <p:cNvPr id="33" name="Google Shape;186;p35">
            <a:extLst>
              <a:ext uri="{FF2B5EF4-FFF2-40B4-BE49-F238E27FC236}">
                <a16:creationId xmlns:a16="http://schemas.microsoft.com/office/drawing/2014/main" id="{9FCDAC86-AE52-4697-853B-749FAF3F605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7911" b="7920"/>
          <a:stretch/>
        </p:blipFill>
        <p:spPr>
          <a:xfrm>
            <a:off x="1250835" y="2225217"/>
            <a:ext cx="643801" cy="59055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188;p35">
            <a:extLst>
              <a:ext uri="{FF2B5EF4-FFF2-40B4-BE49-F238E27FC236}">
                <a16:creationId xmlns:a16="http://schemas.microsoft.com/office/drawing/2014/main" id="{D4A05F61-2A74-4FDD-9335-8E26AA1B7E7D}"/>
              </a:ext>
            </a:extLst>
          </p:cNvPr>
          <p:cNvSpPr txBox="1">
            <a:spLocks/>
          </p:cNvSpPr>
          <p:nvPr/>
        </p:nvSpPr>
        <p:spPr>
          <a:xfrm flipH="1">
            <a:off x="2075649" y="2738915"/>
            <a:ext cx="2237998" cy="324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arela Round"/>
              <a:buNone/>
              <a:defRPr sz="1800" b="0" i="0" u="none" strike="noStrike" cap="none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r>
              <a:rPr lang="en-MY" dirty="0"/>
              <a:t>Distribution Per day basis only</a:t>
            </a:r>
          </a:p>
        </p:txBody>
      </p:sp>
      <p:pic>
        <p:nvPicPr>
          <p:cNvPr id="36" name="Google Shape;186;p35">
            <a:extLst>
              <a:ext uri="{FF2B5EF4-FFF2-40B4-BE49-F238E27FC236}">
                <a16:creationId xmlns:a16="http://schemas.microsoft.com/office/drawing/2014/main" id="{BC7FDA5B-7DDB-4D37-B624-D1346B4A459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7911" b="7920"/>
          <a:stretch/>
        </p:blipFill>
        <p:spPr>
          <a:xfrm>
            <a:off x="1250835" y="3377539"/>
            <a:ext cx="643801" cy="590555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188;p35">
            <a:extLst>
              <a:ext uri="{FF2B5EF4-FFF2-40B4-BE49-F238E27FC236}">
                <a16:creationId xmlns:a16="http://schemas.microsoft.com/office/drawing/2014/main" id="{D2F149F0-D594-452C-BD24-ACE290CF6430}"/>
              </a:ext>
            </a:extLst>
          </p:cNvPr>
          <p:cNvSpPr txBox="1">
            <a:spLocks/>
          </p:cNvSpPr>
          <p:nvPr/>
        </p:nvSpPr>
        <p:spPr>
          <a:xfrm flipH="1">
            <a:off x="2070159" y="3753806"/>
            <a:ext cx="1978605" cy="324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arela Round"/>
              <a:buNone/>
              <a:defRPr sz="1800" b="0" i="0" u="none" strike="noStrike" cap="none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r>
              <a:rPr lang="en-MY" dirty="0"/>
              <a:t>Distribution Per day hour only</a:t>
            </a:r>
          </a:p>
        </p:txBody>
      </p:sp>
      <p:pic>
        <p:nvPicPr>
          <p:cNvPr id="39" name="Google Shape;186;p35">
            <a:extLst>
              <a:ext uri="{FF2B5EF4-FFF2-40B4-BE49-F238E27FC236}">
                <a16:creationId xmlns:a16="http://schemas.microsoft.com/office/drawing/2014/main" id="{E13B50A6-49AA-4590-B2E5-B41939FCC62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7911" b="7920"/>
          <a:stretch/>
        </p:blipFill>
        <p:spPr>
          <a:xfrm>
            <a:off x="4615673" y="1060522"/>
            <a:ext cx="643801" cy="590555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188;p35">
            <a:extLst>
              <a:ext uri="{FF2B5EF4-FFF2-40B4-BE49-F238E27FC236}">
                <a16:creationId xmlns:a16="http://schemas.microsoft.com/office/drawing/2014/main" id="{DA3CDAD7-DFF8-4BDC-8D1C-CF00C758F36D}"/>
              </a:ext>
            </a:extLst>
          </p:cNvPr>
          <p:cNvSpPr txBox="1">
            <a:spLocks/>
          </p:cNvSpPr>
          <p:nvPr/>
        </p:nvSpPr>
        <p:spPr>
          <a:xfrm flipH="1">
            <a:off x="5577285" y="1404613"/>
            <a:ext cx="2315879" cy="324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arela Round"/>
              <a:buNone/>
              <a:defRPr sz="1800" b="0" i="0" u="none" strike="noStrike" cap="none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r>
              <a:rPr lang="en-MY" dirty="0"/>
              <a:t>Distribution Per day half hour only</a:t>
            </a:r>
          </a:p>
        </p:txBody>
      </p:sp>
      <p:pic>
        <p:nvPicPr>
          <p:cNvPr id="42" name="Google Shape;186;p35">
            <a:extLst>
              <a:ext uri="{FF2B5EF4-FFF2-40B4-BE49-F238E27FC236}">
                <a16:creationId xmlns:a16="http://schemas.microsoft.com/office/drawing/2014/main" id="{5B0B99AC-E65B-4CD4-8403-5589AC1461F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7911" b="7920"/>
          <a:stretch/>
        </p:blipFill>
        <p:spPr>
          <a:xfrm>
            <a:off x="4615673" y="2221665"/>
            <a:ext cx="643801" cy="590555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188;p35">
            <a:extLst>
              <a:ext uri="{FF2B5EF4-FFF2-40B4-BE49-F238E27FC236}">
                <a16:creationId xmlns:a16="http://schemas.microsoft.com/office/drawing/2014/main" id="{96FD5201-4CB3-42AE-90D3-D484B20FFD4E}"/>
              </a:ext>
            </a:extLst>
          </p:cNvPr>
          <p:cNvSpPr txBox="1">
            <a:spLocks/>
          </p:cNvSpPr>
          <p:nvPr/>
        </p:nvSpPr>
        <p:spPr>
          <a:xfrm flipH="1">
            <a:off x="5470884" y="2520118"/>
            <a:ext cx="1823705" cy="324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arela Round"/>
              <a:buNone/>
              <a:defRPr sz="1800" b="0" i="0" u="none" strike="noStrike" cap="none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r>
              <a:rPr lang="en-MY" dirty="0"/>
              <a:t>Findings &amp; Next steps</a:t>
            </a:r>
          </a:p>
        </p:txBody>
      </p:sp>
      <p:pic>
        <p:nvPicPr>
          <p:cNvPr id="48" name="Google Shape;365;p46">
            <a:extLst>
              <a:ext uri="{FF2B5EF4-FFF2-40B4-BE49-F238E27FC236}">
                <a16:creationId xmlns:a16="http://schemas.microsoft.com/office/drawing/2014/main" id="{B6948644-DD5F-4E0B-A4F0-F8CBB85D051E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6822" b="6822"/>
          <a:stretch/>
        </p:blipFill>
        <p:spPr>
          <a:xfrm>
            <a:off x="1666558" y="2211860"/>
            <a:ext cx="560412" cy="590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1224;p66">
            <a:extLst>
              <a:ext uri="{FF2B5EF4-FFF2-40B4-BE49-F238E27FC236}">
                <a16:creationId xmlns:a16="http://schemas.microsoft.com/office/drawing/2014/main" id="{B50DEFAA-71CF-46A0-B2DB-EE9896B1B66A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52565" y="3313995"/>
            <a:ext cx="545921" cy="736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1225;p66">
            <a:extLst>
              <a:ext uri="{FF2B5EF4-FFF2-40B4-BE49-F238E27FC236}">
                <a16:creationId xmlns:a16="http://schemas.microsoft.com/office/drawing/2014/main" id="{E14A885E-0597-456D-AC60-E2967F6F1407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61156" y="993947"/>
            <a:ext cx="715535" cy="745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1226;p66">
            <a:extLst>
              <a:ext uri="{FF2B5EF4-FFF2-40B4-BE49-F238E27FC236}">
                <a16:creationId xmlns:a16="http://schemas.microsoft.com/office/drawing/2014/main" id="{168F1B57-8D51-42C3-827C-C3D3ACD3A3AC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72221" y="2196424"/>
            <a:ext cx="505066" cy="64857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9B25976-65FA-4879-AE34-129A08F8A22A}"/>
              </a:ext>
            </a:extLst>
          </p:cNvPr>
          <p:cNvSpPr txBox="1"/>
          <p:nvPr/>
        </p:nvSpPr>
        <p:spPr>
          <a:xfrm>
            <a:off x="0" y="4884057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900" dirty="0">
                <a:solidFill>
                  <a:schemeClr val="tx2"/>
                </a:solidFill>
                <a:hlinkClick r:id="rId9"/>
              </a:rPr>
              <a:t>fatmir-0@student.ltu.se</a:t>
            </a:r>
            <a:r>
              <a:rPr lang="en-MY" sz="900" dirty="0">
                <a:solidFill>
                  <a:schemeClr val="tx2"/>
                </a:solidFill>
              </a:rPr>
              <a:t>							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>
            <a:spLocks noGrp="1"/>
          </p:cNvSpPr>
          <p:nvPr>
            <p:ph type="ctrTitle"/>
          </p:nvPr>
        </p:nvSpPr>
        <p:spPr>
          <a:xfrm>
            <a:off x="617618" y="2317250"/>
            <a:ext cx="3293981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Latest additions</a:t>
            </a:r>
            <a:endParaRPr dirty="0"/>
          </a:p>
        </p:txBody>
      </p:sp>
      <p:sp>
        <p:nvSpPr>
          <p:cNvPr id="218" name="Google Shape;218;p37"/>
          <p:cNvSpPr txBox="1">
            <a:spLocks noGrp="1"/>
          </p:cNvSpPr>
          <p:nvPr>
            <p:ph type="subTitle" idx="1"/>
          </p:nvPr>
        </p:nvSpPr>
        <p:spPr>
          <a:xfrm>
            <a:off x="617619" y="2778700"/>
            <a:ext cx="2559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9" name="Google Shape;219;p37"/>
          <p:cNvSpPr txBox="1">
            <a:spLocks noGrp="1"/>
          </p:cNvSpPr>
          <p:nvPr>
            <p:ph type="title" idx="2"/>
          </p:nvPr>
        </p:nvSpPr>
        <p:spPr>
          <a:xfrm>
            <a:off x="617619" y="1714374"/>
            <a:ext cx="839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220" name="Google Shape;220;p37"/>
          <p:cNvPicPr preferRelativeResize="0"/>
          <p:nvPr/>
        </p:nvPicPr>
        <p:blipFill rotWithShape="1">
          <a:blip r:embed="rId3">
            <a:alphaModFix/>
          </a:blip>
          <a:srcRect t="7911" b="7920"/>
          <a:stretch/>
        </p:blipFill>
        <p:spPr>
          <a:xfrm>
            <a:off x="4040450" y="615275"/>
            <a:ext cx="3797600" cy="382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7"/>
          <p:cNvPicPr preferRelativeResize="0"/>
          <p:nvPr/>
        </p:nvPicPr>
        <p:blipFill rotWithShape="1">
          <a:blip r:embed="rId4">
            <a:alphaModFix/>
          </a:blip>
          <a:srcRect t="4661" b="4643"/>
          <a:stretch/>
        </p:blipFill>
        <p:spPr>
          <a:xfrm>
            <a:off x="6620025" y="399025"/>
            <a:ext cx="3342575" cy="424887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D893AB-504E-419F-87D6-8C65B967D2DF}"/>
              </a:ext>
            </a:extLst>
          </p:cNvPr>
          <p:cNvSpPr txBox="1"/>
          <p:nvPr/>
        </p:nvSpPr>
        <p:spPr>
          <a:xfrm>
            <a:off x="0" y="4884057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900" dirty="0">
                <a:solidFill>
                  <a:schemeClr val="tx2"/>
                </a:solidFill>
                <a:hlinkClick r:id="rId5"/>
              </a:rPr>
              <a:t>fatmir-0@student.ltu.se</a:t>
            </a:r>
            <a:r>
              <a:rPr lang="en-MY" sz="900" dirty="0">
                <a:solidFill>
                  <a:schemeClr val="tx2"/>
                </a:solidFill>
              </a:rPr>
              <a:t>							</a:t>
            </a:r>
          </a:p>
        </p:txBody>
      </p:sp>
      <p:pic>
        <p:nvPicPr>
          <p:cNvPr id="8" name="Google Shape;221;p37">
            <a:extLst>
              <a:ext uri="{FF2B5EF4-FFF2-40B4-BE49-F238E27FC236}">
                <a16:creationId xmlns:a16="http://schemas.microsoft.com/office/drawing/2014/main" id="{AAF90A39-D264-4634-B4B1-0F0E395AA73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4661" b="4643"/>
          <a:stretch/>
        </p:blipFill>
        <p:spPr>
          <a:xfrm>
            <a:off x="6772425" y="551425"/>
            <a:ext cx="138041" cy="149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4666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00321-0A53-4288-8709-B14D677B8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-5400000">
            <a:off x="-1240033" y="2471182"/>
            <a:ext cx="4094864" cy="643800"/>
          </a:xfrm>
        </p:spPr>
        <p:txBody>
          <a:bodyPr/>
          <a:lstStyle/>
          <a:p>
            <a:r>
              <a:rPr lang="en-MY" dirty="0"/>
              <a:t>Aggregated Workload per hour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42A2E3-FD55-4174-AF03-04F44795775B}"/>
              </a:ext>
            </a:extLst>
          </p:cNvPr>
          <p:cNvSpPr txBox="1"/>
          <p:nvPr/>
        </p:nvSpPr>
        <p:spPr>
          <a:xfrm>
            <a:off x="0" y="4884057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900" dirty="0">
                <a:solidFill>
                  <a:schemeClr val="tx2"/>
                </a:solidFill>
                <a:hlinkClick r:id="rId2"/>
              </a:rPr>
              <a:t>fatmir-0@student.ltu.se</a:t>
            </a:r>
            <a:r>
              <a:rPr lang="en-MY" sz="900" dirty="0">
                <a:solidFill>
                  <a:schemeClr val="tx2"/>
                </a:solidFill>
              </a:rPr>
              <a:t>							 11/02/2022 | 07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15B790-26FF-425E-BF5E-960BC7AFC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299" y="1509523"/>
            <a:ext cx="3529787" cy="21244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86961A-40D1-4C8B-8536-C170E5C87D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5420" y="1509523"/>
            <a:ext cx="3534488" cy="212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395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00321-0A53-4288-8709-B14D677B8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-5400000">
            <a:off x="-1240033" y="2471182"/>
            <a:ext cx="4094864" cy="643800"/>
          </a:xfrm>
        </p:spPr>
        <p:txBody>
          <a:bodyPr/>
          <a:lstStyle/>
          <a:p>
            <a:r>
              <a:rPr lang="en-MY" dirty="0"/>
              <a:t>Aggregated Workload per half-hour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42A2E3-FD55-4174-AF03-04F44795775B}"/>
              </a:ext>
            </a:extLst>
          </p:cNvPr>
          <p:cNvSpPr txBox="1"/>
          <p:nvPr/>
        </p:nvSpPr>
        <p:spPr>
          <a:xfrm>
            <a:off x="0" y="4884057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900" dirty="0">
                <a:solidFill>
                  <a:schemeClr val="tx2"/>
                </a:solidFill>
                <a:hlinkClick r:id="rId2"/>
              </a:rPr>
              <a:t>fatmir-0@student.ltu.se</a:t>
            </a:r>
            <a:r>
              <a:rPr lang="en-MY" sz="900" dirty="0">
                <a:solidFill>
                  <a:schemeClr val="tx2"/>
                </a:solidFill>
              </a:rPr>
              <a:t>							 11/02/2022 | 09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D9B64B-8EE9-481D-A003-E9B6BFAD8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0164" y="1528602"/>
            <a:ext cx="3471002" cy="20862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3231125-8EEF-4766-941D-0CAECAF108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7725" y="1528602"/>
            <a:ext cx="3466388" cy="208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140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00321-0A53-4288-8709-B14D677B8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Housing complex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8EF0AC-84CE-4B91-A7A4-5F83555EFECD}"/>
              </a:ext>
            </a:extLst>
          </p:cNvPr>
          <p:cNvSpPr txBox="1"/>
          <p:nvPr/>
        </p:nvSpPr>
        <p:spPr>
          <a:xfrm>
            <a:off x="0" y="4884057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900" dirty="0">
                <a:solidFill>
                  <a:schemeClr val="tx2"/>
                </a:solidFill>
                <a:hlinkClick r:id="rId2"/>
              </a:rPr>
              <a:t>fatmir-0@student.ltu.se</a:t>
            </a:r>
            <a:r>
              <a:rPr lang="en-MY" sz="900" dirty="0">
                <a:solidFill>
                  <a:schemeClr val="tx2"/>
                </a:solidFill>
              </a:rPr>
              <a:t>							 11/02/2022 | 01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8FA7F6E0-EC0A-463C-9083-8EC7EA5B4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5788" y="618285"/>
            <a:ext cx="3555279" cy="3555279"/>
          </a:xfrm>
          <a:prstGeom prst="rect">
            <a:avLst/>
          </a:prstGeom>
        </p:spPr>
      </p:pic>
      <p:pic>
        <p:nvPicPr>
          <p:cNvPr id="10" name="Picture 9" descr="Shape&#10;&#10;Description automatically generated with low confidence">
            <a:extLst>
              <a:ext uri="{FF2B5EF4-FFF2-40B4-BE49-F238E27FC236}">
                <a16:creationId xmlns:a16="http://schemas.microsoft.com/office/drawing/2014/main" id="{9EB29FA0-F6B6-4AC2-B0C1-0202AB6EB0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8463" y="1363935"/>
            <a:ext cx="338059" cy="338059"/>
          </a:xfrm>
          <a:prstGeom prst="rect">
            <a:avLst/>
          </a:prstGeom>
        </p:spPr>
      </p:pic>
      <p:pic>
        <p:nvPicPr>
          <p:cNvPr id="12" name="Picture 11" descr="Shape&#10;&#10;Description automatically generated with low confidence">
            <a:extLst>
              <a:ext uri="{FF2B5EF4-FFF2-40B4-BE49-F238E27FC236}">
                <a16:creationId xmlns:a16="http://schemas.microsoft.com/office/drawing/2014/main" id="{E590F5AF-A970-4A7C-8950-8781AB52DB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3036" y="1363935"/>
            <a:ext cx="340781" cy="340781"/>
          </a:xfrm>
          <a:prstGeom prst="rect">
            <a:avLst/>
          </a:prstGeom>
        </p:spPr>
      </p:pic>
      <p:pic>
        <p:nvPicPr>
          <p:cNvPr id="14" name="Picture 13" descr="Shape&#10;&#10;Description automatically generated with low confidence">
            <a:extLst>
              <a:ext uri="{FF2B5EF4-FFF2-40B4-BE49-F238E27FC236}">
                <a16:creationId xmlns:a16="http://schemas.microsoft.com/office/drawing/2014/main" id="{EE10A0B6-56A8-4B05-BB16-F0C64A1952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0331" y="1366732"/>
            <a:ext cx="335262" cy="335262"/>
          </a:xfrm>
          <a:prstGeom prst="rect">
            <a:avLst/>
          </a:prstGeom>
        </p:spPr>
      </p:pic>
      <p:pic>
        <p:nvPicPr>
          <p:cNvPr id="16" name="Picture 15" descr="Shape&#10;&#10;Description automatically generated with low confidence">
            <a:extLst>
              <a:ext uri="{FF2B5EF4-FFF2-40B4-BE49-F238E27FC236}">
                <a16:creationId xmlns:a16="http://schemas.microsoft.com/office/drawing/2014/main" id="{35661043-5479-4E2E-A8E5-173AE29467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78463" y="2474325"/>
            <a:ext cx="338059" cy="338059"/>
          </a:xfrm>
          <a:prstGeom prst="rect">
            <a:avLst/>
          </a:prstGeom>
        </p:spPr>
      </p:pic>
      <p:pic>
        <p:nvPicPr>
          <p:cNvPr id="18" name="Picture 17" descr="Shape&#10;&#10;Description automatically generated with low confidence">
            <a:extLst>
              <a:ext uri="{FF2B5EF4-FFF2-40B4-BE49-F238E27FC236}">
                <a16:creationId xmlns:a16="http://schemas.microsoft.com/office/drawing/2014/main" id="{7E4D8B5F-D478-4AF1-85B1-FC27CFBB11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83036" y="2474325"/>
            <a:ext cx="355295" cy="355295"/>
          </a:xfrm>
          <a:prstGeom prst="rect">
            <a:avLst/>
          </a:prstGeom>
        </p:spPr>
      </p:pic>
      <p:pic>
        <p:nvPicPr>
          <p:cNvPr id="20" name="Picture 19" descr="Shape&#10;&#10;Description automatically generated with low confidence">
            <a:extLst>
              <a:ext uri="{FF2B5EF4-FFF2-40B4-BE49-F238E27FC236}">
                <a16:creationId xmlns:a16="http://schemas.microsoft.com/office/drawing/2014/main" id="{4E120325-D1C9-446F-99F1-FDF17047278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90331" y="2474325"/>
            <a:ext cx="359831" cy="359831"/>
          </a:xfrm>
          <a:prstGeom prst="rect">
            <a:avLst/>
          </a:prstGeom>
        </p:spPr>
      </p:pic>
      <p:pic>
        <p:nvPicPr>
          <p:cNvPr id="22" name="Picture 21" descr="Shape&#10;&#10;Description automatically generated with low confidence">
            <a:extLst>
              <a:ext uri="{FF2B5EF4-FFF2-40B4-BE49-F238E27FC236}">
                <a16:creationId xmlns:a16="http://schemas.microsoft.com/office/drawing/2014/main" id="{1113E795-7BF5-444D-BFF6-B7A4532A2A4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78463" y="3515280"/>
            <a:ext cx="338059" cy="338059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low confidence">
            <a:extLst>
              <a:ext uri="{FF2B5EF4-FFF2-40B4-BE49-F238E27FC236}">
                <a16:creationId xmlns:a16="http://schemas.microsoft.com/office/drawing/2014/main" id="{484059F0-C6FE-4A66-BCAE-7BF8582793E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71243" y="3500765"/>
            <a:ext cx="352574" cy="352574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795A97D-FA71-4E61-8227-605F9C68465D}"/>
              </a:ext>
            </a:extLst>
          </p:cNvPr>
          <p:cNvSpPr/>
          <p:nvPr/>
        </p:nvSpPr>
        <p:spPr>
          <a:xfrm>
            <a:off x="5555402" y="1884953"/>
            <a:ext cx="1109272" cy="667063"/>
          </a:xfrm>
          <a:custGeom>
            <a:avLst/>
            <a:gdLst>
              <a:gd name="connsiteX0" fmla="*/ 0 w 1109272"/>
              <a:gd name="connsiteY0" fmla="*/ 667063 h 667063"/>
              <a:gd name="connsiteX1" fmla="*/ 89941 w 1109272"/>
              <a:gd name="connsiteY1" fmla="*/ 532151 h 667063"/>
              <a:gd name="connsiteX2" fmla="*/ 134911 w 1109272"/>
              <a:gd name="connsiteY2" fmla="*/ 479686 h 667063"/>
              <a:gd name="connsiteX3" fmla="*/ 262328 w 1109272"/>
              <a:gd name="connsiteY3" fmla="*/ 419725 h 667063"/>
              <a:gd name="connsiteX4" fmla="*/ 322288 w 1109272"/>
              <a:gd name="connsiteY4" fmla="*/ 397240 h 667063"/>
              <a:gd name="connsiteX5" fmla="*/ 464695 w 1109272"/>
              <a:gd name="connsiteY5" fmla="*/ 389745 h 667063"/>
              <a:gd name="connsiteX6" fmla="*/ 524656 w 1109272"/>
              <a:gd name="connsiteY6" fmla="*/ 397240 h 667063"/>
              <a:gd name="connsiteX7" fmla="*/ 464695 w 1109272"/>
              <a:gd name="connsiteY7" fmla="*/ 502171 h 667063"/>
              <a:gd name="connsiteX8" fmla="*/ 434715 w 1109272"/>
              <a:gd name="connsiteY8" fmla="*/ 524656 h 667063"/>
              <a:gd name="connsiteX9" fmla="*/ 397239 w 1109272"/>
              <a:gd name="connsiteY9" fmla="*/ 479686 h 667063"/>
              <a:gd name="connsiteX10" fmla="*/ 532151 w 1109272"/>
              <a:gd name="connsiteY10" fmla="*/ 269823 h 667063"/>
              <a:gd name="connsiteX11" fmla="*/ 584616 w 1109272"/>
              <a:gd name="connsiteY11" fmla="*/ 239843 h 667063"/>
              <a:gd name="connsiteX12" fmla="*/ 614596 w 1109272"/>
              <a:gd name="connsiteY12" fmla="*/ 217358 h 667063"/>
              <a:gd name="connsiteX13" fmla="*/ 652072 w 1109272"/>
              <a:gd name="connsiteY13" fmla="*/ 202368 h 667063"/>
              <a:gd name="connsiteX14" fmla="*/ 697042 w 1109272"/>
              <a:gd name="connsiteY14" fmla="*/ 179882 h 667063"/>
              <a:gd name="connsiteX15" fmla="*/ 816964 w 1109272"/>
              <a:gd name="connsiteY15" fmla="*/ 127417 h 667063"/>
              <a:gd name="connsiteX16" fmla="*/ 929390 w 1109272"/>
              <a:gd name="connsiteY16" fmla="*/ 82446 h 667063"/>
              <a:gd name="connsiteX17" fmla="*/ 1056806 w 1109272"/>
              <a:gd name="connsiteY17" fmla="*/ 59961 h 667063"/>
              <a:gd name="connsiteX18" fmla="*/ 981856 w 1109272"/>
              <a:gd name="connsiteY18" fmla="*/ 37476 h 667063"/>
              <a:gd name="connsiteX19" fmla="*/ 914400 w 1109272"/>
              <a:gd name="connsiteY19" fmla="*/ 7495 h 667063"/>
              <a:gd name="connsiteX20" fmla="*/ 936885 w 1109272"/>
              <a:gd name="connsiteY20" fmla="*/ 0 h 667063"/>
              <a:gd name="connsiteX21" fmla="*/ 1011836 w 1109272"/>
              <a:gd name="connsiteY21" fmla="*/ 22486 h 667063"/>
              <a:gd name="connsiteX22" fmla="*/ 1041816 w 1109272"/>
              <a:gd name="connsiteY22" fmla="*/ 44971 h 667063"/>
              <a:gd name="connsiteX23" fmla="*/ 1109272 w 1109272"/>
              <a:gd name="connsiteY23" fmla="*/ 82446 h 667063"/>
              <a:gd name="connsiteX24" fmla="*/ 1101777 w 1109272"/>
              <a:gd name="connsiteY24" fmla="*/ 134912 h 667063"/>
              <a:gd name="connsiteX25" fmla="*/ 1079292 w 1109272"/>
              <a:gd name="connsiteY25" fmla="*/ 209863 h 667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109272" h="667063">
                <a:moveTo>
                  <a:pt x="0" y="667063"/>
                </a:moveTo>
                <a:cubicBezTo>
                  <a:pt x="27291" y="621577"/>
                  <a:pt x="56270" y="571433"/>
                  <a:pt x="89941" y="532151"/>
                </a:cubicBezTo>
                <a:cubicBezTo>
                  <a:pt x="104931" y="514663"/>
                  <a:pt x="117423" y="494676"/>
                  <a:pt x="134911" y="479686"/>
                </a:cubicBezTo>
                <a:cubicBezTo>
                  <a:pt x="181585" y="439680"/>
                  <a:pt x="206085" y="439575"/>
                  <a:pt x="262328" y="419725"/>
                </a:cubicBezTo>
                <a:cubicBezTo>
                  <a:pt x="282457" y="412621"/>
                  <a:pt x="301173" y="400368"/>
                  <a:pt x="322288" y="397240"/>
                </a:cubicBezTo>
                <a:cubicBezTo>
                  <a:pt x="369309" y="390274"/>
                  <a:pt x="417226" y="392243"/>
                  <a:pt x="464695" y="389745"/>
                </a:cubicBezTo>
                <a:cubicBezTo>
                  <a:pt x="484682" y="392243"/>
                  <a:pt x="513842" y="380246"/>
                  <a:pt x="524656" y="397240"/>
                </a:cubicBezTo>
                <a:cubicBezTo>
                  <a:pt x="567666" y="464829"/>
                  <a:pt x="496835" y="481718"/>
                  <a:pt x="464695" y="502171"/>
                </a:cubicBezTo>
                <a:cubicBezTo>
                  <a:pt x="454156" y="508877"/>
                  <a:pt x="444708" y="517161"/>
                  <a:pt x="434715" y="524656"/>
                </a:cubicBezTo>
                <a:cubicBezTo>
                  <a:pt x="407031" y="517735"/>
                  <a:pt x="388630" y="522731"/>
                  <a:pt x="397239" y="479686"/>
                </a:cubicBezTo>
                <a:cubicBezTo>
                  <a:pt x="420282" y="364471"/>
                  <a:pt x="440453" y="347767"/>
                  <a:pt x="532151" y="269823"/>
                </a:cubicBezTo>
                <a:cubicBezTo>
                  <a:pt x="547498" y="256778"/>
                  <a:pt x="567623" y="250657"/>
                  <a:pt x="584616" y="239843"/>
                </a:cubicBezTo>
                <a:cubicBezTo>
                  <a:pt x="595155" y="233137"/>
                  <a:pt x="603676" y="223424"/>
                  <a:pt x="614596" y="217358"/>
                </a:cubicBezTo>
                <a:cubicBezTo>
                  <a:pt x="626357" y="210824"/>
                  <a:pt x="639824" y="207935"/>
                  <a:pt x="652072" y="202368"/>
                </a:cubicBezTo>
                <a:cubicBezTo>
                  <a:pt x="667329" y="195433"/>
                  <a:pt x="682329" y="187907"/>
                  <a:pt x="697042" y="179882"/>
                </a:cubicBezTo>
                <a:cubicBezTo>
                  <a:pt x="789104" y="129666"/>
                  <a:pt x="661590" y="187841"/>
                  <a:pt x="816964" y="127417"/>
                </a:cubicBezTo>
                <a:cubicBezTo>
                  <a:pt x="860081" y="110649"/>
                  <a:pt x="884112" y="95763"/>
                  <a:pt x="929390" y="82446"/>
                </a:cubicBezTo>
                <a:cubicBezTo>
                  <a:pt x="979472" y="67716"/>
                  <a:pt x="1006377" y="66265"/>
                  <a:pt x="1056806" y="59961"/>
                </a:cubicBezTo>
                <a:cubicBezTo>
                  <a:pt x="1038687" y="55431"/>
                  <a:pt x="994890" y="45296"/>
                  <a:pt x="981856" y="37476"/>
                </a:cubicBezTo>
                <a:cubicBezTo>
                  <a:pt x="935547" y="9691"/>
                  <a:pt x="958513" y="18525"/>
                  <a:pt x="914400" y="7495"/>
                </a:cubicBezTo>
                <a:cubicBezTo>
                  <a:pt x="921895" y="4997"/>
                  <a:pt x="928985" y="0"/>
                  <a:pt x="936885" y="0"/>
                </a:cubicBezTo>
                <a:cubicBezTo>
                  <a:pt x="956243" y="0"/>
                  <a:pt x="995601" y="13466"/>
                  <a:pt x="1011836" y="22486"/>
                </a:cubicBezTo>
                <a:cubicBezTo>
                  <a:pt x="1022756" y="28553"/>
                  <a:pt x="1031177" y="38424"/>
                  <a:pt x="1041816" y="44971"/>
                </a:cubicBezTo>
                <a:cubicBezTo>
                  <a:pt x="1063723" y="58452"/>
                  <a:pt x="1086787" y="69954"/>
                  <a:pt x="1109272" y="82446"/>
                </a:cubicBezTo>
                <a:cubicBezTo>
                  <a:pt x="1106774" y="99935"/>
                  <a:pt x="1106972" y="118027"/>
                  <a:pt x="1101777" y="134912"/>
                </a:cubicBezTo>
                <a:cubicBezTo>
                  <a:pt x="1074823" y="222514"/>
                  <a:pt x="1079292" y="143031"/>
                  <a:pt x="1079292" y="20986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76197984-2621-49EC-A600-4F8B734E508C}"/>
              </a:ext>
            </a:extLst>
          </p:cNvPr>
          <p:cNvSpPr txBox="1">
            <a:spLocks/>
          </p:cNvSpPr>
          <p:nvPr/>
        </p:nvSpPr>
        <p:spPr>
          <a:xfrm>
            <a:off x="6531067" y="1878991"/>
            <a:ext cx="1233473" cy="286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arela Round"/>
              <a:buNone/>
              <a:defRPr sz="1800" b="0" i="0" u="none" strike="noStrike" cap="none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r>
              <a:rPr lang="en-MY" sz="1200" dirty="0"/>
              <a:t>TV plug had misfired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C958930-5753-4E2B-AC8B-95E1B6F08AE4}"/>
              </a:ext>
            </a:extLst>
          </p:cNvPr>
          <p:cNvSpPr/>
          <p:nvPr/>
        </p:nvSpPr>
        <p:spPr>
          <a:xfrm>
            <a:off x="4753429" y="1834490"/>
            <a:ext cx="1633477" cy="690996"/>
          </a:xfrm>
          <a:custGeom>
            <a:avLst/>
            <a:gdLst>
              <a:gd name="connsiteX0" fmla="*/ 0 w 1633477"/>
              <a:gd name="connsiteY0" fmla="*/ 690996 h 690996"/>
              <a:gd name="connsiteX1" fmla="*/ 14514 w 1633477"/>
              <a:gd name="connsiteY1" fmla="*/ 654710 h 690996"/>
              <a:gd name="connsiteX2" fmla="*/ 145142 w 1633477"/>
              <a:gd name="connsiteY2" fmla="*/ 480539 h 690996"/>
              <a:gd name="connsiteX3" fmla="*/ 224971 w 1633477"/>
              <a:gd name="connsiteY3" fmla="*/ 422481 h 690996"/>
              <a:gd name="connsiteX4" fmla="*/ 326571 w 1633477"/>
              <a:gd name="connsiteY4" fmla="*/ 400710 h 690996"/>
              <a:gd name="connsiteX5" fmla="*/ 370114 w 1633477"/>
              <a:gd name="connsiteY5" fmla="*/ 393453 h 690996"/>
              <a:gd name="connsiteX6" fmla="*/ 413657 w 1633477"/>
              <a:gd name="connsiteY6" fmla="*/ 545853 h 690996"/>
              <a:gd name="connsiteX7" fmla="*/ 341085 w 1633477"/>
              <a:gd name="connsiteY7" fmla="*/ 538596 h 690996"/>
              <a:gd name="connsiteX8" fmla="*/ 312057 w 1633477"/>
              <a:gd name="connsiteY8" fmla="*/ 516824 h 690996"/>
              <a:gd name="connsiteX9" fmla="*/ 377371 w 1633477"/>
              <a:gd name="connsiteY9" fmla="*/ 371681 h 690996"/>
              <a:gd name="connsiteX10" fmla="*/ 391885 w 1633477"/>
              <a:gd name="connsiteY10" fmla="*/ 335396 h 690996"/>
              <a:gd name="connsiteX11" fmla="*/ 449942 w 1633477"/>
              <a:gd name="connsiteY11" fmla="*/ 320881 h 690996"/>
              <a:gd name="connsiteX12" fmla="*/ 486228 w 1633477"/>
              <a:gd name="connsiteY12" fmla="*/ 299110 h 690996"/>
              <a:gd name="connsiteX13" fmla="*/ 638628 w 1633477"/>
              <a:gd name="connsiteY13" fmla="*/ 255567 h 690996"/>
              <a:gd name="connsiteX14" fmla="*/ 696685 w 1633477"/>
              <a:gd name="connsiteY14" fmla="*/ 241053 h 690996"/>
              <a:gd name="connsiteX15" fmla="*/ 747485 w 1633477"/>
              <a:gd name="connsiteY15" fmla="*/ 226539 h 690996"/>
              <a:gd name="connsiteX16" fmla="*/ 885371 w 1633477"/>
              <a:gd name="connsiteY16" fmla="*/ 219281 h 690996"/>
              <a:gd name="connsiteX17" fmla="*/ 1008742 w 1633477"/>
              <a:gd name="connsiteY17" fmla="*/ 168481 h 690996"/>
              <a:gd name="connsiteX18" fmla="*/ 1161142 w 1633477"/>
              <a:gd name="connsiteY18" fmla="*/ 117681 h 690996"/>
              <a:gd name="connsiteX19" fmla="*/ 1335314 w 1633477"/>
              <a:gd name="connsiteY19" fmla="*/ 95910 h 690996"/>
              <a:gd name="connsiteX20" fmla="*/ 1582057 w 1633477"/>
              <a:gd name="connsiteY20" fmla="*/ 66881 h 690996"/>
              <a:gd name="connsiteX21" fmla="*/ 1611085 w 1633477"/>
              <a:gd name="connsiteY21" fmla="*/ 59624 h 690996"/>
              <a:gd name="connsiteX22" fmla="*/ 1632857 w 1633477"/>
              <a:gd name="connsiteY22" fmla="*/ 52367 h 690996"/>
              <a:gd name="connsiteX23" fmla="*/ 1596571 w 1633477"/>
              <a:gd name="connsiteY23" fmla="*/ 37853 h 690996"/>
              <a:gd name="connsiteX24" fmla="*/ 1436914 w 1633477"/>
              <a:gd name="connsiteY24" fmla="*/ 16081 h 690996"/>
              <a:gd name="connsiteX25" fmla="*/ 1589314 w 1633477"/>
              <a:gd name="connsiteY25" fmla="*/ 16081 h 690996"/>
              <a:gd name="connsiteX26" fmla="*/ 1611085 w 1633477"/>
              <a:gd name="connsiteY26" fmla="*/ 81396 h 690996"/>
              <a:gd name="connsiteX27" fmla="*/ 1582057 w 1633477"/>
              <a:gd name="connsiteY27" fmla="*/ 139453 h 690996"/>
              <a:gd name="connsiteX28" fmla="*/ 1574800 w 1633477"/>
              <a:gd name="connsiteY28" fmla="*/ 161224 h 690996"/>
              <a:gd name="connsiteX29" fmla="*/ 1538514 w 1633477"/>
              <a:gd name="connsiteY29" fmla="*/ 197510 h 690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633477" h="690996">
                <a:moveTo>
                  <a:pt x="0" y="690996"/>
                </a:moveTo>
                <a:cubicBezTo>
                  <a:pt x="4838" y="678901"/>
                  <a:pt x="8384" y="666204"/>
                  <a:pt x="14514" y="654710"/>
                </a:cubicBezTo>
                <a:cubicBezTo>
                  <a:pt x="52470" y="583542"/>
                  <a:pt x="84817" y="540864"/>
                  <a:pt x="145142" y="480539"/>
                </a:cubicBezTo>
                <a:cubicBezTo>
                  <a:pt x="181272" y="444409"/>
                  <a:pt x="177162" y="440869"/>
                  <a:pt x="224971" y="422481"/>
                </a:cubicBezTo>
                <a:cubicBezTo>
                  <a:pt x="266741" y="406415"/>
                  <a:pt x="283082" y="407400"/>
                  <a:pt x="326571" y="400710"/>
                </a:cubicBezTo>
                <a:cubicBezTo>
                  <a:pt x="341114" y="398473"/>
                  <a:pt x="355600" y="395872"/>
                  <a:pt x="370114" y="393453"/>
                </a:cubicBezTo>
                <a:cubicBezTo>
                  <a:pt x="418782" y="429954"/>
                  <a:pt x="489893" y="456912"/>
                  <a:pt x="413657" y="545853"/>
                </a:cubicBezTo>
                <a:cubicBezTo>
                  <a:pt x="397835" y="564311"/>
                  <a:pt x="365276" y="541015"/>
                  <a:pt x="341085" y="538596"/>
                </a:cubicBezTo>
                <a:cubicBezTo>
                  <a:pt x="331409" y="531339"/>
                  <a:pt x="312057" y="528919"/>
                  <a:pt x="312057" y="516824"/>
                </a:cubicBezTo>
                <a:cubicBezTo>
                  <a:pt x="312057" y="477292"/>
                  <a:pt x="360355" y="405712"/>
                  <a:pt x="377371" y="371681"/>
                </a:cubicBezTo>
                <a:cubicBezTo>
                  <a:pt x="383197" y="360030"/>
                  <a:pt x="381213" y="342866"/>
                  <a:pt x="391885" y="335396"/>
                </a:cubicBezTo>
                <a:cubicBezTo>
                  <a:pt x="408227" y="323957"/>
                  <a:pt x="449942" y="320881"/>
                  <a:pt x="449942" y="320881"/>
                </a:cubicBezTo>
                <a:cubicBezTo>
                  <a:pt x="462037" y="313624"/>
                  <a:pt x="473185" y="304481"/>
                  <a:pt x="486228" y="299110"/>
                </a:cubicBezTo>
                <a:cubicBezTo>
                  <a:pt x="556041" y="270364"/>
                  <a:pt x="571455" y="271372"/>
                  <a:pt x="638628" y="255567"/>
                </a:cubicBezTo>
                <a:cubicBezTo>
                  <a:pt x="658046" y="250998"/>
                  <a:pt x="677411" y="246193"/>
                  <a:pt x="696685" y="241053"/>
                </a:cubicBezTo>
                <a:cubicBezTo>
                  <a:pt x="713701" y="236515"/>
                  <a:pt x="729990" y="228558"/>
                  <a:pt x="747485" y="226539"/>
                </a:cubicBezTo>
                <a:cubicBezTo>
                  <a:pt x="793207" y="221263"/>
                  <a:pt x="839409" y="221700"/>
                  <a:pt x="885371" y="219281"/>
                </a:cubicBezTo>
                <a:cubicBezTo>
                  <a:pt x="990928" y="166503"/>
                  <a:pt x="894292" y="211400"/>
                  <a:pt x="1008742" y="168481"/>
                </a:cubicBezTo>
                <a:cubicBezTo>
                  <a:pt x="1091897" y="137298"/>
                  <a:pt x="1041864" y="143241"/>
                  <a:pt x="1161142" y="117681"/>
                </a:cubicBezTo>
                <a:cubicBezTo>
                  <a:pt x="1217952" y="105507"/>
                  <a:pt x="1277633" y="102465"/>
                  <a:pt x="1335314" y="95910"/>
                </a:cubicBezTo>
                <a:lnTo>
                  <a:pt x="1582057" y="66881"/>
                </a:lnTo>
                <a:cubicBezTo>
                  <a:pt x="1591733" y="64462"/>
                  <a:pt x="1601495" y="62364"/>
                  <a:pt x="1611085" y="59624"/>
                </a:cubicBezTo>
                <a:cubicBezTo>
                  <a:pt x="1618441" y="57522"/>
                  <a:pt x="1637100" y="58732"/>
                  <a:pt x="1632857" y="52367"/>
                </a:cubicBezTo>
                <a:cubicBezTo>
                  <a:pt x="1625631" y="41528"/>
                  <a:pt x="1608814" y="42305"/>
                  <a:pt x="1596571" y="37853"/>
                </a:cubicBezTo>
                <a:cubicBezTo>
                  <a:pt x="1524322" y="11581"/>
                  <a:pt x="1547807" y="23013"/>
                  <a:pt x="1436914" y="16081"/>
                </a:cubicBezTo>
                <a:cubicBezTo>
                  <a:pt x="1477832" y="7898"/>
                  <a:pt x="1548991" y="-15601"/>
                  <a:pt x="1589314" y="16081"/>
                </a:cubicBezTo>
                <a:cubicBezTo>
                  <a:pt x="1607359" y="30260"/>
                  <a:pt x="1603828" y="59624"/>
                  <a:pt x="1611085" y="81396"/>
                </a:cubicBezTo>
                <a:cubicBezTo>
                  <a:pt x="1596656" y="139111"/>
                  <a:pt x="1614952" y="81886"/>
                  <a:pt x="1582057" y="139453"/>
                </a:cubicBezTo>
                <a:cubicBezTo>
                  <a:pt x="1578262" y="146095"/>
                  <a:pt x="1579390" y="155104"/>
                  <a:pt x="1574800" y="161224"/>
                </a:cubicBezTo>
                <a:cubicBezTo>
                  <a:pt x="1564537" y="174908"/>
                  <a:pt x="1538514" y="197510"/>
                  <a:pt x="1538514" y="19751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29415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2C7D1-F634-44CA-8AE3-044DCA89C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-5400000">
            <a:off x="-1602271" y="2290137"/>
            <a:ext cx="4819340" cy="643800"/>
          </a:xfrm>
        </p:spPr>
        <p:txBody>
          <a:bodyPr/>
          <a:lstStyle/>
          <a:p>
            <a:r>
              <a:rPr lang="en-MY" dirty="0"/>
              <a:t>Workload per hour per apartments 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5F5630A-3F17-4E6A-B52E-94A360C00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299" y="1244735"/>
            <a:ext cx="1792741" cy="107755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75CAFD1-CDA7-400F-A9B8-11F370F42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3414" y="1244735"/>
            <a:ext cx="1792741" cy="107755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98E5E64-00A3-4CBA-A2EA-601934B562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7529" y="1244735"/>
            <a:ext cx="1792741" cy="107755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4E43310-C4E6-477E-B353-343042DF7D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3554" y="1244735"/>
            <a:ext cx="1792741" cy="107755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0EBD550-EAB9-4FD1-990E-0F71A40DA5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9299" y="2659878"/>
            <a:ext cx="1792741" cy="107755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944B562-FF19-437D-85D7-BE4FE0A467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27259" y="2659879"/>
            <a:ext cx="1792741" cy="107755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ADE3E28-CACC-4D12-96AD-DE7532E853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48885" y="2659879"/>
            <a:ext cx="1792741" cy="107755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38B9F31-DDDB-47E8-A835-CA3C0925F2D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43554" y="2659879"/>
            <a:ext cx="1792741" cy="1077552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543D78B-7403-4E51-84B5-A8EDAC140076}"/>
              </a:ext>
            </a:extLst>
          </p:cNvPr>
          <p:cNvSpPr txBox="1"/>
          <p:nvPr/>
        </p:nvSpPr>
        <p:spPr>
          <a:xfrm>
            <a:off x="0" y="4891314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900" dirty="0">
                <a:solidFill>
                  <a:schemeClr val="tx2"/>
                </a:solidFill>
                <a:hlinkClick r:id="rId10"/>
              </a:rPr>
              <a:t>fatmir-0@student.ltu.se</a:t>
            </a:r>
            <a:r>
              <a:rPr lang="en-MY" sz="900" dirty="0">
                <a:solidFill>
                  <a:schemeClr val="tx2"/>
                </a:solidFill>
              </a:rPr>
              <a:t>							 11/02/2022 | 06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BCF9C96C-06C7-4978-874A-4AF720563EA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93337" y="2639162"/>
            <a:ext cx="1118984" cy="1118984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724EEEDF-5CC9-4DEA-9888-1439B1B22A7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91297" y="2612037"/>
            <a:ext cx="1118984" cy="111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441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2C7D1-F634-44CA-8AE3-044DCA89C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-5400000">
            <a:off x="-1979642" y="2348194"/>
            <a:ext cx="4819340" cy="643800"/>
          </a:xfrm>
        </p:spPr>
        <p:txBody>
          <a:bodyPr/>
          <a:lstStyle/>
          <a:p>
            <a:r>
              <a:rPr lang="en-MY" dirty="0"/>
              <a:t>Workload per half hour per apartments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93F510-F8AF-4E70-894B-D9F60D194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91" y="1030068"/>
            <a:ext cx="2094147" cy="12559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C0A276-E9A9-4FD4-A8B9-612161DF7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8115" y="1030068"/>
            <a:ext cx="2094148" cy="12559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10809C-18AB-44C3-9C45-FEDD85EF3C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6769" y="1030068"/>
            <a:ext cx="2091363" cy="12559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62F5D3-1E2E-4BA1-8C26-DE4772E20A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2638" y="1030068"/>
            <a:ext cx="2091362" cy="12559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98ECF6-C262-4F22-B658-7377705D61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291" y="2669857"/>
            <a:ext cx="2094147" cy="12587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B198000-BD55-4975-9FE6-FBD5B7D414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78115" y="2667073"/>
            <a:ext cx="1955630" cy="125593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B9154E2-55C4-4ADD-9BE2-0EB07C90C5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83422" y="2667073"/>
            <a:ext cx="2094147" cy="125593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F43A1AB-C56C-4F94-B79F-475B0BDEF9C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27247" y="2669858"/>
            <a:ext cx="2091362" cy="125704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ED9074A-6C5B-4F88-8ECE-D53916A74CF1}"/>
              </a:ext>
            </a:extLst>
          </p:cNvPr>
          <p:cNvSpPr txBox="1"/>
          <p:nvPr/>
        </p:nvSpPr>
        <p:spPr>
          <a:xfrm>
            <a:off x="0" y="4891314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900" dirty="0">
                <a:solidFill>
                  <a:schemeClr val="tx2"/>
                </a:solidFill>
                <a:hlinkClick r:id="rId10"/>
              </a:rPr>
              <a:t>fatmir-0@student.ltu.se</a:t>
            </a:r>
            <a:r>
              <a:rPr lang="en-MY" sz="900" dirty="0">
                <a:solidFill>
                  <a:schemeClr val="tx2"/>
                </a:solidFill>
              </a:rPr>
              <a:t>							 11/02/2022 | 08</a:t>
            </a:r>
          </a:p>
        </p:txBody>
      </p: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B69D064D-0B38-4DB2-BBBB-BDC59102D21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0691" y="2728683"/>
            <a:ext cx="1118984" cy="1118984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9040E52E-2E1E-48FC-8DC6-5288E0A781A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16156" y="2728683"/>
            <a:ext cx="1118984" cy="111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654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00321-0A53-4288-8709-B14D677B8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-5400000">
            <a:off x="-1240033" y="2471182"/>
            <a:ext cx="4094864" cy="643800"/>
          </a:xfrm>
        </p:spPr>
        <p:txBody>
          <a:bodyPr/>
          <a:lstStyle/>
          <a:p>
            <a:r>
              <a:rPr lang="en-MY" dirty="0"/>
              <a:t>Aggregated Workload per hour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42A2E3-FD55-4174-AF03-04F44795775B}"/>
              </a:ext>
            </a:extLst>
          </p:cNvPr>
          <p:cNvSpPr txBox="1"/>
          <p:nvPr/>
        </p:nvSpPr>
        <p:spPr>
          <a:xfrm>
            <a:off x="0" y="4884057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900" dirty="0">
                <a:solidFill>
                  <a:schemeClr val="tx2"/>
                </a:solidFill>
                <a:hlinkClick r:id="rId2"/>
              </a:rPr>
              <a:t>fatmir-0@student.ltu.se</a:t>
            </a:r>
            <a:r>
              <a:rPr lang="en-MY" sz="900" dirty="0">
                <a:solidFill>
                  <a:schemeClr val="tx2"/>
                </a:solidFill>
              </a:rPr>
              <a:t>							 11/02/2022 | 07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B5AA9E-8A92-497D-872D-30BBBEF9F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075" y="1325820"/>
            <a:ext cx="3540426" cy="21280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9613BE-F783-49BC-80ED-1335CCE713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8842" y="1325820"/>
            <a:ext cx="3535718" cy="212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246260"/>
      </p:ext>
    </p:extLst>
  </p:cSld>
  <p:clrMapOvr>
    <a:masterClrMapping/>
  </p:clrMapOvr>
</p:sld>
</file>

<file path=ppt/theme/theme1.xml><?xml version="1.0" encoding="utf-8"?>
<a:theme xmlns:a="http://schemas.openxmlformats.org/drawingml/2006/main" name="Neon Cyber Monda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30FCF1"/>
      </a:accent1>
      <a:accent2>
        <a:srgbClr val="F73CAB"/>
      </a:accent2>
      <a:accent3>
        <a:srgbClr val="1E1E1E"/>
      </a:accent3>
      <a:accent4>
        <a:srgbClr val="2ED9FF"/>
      </a:accent4>
      <a:accent5>
        <a:srgbClr val="FFE2F7"/>
      </a:accent5>
      <a:accent6>
        <a:srgbClr val="FFFFFF"/>
      </a:accent6>
      <a:hlink>
        <a:srgbClr val="FF92E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5456</TotalTime>
  <Words>875</Words>
  <Application>Microsoft Office PowerPoint</Application>
  <PresentationFormat>On-screen Show (16:9)</PresentationFormat>
  <Paragraphs>69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Varela Round</vt:lpstr>
      <vt:lpstr>Arial</vt:lpstr>
      <vt:lpstr>Fira Sans Extra Condensed Medium</vt:lpstr>
      <vt:lpstr>Work Sans Light</vt:lpstr>
      <vt:lpstr>Righteous</vt:lpstr>
      <vt:lpstr>Neon Cyber Monday by Slidesgo</vt:lpstr>
      <vt:lpstr>IOT WORKLOAD CHARACTERIZATION IN NEXT GENERATION CLOUD SYSTEMS UPDATE</vt:lpstr>
      <vt:lpstr>TABLE OF CONTENTS</vt:lpstr>
      <vt:lpstr>Latest additions</vt:lpstr>
      <vt:lpstr>Aggregated Workload per hour </vt:lpstr>
      <vt:lpstr>Aggregated Workload per half-hour </vt:lpstr>
      <vt:lpstr>Housing complex</vt:lpstr>
      <vt:lpstr>Workload per hour per apartments </vt:lpstr>
      <vt:lpstr>Workload per half hour per apartments </vt:lpstr>
      <vt:lpstr>Aggregated Workload per hour </vt:lpstr>
      <vt:lpstr>Smoothing aggregated workload per hour</vt:lpstr>
      <vt:lpstr>Aggregated Workload per half-hour </vt:lpstr>
      <vt:lpstr>Smoothing aggregated workload per half hour</vt:lpstr>
      <vt:lpstr>Next steps</vt:lpstr>
      <vt:lpstr>Thank you! Tack så mycket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WORKLOAD CHARACTERIZATION</dc:title>
  <dc:creator>GL62M</dc:creator>
  <cp:lastModifiedBy>Mirza, Fatema (Student)</cp:lastModifiedBy>
  <cp:revision>76</cp:revision>
  <dcterms:modified xsi:type="dcterms:W3CDTF">2022-02-18T16:30:26Z</dcterms:modified>
</cp:coreProperties>
</file>