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9" r:id="rId3"/>
    <p:sldId id="318" r:id="rId4"/>
    <p:sldId id="381" r:id="rId5"/>
    <p:sldId id="391" r:id="rId6"/>
    <p:sldId id="392" r:id="rId7"/>
    <p:sldId id="393" r:id="rId8"/>
    <p:sldId id="394" r:id="rId9"/>
    <p:sldId id="395" r:id="rId10"/>
    <p:sldId id="396" r:id="rId11"/>
    <p:sldId id="379" r:id="rId12"/>
    <p:sldId id="341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ighteous" panose="020B0604020202020204" charset="0"/>
      <p:regular r:id="rId19"/>
    </p:embeddedFont>
    <p:embeddedFont>
      <p:font typeface="Varela Round" panose="020B0604020202020204" charset="-79"/>
      <p:regular r:id="rId20"/>
    </p:embeddedFont>
    <p:embeddedFont>
      <p:font typeface="Work Sans Light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7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  <p:sldLayoutId id="2147483660" r:id="rId6"/>
    <p:sldLayoutId id="2147483674" r:id="rId7"/>
    <p:sldLayoutId id="2147483675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SUJ0UYWMQ" TargetMode="External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7/978-1-4757-5301-1_2" TargetMode="External"/><Relationship Id="rId4" Type="http://schemas.openxmlformats.org/officeDocument/2006/relationships/hyperlink" Target="https://doi.org/10.1007/s11134-016-9478-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529401" y="2181814"/>
            <a:ext cx="4673600" cy="643800"/>
          </a:xfrm>
        </p:spPr>
        <p:txBody>
          <a:bodyPr/>
          <a:lstStyle/>
          <a:p>
            <a:r>
              <a:rPr lang="en-MY" dirty="0"/>
              <a:t>Aggregated Workload per15 minutes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5C995-7A90-4A67-8068-CC528038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06"/>
            <a:ext cx="9144000" cy="5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2395B-4D3E-4EB2-87E7-E8D945BAC1B4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11</a:t>
            </a:r>
          </a:p>
        </p:txBody>
      </p:sp>
      <p:sp>
        <p:nvSpPr>
          <p:cNvPr id="4" name="Google Shape;757;p56">
            <a:extLst>
              <a:ext uri="{FF2B5EF4-FFF2-40B4-BE49-F238E27FC236}">
                <a16:creationId xmlns:a16="http://schemas.microsoft.com/office/drawing/2014/main" id="{EB2408A1-7C75-43DF-9258-E151BC1DD2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49716" y="462936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" name="Google Shape;432;p49">
            <a:extLst>
              <a:ext uri="{FF2B5EF4-FFF2-40B4-BE49-F238E27FC236}">
                <a16:creationId xmlns:a16="http://schemas.microsoft.com/office/drawing/2014/main" id="{A375689B-1416-4F16-941B-B6D0F88F79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6101" y="969492"/>
            <a:ext cx="8735841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[1] </a:t>
            </a:r>
            <a:r>
              <a:rPr lang="en-MY" sz="1100" dirty="0">
                <a:hlinkClick r:id="rId3"/>
              </a:rPr>
              <a:t>https://www.youtube.com/watch?v=SqSUJ0UYWMQ</a:t>
            </a:r>
            <a:endParaRPr lang="en-MY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[2] https://techcrunch.com/2014/11/08/littles-law-is-big-for-startups/?guccounter=1&amp;guce_referrer=aHR0cHM6Ly93d3cuZ29vZ2xlLmNvbS8&amp;guce_referrer_sig=AQAAAFvY4BNr5Vvu2uDhXO4VTDuLiVSsISoGSjMxJMxW1Pt6ar11_kEY1wq5aw5HlXlySpE0jUAVwaZrqBu00JlSq7EUCeucjIMrTrHpRp59P000WKfozg64v5gANPPBZ1cB1W72iB8KG7aZ9xlUhU3E68QBMT2CsMngoCUV5UZ2HcN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[3] </a:t>
            </a:r>
            <a:r>
              <a:rPr lang="en-US" sz="1100" dirty="0"/>
              <a:t>Konstantopoulos, T. A review of Burke’s theorem for Brownian motion. Queueing Syst 83, 1–12 (2016). </a:t>
            </a:r>
            <a:r>
              <a:rPr lang="en-US" sz="1100" dirty="0">
                <a:hlinkClick r:id="rId4"/>
              </a:rPr>
              <a:t>https://doi.org/10.1007/s11134-016-9478-x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[4] Chen H., Yao D.D. (2001) Jackson Networks. In: Fundamentals of Queueing Networks. Stochastic Modelling and Applied Probability, vol 46. Springer, New York, NY. </a:t>
            </a:r>
            <a:r>
              <a:rPr lang="en-US" sz="1100" dirty="0">
                <a:hlinkClick r:id="rId5"/>
              </a:rPr>
              <a:t>https://doi.org/10.1007/978-1-4757-5301-1_2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[5]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[6]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[7] </a:t>
            </a:r>
            <a:r>
              <a:rPr lang="en-US" sz="1100" dirty="0" err="1"/>
              <a:t>ing</a:t>
            </a:r>
            <a:r>
              <a:rPr lang="en-US" sz="1100" dirty="0"/>
              <a:t> Yuan, Yu Zheng, </a:t>
            </a:r>
            <a:r>
              <a:rPr lang="en-US" sz="1100" dirty="0" err="1"/>
              <a:t>Chengyang</a:t>
            </a:r>
            <a:r>
              <a:rPr lang="en-US" sz="1100" dirty="0"/>
              <a:t> Zhang, </a:t>
            </a:r>
            <a:r>
              <a:rPr lang="en-US" sz="1100" dirty="0" err="1"/>
              <a:t>Wenlei</a:t>
            </a:r>
            <a:r>
              <a:rPr lang="en-US" sz="1100" dirty="0"/>
              <a:t> </a:t>
            </a:r>
            <a:r>
              <a:rPr lang="en-US" sz="1100" dirty="0" err="1"/>
              <a:t>Xie</a:t>
            </a:r>
            <a:r>
              <a:rPr lang="en-US" sz="1100" dirty="0"/>
              <a:t>, Xing </a:t>
            </a:r>
            <a:r>
              <a:rPr lang="en-US" sz="1100" dirty="0" err="1"/>
              <a:t>Xie</a:t>
            </a:r>
            <a:r>
              <a:rPr lang="en-US" sz="1100" dirty="0"/>
              <a:t>, </a:t>
            </a:r>
            <a:r>
              <a:rPr lang="en-US" sz="1100" dirty="0" err="1"/>
              <a:t>Guangzhong</a:t>
            </a:r>
            <a:r>
              <a:rPr lang="en-US" sz="1100" dirty="0"/>
              <a:t> Sun, and Yan Huang. </a:t>
            </a:r>
            <a:r>
              <a:rPr lang="en-US" sz="1100" dirty="0" err="1"/>
              <a:t>Tdrive</a:t>
            </a:r>
            <a:r>
              <a:rPr lang="en-US" sz="1100" dirty="0"/>
              <a:t>: driving directions based on taxi trajectories. In Proceedings of the 18th SIGSPATIAL International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Conference on Advances in Geographic Information Systems, GIS ’10, pages 99{108, New York, NY, USA,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2010. ACM.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[8] Huang, </a:t>
            </a:r>
            <a:r>
              <a:rPr lang="en-US" sz="1100" dirty="0" err="1"/>
              <a:t>Jiwei</a:t>
            </a:r>
            <a:r>
              <a:rPr lang="en-US" sz="1100" dirty="0"/>
              <a:t> &amp; Li, </a:t>
            </a:r>
            <a:r>
              <a:rPr lang="en-US" sz="1100" dirty="0" err="1"/>
              <a:t>Songyuan</a:t>
            </a:r>
            <a:r>
              <a:rPr lang="en-US" sz="1100" dirty="0"/>
              <a:t> &amp; Chen, Ying &amp; Chen, </a:t>
            </a:r>
            <a:r>
              <a:rPr lang="en-US" sz="1100" dirty="0" err="1"/>
              <a:t>Junliang</a:t>
            </a:r>
            <a:r>
              <a:rPr lang="en-US" sz="1100" dirty="0"/>
              <a:t>. (2018). Performance modelling and analysis for IoT services. International Journal of Web and Grid Services. 14. 146. 10.1504/IJWGS.2018.090742.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[9] Tran-Gia, Phuoc &amp; </a:t>
            </a:r>
            <a:r>
              <a:rPr lang="en-US" sz="1100" dirty="0" err="1"/>
              <a:t>Hossfeld</a:t>
            </a:r>
            <a:r>
              <a:rPr lang="en-US" sz="1100" dirty="0"/>
              <a:t>, Tobias (2021). Performance Modeling and Analysis of Communication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 Lecture Note. Würzburg University Press. https://doi.org/10.25972/WUP-978-3-95826-153-2 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1395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Introduction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basis only</a:t>
            </a:r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hour only</a:t>
            </a:r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half hour only</a:t>
            </a:r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Findings &amp; Next steps</a:t>
            </a:r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additions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year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50F27-85E8-4EF1-BFF8-126C269B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41" y="850713"/>
            <a:ext cx="5719021" cy="34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month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0BBC6-40BA-4272-B8F4-3B23DC51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79" y="913494"/>
            <a:ext cx="6950042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41EA5-6C52-4B7A-859F-2E3446C2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62" y="663536"/>
            <a:ext cx="7242676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</a:t>
            </a:r>
            <a:r>
              <a:rPr lang="en-MY" dirty="0" err="1"/>
              <a:t>halfhour</a:t>
            </a:r>
            <a:r>
              <a:rPr lang="en-MY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89FDB-64C4-4094-9F6A-A65A43AE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68" y="572088"/>
            <a:ext cx="6913463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529401" y="2181814"/>
            <a:ext cx="4673600" cy="643800"/>
          </a:xfrm>
        </p:spPr>
        <p:txBody>
          <a:bodyPr/>
          <a:lstStyle/>
          <a:p>
            <a:r>
              <a:rPr lang="en-MY" dirty="0"/>
              <a:t>Aggregated Workload per15 minutes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22ACA-D575-47AF-AEE6-DD41A756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82" y="614764"/>
            <a:ext cx="7139035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529401" y="2181814"/>
            <a:ext cx="4673600" cy="643800"/>
          </a:xfrm>
        </p:spPr>
        <p:txBody>
          <a:bodyPr/>
          <a:lstStyle/>
          <a:p>
            <a:r>
              <a:rPr lang="en-MY" dirty="0"/>
              <a:t>Aggregated Workload per15 minutes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F25B-306A-4A05-AC1E-10B73E08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57"/>
            <a:ext cx="9144000" cy="49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9603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682</Words>
  <Application>Microsoft Office PowerPoint</Application>
  <PresentationFormat>On-screen Show (16:9)</PresentationFormat>
  <Paragraphs>45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Extra Condensed Medium</vt:lpstr>
      <vt:lpstr>Work Sans Light</vt:lpstr>
      <vt:lpstr>Righteous</vt:lpstr>
      <vt:lpstr>Varela Round</vt:lpstr>
      <vt:lpstr>Arial</vt:lpstr>
      <vt:lpstr>Neon Cyber Monday by Slidesgo</vt:lpstr>
      <vt:lpstr>IOT WORKLOAD CHARACTERIZATION IN NEXT GENERATION CLOUD SYSTEMS UPDATE</vt:lpstr>
      <vt:lpstr>TABLE OF CONTENTS</vt:lpstr>
      <vt:lpstr>Latest additions</vt:lpstr>
      <vt:lpstr>Aggregated Workload per year </vt:lpstr>
      <vt:lpstr>Aggregated Workload per month </vt:lpstr>
      <vt:lpstr>Aggregated Workload per hour </vt:lpstr>
      <vt:lpstr>Aggregated Workload per halfhour </vt:lpstr>
      <vt:lpstr>Aggregated Workload per15 minutes </vt:lpstr>
      <vt:lpstr>Aggregated Workload per15 minutes </vt:lpstr>
      <vt:lpstr>Aggregated Workload per15 minutes </vt:lpstr>
      <vt:lpstr>Thank you! Tack så mycket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79</cp:revision>
  <dcterms:modified xsi:type="dcterms:W3CDTF">2022-02-25T16:13:25Z</dcterms:modified>
</cp:coreProperties>
</file>