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9"/>
  </p:notesMasterIdLst>
  <p:sldIdLst>
    <p:sldId id="256" r:id="rId2"/>
    <p:sldId id="259" r:id="rId3"/>
    <p:sldId id="318" r:id="rId4"/>
    <p:sldId id="420" r:id="rId5"/>
    <p:sldId id="421" r:id="rId6"/>
    <p:sldId id="424" r:id="rId7"/>
    <p:sldId id="422" r:id="rId8"/>
    <p:sldId id="414" r:id="rId9"/>
    <p:sldId id="415" r:id="rId10"/>
    <p:sldId id="426" r:id="rId11"/>
    <p:sldId id="427" r:id="rId12"/>
    <p:sldId id="429" r:id="rId13"/>
    <p:sldId id="425" r:id="rId14"/>
    <p:sldId id="428" r:id="rId15"/>
    <p:sldId id="430" r:id="rId16"/>
    <p:sldId id="379" r:id="rId17"/>
    <p:sldId id="341"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Fira Sans Extra Condensed Medium" panose="020B0604020202020204" charset="0"/>
      <p:regular r:id="rId24"/>
      <p:bold r:id="rId25"/>
      <p:italic r:id="rId26"/>
      <p:boldItalic r:id="rId27"/>
    </p:embeddedFont>
    <p:embeddedFont>
      <p:font typeface="Lato" panose="020F0502020204030203" pitchFamily="34" charset="0"/>
      <p:regular r:id="rId28"/>
    </p:embeddedFont>
    <p:embeddedFont>
      <p:font typeface="Righteous" panose="020B0604020202020204" charset="0"/>
      <p:regular r:id="rId29"/>
    </p:embeddedFont>
    <p:embeddedFont>
      <p:font typeface="Varela Round" panose="00000500000000000000" pitchFamily="2" charset="-79"/>
      <p:regular r:id="rId30"/>
    </p:embeddedFont>
    <p:embeddedFont>
      <p:font typeface="Work Sans Light"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5686"/>
    <a:srgbClr val="1E1E1E"/>
    <a:srgbClr val="FB3DAE"/>
    <a:srgbClr val="F0F0F0"/>
    <a:srgbClr val="E3E3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FB17C3B-3BD0-4F04-B469-A4573C707860}">
  <a:tblStyle styleId="{3FB17C3B-3BD0-4F04-B469-A4573C70786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47ADEF0-35DC-4E51-8C34-DEDE91FA474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105" d="100"/>
          <a:sy n="105" d="100"/>
        </p:scale>
        <p:origin x="173"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320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310a5ef2f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6310a5ef2f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63012df1a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63012df1a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9106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63012df1a5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63012df1a5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998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001902" y="2100325"/>
            <a:ext cx="5100000" cy="1887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9600"/>
              <a:buNone/>
              <a:defRPr sz="96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endParaRPr/>
          </a:p>
        </p:txBody>
      </p:sp>
      <p:sp>
        <p:nvSpPr>
          <p:cNvPr id="10" name="Google Shape;10;p2"/>
          <p:cNvSpPr txBox="1">
            <a:spLocks noGrp="1"/>
          </p:cNvSpPr>
          <p:nvPr>
            <p:ph type="subTitle" idx="1"/>
          </p:nvPr>
        </p:nvSpPr>
        <p:spPr>
          <a:xfrm>
            <a:off x="707781" y="3528899"/>
            <a:ext cx="2087400" cy="670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4">
    <p:spTree>
      <p:nvGrpSpPr>
        <p:cNvPr id="1" name="Shape 14"/>
        <p:cNvGrpSpPr/>
        <p:nvPr/>
      </p:nvGrpSpPr>
      <p:grpSpPr>
        <a:xfrm>
          <a:off x="0" y="0"/>
          <a:ext cx="0" cy="0"/>
          <a:chOff x="0" y="0"/>
          <a:chExt cx="0" cy="0"/>
        </a:xfrm>
      </p:grpSpPr>
      <p:sp>
        <p:nvSpPr>
          <p:cNvPr id="15" name="Google Shape;15;p4"/>
          <p:cNvSpPr txBox="1">
            <a:spLocks noGrp="1"/>
          </p:cNvSpPr>
          <p:nvPr>
            <p:ph type="ctrTitle"/>
          </p:nvPr>
        </p:nvSpPr>
        <p:spPr>
          <a:xfrm flipH="1">
            <a:off x="3187656" y="1006023"/>
            <a:ext cx="1789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6" name="Google Shape;16;p4"/>
          <p:cNvSpPr txBox="1">
            <a:spLocks noGrp="1"/>
          </p:cNvSpPr>
          <p:nvPr>
            <p:ph type="subTitle" idx="1"/>
          </p:nvPr>
        </p:nvSpPr>
        <p:spPr>
          <a:xfrm flipH="1">
            <a:off x="3187573" y="1467512"/>
            <a:ext cx="16020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 name="Google Shape;17;p4"/>
          <p:cNvSpPr txBox="1">
            <a:spLocks noGrp="1"/>
          </p:cNvSpPr>
          <p:nvPr>
            <p:ph type="title" idx="2" hasCustomPrompt="1"/>
          </p:nvPr>
        </p:nvSpPr>
        <p:spPr>
          <a:xfrm>
            <a:off x="3671775" y="883818"/>
            <a:ext cx="611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18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4"/>
          <p:cNvSpPr txBox="1">
            <a:spLocks noGrp="1"/>
          </p:cNvSpPr>
          <p:nvPr>
            <p:ph type="ctrTitle" idx="3"/>
          </p:nvPr>
        </p:nvSpPr>
        <p:spPr>
          <a:xfrm flipH="1">
            <a:off x="3187656" y="3088253"/>
            <a:ext cx="1789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9" name="Google Shape;19;p4"/>
          <p:cNvSpPr txBox="1">
            <a:spLocks noGrp="1"/>
          </p:cNvSpPr>
          <p:nvPr>
            <p:ph type="subTitle" idx="4"/>
          </p:nvPr>
        </p:nvSpPr>
        <p:spPr>
          <a:xfrm flipH="1">
            <a:off x="3187672" y="3544263"/>
            <a:ext cx="16020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 name="Google Shape;20;p4"/>
          <p:cNvSpPr txBox="1">
            <a:spLocks noGrp="1"/>
          </p:cNvSpPr>
          <p:nvPr>
            <p:ph type="title" idx="5" hasCustomPrompt="1"/>
          </p:nvPr>
        </p:nvSpPr>
        <p:spPr>
          <a:xfrm>
            <a:off x="3673003" y="2843668"/>
            <a:ext cx="611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18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4"/>
          <p:cNvSpPr txBox="1">
            <a:spLocks noGrp="1"/>
          </p:cNvSpPr>
          <p:nvPr>
            <p:ph type="ctrTitle" idx="6"/>
          </p:nvPr>
        </p:nvSpPr>
        <p:spPr>
          <a:xfrm flipH="1">
            <a:off x="6845897" y="1006023"/>
            <a:ext cx="1789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2" name="Google Shape;22;p4"/>
          <p:cNvSpPr txBox="1">
            <a:spLocks noGrp="1"/>
          </p:cNvSpPr>
          <p:nvPr>
            <p:ph type="subTitle" idx="7"/>
          </p:nvPr>
        </p:nvSpPr>
        <p:spPr>
          <a:xfrm flipH="1">
            <a:off x="6845925" y="1467512"/>
            <a:ext cx="17898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 name="Google Shape;23;p4"/>
          <p:cNvSpPr txBox="1">
            <a:spLocks noGrp="1"/>
          </p:cNvSpPr>
          <p:nvPr>
            <p:ph type="title" idx="8" hasCustomPrompt="1"/>
          </p:nvPr>
        </p:nvSpPr>
        <p:spPr>
          <a:xfrm>
            <a:off x="7201626" y="897345"/>
            <a:ext cx="884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18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24" name="Google Shape;24;p4"/>
          <p:cNvSpPr txBox="1">
            <a:spLocks noGrp="1"/>
          </p:cNvSpPr>
          <p:nvPr>
            <p:ph type="ctrTitle" idx="9"/>
          </p:nvPr>
        </p:nvSpPr>
        <p:spPr>
          <a:xfrm flipH="1">
            <a:off x="6839174" y="3086449"/>
            <a:ext cx="1789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5" name="Google Shape;25;p4"/>
          <p:cNvSpPr txBox="1">
            <a:spLocks noGrp="1"/>
          </p:cNvSpPr>
          <p:nvPr>
            <p:ph type="subTitle" idx="13"/>
          </p:nvPr>
        </p:nvSpPr>
        <p:spPr>
          <a:xfrm flipH="1">
            <a:off x="6839200" y="3544263"/>
            <a:ext cx="17898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 name="Google Shape;26;p4"/>
          <p:cNvSpPr txBox="1">
            <a:spLocks noGrp="1"/>
          </p:cNvSpPr>
          <p:nvPr>
            <p:ph type="title" idx="14" hasCustomPrompt="1"/>
          </p:nvPr>
        </p:nvSpPr>
        <p:spPr>
          <a:xfrm>
            <a:off x="7201626" y="2842140"/>
            <a:ext cx="884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18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27" name="Google Shape;27;p4"/>
          <p:cNvSpPr txBox="1">
            <a:spLocks noGrp="1"/>
          </p:cNvSpPr>
          <p:nvPr>
            <p:ph type="title" idx="15"/>
          </p:nvPr>
        </p:nvSpPr>
        <p:spPr>
          <a:xfrm rot="-5400000">
            <a:off x="-1014638" y="2252550"/>
            <a:ext cx="3657600" cy="64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8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Header 1">
  <p:cSld name="CUSTOM_1">
    <p:spTree>
      <p:nvGrpSpPr>
        <p:cNvPr id="1" name="Shape 31"/>
        <p:cNvGrpSpPr/>
        <p:nvPr/>
      </p:nvGrpSpPr>
      <p:grpSpPr>
        <a:xfrm>
          <a:off x="0" y="0"/>
          <a:ext cx="0" cy="0"/>
          <a:chOff x="0" y="0"/>
          <a:chExt cx="0" cy="0"/>
        </a:xfrm>
      </p:grpSpPr>
      <p:sp>
        <p:nvSpPr>
          <p:cNvPr id="32" name="Google Shape;32;p6"/>
          <p:cNvSpPr txBox="1">
            <a:spLocks noGrp="1"/>
          </p:cNvSpPr>
          <p:nvPr>
            <p:ph type="ctrTitle"/>
          </p:nvPr>
        </p:nvSpPr>
        <p:spPr>
          <a:xfrm>
            <a:off x="617619" y="2317250"/>
            <a:ext cx="2470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30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33" name="Google Shape;33;p6"/>
          <p:cNvSpPr txBox="1">
            <a:spLocks noGrp="1"/>
          </p:cNvSpPr>
          <p:nvPr>
            <p:ph type="subTitle" idx="1"/>
          </p:nvPr>
        </p:nvSpPr>
        <p:spPr>
          <a:xfrm>
            <a:off x="617619" y="2778700"/>
            <a:ext cx="25599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4" name="Google Shape;34;p6"/>
          <p:cNvSpPr txBox="1">
            <a:spLocks noGrp="1"/>
          </p:cNvSpPr>
          <p:nvPr>
            <p:ph type="title" idx="2" hasCustomPrompt="1"/>
          </p:nvPr>
        </p:nvSpPr>
        <p:spPr>
          <a:xfrm>
            <a:off x="617619" y="1714374"/>
            <a:ext cx="839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30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8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flipH="1">
            <a:off x="2486100" y="1525800"/>
            <a:ext cx="4171800" cy="1777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4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Headline 2">
  <p:cSld name="CUSTOM_11">
    <p:spTree>
      <p:nvGrpSpPr>
        <p:cNvPr id="1" name="Shape 62"/>
        <p:cNvGrpSpPr/>
        <p:nvPr/>
      </p:nvGrpSpPr>
      <p:grpSpPr>
        <a:xfrm>
          <a:off x="0" y="0"/>
          <a:ext cx="0" cy="0"/>
          <a:chOff x="0" y="0"/>
          <a:chExt cx="0" cy="0"/>
        </a:xfrm>
      </p:grpSpPr>
      <p:sp>
        <p:nvSpPr>
          <p:cNvPr id="63" name="Google Shape;63;p14"/>
          <p:cNvSpPr txBox="1">
            <a:spLocks noGrp="1"/>
          </p:cNvSpPr>
          <p:nvPr>
            <p:ph type="ctrTitle"/>
          </p:nvPr>
        </p:nvSpPr>
        <p:spPr>
          <a:xfrm>
            <a:off x="5735301" y="2311315"/>
            <a:ext cx="279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0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64" name="Google Shape;64;p14"/>
          <p:cNvSpPr txBox="1">
            <a:spLocks noGrp="1"/>
          </p:cNvSpPr>
          <p:nvPr>
            <p:ph type="subTitle" idx="1"/>
          </p:nvPr>
        </p:nvSpPr>
        <p:spPr>
          <a:xfrm>
            <a:off x="5985524" y="2780870"/>
            <a:ext cx="25416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5" name="Google Shape;65;p14"/>
          <p:cNvSpPr txBox="1">
            <a:spLocks noGrp="1"/>
          </p:cNvSpPr>
          <p:nvPr>
            <p:ph type="title" idx="2" hasCustomPrompt="1"/>
          </p:nvPr>
        </p:nvSpPr>
        <p:spPr>
          <a:xfrm>
            <a:off x="6773458" y="1717600"/>
            <a:ext cx="17538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500"/>
              <a:buNone/>
              <a:defRPr sz="30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type="blank">
  <p:cSld name="BLANK">
    <p:spTree>
      <p:nvGrpSpPr>
        <p:cNvPr id="1" name="Shape 14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cSld name="BLANK_1">
    <p:bg>
      <p:bgPr>
        <a:noFill/>
        <a:effectLst/>
      </p:bgPr>
    </p:bg>
    <p:spTree>
      <p:nvGrpSpPr>
        <p:cNvPr id="1" name="Shape 14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1E1E1E"/>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245750" y="355650"/>
            <a:ext cx="6275400" cy="572700"/>
          </a:xfrm>
          <a:prstGeom prst="rect">
            <a:avLst/>
          </a:prstGeom>
          <a:noFill/>
          <a:ln>
            <a:noFill/>
          </a:ln>
        </p:spPr>
        <p:txBody>
          <a:bodyPr spcFirstLastPara="1" wrap="square" lIns="91425" tIns="91425" rIns="91425" bIns="91425" anchor="t" anchorCtr="0">
            <a:noAutofit/>
          </a:bodyPr>
          <a:lstStyle>
            <a:lvl1pPr lvl="0" algn="r">
              <a:spcBef>
                <a:spcPts val="0"/>
              </a:spcBef>
              <a:spcAft>
                <a:spcPts val="0"/>
              </a:spcAft>
              <a:buClr>
                <a:schemeClr val="lt1"/>
              </a:buClr>
              <a:buSzPts val="2800"/>
              <a:buFont typeface="Varela Round"/>
              <a:buNone/>
              <a:defRPr sz="2800">
                <a:solidFill>
                  <a:schemeClr val="lt1"/>
                </a:solidFill>
                <a:latin typeface="Varela Round"/>
                <a:ea typeface="Varela Round"/>
                <a:cs typeface="Varela Round"/>
                <a:sym typeface="Varela Round"/>
              </a:defRPr>
            </a:lvl1pPr>
            <a:lvl2pPr lvl="1"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2pPr>
            <a:lvl3pPr lvl="2"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3pPr>
            <a:lvl4pPr lvl="3"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4pPr>
            <a:lvl5pPr lvl="4"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5pPr>
            <a:lvl6pPr lvl="5"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6pPr>
            <a:lvl7pPr lvl="6"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7pPr>
            <a:lvl8pPr lvl="7"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8pPr>
            <a:lvl9pPr lvl="8"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1pPr>
            <a:lvl2pPr marL="914400" lvl="1"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2pPr>
            <a:lvl3pPr marL="1371600" lvl="2"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3pPr>
            <a:lvl4pPr marL="1828800" lvl="3"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4pPr>
            <a:lvl5pPr marL="2286000" lvl="4"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5pPr>
            <a:lvl6pPr marL="2743200" lvl="5"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6pPr>
            <a:lvl7pPr marL="3200400" lvl="6"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7pPr>
            <a:lvl8pPr marL="3657600" lvl="7"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8pPr>
            <a:lvl9pPr marL="4114800" lvl="8" indent="-304800">
              <a:lnSpc>
                <a:spcPct val="115000"/>
              </a:lnSpc>
              <a:spcBef>
                <a:spcPts val="1600"/>
              </a:spcBef>
              <a:spcAft>
                <a:spcPts val="160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6" r:id="rId4"/>
    <p:sldLayoutId id="2147483659" r:id="rId5"/>
    <p:sldLayoutId id="2147483660" r:id="rId6"/>
    <p:sldLayoutId id="2147483674" r:id="rId7"/>
    <p:sldLayoutId id="2147483675" r:id="rId8"/>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hyperlink" Target="mailto:fatmir-0@student.ltu.se" TargetMode="External"/><Relationship Id="rId3" Type="http://schemas.openxmlformats.org/officeDocument/2006/relationships/image" Target="../media/image20.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SqSUJ0UYWMQ" TargetMode="External"/><Relationship Id="rId2" Type="http://schemas.openxmlformats.org/officeDocument/2006/relationships/hyperlink" Target="mailto:fatmir-0@student.ltu.se" TargetMode="External"/><Relationship Id="rId1" Type="http://schemas.openxmlformats.org/officeDocument/2006/relationships/slideLayout" Target="../slideLayouts/slideLayout6.xml"/><Relationship Id="rId5" Type="http://schemas.openxmlformats.org/officeDocument/2006/relationships/hyperlink" Target="https://doi.org/10.1007/978-1-4757-5301-1_2" TargetMode="External"/><Relationship Id="rId4" Type="http://schemas.openxmlformats.org/officeDocument/2006/relationships/hyperlink" Target="https://doi.org/10.1007/s11134-016-9478-x"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hyperlink" Target="mailto:fatmir-0@student.ltu.s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mailto:fatmir-0@student.ltu.se" TargetMode="Externa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mailto:fatmir-0@student.ltu.se"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mailto:fatmir-0@student.ltu.se"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32"/>
          <p:cNvPicPr preferRelativeResize="0"/>
          <p:nvPr/>
        </p:nvPicPr>
        <p:blipFill rotWithShape="1">
          <a:blip r:embed="rId3">
            <a:alphaModFix/>
          </a:blip>
          <a:srcRect l="89" r="89"/>
          <a:stretch/>
        </p:blipFill>
        <p:spPr>
          <a:xfrm>
            <a:off x="47993" y="-725714"/>
            <a:ext cx="6606807" cy="6880561"/>
          </a:xfrm>
          <a:prstGeom prst="rect">
            <a:avLst/>
          </a:prstGeom>
          <a:noFill/>
          <a:ln>
            <a:noFill/>
          </a:ln>
        </p:spPr>
      </p:pic>
      <p:sp>
        <p:nvSpPr>
          <p:cNvPr id="154" name="Google Shape;154;p32"/>
          <p:cNvSpPr txBox="1">
            <a:spLocks noGrp="1"/>
          </p:cNvSpPr>
          <p:nvPr>
            <p:ph type="ctrTitle"/>
          </p:nvPr>
        </p:nvSpPr>
        <p:spPr>
          <a:xfrm>
            <a:off x="921675" y="1261513"/>
            <a:ext cx="5657317" cy="18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IOT WORKLOAD CHARACTERIZATION IN NEXT GENERATION CLOUD SYSTEMS UPDATE</a:t>
            </a:r>
          </a:p>
        </p:txBody>
      </p:sp>
      <p:sp>
        <p:nvSpPr>
          <p:cNvPr id="155" name="Google Shape;155;p32"/>
          <p:cNvSpPr txBox="1">
            <a:spLocks noGrp="1"/>
          </p:cNvSpPr>
          <p:nvPr>
            <p:ph type="subTitle" idx="1"/>
          </p:nvPr>
        </p:nvSpPr>
        <p:spPr>
          <a:xfrm>
            <a:off x="6171524" y="2934168"/>
            <a:ext cx="2087400" cy="670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rgbClr val="3AFCF2"/>
                </a:solidFill>
              </a:rPr>
              <a:t>Presented by:</a:t>
            </a:r>
            <a:br>
              <a:rPr lang="en" dirty="0">
                <a:solidFill>
                  <a:srgbClr val="3AFCF2"/>
                </a:solidFill>
              </a:rPr>
            </a:br>
            <a:r>
              <a:rPr lang="en" dirty="0">
                <a:solidFill>
                  <a:srgbClr val="3AFCF2"/>
                </a:solidFill>
              </a:rPr>
              <a:t>Fatema Mirza</a:t>
            </a:r>
            <a:endParaRPr dirty="0">
              <a:solidFill>
                <a:srgbClr val="3AFCF2"/>
              </a:solidFill>
            </a:endParaRPr>
          </a:p>
        </p:txBody>
      </p:sp>
      <p:pic>
        <p:nvPicPr>
          <p:cNvPr id="156" name="Google Shape;156;p32"/>
          <p:cNvPicPr preferRelativeResize="0"/>
          <p:nvPr/>
        </p:nvPicPr>
        <p:blipFill>
          <a:blip r:embed="rId4">
            <a:alphaModFix/>
          </a:blip>
          <a:stretch>
            <a:fillRect/>
          </a:stretch>
        </p:blipFill>
        <p:spPr>
          <a:xfrm>
            <a:off x="6843050" y="-239330"/>
            <a:ext cx="855107" cy="853725"/>
          </a:xfrm>
          <a:prstGeom prst="rect">
            <a:avLst/>
          </a:prstGeom>
          <a:noFill/>
          <a:ln>
            <a:noFill/>
          </a:ln>
        </p:spPr>
      </p:pic>
      <p:pic>
        <p:nvPicPr>
          <p:cNvPr id="157" name="Google Shape;157;p32"/>
          <p:cNvPicPr preferRelativeResize="0"/>
          <p:nvPr/>
        </p:nvPicPr>
        <p:blipFill>
          <a:blip r:embed="rId5">
            <a:alphaModFix/>
          </a:blip>
          <a:stretch>
            <a:fillRect/>
          </a:stretch>
        </p:blipFill>
        <p:spPr>
          <a:xfrm>
            <a:off x="7500274" y="892754"/>
            <a:ext cx="1778952" cy="296500"/>
          </a:xfrm>
          <a:prstGeom prst="rect">
            <a:avLst/>
          </a:prstGeom>
          <a:noFill/>
          <a:ln>
            <a:noFill/>
          </a:ln>
        </p:spPr>
      </p:pic>
      <p:pic>
        <p:nvPicPr>
          <p:cNvPr id="158" name="Google Shape;158;p32"/>
          <p:cNvPicPr preferRelativeResize="0"/>
          <p:nvPr/>
        </p:nvPicPr>
        <p:blipFill>
          <a:blip r:embed="rId6">
            <a:alphaModFix/>
          </a:blip>
          <a:stretch>
            <a:fillRect/>
          </a:stretch>
        </p:blipFill>
        <p:spPr>
          <a:xfrm rot="5157902">
            <a:off x="209175" y="540000"/>
            <a:ext cx="663801" cy="527550"/>
          </a:xfrm>
          <a:prstGeom prst="rect">
            <a:avLst/>
          </a:prstGeom>
          <a:noFill/>
          <a:ln>
            <a:noFill/>
          </a:ln>
        </p:spPr>
      </p:pic>
      <p:pic>
        <p:nvPicPr>
          <p:cNvPr id="159" name="Google Shape;159;p32"/>
          <p:cNvPicPr preferRelativeResize="0"/>
          <p:nvPr/>
        </p:nvPicPr>
        <p:blipFill>
          <a:blip r:embed="rId6">
            <a:alphaModFix/>
          </a:blip>
          <a:stretch>
            <a:fillRect/>
          </a:stretch>
        </p:blipFill>
        <p:spPr>
          <a:xfrm rot="-4441753">
            <a:off x="4307750" y="4689375"/>
            <a:ext cx="663801" cy="527550"/>
          </a:xfrm>
          <a:prstGeom prst="rect">
            <a:avLst/>
          </a:prstGeom>
          <a:noFill/>
          <a:ln>
            <a:noFill/>
          </a:ln>
        </p:spPr>
      </p:pic>
      <p:pic>
        <p:nvPicPr>
          <p:cNvPr id="160" name="Google Shape;160;p32"/>
          <p:cNvPicPr preferRelativeResize="0"/>
          <p:nvPr/>
        </p:nvPicPr>
        <p:blipFill>
          <a:blip r:embed="rId7">
            <a:alphaModFix/>
          </a:blip>
          <a:stretch>
            <a:fillRect/>
          </a:stretch>
        </p:blipFill>
        <p:spPr>
          <a:xfrm rot="2250125">
            <a:off x="432232" y="4635923"/>
            <a:ext cx="885661" cy="884228"/>
          </a:xfrm>
          <a:prstGeom prst="rect">
            <a:avLst/>
          </a:prstGeom>
          <a:noFill/>
          <a:ln>
            <a:noFill/>
          </a:ln>
        </p:spPr>
      </p:pic>
      <p:pic>
        <p:nvPicPr>
          <p:cNvPr id="161" name="Google Shape;161;p32"/>
          <p:cNvPicPr preferRelativeResize="0"/>
          <p:nvPr/>
        </p:nvPicPr>
        <p:blipFill>
          <a:blip r:embed="rId5">
            <a:alphaModFix/>
          </a:blip>
          <a:stretch>
            <a:fillRect/>
          </a:stretch>
        </p:blipFill>
        <p:spPr>
          <a:xfrm>
            <a:off x="-750725" y="2423500"/>
            <a:ext cx="1240924" cy="296500"/>
          </a:xfrm>
          <a:prstGeom prst="rect">
            <a:avLst/>
          </a:prstGeom>
          <a:noFill/>
          <a:ln>
            <a:noFill/>
          </a:ln>
        </p:spPr>
      </p:pic>
      <p:pic>
        <p:nvPicPr>
          <p:cNvPr id="162" name="Google Shape;162;p32"/>
          <p:cNvPicPr preferRelativeResize="0"/>
          <p:nvPr/>
        </p:nvPicPr>
        <p:blipFill>
          <a:blip r:embed="rId6">
            <a:alphaModFix/>
          </a:blip>
          <a:stretch>
            <a:fillRect/>
          </a:stretch>
        </p:blipFill>
        <p:spPr>
          <a:xfrm rot="-1433670">
            <a:off x="8676850" y="3478724"/>
            <a:ext cx="663801" cy="527550"/>
          </a:xfrm>
          <a:prstGeom prst="rect">
            <a:avLst/>
          </a:prstGeom>
          <a:noFill/>
          <a:ln>
            <a:noFill/>
          </a:ln>
        </p:spPr>
      </p:pic>
      <p:pic>
        <p:nvPicPr>
          <p:cNvPr id="163" name="Google Shape;163;p32"/>
          <p:cNvPicPr preferRelativeResize="0"/>
          <p:nvPr/>
        </p:nvPicPr>
        <p:blipFill>
          <a:blip r:embed="rId8">
            <a:alphaModFix/>
          </a:blip>
          <a:stretch>
            <a:fillRect/>
          </a:stretch>
        </p:blipFill>
        <p:spPr>
          <a:xfrm>
            <a:off x="6918522" y="1794150"/>
            <a:ext cx="1326459" cy="1240675"/>
          </a:xfrm>
          <a:prstGeom prst="rect">
            <a:avLst/>
          </a:prstGeom>
          <a:noFill/>
          <a:ln>
            <a:noFill/>
          </a:ln>
        </p:spPr>
      </p:pic>
      <p:pic>
        <p:nvPicPr>
          <p:cNvPr id="13" name="Picture 12" descr="A picture containing graphical user interface&#10;&#10;Description automatically generated">
            <a:extLst>
              <a:ext uri="{FF2B5EF4-FFF2-40B4-BE49-F238E27FC236}">
                <a16:creationId xmlns:a16="http://schemas.microsoft.com/office/drawing/2014/main" id="{8417F5AB-761E-4ADE-88D4-0E9BBC0C0063}"/>
              </a:ext>
            </a:extLst>
          </p:cNvPr>
          <p:cNvPicPr>
            <a:picLocks noChangeAspect="1"/>
          </p:cNvPicPr>
          <p:nvPr/>
        </p:nvPicPr>
        <p:blipFill rotWithShape="1">
          <a:blip r:embed="rId9">
            <a:extLst>
              <a:ext uri="{28A0092B-C50C-407E-A947-70E740481C1C}">
                <a14:useLocalDpi xmlns:a14="http://schemas.microsoft.com/office/drawing/2010/main" val="0"/>
              </a:ext>
            </a:extLst>
          </a:blip>
          <a:srcRect t="1786" r="14342"/>
          <a:stretch/>
        </p:blipFill>
        <p:spPr>
          <a:xfrm>
            <a:off x="718457" y="4402315"/>
            <a:ext cx="4680857" cy="683217"/>
          </a:xfrm>
          <a:prstGeom prst="rect">
            <a:avLst/>
          </a:prstGeom>
        </p:spPr>
      </p:pic>
      <p:sp>
        <p:nvSpPr>
          <p:cNvPr id="14" name="Google Shape;154;p32">
            <a:extLst>
              <a:ext uri="{FF2B5EF4-FFF2-40B4-BE49-F238E27FC236}">
                <a16:creationId xmlns:a16="http://schemas.microsoft.com/office/drawing/2014/main" id="{757C3E7C-E2AF-4ECA-9704-D34EC1DD0741}"/>
              </a:ext>
            </a:extLst>
          </p:cNvPr>
          <p:cNvSpPr txBox="1">
            <a:spLocks/>
          </p:cNvSpPr>
          <p:nvPr/>
        </p:nvSpPr>
        <p:spPr>
          <a:xfrm>
            <a:off x="827551" y="2205463"/>
            <a:ext cx="5100000" cy="1887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9600"/>
              <a:buFont typeface="Varela Round"/>
              <a:buNone/>
              <a:defRPr sz="9600" b="0" i="0" u="none" strike="noStrike" cap="none">
                <a:solidFill>
                  <a:schemeClr val="lt1"/>
                </a:solidFill>
                <a:latin typeface="Varela Round"/>
                <a:ea typeface="Varela Round"/>
                <a:cs typeface="Varela Round"/>
                <a:sym typeface="Varela Round"/>
              </a:defRPr>
            </a:lvl1pPr>
            <a:lvl2pPr marR="0" lvl="1"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2pPr>
            <a:lvl3pPr marR="0" lvl="2"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3pPr>
            <a:lvl4pPr marR="0" lvl="3"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4pPr>
            <a:lvl5pPr marR="0" lvl="4"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5pPr>
            <a:lvl6pPr marR="0" lvl="5"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6pPr>
            <a:lvl7pPr marR="0" lvl="6"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7pPr>
            <a:lvl8pPr marR="0" lvl="7"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8pPr>
            <a:lvl9pPr marR="0" lvl="8"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9pPr>
          </a:lstStyle>
          <a:p>
            <a:pPr algn="l"/>
            <a:r>
              <a:rPr lang="en-MY" sz="1400" dirty="0"/>
              <a:t>Supervised by: </a:t>
            </a:r>
            <a:r>
              <a:rPr lang="en-MY" sz="1400" dirty="0" err="1"/>
              <a:t>Dr.</a:t>
            </a:r>
            <a:r>
              <a:rPr lang="en-MY" sz="1400" dirty="0"/>
              <a:t> Karan Mitra, </a:t>
            </a:r>
            <a:r>
              <a:rPr lang="en-MY" sz="1400" dirty="0" err="1"/>
              <a:t>Dr.</a:t>
            </a:r>
            <a:r>
              <a:rPr lang="en-MY" sz="1400" dirty="0"/>
              <a:t> </a:t>
            </a:r>
            <a:r>
              <a:rPr lang="en-MY" sz="1400" dirty="0" err="1"/>
              <a:t>Saguna</a:t>
            </a:r>
            <a:r>
              <a:rPr lang="en-MY" sz="1400" dirty="0"/>
              <a:t> </a:t>
            </a:r>
            <a:r>
              <a:rPr lang="en-MY" sz="1400" dirty="0" err="1"/>
              <a:t>Saguna</a:t>
            </a:r>
            <a:r>
              <a:rPr lang="en-MY" sz="1400" dirty="0"/>
              <a:t>, </a:t>
            </a:r>
          </a:p>
          <a:p>
            <a:pPr algn="l"/>
            <a:r>
              <a:rPr lang="en-MY" sz="1400" dirty="0" err="1"/>
              <a:t>Dr.</a:t>
            </a:r>
            <a:r>
              <a:rPr lang="en-MY" sz="1400" dirty="0"/>
              <a:t> Christer </a:t>
            </a:r>
            <a:r>
              <a:rPr lang="en-MY" sz="1400" dirty="0" err="1"/>
              <a:t>Åhlund</a:t>
            </a:r>
            <a:endParaRPr lang="en-MY" sz="1400" dirty="0"/>
          </a:p>
          <a:p>
            <a:pPr algn="l"/>
            <a:endParaRPr lang="en-MY"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A5531-8DAF-4F5C-92AD-0E95142FC97C}"/>
              </a:ext>
            </a:extLst>
          </p:cNvPr>
          <p:cNvSpPr>
            <a:spLocks noGrp="1"/>
          </p:cNvSpPr>
          <p:nvPr>
            <p:ph type="title"/>
          </p:nvPr>
        </p:nvSpPr>
        <p:spPr/>
        <p:txBody>
          <a:bodyPr/>
          <a:lstStyle/>
          <a:p>
            <a:r>
              <a:rPr lang="en-MY" dirty="0"/>
              <a:t>All the graphs</a:t>
            </a:r>
          </a:p>
        </p:txBody>
      </p:sp>
      <p:sp>
        <p:nvSpPr>
          <p:cNvPr id="4" name="TextBox 3">
            <a:extLst>
              <a:ext uri="{FF2B5EF4-FFF2-40B4-BE49-F238E27FC236}">
                <a16:creationId xmlns:a16="http://schemas.microsoft.com/office/drawing/2014/main" id="{0D52C885-4B65-4E3E-AD79-85C27C9FF23E}"/>
              </a:ext>
            </a:extLst>
          </p:cNvPr>
          <p:cNvSpPr txBox="1"/>
          <p:nvPr/>
        </p:nvSpPr>
        <p:spPr>
          <a:xfrm>
            <a:off x="2285999" y="1987882"/>
            <a:ext cx="6088743" cy="2031325"/>
          </a:xfrm>
          <a:prstGeom prst="rect">
            <a:avLst/>
          </a:prstGeom>
          <a:noFill/>
        </p:spPr>
        <p:txBody>
          <a:bodyPr wrap="square">
            <a:spAutoFit/>
          </a:bodyPr>
          <a:lstStyle/>
          <a:p>
            <a:r>
              <a:rPr lang="en-US" dirty="0">
                <a:solidFill>
                  <a:schemeClr val="bg1"/>
                </a:solidFill>
              </a:rPr>
              <a:t>There are way too many graphs to fit in the excel. So they have been attached in the email. For hourly, half hourly, fifteen minutes and five minutes, all the months as well as aggregated have analyzed. They are denoted by </a:t>
            </a:r>
            <a:r>
              <a:rPr lang="en-US" dirty="0" err="1">
                <a:solidFill>
                  <a:schemeClr val="bg1"/>
                </a:solidFill>
              </a:rPr>
              <a:t>monthname_i</a:t>
            </a:r>
            <a:r>
              <a:rPr lang="en-US" dirty="0">
                <a:solidFill>
                  <a:schemeClr val="bg1"/>
                </a:solidFill>
              </a:rPr>
              <a:t> where i:</a:t>
            </a:r>
            <a:br>
              <a:rPr lang="en-US" dirty="0">
                <a:solidFill>
                  <a:schemeClr val="bg1"/>
                </a:solidFill>
              </a:rPr>
            </a:br>
            <a:br>
              <a:rPr lang="en-US" dirty="0">
                <a:solidFill>
                  <a:schemeClr val="bg1"/>
                </a:solidFill>
              </a:rPr>
            </a:br>
            <a:r>
              <a:rPr lang="en-US" dirty="0">
                <a:solidFill>
                  <a:schemeClr val="bg1"/>
                </a:solidFill>
              </a:rPr>
              <a:t>_1 represents </a:t>
            </a:r>
            <a:r>
              <a:rPr lang="en-US" dirty="0" err="1">
                <a:solidFill>
                  <a:schemeClr val="bg1"/>
                </a:solidFill>
              </a:rPr>
              <a:t>acf</a:t>
            </a:r>
            <a:endParaRPr lang="en-US" dirty="0">
              <a:solidFill>
                <a:schemeClr val="bg1"/>
              </a:solidFill>
            </a:endParaRPr>
          </a:p>
          <a:p>
            <a:r>
              <a:rPr lang="en-US" dirty="0">
                <a:solidFill>
                  <a:schemeClr val="bg1"/>
                </a:solidFill>
              </a:rPr>
              <a:t>_2 represents </a:t>
            </a:r>
            <a:r>
              <a:rPr lang="en-US" dirty="0" err="1">
                <a:solidFill>
                  <a:schemeClr val="bg1"/>
                </a:solidFill>
              </a:rPr>
              <a:t>pacf</a:t>
            </a:r>
            <a:endParaRPr lang="en-US" dirty="0">
              <a:solidFill>
                <a:schemeClr val="bg1"/>
              </a:solidFill>
            </a:endParaRPr>
          </a:p>
          <a:p>
            <a:r>
              <a:rPr lang="en-US" dirty="0">
                <a:solidFill>
                  <a:schemeClr val="bg1"/>
                </a:solidFill>
              </a:rPr>
              <a:t>_3 represents the </a:t>
            </a:r>
            <a:r>
              <a:rPr lang="en-US">
                <a:solidFill>
                  <a:schemeClr val="bg1"/>
                </a:solidFill>
              </a:rPr>
              <a:t>ARIMA forecasting </a:t>
            </a:r>
            <a:endParaRPr lang="en-US" dirty="0">
              <a:solidFill>
                <a:schemeClr val="bg1"/>
              </a:solidFill>
            </a:endParaRPr>
          </a:p>
          <a:p>
            <a:r>
              <a:rPr lang="en-US" dirty="0">
                <a:solidFill>
                  <a:schemeClr val="bg1"/>
                </a:solidFill>
              </a:rPr>
              <a:t>_4 represents the residuals</a:t>
            </a:r>
            <a:endParaRPr lang="en-MY" dirty="0">
              <a:solidFill>
                <a:schemeClr val="bg1"/>
              </a:solidFill>
            </a:endParaRPr>
          </a:p>
        </p:txBody>
      </p:sp>
    </p:spTree>
    <p:extLst>
      <p:ext uri="{BB962C8B-B14F-4D97-AF65-F5344CB8AC3E}">
        <p14:creationId xmlns:p14="http://schemas.microsoft.com/office/powerpoint/2010/main" val="362759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8036FAA-360C-4961-B0A4-043781596E04}"/>
              </a:ext>
            </a:extLst>
          </p:cNvPr>
          <p:cNvSpPr>
            <a:spLocks noGrp="1"/>
          </p:cNvSpPr>
          <p:nvPr>
            <p:ph type="title"/>
          </p:nvPr>
        </p:nvSpPr>
        <p:spPr>
          <a:xfrm rot="-5400000">
            <a:off x="-1665978" y="2293884"/>
            <a:ext cx="4946754" cy="643800"/>
          </a:xfrm>
        </p:spPr>
        <p:txBody>
          <a:bodyPr/>
          <a:lstStyle/>
          <a:p>
            <a:r>
              <a:rPr lang="en-MY" dirty="0"/>
              <a:t>Result of ARIMA (Might be too small to see, so excel file is attached)</a:t>
            </a:r>
          </a:p>
        </p:txBody>
      </p:sp>
      <p:graphicFrame>
        <p:nvGraphicFramePr>
          <p:cNvPr id="7" name="Table 6">
            <a:extLst>
              <a:ext uri="{FF2B5EF4-FFF2-40B4-BE49-F238E27FC236}">
                <a16:creationId xmlns:a16="http://schemas.microsoft.com/office/drawing/2014/main" id="{995DE4B8-073A-4EDF-A1E1-D7E0124B85D1}"/>
              </a:ext>
            </a:extLst>
          </p:cNvPr>
          <p:cNvGraphicFramePr>
            <a:graphicFrameLocks noGrp="1"/>
          </p:cNvGraphicFramePr>
          <p:nvPr>
            <p:extLst>
              <p:ext uri="{D42A27DB-BD31-4B8C-83A1-F6EECF244321}">
                <p14:modId xmlns:p14="http://schemas.microsoft.com/office/powerpoint/2010/main" val="3704500497"/>
              </p:ext>
            </p:extLst>
          </p:nvPr>
        </p:nvGraphicFramePr>
        <p:xfrm>
          <a:off x="2510852" y="284813"/>
          <a:ext cx="4062338" cy="4646967"/>
        </p:xfrm>
        <a:graphic>
          <a:graphicData uri="http://schemas.openxmlformats.org/drawingml/2006/table">
            <a:tbl>
              <a:tblPr/>
              <a:tblGrid>
                <a:gridCol w="372834">
                  <a:extLst>
                    <a:ext uri="{9D8B030D-6E8A-4147-A177-3AD203B41FA5}">
                      <a16:colId xmlns:a16="http://schemas.microsoft.com/office/drawing/2014/main" val="1904681810"/>
                    </a:ext>
                  </a:extLst>
                </a:gridCol>
                <a:gridCol w="497112">
                  <a:extLst>
                    <a:ext uri="{9D8B030D-6E8A-4147-A177-3AD203B41FA5}">
                      <a16:colId xmlns:a16="http://schemas.microsoft.com/office/drawing/2014/main" val="2514009372"/>
                    </a:ext>
                  </a:extLst>
                </a:gridCol>
                <a:gridCol w="497112">
                  <a:extLst>
                    <a:ext uri="{9D8B030D-6E8A-4147-A177-3AD203B41FA5}">
                      <a16:colId xmlns:a16="http://schemas.microsoft.com/office/drawing/2014/main" val="1168097292"/>
                    </a:ext>
                  </a:extLst>
                </a:gridCol>
                <a:gridCol w="372834">
                  <a:extLst>
                    <a:ext uri="{9D8B030D-6E8A-4147-A177-3AD203B41FA5}">
                      <a16:colId xmlns:a16="http://schemas.microsoft.com/office/drawing/2014/main" val="1644107040"/>
                    </a:ext>
                  </a:extLst>
                </a:gridCol>
                <a:gridCol w="372834">
                  <a:extLst>
                    <a:ext uri="{9D8B030D-6E8A-4147-A177-3AD203B41FA5}">
                      <a16:colId xmlns:a16="http://schemas.microsoft.com/office/drawing/2014/main" val="2037723359"/>
                    </a:ext>
                  </a:extLst>
                </a:gridCol>
                <a:gridCol w="372834">
                  <a:extLst>
                    <a:ext uri="{9D8B030D-6E8A-4147-A177-3AD203B41FA5}">
                      <a16:colId xmlns:a16="http://schemas.microsoft.com/office/drawing/2014/main" val="3581002921"/>
                    </a:ext>
                  </a:extLst>
                </a:gridCol>
                <a:gridCol w="372834">
                  <a:extLst>
                    <a:ext uri="{9D8B030D-6E8A-4147-A177-3AD203B41FA5}">
                      <a16:colId xmlns:a16="http://schemas.microsoft.com/office/drawing/2014/main" val="22058923"/>
                    </a:ext>
                  </a:extLst>
                </a:gridCol>
                <a:gridCol w="372834">
                  <a:extLst>
                    <a:ext uri="{9D8B030D-6E8A-4147-A177-3AD203B41FA5}">
                      <a16:colId xmlns:a16="http://schemas.microsoft.com/office/drawing/2014/main" val="3921376136"/>
                    </a:ext>
                  </a:extLst>
                </a:gridCol>
                <a:gridCol w="458276">
                  <a:extLst>
                    <a:ext uri="{9D8B030D-6E8A-4147-A177-3AD203B41FA5}">
                      <a16:colId xmlns:a16="http://schemas.microsoft.com/office/drawing/2014/main" val="1527654721"/>
                    </a:ext>
                  </a:extLst>
                </a:gridCol>
                <a:gridCol w="372834">
                  <a:extLst>
                    <a:ext uri="{9D8B030D-6E8A-4147-A177-3AD203B41FA5}">
                      <a16:colId xmlns:a16="http://schemas.microsoft.com/office/drawing/2014/main" val="3739054880"/>
                    </a:ext>
                  </a:extLst>
                </a:gridCol>
              </a:tblGrid>
              <a:tr h="108069">
                <a:tc>
                  <a:txBody>
                    <a:bodyPr/>
                    <a:lstStyle/>
                    <a:p>
                      <a:pPr algn="l" fontAlgn="b"/>
                      <a:r>
                        <a:rPr lang="en-MY" sz="500" b="0" i="0" u="none" strike="noStrike">
                          <a:solidFill>
                            <a:schemeClr val="bg1"/>
                          </a:solidFill>
                          <a:effectLst/>
                          <a:latin typeface="Calibri" panose="020F0502020204030204" pitchFamily="34" charset="0"/>
                        </a:rPr>
                        <a:t>Type</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Granularity</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ARIMA order</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AIC</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BIC</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HQIC</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MAE</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RMSE</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NRMSE</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MAPE</a:t>
                      </a:r>
                    </a:p>
                  </a:txBody>
                  <a:tcPr marL="3310" marR="3310" marT="3310" marB="0" anchor="b">
                    <a:lnL>
                      <a:noFill/>
                    </a:lnL>
                    <a:lnR>
                      <a:noFill/>
                    </a:lnR>
                    <a:lnT>
                      <a:noFill/>
                    </a:lnT>
                    <a:lnB>
                      <a:noFill/>
                    </a:lnB>
                  </a:tcPr>
                </a:tc>
                <a:extLst>
                  <a:ext uri="{0D108BD9-81ED-4DB2-BD59-A6C34878D82A}">
                    <a16:rowId xmlns:a16="http://schemas.microsoft.com/office/drawing/2014/main" val="1397326876"/>
                  </a:ext>
                </a:extLst>
              </a:tr>
              <a:tr h="108069">
                <a:tc rowSpan="4">
                  <a:txBody>
                    <a:bodyPr/>
                    <a:lstStyle/>
                    <a:p>
                      <a:pPr algn="l" fontAlgn="b"/>
                      <a:r>
                        <a:rPr lang="en-MY" sz="500" b="0" i="0" u="none" strike="noStrike">
                          <a:solidFill>
                            <a:schemeClr val="bg1"/>
                          </a:solidFill>
                          <a:effectLst/>
                          <a:latin typeface="Calibri" panose="020F0502020204030204" pitchFamily="34" charset="0"/>
                        </a:rPr>
                        <a:t>all</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Hourly</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444.892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449.257</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445.92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4661.282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10349.76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0.92308018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0.135276</a:t>
                      </a:r>
                    </a:p>
                  </a:txBody>
                  <a:tcPr marL="3310" marR="3310" marT="3310" marB="0" anchor="b">
                    <a:lnL>
                      <a:noFill/>
                    </a:lnL>
                    <a:lnR>
                      <a:noFill/>
                    </a:lnR>
                    <a:lnT>
                      <a:noFill/>
                    </a:lnT>
                    <a:lnB>
                      <a:noFill/>
                    </a:lnB>
                  </a:tcPr>
                </a:tc>
                <a:extLst>
                  <a:ext uri="{0D108BD9-81ED-4DB2-BD59-A6C34878D82A}">
                    <a16:rowId xmlns:a16="http://schemas.microsoft.com/office/drawing/2014/main" val="1917320275"/>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30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801.025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808.34</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803.766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1301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3572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0.288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0.07</a:t>
                      </a:r>
                    </a:p>
                  </a:txBody>
                  <a:tcPr marL="3310" marR="3310" marT="3310" marB="0" anchor="b">
                    <a:lnL>
                      <a:noFill/>
                    </a:lnL>
                    <a:lnR>
                      <a:noFill/>
                    </a:lnR>
                    <a:lnT>
                      <a:noFill/>
                    </a:lnT>
                    <a:lnB>
                      <a:noFill/>
                    </a:lnB>
                  </a:tcPr>
                </a:tc>
                <a:extLst>
                  <a:ext uri="{0D108BD9-81ED-4DB2-BD59-A6C34878D82A}">
                    <a16:rowId xmlns:a16="http://schemas.microsoft.com/office/drawing/2014/main" val="3966144445"/>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15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1449.946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1460.119</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1454.055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510.673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1299.795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0.0686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0.06</a:t>
                      </a:r>
                    </a:p>
                  </a:txBody>
                  <a:tcPr marL="3310" marR="3310" marT="3310" marB="0" anchor="b">
                    <a:lnL>
                      <a:noFill/>
                    </a:lnL>
                    <a:lnR>
                      <a:noFill/>
                    </a:lnR>
                    <a:lnT>
                      <a:noFill/>
                    </a:lnT>
                    <a:lnB>
                      <a:noFill/>
                    </a:lnB>
                  </a:tcPr>
                </a:tc>
                <a:extLst>
                  <a:ext uri="{0D108BD9-81ED-4DB2-BD59-A6C34878D82A}">
                    <a16:rowId xmlns:a16="http://schemas.microsoft.com/office/drawing/2014/main" val="1683556797"/>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5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1,1,1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3727.87</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3742.508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3733.736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56.95296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176.2657</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0.00033207</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0.020242</a:t>
                      </a:r>
                    </a:p>
                  </a:txBody>
                  <a:tcPr marL="3310" marR="3310" marT="3310" marB="0" anchor="b">
                    <a:lnL>
                      <a:noFill/>
                    </a:lnL>
                    <a:lnR>
                      <a:noFill/>
                    </a:lnR>
                    <a:lnT>
                      <a:noFill/>
                    </a:lnT>
                    <a:lnB>
                      <a:noFill/>
                    </a:lnB>
                  </a:tcPr>
                </a:tc>
                <a:extLst>
                  <a:ext uri="{0D108BD9-81ED-4DB2-BD59-A6C34878D82A}">
                    <a16:rowId xmlns:a16="http://schemas.microsoft.com/office/drawing/2014/main" val="1826172333"/>
                  </a:ext>
                </a:extLst>
              </a:tr>
              <a:tr h="108069">
                <a:tc>
                  <a:txBody>
                    <a:bodyPr/>
                    <a:lstStyle/>
                    <a:p>
                      <a:pPr algn="l" fontAlgn="b"/>
                      <a:r>
                        <a:rPr lang="en-MY" sz="500" b="0" i="0" u="none" strike="noStrike">
                          <a:solidFill>
                            <a:schemeClr val="bg1"/>
                          </a:solidFill>
                          <a:effectLst/>
                          <a:latin typeface="Calibri" panose="020F0502020204030204" pitchFamily="34" charset="0"/>
                        </a:rPr>
                        <a:t>Jan</a:t>
                      </a:r>
                    </a:p>
                  </a:txBody>
                  <a:tcPr marL="3310" marR="3310" marT="3310" marB="0" anchor="b">
                    <a:lnL>
                      <a:noFill/>
                    </a:lnL>
                    <a:lnR>
                      <a:noFill/>
                    </a:lnR>
                    <a:lnT>
                      <a:noFill/>
                    </a:lnT>
                    <a:lnB>
                      <a:noFill/>
                    </a:lnB>
                    <a:solidFill>
                      <a:srgbClr val="8EA9DB"/>
                    </a:solidFill>
                  </a:tcPr>
                </a:tc>
                <a:tc>
                  <a:txBody>
                    <a:bodyPr/>
                    <a:lstStyle/>
                    <a:p>
                      <a:pPr algn="l" fontAlgn="b"/>
                      <a:r>
                        <a:rPr lang="en-MY" sz="500" b="0" i="0" u="none" strike="noStrike">
                          <a:solidFill>
                            <a:schemeClr val="bg1"/>
                          </a:solidFill>
                          <a:effectLst/>
                          <a:latin typeface="Calibri" panose="020F0502020204030204" pitchFamily="34" charset="0"/>
                        </a:rPr>
                        <a:t>Hourly</a:t>
                      </a:r>
                    </a:p>
                  </a:txBody>
                  <a:tcPr marL="3310" marR="3310" marT="3310" marB="0" anchor="b">
                    <a:lnL>
                      <a:noFill/>
                    </a:lnL>
                    <a:lnR>
                      <a:noFill/>
                    </a:lnR>
                    <a:lnT>
                      <a:noFill/>
                    </a:lnT>
                    <a:lnB>
                      <a:noFill/>
                    </a:lnB>
                    <a:solidFill>
                      <a:srgbClr val="8EA9DB"/>
                    </a:solidFill>
                  </a:tcPr>
                </a:tc>
                <a:tc>
                  <a:txBody>
                    <a:bodyPr/>
                    <a:lstStyle/>
                    <a:p>
                      <a:pPr algn="l" fontAlgn="b"/>
                      <a:r>
                        <a:rPr lang="en-MY" sz="500" b="0" i="0" u="none" strike="noStrike">
                          <a:solidFill>
                            <a:schemeClr val="bg1"/>
                          </a:solidFill>
                          <a:effectLst/>
                          <a:latin typeface="Calibri" panose="020F0502020204030204" pitchFamily="34" charset="0"/>
                        </a:rPr>
                        <a:t> </a:t>
                      </a:r>
                    </a:p>
                  </a:txBody>
                  <a:tcPr marL="3310" marR="3310" marT="3310" marB="0" anchor="b">
                    <a:lnL>
                      <a:noFill/>
                    </a:lnL>
                    <a:lnR>
                      <a:noFill/>
                    </a:lnR>
                    <a:lnT>
                      <a:noFill/>
                    </a:lnT>
                    <a:lnB>
                      <a:noFill/>
                    </a:lnB>
                    <a:solidFill>
                      <a:srgbClr val="8EA9DB"/>
                    </a:solidFill>
                  </a:tcPr>
                </a:tc>
                <a:tc>
                  <a:txBody>
                    <a:bodyPr/>
                    <a:lstStyle/>
                    <a:p>
                      <a:pPr algn="l" fontAlgn="b"/>
                      <a:r>
                        <a:rPr lang="en-MY" sz="500" b="0" i="0" u="none" strike="noStrike">
                          <a:solidFill>
                            <a:schemeClr val="bg1"/>
                          </a:solidFill>
                          <a:effectLst/>
                          <a:latin typeface="Calibri" panose="020F0502020204030204" pitchFamily="34" charset="0"/>
                        </a:rPr>
                        <a:t> </a:t>
                      </a:r>
                    </a:p>
                  </a:txBody>
                  <a:tcPr marL="3310" marR="3310" marT="3310" marB="0" anchor="b">
                    <a:lnL>
                      <a:noFill/>
                    </a:lnL>
                    <a:lnR>
                      <a:noFill/>
                    </a:lnR>
                    <a:lnT>
                      <a:noFill/>
                    </a:lnT>
                    <a:lnB>
                      <a:noFill/>
                    </a:lnB>
                    <a:solidFill>
                      <a:srgbClr val="8EA9DB"/>
                    </a:solidFill>
                  </a:tcPr>
                </a:tc>
                <a:tc>
                  <a:txBody>
                    <a:bodyPr/>
                    <a:lstStyle/>
                    <a:p>
                      <a:pPr algn="l" fontAlgn="b"/>
                      <a:r>
                        <a:rPr lang="en-MY" sz="500" b="0" i="0" u="none" strike="noStrike">
                          <a:solidFill>
                            <a:schemeClr val="bg1"/>
                          </a:solidFill>
                          <a:effectLst/>
                          <a:latin typeface="Calibri" panose="020F0502020204030204" pitchFamily="34" charset="0"/>
                        </a:rPr>
                        <a:t> </a:t>
                      </a:r>
                    </a:p>
                  </a:txBody>
                  <a:tcPr marL="3310" marR="3310" marT="3310" marB="0" anchor="b">
                    <a:lnL>
                      <a:noFill/>
                    </a:lnL>
                    <a:lnR>
                      <a:noFill/>
                    </a:lnR>
                    <a:lnT>
                      <a:noFill/>
                    </a:lnT>
                    <a:lnB>
                      <a:noFill/>
                    </a:lnB>
                    <a:solidFill>
                      <a:srgbClr val="8EA9DB"/>
                    </a:solidFill>
                  </a:tcPr>
                </a:tc>
                <a:tc>
                  <a:txBody>
                    <a:bodyPr/>
                    <a:lstStyle/>
                    <a:p>
                      <a:pPr algn="l" fontAlgn="b"/>
                      <a:r>
                        <a:rPr lang="en-MY" sz="500" b="0" i="0" u="none" strike="noStrike">
                          <a:solidFill>
                            <a:schemeClr val="bg1"/>
                          </a:solidFill>
                          <a:effectLst/>
                          <a:latin typeface="Calibri" panose="020F0502020204030204" pitchFamily="34" charset="0"/>
                        </a:rPr>
                        <a:t> </a:t>
                      </a:r>
                    </a:p>
                  </a:txBody>
                  <a:tcPr marL="3310" marR="3310" marT="3310" marB="0" anchor="b">
                    <a:lnL>
                      <a:noFill/>
                    </a:lnL>
                    <a:lnR>
                      <a:noFill/>
                    </a:lnR>
                    <a:lnT>
                      <a:noFill/>
                    </a:lnT>
                    <a:lnB>
                      <a:noFill/>
                    </a:lnB>
                    <a:solidFill>
                      <a:srgbClr val="8EA9DB"/>
                    </a:solidFill>
                  </a:tcPr>
                </a:tc>
                <a:tc>
                  <a:txBody>
                    <a:bodyPr/>
                    <a:lstStyle/>
                    <a:p>
                      <a:pPr algn="l" fontAlgn="b"/>
                      <a:r>
                        <a:rPr lang="en-MY" sz="500" b="0" i="0" u="none" strike="noStrike">
                          <a:solidFill>
                            <a:schemeClr val="bg1"/>
                          </a:solidFill>
                          <a:effectLst/>
                          <a:latin typeface="Calibri" panose="020F0502020204030204" pitchFamily="34" charset="0"/>
                        </a:rPr>
                        <a:t> </a:t>
                      </a:r>
                    </a:p>
                  </a:txBody>
                  <a:tcPr marL="3310" marR="3310" marT="3310" marB="0" anchor="b">
                    <a:lnL>
                      <a:noFill/>
                    </a:lnL>
                    <a:lnR>
                      <a:noFill/>
                    </a:lnR>
                    <a:lnT>
                      <a:noFill/>
                    </a:lnT>
                    <a:lnB>
                      <a:noFill/>
                    </a:lnB>
                    <a:solidFill>
                      <a:srgbClr val="8EA9DB"/>
                    </a:solidFill>
                  </a:tcPr>
                </a:tc>
                <a:tc>
                  <a:txBody>
                    <a:bodyPr/>
                    <a:lstStyle/>
                    <a:p>
                      <a:pPr algn="l" fontAlgn="b"/>
                      <a:r>
                        <a:rPr lang="en-MY" sz="500" b="0" i="0" u="none" strike="noStrike">
                          <a:solidFill>
                            <a:schemeClr val="bg1"/>
                          </a:solidFill>
                          <a:effectLst/>
                          <a:latin typeface="Calibri" panose="020F0502020204030204" pitchFamily="34" charset="0"/>
                        </a:rPr>
                        <a:t> </a:t>
                      </a:r>
                    </a:p>
                  </a:txBody>
                  <a:tcPr marL="3310" marR="3310" marT="3310" marB="0" anchor="b">
                    <a:lnL>
                      <a:noFill/>
                    </a:lnL>
                    <a:lnR>
                      <a:noFill/>
                    </a:lnR>
                    <a:lnT>
                      <a:noFill/>
                    </a:lnT>
                    <a:lnB>
                      <a:noFill/>
                    </a:lnB>
                    <a:solidFill>
                      <a:srgbClr val="8EA9DB"/>
                    </a:solidFill>
                  </a:tcPr>
                </a:tc>
                <a:tc>
                  <a:txBody>
                    <a:bodyPr/>
                    <a:lstStyle/>
                    <a:p>
                      <a:pPr algn="l" fontAlgn="b"/>
                      <a:r>
                        <a:rPr lang="en-MY" sz="500" b="0" i="0" u="none" strike="noStrike">
                          <a:solidFill>
                            <a:schemeClr val="bg1"/>
                          </a:solidFill>
                          <a:effectLst/>
                          <a:latin typeface="Calibri" panose="020F0502020204030204" pitchFamily="34" charset="0"/>
                        </a:rPr>
                        <a:t> </a:t>
                      </a:r>
                    </a:p>
                  </a:txBody>
                  <a:tcPr marL="3310" marR="3310" marT="3310" marB="0" anchor="b">
                    <a:lnL>
                      <a:noFill/>
                    </a:lnL>
                    <a:lnR>
                      <a:noFill/>
                    </a:lnR>
                    <a:lnT>
                      <a:noFill/>
                    </a:lnT>
                    <a:lnB>
                      <a:noFill/>
                    </a:lnB>
                    <a:solidFill>
                      <a:srgbClr val="8EA9DB"/>
                    </a:solidFill>
                  </a:tcPr>
                </a:tc>
                <a:tc>
                  <a:txBody>
                    <a:bodyPr/>
                    <a:lstStyle/>
                    <a:p>
                      <a:pPr algn="l" fontAlgn="b"/>
                      <a:r>
                        <a:rPr lang="en-MY" sz="500" b="0" i="0" u="none" strike="noStrike">
                          <a:solidFill>
                            <a:schemeClr val="bg1"/>
                          </a:solidFill>
                          <a:effectLst/>
                          <a:latin typeface="Calibri" panose="020F0502020204030204" pitchFamily="34" charset="0"/>
                        </a:rPr>
                        <a:t> </a:t>
                      </a:r>
                    </a:p>
                  </a:txBody>
                  <a:tcPr marL="3310" marR="3310" marT="3310" marB="0" anchor="b">
                    <a:lnL>
                      <a:noFill/>
                    </a:lnL>
                    <a:lnR>
                      <a:noFill/>
                    </a:lnR>
                    <a:lnT>
                      <a:noFill/>
                    </a:lnT>
                    <a:lnB>
                      <a:noFill/>
                    </a:lnB>
                    <a:solidFill>
                      <a:srgbClr val="8EA9DB"/>
                    </a:solidFill>
                  </a:tcPr>
                </a:tc>
                <a:extLst>
                  <a:ext uri="{0D108BD9-81ED-4DB2-BD59-A6C34878D82A}">
                    <a16:rowId xmlns:a16="http://schemas.microsoft.com/office/drawing/2014/main" val="1364079275"/>
                  </a:ext>
                </a:extLst>
              </a:tr>
              <a:tr h="108069">
                <a:tc rowSpan="4">
                  <a:txBody>
                    <a:bodyPr/>
                    <a:lstStyle/>
                    <a:p>
                      <a:pPr algn="l" fontAlgn="b"/>
                      <a:r>
                        <a:rPr lang="en-MY" sz="500" b="0" i="0" u="none" strike="noStrike">
                          <a:solidFill>
                            <a:schemeClr val="bg1"/>
                          </a:solidFill>
                          <a:effectLst/>
                          <a:latin typeface="Calibri" panose="020F0502020204030204" pitchFamily="34" charset="0"/>
                        </a:rPr>
                        <a:t>Feb</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Hourly</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292.063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296.428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293.091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184.7435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233.8252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1.91661416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0.360182</a:t>
                      </a:r>
                    </a:p>
                  </a:txBody>
                  <a:tcPr marL="3310" marR="3310" marT="3310" marB="0" anchor="b">
                    <a:lnL>
                      <a:noFill/>
                    </a:lnL>
                    <a:lnR>
                      <a:noFill/>
                    </a:lnR>
                    <a:lnT>
                      <a:noFill/>
                    </a:lnT>
                    <a:lnB>
                      <a:noFill/>
                    </a:lnB>
                  </a:tcPr>
                </a:tc>
                <a:extLst>
                  <a:ext uri="{0D108BD9-81ED-4DB2-BD59-A6C34878D82A}">
                    <a16:rowId xmlns:a16="http://schemas.microsoft.com/office/drawing/2014/main" val="2319804725"/>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30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565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569</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567</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137.3476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170.0583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0.44012348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0.587357</a:t>
                      </a:r>
                    </a:p>
                  </a:txBody>
                  <a:tcPr marL="3310" marR="3310" marT="3310" marB="0" anchor="b">
                    <a:lnL>
                      <a:noFill/>
                    </a:lnL>
                    <a:lnR>
                      <a:noFill/>
                    </a:lnR>
                    <a:lnT>
                      <a:noFill/>
                    </a:lnT>
                    <a:lnB>
                      <a:noFill/>
                    </a:lnB>
                  </a:tcPr>
                </a:tc>
                <a:extLst>
                  <a:ext uri="{0D108BD9-81ED-4DB2-BD59-A6C34878D82A}">
                    <a16:rowId xmlns:a16="http://schemas.microsoft.com/office/drawing/2014/main" val="3860068139"/>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15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1006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1017</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1011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20.77816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26.01061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0.06375712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0.181926</a:t>
                      </a:r>
                    </a:p>
                  </a:txBody>
                  <a:tcPr marL="3310" marR="3310" marT="3310" marB="0" anchor="b">
                    <a:lnL>
                      <a:noFill/>
                    </a:lnL>
                    <a:lnR>
                      <a:noFill/>
                    </a:lnR>
                    <a:lnT>
                      <a:noFill/>
                    </a:lnT>
                    <a:lnB>
                      <a:noFill/>
                    </a:lnB>
                  </a:tcPr>
                </a:tc>
                <a:extLst>
                  <a:ext uri="{0D108BD9-81ED-4DB2-BD59-A6C34878D82A}">
                    <a16:rowId xmlns:a16="http://schemas.microsoft.com/office/drawing/2014/main" val="2715594193"/>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5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1,1,1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2568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2586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2575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12.22638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15.92301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0.04026021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0.394533</a:t>
                      </a:r>
                    </a:p>
                  </a:txBody>
                  <a:tcPr marL="3310" marR="3310" marT="3310" marB="0" anchor="b">
                    <a:lnL>
                      <a:noFill/>
                    </a:lnL>
                    <a:lnR>
                      <a:noFill/>
                    </a:lnR>
                    <a:lnT>
                      <a:noFill/>
                    </a:lnT>
                    <a:lnB>
                      <a:noFill/>
                    </a:lnB>
                  </a:tcPr>
                </a:tc>
                <a:extLst>
                  <a:ext uri="{0D108BD9-81ED-4DB2-BD59-A6C34878D82A}">
                    <a16:rowId xmlns:a16="http://schemas.microsoft.com/office/drawing/2014/main" val="1142417111"/>
                  </a:ext>
                </a:extLst>
              </a:tr>
              <a:tr h="108069">
                <a:tc rowSpan="4">
                  <a:txBody>
                    <a:bodyPr/>
                    <a:lstStyle/>
                    <a:p>
                      <a:pPr algn="l" fontAlgn="b"/>
                      <a:r>
                        <a:rPr lang="en-MY" sz="500" b="0" i="0" u="none" strike="noStrike">
                          <a:solidFill>
                            <a:schemeClr val="bg1"/>
                          </a:solidFill>
                          <a:effectLst/>
                          <a:latin typeface="Calibri" panose="020F0502020204030204" pitchFamily="34" charset="0"/>
                        </a:rPr>
                        <a:t>March</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Hourly</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303.403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307.768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304.432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153.8301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204.2091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14.1639115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0.303347</a:t>
                      </a:r>
                    </a:p>
                  </a:txBody>
                  <a:tcPr marL="3310" marR="3310" marT="3310" marB="0" anchor="b">
                    <a:lnL>
                      <a:noFill/>
                    </a:lnL>
                    <a:lnR>
                      <a:noFill/>
                    </a:lnR>
                    <a:lnT>
                      <a:noFill/>
                    </a:lnT>
                    <a:lnB>
                      <a:noFill/>
                    </a:lnB>
                  </a:tcPr>
                </a:tc>
                <a:extLst>
                  <a:ext uri="{0D108BD9-81ED-4DB2-BD59-A6C34878D82A}">
                    <a16:rowId xmlns:a16="http://schemas.microsoft.com/office/drawing/2014/main" val="2270305695"/>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30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573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580</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575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27.09156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37.75233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0.15022296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0.106533</a:t>
                      </a:r>
                    </a:p>
                  </a:txBody>
                  <a:tcPr marL="3310" marR="3310" marT="3310" marB="0" anchor="b">
                    <a:lnL>
                      <a:noFill/>
                    </a:lnL>
                    <a:lnR>
                      <a:noFill/>
                    </a:lnR>
                    <a:lnT>
                      <a:noFill/>
                    </a:lnT>
                    <a:lnB>
                      <a:noFill/>
                    </a:lnB>
                  </a:tcPr>
                </a:tc>
                <a:extLst>
                  <a:ext uri="{0D108BD9-81ED-4DB2-BD59-A6C34878D82A}">
                    <a16:rowId xmlns:a16="http://schemas.microsoft.com/office/drawing/2014/main" val="51809607"/>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15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1004</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1014</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1008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10.98902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14.95762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0.00862286</a:t>
                      </a:r>
                    </a:p>
                  </a:txBody>
                  <a:tcPr marL="3310" marR="3310" marT="3310" marB="0" anchor="b">
                    <a:lnL>
                      <a:noFill/>
                    </a:lnL>
                    <a:lnR>
                      <a:noFill/>
                    </a:lnR>
                    <a:lnT>
                      <a:noFill/>
                    </a:lnT>
                    <a:lnB>
                      <a:noFill/>
                    </a:lnB>
                  </a:tcPr>
                </a:tc>
                <a:tc>
                  <a:txBody>
                    <a:bodyPr/>
                    <a:lstStyle/>
                    <a:p>
                      <a:pPr algn="l" fontAlgn="ctr"/>
                      <a:r>
                        <a:rPr lang="en-MY" sz="500" b="0" i="0" u="none" strike="noStrike">
                          <a:solidFill>
                            <a:schemeClr val="bg1"/>
                          </a:solidFill>
                          <a:effectLst/>
                          <a:latin typeface="Calibri" panose="020F0502020204030204" pitchFamily="34" charset="0"/>
                        </a:rPr>
                        <a:t>0.086311</a:t>
                      </a:r>
                    </a:p>
                  </a:txBody>
                  <a:tcPr marL="3310" marR="3310" marT="3310" marB="0" anchor="ctr">
                    <a:lnL>
                      <a:noFill/>
                    </a:lnL>
                    <a:lnR>
                      <a:noFill/>
                    </a:lnR>
                    <a:lnT>
                      <a:noFill/>
                    </a:lnT>
                    <a:lnB>
                      <a:noFill/>
                    </a:lnB>
                  </a:tcPr>
                </a:tc>
                <a:extLst>
                  <a:ext uri="{0D108BD9-81ED-4DB2-BD59-A6C34878D82A}">
                    <a16:rowId xmlns:a16="http://schemas.microsoft.com/office/drawing/2014/main" val="3361869063"/>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5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1,1,1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2453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2471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2460</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5.668601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7.769136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0.00462806</a:t>
                      </a:r>
                    </a:p>
                  </a:txBody>
                  <a:tcPr marL="3310" marR="3310" marT="3310" marB="0" anchor="b">
                    <a:lnL>
                      <a:noFill/>
                    </a:lnL>
                    <a:lnR>
                      <a:noFill/>
                    </a:lnR>
                    <a:lnT>
                      <a:noFill/>
                    </a:lnT>
                    <a:lnB>
                      <a:noFill/>
                    </a:lnB>
                  </a:tcPr>
                </a:tc>
                <a:tc>
                  <a:txBody>
                    <a:bodyPr/>
                    <a:lstStyle/>
                    <a:p>
                      <a:pPr algn="l" fontAlgn="ctr"/>
                      <a:r>
                        <a:rPr lang="en-MY" sz="500" b="0" i="0" u="none" strike="noStrike">
                          <a:solidFill>
                            <a:schemeClr val="bg1"/>
                          </a:solidFill>
                          <a:effectLst/>
                          <a:latin typeface="Calibri" panose="020F0502020204030204" pitchFamily="34" charset="0"/>
                        </a:rPr>
                        <a:t>0.13973</a:t>
                      </a:r>
                    </a:p>
                  </a:txBody>
                  <a:tcPr marL="3310" marR="3310" marT="3310" marB="0" anchor="ctr">
                    <a:lnL>
                      <a:noFill/>
                    </a:lnL>
                    <a:lnR>
                      <a:noFill/>
                    </a:lnR>
                    <a:lnT>
                      <a:noFill/>
                    </a:lnT>
                    <a:lnB>
                      <a:noFill/>
                    </a:lnB>
                  </a:tcPr>
                </a:tc>
                <a:extLst>
                  <a:ext uri="{0D108BD9-81ED-4DB2-BD59-A6C34878D82A}">
                    <a16:rowId xmlns:a16="http://schemas.microsoft.com/office/drawing/2014/main" val="477907720"/>
                  </a:ext>
                </a:extLst>
              </a:tr>
              <a:tr h="108069">
                <a:tc rowSpan="4">
                  <a:txBody>
                    <a:bodyPr/>
                    <a:lstStyle/>
                    <a:p>
                      <a:pPr algn="l" fontAlgn="b"/>
                      <a:r>
                        <a:rPr lang="en-MY" sz="500" b="0" i="0" u="none" strike="noStrike">
                          <a:solidFill>
                            <a:schemeClr val="bg1"/>
                          </a:solidFill>
                          <a:effectLst/>
                          <a:latin typeface="Calibri" panose="020F0502020204030204" pitchFamily="34" charset="0"/>
                        </a:rPr>
                        <a:t>Apr</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Hourly</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307.844</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312.208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308.872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164.3153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224.3527</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35.7818666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0.363426</a:t>
                      </a:r>
                    </a:p>
                  </a:txBody>
                  <a:tcPr marL="3310" marR="3310" marT="3310" marB="0" anchor="b">
                    <a:lnL>
                      <a:noFill/>
                    </a:lnL>
                    <a:lnR>
                      <a:noFill/>
                    </a:lnR>
                    <a:lnT>
                      <a:noFill/>
                    </a:lnT>
                    <a:lnB>
                      <a:noFill/>
                    </a:lnB>
                  </a:tcPr>
                </a:tc>
                <a:extLst>
                  <a:ext uri="{0D108BD9-81ED-4DB2-BD59-A6C34878D82A}">
                    <a16:rowId xmlns:a16="http://schemas.microsoft.com/office/drawing/2014/main" val="4220871591"/>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30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575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583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578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24.47663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35.36184</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0.24458443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0.10767</a:t>
                      </a:r>
                    </a:p>
                  </a:txBody>
                  <a:tcPr marL="3310" marR="3310" marT="3310" marB="0" anchor="b">
                    <a:lnL>
                      <a:noFill/>
                    </a:lnL>
                    <a:lnR>
                      <a:noFill/>
                    </a:lnR>
                    <a:lnT>
                      <a:noFill/>
                    </a:lnT>
                    <a:lnB>
                      <a:noFill/>
                    </a:lnB>
                  </a:tcPr>
                </a:tc>
                <a:extLst>
                  <a:ext uri="{0D108BD9-81ED-4DB2-BD59-A6C34878D82A}">
                    <a16:rowId xmlns:a16="http://schemas.microsoft.com/office/drawing/2014/main" val="2379876413"/>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15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1009</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1019</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1013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13.34187</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17.8147</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0.04189746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0.115924</a:t>
                      </a:r>
                    </a:p>
                  </a:txBody>
                  <a:tcPr marL="3310" marR="3310" marT="3310" marB="0" anchor="b">
                    <a:lnL>
                      <a:noFill/>
                    </a:lnL>
                    <a:lnR>
                      <a:noFill/>
                    </a:lnR>
                    <a:lnT>
                      <a:noFill/>
                    </a:lnT>
                    <a:lnB>
                      <a:noFill/>
                    </a:lnB>
                  </a:tcPr>
                </a:tc>
                <a:extLst>
                  <a:ext uri="{0D108BD9-81ED-4DB2-BD59-A6C34878D82A}">
                    <a16:rowId xmlns:a16="http://schemas.microsoft.com/office/drawing/2014/main" val="2072589597"/>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5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1,1,1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2543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2561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2550</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10.21298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13.51674</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0.00709491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0.297355</a:t>
                      </a:r>
                    </a:p>
                  </a:txBody>
                  <a:tcPr marL="3310" marR="3310" marT="3310" marB="0" anchor="b">
                    <a:lnL>
                      <a:noFill/>
                    </a:lnL>
                    <a:lnR>
                      <a:noFill/>
                    </a:lnR>
                    <a:lnT>
                      <a:noFill/>
                    </a:lnT>
                    <a:lnB>
                      <a:noFill/>
                    </a:lnB>
                  </a:tcPr>
                </a:tc>
                <a:extLst>
                  <a:ext uri="{0D108BD9-81ED-4DB2-BD59-A6C34878D82A}">
                    <a16:rowId xmlns:a16="http://schemas.microsoft.com/office/drawing/2014/main" val="4031645418"/>
                  </a:ext>
                </a:extLst>
              </a:tr>
              <a:tr h="108069">
                <a:tc rowSpan="4">
                  <a:txBody>
                    <a:bodyPr/>
                    <a:lstStyle/>
                    <a:p>
                      <a:pPr algn="l" fontAlgn="b"/>
                      <a:r>
                        <a:rPr lang="en-MY" sz="500" b="0" i="0" u="none" strike="noStrike">
                          <a:solidFill>
                            <a:schemeClr val="bg1"/>
                          </a:solidFill>
                          <a:effectLst/>
                          <a:latin typeface="Calibri" panose="020F0502020204030204" pitchFamily="34" charset="0"/>
                        </a:rPr>
                        <a:t>May</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Hourly</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301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305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302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135.2819</a:t>
                      </a:r>
                    </a:p>
                  </a:txBody>
                  <a:tcPr marL="3310" marR="3310" marT="3310" marB="0" anchor="b">
                    <a:lnL>
                      <a:noFill/>
                    </a:lnL>
                    <a:lnR>
                      <a:noFill/>
                    </a:lnR>
                    <a:lnT>
                      <a:noFill/>
                    </a:lnT>
                    <a:lnB>
                      <a:noFill/>
                    </a:lnB>
                  </a:tcPr>
                </a:tc>
                <a:tc>
                  <a:txBody>
                    <a:bodyPr/>
                    <a:lstStyle/>
                    <a:p>
                      <a:pPr algn="l" fontAlgn="ctr"/>
                      <a:r>
                        <a:rPr lang="en-MY" sz="500" b="0" i="0" u="none" strike="noStrike">
                          <a:solidFill>
                            <a:schemeClr val="bg1"/>
                          </a:solidFill>
                          <a:effectLst/>
                          <a:latin typeface="Calibri" panose="020F0502020204030204" pitchFamily="34" charset="0"/>
                        </a:rPr>
                        <a:t>178.4413</a:t>
                      </a:r>
                    </a:p>
                  </a:txBody>
                  <a:tcPr marL="3310" marR="3310" marT="3310" marB="0" anchor="ctr">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15.5833349</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0.281698</a:t>
                      </a:r>
                    </a:p>
                  </a:txBody>
                  <a:tcPr marL="3310" marR="3310" marT="3310" marB="0" anchor="b">
                    <a:lnL>
                      <a:noFill/>
                    </a:lnL>
                    <a:lnR>
                      <a:noFill/>
                    </a:lnR>
                    <a:lnT>
                      <a:noFill/>
                    </a:lnT>
                    <a:lnB>
                      <a:noFill/>
                    </a:lnB>
                  </a:tcPr>
                </a:tc>
                <a:extLst>
                  <a:ext uri="{0D108BD9-81ED-4DB2-BD59-A6C34878D82A}">
                    <a16:rowId xmlns:a16="http://schemas.microsoft.com/office/drawing/2014/main" val="1065384933"/>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30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549</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556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551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13.64165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27.4579</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0.14130748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0.05805</a:t>
                      </a:r>
                    </a:p>
                  </a:txBody>
                  <a:tcPr marL="3310" marR="3310" marT="3310" marB="0" anchor="b">
                    <a:lnL>
                      <a:noFill/>
                    </a:lnL>
                    <a:lnR>
                      <a:noFill/>
                    </a:lnR>
                    <a:lnT>
                      <a:noFill/>
                    </a:lnT>
                    <a:lnB>
                      <a:noFill/>
                    </a:lnB>
                  </a:tcPr>
                </a:tc>
                <a:extLst>
                  <a:ext uri="{0D108BD9-81ED-4DB2-BD59-A6C34878D82A}">
                    <a16:rowId xmlns:a16="http://schemas.microsoft.com/office/drawing/2014/main" val="978751373"/>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15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1012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1022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1016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16.45535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21.6456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0.01764943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0.143056</a:t>
                      </a:r>
                    </a:p>
                  </a:txBody>
                  <a:tcPr marL="3310" marR="3310" marT="3310" marB="0" anchor="b">
                    <a:lnL>
                      <a:noFill/>
                    </a:lnL>
                    <a:lnR>
                      <a:noFill/>
                    </a:lnR>
                    <a:lnT>
                      <a:noFill/>
                    </a:lnT>
                    <a:lnB>
                      <a:noFill/>
                    </a:lnB>
                  </a:tcPr>
                </a:tc>
                <a:extLst>
                  <a:ext uri="{0D108BD9-81ED-4DB2-BD59-A6C34878D82A}">
                    <a16:rowId xmlns:a16="http://schemas.microsoft.com/office/drawing/2014/main" val="1534228722"/>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5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1,1,1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2492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2511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2500</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8.6125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11.10753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0.00891369</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0.217448</a:t>
                      </a:r>
                    </a:p>
                  </a:txBody>
                  <a:tcPr marL="3310" marR="3310" marT="3310" marB="0" anchor="b">
                    <a:lnL>
                      <a:noFill/>
                    </a:lnL>
                    <a:lnR>
                      <a:noFill/>
                    </a:lnR>
                    <a:lnT>
                      <a:noFill/>
                    </a:lnT>
                    <a:lnB>
                      <a:noFill/>
                    </a:lnB>
                  </a:tcPr>
                </a:tc>
                <a:extLst>
                  <a:ext uri="{0D108BD9-81ED-4DB2-BD59-A6C34878D82A}">
                    <a16:rowId xmlns:a16="http://schemas.microsoft.com/office/drawing/2014/main" val="1050844348"/>
                  </a:ext>
                </a:extLst>
              </a:tr>
              <a:tr h="108069">
                <a:tc rowSpan="4">
                  <a:txBody>
                    <a:bodyPr/>
                    <a:lstStyle/>
                    <a:p>
                      <a:pPr algn="l" fontAlgn="b"/>
                      <a:r>
                        <a:rPr lang="en-MY" sz="500" b="0" i="0" u="none" strike="noStrike">
                          <a:solidFill>
                            <a:schemeClr val="bg1"/>
                          </a:solidFill>
                          <a:effectLst/>
                          <a:latin typeface="Calibri" panose="020F0502020204030204" pitchFamily="34" charset="0"/>
                        </a:rPr>
                        <a:t>June</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Hourly</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323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327</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324</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241.4988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309.7241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0.49536908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0.322785</a:t>
                      </a:r>
                    </a:p>
                  </a:txBody>
                  <a:tcPr marL="3310" marR="3310" marT="3310" marB="0" anchor="b">
                    <a:lnL>
                      <a:noFill/>
                    </a:lnL>
                    <a:lnR>
                      <a:noFill/>
                    </a:lnR>
                    <a:lnT>
                      <a:noFill/>
                    </a:lnT>
                    <a:lnB>
                      <a:noFill/>
                    </a:lnB>
                  </a:tcPr>
                </a:tc>
                <a:extLst>
                  <a:ext uri="{0D108BD9-81ED-4DB2-BD59-A6C34878D82A}">
                    <a16:rowId xmlns:a16="http://schemas.microsoft.com/office/drawing/2014/main" val="2757016413"/>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30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585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593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588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24.15968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38.9142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0.0801826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0.074558</a:t>
                      </a:r>
                    </a:p>
                  </a:txBody>
                  <a:tcPr marL="3310" marR="3310" marT="3310" marB="0" anchor="b">
                    <a:lnL>
                      <a:noFill/>
                    </a:lnL>
                    <a:lnR>
                      <a:noFill/>
                    </a:lnR>
                    <a:lnT>
                      <a:noFill/>
                    </a:lnT>
                    <a:lnB>
                      <a:noFill/>
                    </a:lnB>
                  </a:tcPr>
                </a:tc>
                <a:extLst>
                  <a:ext uri="{0D108BD9-81ED-4DB2-BD59-A6C34878D82A}">
                    <a16:rowId xmlns:a16="http://schemas.microsoft.com/office/drawing/2014/main" val="322937261"/>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15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1093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1097</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1095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17.49684</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21.64679</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0.01964943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0.001431</a:t>
                      </a:r>
                    </a:p>
                  </a:txBody>
                  <a:tcPr marL="3310" marR="3310" marT="3310" marB="0" anchor="b">
                    <a:lnL>
                      <a:noFill/>
                    </a:lnL>
                    <a:lnR>
                      <a:noFill/>
                    </a:lnR>
                    <a:lnT>
                      <a:noFill/>
                    </a:lnT>
                    <a:lnB>
                      <a:noFill/>
                    </a:lnB>
                  </a:tcPr>
                </a:tc>
                <a:extLst>
                  <a:ext uri="{0D108BD9-81ED-4DB2-BD59-A6C34878D82A}">
                    <a16:rowId xmlns:a16="http://schemas.microsoft.com/office/drawing/2014/main" val="2486822837"/>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5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1,1,1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2648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2666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2655</a:t>
                      </a:r>
                    </a:p>
                  </a:txBody>
                  <a:tcPr marL="3310" marR="3310" marT="3310" marB="0" anchor="b">
                    <a:lnL>
                      <a:noFill/>
                    </a:lnL>
                    <a:lnR>
                      <a:noFill/>
                    </a:lnR>
                    <a:lnT>
                      <a:noFill/>
                    </a:lnT>
                    <a:lnB>
                      <a:noFill/>
                    </a:lnB>
                  </a:tcPr>
                </a:tc>
                <a:tc>
                  <a:txBody>
                    <a:bodyPr/>
                    <a:lstStyle/>
                    <a:p>
                      <a:pPr algn="l" fontAlgn="ctr"/>
                      <a:r>
                        <a:rPr lang="en-MY" sz="500" b="0" i="0" u="none" strike="noStrike">
                          <a:solidFill>
                            <a:schemeClr val="bg1"/>
                          </a:solidFill>
                          <a:effectLst/>
                          <a:latin typeface="Calibri" panose="020F0502020204030204" pitchFamily="34" charset="0"/>
                        </a:rPr>
                        <a:t>9.37765</a:t>
                      </a:r>
                    </a:p>
                  </a:txBody>
                  <a:tcPr marL="3310" marR="3310" marT="3310" marB="0" anchor="ctr">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12.7748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0.00039301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0.19431</a:t>
                      </a:r>
                    </a:p>
                  </a:txBody>
                  <a:tcPr marL="3310" marR="3310" marT="3310" marB="0" anchor="b">
                    <a:lnL>
                      <a:noFill/>
                    </a:lnL>
                    <a:lnR>
                      <a:noFill/>
                    </a:lnR>
                    <a:lnT>
                      <a:noFill/>
                    </a:lnT>
                    <a:lnB>
                      <a:noFill/>
                    </a:lnB>
                  </a:tcPr>
                </a:tc>
                <a:extLst>
                  <a:ext uri="{0D108BD9-81ED-4DB2-BD59-A6C34878D82A}">
                    <a16:rowId xmlns:a16="http://schemas.microsoft.com/office/drawing/2014/main" val="3006299188"/>
                  </a:ext>
                </a:extLst>
              </a:tr>
              <a:tr h="108069">
                <a:tc rowSpan="4">
                  <a:txBody>
                    <a:bodyPr/>
                    <a:lstStyle/>
                    <a:p>
                      <a:pPr algn="l" fontAlgn="b"/>
                      <a:r>
                        <a:rPr lang="en-MY" sz="500" b="0" i="0" u="none" strike="noStrike">
                          <a:solidFill>
                            <a:schemeClr val="bg1"/>
                          </a:solidFill>
                          <a:effectLst/>
                          <a:latin typeface="Calibri" panose="020F0502020204030204" pitchFamily="34" charset="0"/>
                        </a:rPr>
                        <a:t>July</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Hourly</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317</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322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318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235.6169</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296.4502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4.62129727</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0.282155</a:t>
                      </a:r>
                    </a:p>
                  </a:txBody>
                  <a:tcPr marL="3310" marR="3310" marT="3310" marB="0" anchor="b">
                    <a:lnL>
                      <a:noFill/>
                    </a:lnL>
                    <a:lnR>
                      <a:noFill/>
                    </a:lnR>
                    <a:lnT>
                      <a:noFill/>
                    </a:lnT>
                    <a:lnB>
                      <a:noFill/>
                    </a:lnB>
                  </a:tcPr>
                </a:tc>
                <a:extLst>
                  <a:ext uri="{0D108BD9-81ED-4DB2-BD59-A6C34878D82A}">
                    <a16:rowId xmlns:a16="http://schemas.microsoft.com/office/drawing/2014/main" val="2805241584"/>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30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573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581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576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12.86811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42.05846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0.00373714</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0.038173</a:t>
                      </a:r>
                    </a:p>
                  </a:txBody>
                  <a:tcPr marL="3310" marR="3310" marT="3310" marB="0" anchor="b">
                    <a:lnL>
                      <a:noFill/>
                    </a:lnL>
                    <a:lnR>
                      <a:noFill/>
                    </a:lnR>
                    <a:lnT>
                      <a:noFill/>
                    </a:lnT>
                    <a:lnB>
                      <a:noFill/>
                    </a:lnB>
                  </a:tcPr>
                </a:tc>
                <a:extLst>
                  <a:ext uri="{0D108BD9-81ED-4DB2-BD59-A6C34878D82A}">
                    <a16:rowId xmlns:a16="http://schemas.microsoft.com/office/drawing/2014/main" val="448951624"/>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15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1062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1072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1066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19.55714</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27.05228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0.01324021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0.114972</a:t>
                      </a:r>
                    </a:p>
                  </a:txBody>
                  <a:tcPr marL="3310" marR="3310" marT="3310" marB="0" anchor="b">
                    <a:lnL>
                      <a:noFill/>
                    </a:lnL>
                    <a:lnR>
                      <a:noFill/>
                    </a:lnR>
                    <a:lnT>
                      <a:noFill/>
                    </a:lnT>
                    <a:lnB>
                      <a:noFill/>
                    </a:lnB>
                  </a:tcPr>
                </a:tc>
                <a:extLst>
                  <a:ext uri="{0D108BD9-81ED-4DB2-BD59-A6C34878D82A}">
                    <a16:rowId xmlns:a16="http://schemas.microsoft.com/office/drawing/2014/main" val="2596174624"/>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5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1,1,1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2669</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2687</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2676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11.21035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15.21909</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0.012851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0.186113</a:t>
                      </a:r>
                    </a:p>
                  </a:txBody>
                  <a:tcPr marL="3310" marR="3310" marT="3310" marB="0" anchor="b">
                    <a:lnL>
                      <a:noFill/>
                    </a:lnL>
                    <a:lnR>
                      <a:noFill/>
                    </a:lnR>
                    <a:lnT>
                      <a:noFill/>
                    </a:lnT>
                    <a:lnB>
                      <a:noFill/>
                    </a:lnB>
                  </a:tcPr>
                </a:tc>
                <a:extLst>
                  <a:ext uri="{0D108BD9-81ED-4DB2-BD59-A6C34878D82A}">
                    <a16:rowId xmlns:a16="http://schemas.microsoft.com/office/drawing/2014/main" val="3208260471"/>
                  </a:ext>
                </a:extLst>
              </a:tr>
              <a:tr h="108069">
                <a:tc rowSpan="4">
                  <a:txBody>
                    <a:bodyPr/>
                    <a:lstStyle/>
                    <a:p>
                      <a:pPr algn="l" fontAlgn="b"/>
                      <a:r>
                        <a:rPr lang="en-MY" sz="500" b="0" i="0" u="none" strike="noStrike">
                          <a:solidFill>
                            <a:schemeClr val="bg1"/>
                          </a:solidFill>
                          <a:effectLst/>
                          <a:latin typeface="Calibri" panose="020F0502020204030204" pitchFamily="34" charset="0"/>
                        </a:rPr>
                        <a:t>Aug</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Hourly</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245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249</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246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43.91418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56.9114</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4.43243412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0.462486</a:t>
                      </a:r>
                    </a:p>
                  </a:txBody>
                  <a:tcPr marL="3310" marR="3310" marT="3310" marB="0" anchor="b">
                    <a:lnL>
                      <a:noFill/>
                    </a:lnL>
                    <a:lnR>
                      <a:noFill/>
                    </a:lnR>
                    <a:lnT>
                      <a:noFill/>
                    </a:lnT>
                    <a:lnB>
                      <a:noFill/>
                    </a:lnB>
                  </a:tcPr>
                </a:tc>
                <a:extLst>
                  <a:ext uri="{0D108BD9-81ED-4DB2-BD59-A6C34878D82A}">
                    <a16:rowId xmlns:a16="http://schemas.microsoft.com/office/drawing/2014/main" val="1948171281"/>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30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450</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458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453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11.08072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15.60905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0.66555615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0.244232</a:t>
                      </a:r>
                    </a:p>
                  </a:txBody>
                  <a:tcPr marL="3310" marR="3310" marT="3310" marB="0" anchor="b">
                    <a:lnL>
                      <a:noFill/>
                    </a:lnL>
                    <a:lnR>
                      <a:noFill/>
                    </a:lnR>
                    <a:lnT>
                      <a:noFill/>
                    </a:lnT>
                    <a:lnB>
                      <a:noFill/>
                    </a:lnB>
                  </a:tcPr>
                </a:tc>
                <a:extLst>
                  <a:ext uri="{0D108BD9-81ED-4DB2-BD59-A6C34878D82A}">
                    <a16:rowId xmlns:a16="http://schemas.microsoft.com/office/drawing/2014/main" val="1084697007"/>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15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1047</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1058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1051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20.47476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31.32475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0.00471402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0.101844</a:t>
                      </a:r>
                    </a:p>
                  </a:txBody>
                  <a:tcPr marL="3310" marR="3310" marT="3310" marB="0" anchor="b">
                    <a:lnL>
                      <a:noFill/>
                    </a:lnL>
                    <a:lnR>
                      <a:noFill/>
                    </a:lnR>
                    <a:lnT>
                      <a:noFill/>
                    </a:lnT>
                    <a:lnB>
                      <a:noFill/>
                    </a:lnB>
                  </a:tcPr>
                </a:tc>
                <a:extLst>
                  <a:ext uri="{0D108BD9-81ED-4DB2-BD59-A6C34878D82A}">
                    <a16:rowId xmlns:a16="http://schemas.microsoft.com/office/drawing/2014/main" val="2319228909"/>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5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1,1,1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2669</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2687</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2676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11.21035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15.21909</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0.00012851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0.086113</a:t>
                      </a:r>
                    </a:p>
                  </a:txBody>
                  <a:tcPr marL="3310" marR="3310" marT="3310" marB="0" anchor="b">
                    <a:lnL>
                      <a:noFill/>
                    </a:lnL>
                    <a:lnR>
                      <a:noFill/>
                    </a:lnR>
                    <a:lnT>
                      <a:noFill/>
                    </a:lnT>
                    <a:lnB>
                      <a:noFill/>
                    </a:lnB>
                  </a:tcPr>
                </a:tc>
                <a:extLst>
                  <a:ext uri="{0D108BD9-81ED-4DB2-BD59-A6C34878D82A}">
                    <a16:rowId xmlns:a16="http://schemas.microsoft.com/office/drawing/2014/main" val="3349786801"/>
                  </a:ext>
                </a:extLst>
              </a:tr>
              <a:tr h="108069">
                <a:tc>
                  <a:txBody>
                    <a:bodyPr/>
                    <a:lstStyle/>
                    <a:p>
                      <a:pPr algn="l" fontAlgn="b"/>
                      <a:r>
                        <a:rPr lang="en-MY" sz="500" b="0" i="0" u="none" strike="noStrike">
                          <a:solidFill>
                            <a:schemeClr val="bg1"/>
                          </a:solidFill>
                          <a:effectLst/>
                          <a:latin typeface="Calibri" panose="020F0502020204030204" pitchFamily="34" charset="0"/>
                        </a:rPr>
                        <a:t>Sept</a:t>
                      </a:r>
                    </a:p>
                  </a:txBody>
                  <a:tcPr marL="3310" marR="3310" marT="3310" marB="0" anchor="b">
                    <a:lnL>
                      <a:noFill/>
                    </a:lnL>
                    <a:lnR>
                      <a:noFill/>
                    </a:lnR>
                    <a:lnT>
                      <a:noFill/>
                    </a:lnT>
                    <a:lnB>
                      <a:noFill/>
                    </a:lnB>
                    <a:solidFill>
                      <a:srgbClr val="8EA9DB"/>
                    </a:solidFill>
                  </a:tcPr>
                </a:tc>
                <a:tc>
                  <a:txBody>
                    <a:bodyPr/>
                    <a:lstStyle/>
                    <a:p>
                      <a:pPr algn="l" fontAlgn="b"/>
                      <a:r>
                        <a:rPr lang="en-MY" sz="500" b="0" i="0" u="none" strike="noStrike">
                          <a:solidFill>
                            <a:schemeClr val="bg1"/>
                          </a:solidFill>
                          <a:effectLst/>
                          <a:latin typeface="Calibri" panose="020F0502020204030204" pitchFamily="34" charset="0"/>
                        </a:rPr>
                        <a:t>Hourly</a:t>
                      </a:r>
                    </a:p>
                  </a:txBody>
                  <a:tcPr marL="3310" marR="3310" marT="3310" marB="0" anchor="b">
                    <a:lnL>
                      <a:noFill/>
                    </a:lnL>
                    <a:lnR>
                      <a:noFill/>
                    </a:lnR>
                    <a:lnT>
                      <a:noFill/>
                    </a:lnT>
                    <a:lnB>
                      <a:noFill/>
                    </a:lnB>
                    <a:solidFill>
                      <a:srgbClr val="8EA9DB"/>
                    </a:solidFill>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solidFill>
                      <a:srgbClr val="8EA9DB"/>
                    </a:solidFill>
                  </a:tcPr>
                </a:tc>
                <a:tc>
                  <a:txBody>
                    <a:bodyPr/>
                    <a:lstStyle/>
                    <a:p>
                      <a:pPr algn="l" fontAlgn="b"/>
                      <a:r>
                        <a:rPr lang="en-MY" sz="500" b="0" i="0" u="none" strike="noStrike">
                          <a:solidFill>
                            <a:schemeClr val="bg1"/>
                          </a:solidFill>
                          <a:effectLst/>
                          <a:latin typeface="Calibri" panose="020F0502020204030204" pitchFamily="34" charset="0"/>
                        </a:rPr>
                        <a:t> </a:t>
                      </a:r>
                    </a:p>
                  </a:txBody>
                  <a:tcPr marL="3310" marR="3310" marT="3310" marB="0" anchor="b">
                    <a:lnL>
                      <a:noFill/>
                    </a:lnL>
                    <a:lnR>
                      <a:noFill/>
                    </a:lnR>
                    <a:lnT>
                      <a:noFill/>
                    </a:lnT>
                    <a:lnB>
                      <a:noFill/>
                    </a:lnB>
                    <a:solidFill>
                      <a:srgbClr val="8EA9DB"/>
                    </a:solidFill>
                  </a:tcPr>
                </a:tc>
                <a:tc>
                  <a:txBody>
                    <a:bodyPr/>
                    <a:lstStyle/>
                    <a:p>
                      <a:pPr algn="l" fontAlgn="b"/>
                      <a:r>
                        <a:rPr lang="en-MY" sz="500" b="0" i="0" u="none" strike="noStrike">
                          <a:solidFill>
                            <a:schemeClr val="bg1"/>
                          </a:solidFill>
                          <a:effectLst/>
                          <a:latin typeface="Calibri" panose="020F0502020204030204" pitchFamily="34" charset="0"/>
                        </a:rPr>
                        <a:t> </a:t>
                      </a:r>
                    </a:p>
                  </a:txBody>
                  <a:tcPr marL="3310" marR="3310" marT="3310" marB="0" anchor="b">
                    <a:lnL>
                      <a:noFill/>
                    </a:lnL>
                    <a:lnR>
                      <a:noFill/>
                    </a:lnR>
                    <a:lnT>
                      <a:noFill/>
                    </a:lnT>
                    <a:lnB>
                      <a:noFill/>
                    </a:lnB>
                    <a:solidFill>
                      <a:srgbClr val="8EA9DB"/>
                    </a:solidFill>
                  </a:tcPr>
                </a:tc>
                <a:tc>
                  <a:txBody>
                    <a:bodyPr/>
                    <a:lstStyle/>
                    <a:p>
                      <a:pPr algn="l" fontAlgn="b"/>
                      <a:r>
                        <a:rPr lang="en-MY" sz="500" b="0" i="0" u="none" strike="noStrike">
                          <a:solidFill>
                            <a:schemeClr val="bg1"/>
                          </a:solidFill>
                          <a:effectLst/>
                          <a:latin typeface="Calibri" panose="020F0502020204030204" pitchFamily="34" charset="0"/>
                        </a:rPr>
                        <a:t> </a:t>
                      </a:r>
                    </a:p>
                  </a:txBody>
                  <a:tcPr marL="3310" marR="3310" marT="3310" marB="0" anchor="b">
                    <a:lnL>
                      <a:noFill/>
                    </a:lnL>
                    <a:lnR>
                      <a:noFill/>
                    </a:lnR>
                    <a:lnT>
                      <a:noFill/>
                    </a:lnT>
                    <a:lnB>
                      <a:noFill/>
                    </a:lnB>
                    <a:solidFill>
                      <a:srgbClr val="8EA9DB"/>
                    </a:solidFill>
                  </a:tcPr>
                </a:tc>
                <a:tc>
                  <a:txBody>
                    <a:bodyPr/>
                    <a:lstStyle/>
                    <a:p>
                      <a:pPr algn="l" fontAlgn="b"/>
                      <a:r>
                        <a:rPr lang="en-MY" sz="500" b="0" i="0" u="none" strike="noStrike">
                          <a:solidFill>
                            <a:schemeClr val="bg1"/>
                          </a:solidFill>
                          <a:effectLst/>
                          <a:latin typeface="Calibri" panose="020F0502020204030204" pitchFamily="34" charset="0"/>
                        </a:rPr>
                        <a:t> </a:t>
                      </a:r>
                    </a:p>
                  </a:txBody>
                  <a:tcPr marL="3310" marR="3310" marT="3310" marB="0" anchor="b">
                    <a:lnL>
                      <a:noFill/>
                    </a:lnL>
                    <a:lnR>
                      <a:noFill/>
                    </a:lnR>
                    <a:lnT>
                      <a:noFill/>
                    </a:lnT>
                    <a:lnB>
                      <a:noFill/>
                    </a:lnB>
                    <a:solidFill>
                      <a:srgbClr val="8EA9DB"/>
                    </a:solidFill>
                  </a:tcPr>
                </a:tc>
                <a:tc>
                  <a:txBody>
                    <a:bodyPr/>
                    <a:lstStyle/>
                    <a:p>
                      <a:pPr algn="l" fontAlgn="b"/>
                      <a:r>
                        <a:rPr lang="en-MY" sz="500" b="0" i="0" u="none" strike="noStrike">
                          <a:solidFill>
                            <a:schemeClr val="bg1"/>
                          </a:solidFill>
                          <a:effectLst/>
                          <a:latin typeface="Calibri" panose="020F0502020204030204" pitchFamily="34" charset="0"/>
                        </a:rPr>
                        <a:t> </a:t>
                      </a:r>
                    </a:p>
                  </a:txBody>
                  <a:tcPr marL="3310" marR="3310" marT="3310" marB="0" anchor="b">
                    <a:lnL>
                      <a:noFill/>
                    </a:lnL>
                    <a:lnR>
                      <a:noFill/>
                    </a:lnR>
                    <a:lnT>
                      <a:noFill/>
                    </a:lnT>
                    <a:lnB>
                      <a:noFill/>
                    </a:lnB>
                    <a:solidFill>
                      <a:srgbClr val="8EA9DB"/>
                    </a:solidFill>
                  </a:tcPr>
                </a:tc>
                <a:tc>
                  <a:txBody>
                    <a:bodyPr/>
                    <a:lstStyle/>
                    <a:p>
                      <a:pPr algn="l" fontAlgn="b"/>
                      <a:r>
                        <a:rPr lang="en-MY" sz="500" b="0" i="0" u="none" strike="noStrike">
                          <a:solidFill>
                            <a:schemeClr val="bg1"/>
                          </a:solidFill>
                          <a:effectLst/>
                          <a:latin typeface="Calibri" panose="020F0502020204030204" pitchFamily="34" charset="0"/>
                        </a:rPr>
                        <a:t> </a:t>
                      </a:r>
                    </a:p>
                  </a:txBody>
                  <a:tcPr marL="3310" marR="3310" marT="3310" marB="0" anchor="b">
                    <a:lnL>
                      <a:noFill/>
                    </a:lnL>
                    <a:lnR>
                      <a:noFill/>
                    </a:lnR>
                    <a:lnT>
                      <a:noFill/>
                    </a:lnT>
                    <a:lnB>
                      <a:noFill/>
                    </a:lnB>
                    <a:solidFill>
                      <a:srgbClr val="8EA9DB"/>
                    </a:solidFill>
                  </a:tcPr>
                </a:tc>
                <a:tc>
                  <a:txBody>
                    <a:bodyPr/>
                    <a:lstStyle/>
                    <a:p>
                      <a:pPr algn="l" fontAlgn="b"/>
                      <a:r>
                        <a:rPr lang="en-MY" sz="500" b="0" i="0" u="none" strike="noStrike">
                          <a:solidFill>
                            <a:schemeClr val="bg1"/>
                          </a:solidFill>
                          <a:effectLst/>
                          <a:latin typeface="Calibri" panose="020F0502020204030204" pitchFamily="34" charset="0"/>
                        </a:rPr>
                        <a:t> </a:t>
                      </a:r>
                    </a:p>
                  </a:txBody>
                  <a:tcPr marL="3310" marR="3310" marT="3310" marB="0" anchor="b">
                    <a:lnL>
                      <a:noFill/>
                    </a:lnL>
                    <a:lnR>
                      <a:noFill/>
                    </a:lnR>
                    <a:lnT>
                      <a:noFill/>
                    </a:lnT>
                    <a:lnB>
                      <a:noFill/>
                    </a:lnB>
                    <a:solidFill>
                      <a:srgbClr val="8EA9DB"/>
                    </a:solidFill>
                  </a:tcPr>
                </a:tc>
                <a:extLst>
                  <a:ext uri="{0D108BD9-81ED-4DB2-BD59-A6C34878D82A}">
                    <a16:rowId xmlns:a16="http://schemas.microsoft.com/office/drawing/2014/main" val="4235759444"/>
                  </a:ext>
                </a:extLst>
              </a:tr>
              <a:tr h="108069">
                <a:tc rowSpan="4">
                  <a:txBody>
                    <a:bodyPr/>
                    <a:lstStyle/>
                    <a:p>
                      <a:pPr algn="l" fontAlgn="b"/>
                      <a:r>
                        <a:rPr lang="en-MY" sz="500" b="0" i="0" u="none" strike="noStrike">
                          <a:solidFill>
                            <a:schemeClr val="bg1"/>
                          </a:solidFill>
                          <a:effectLst/>
                          <a:latin typeface="Calibri" panose="020F0502020204030204" pitchFamily="34" charset="0"/>
                        </a:rPr>
                        <a:t>Nov</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Hourly</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315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320</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317</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172.257</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233.6545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0.77954811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0.239367</a:t>
                      </a:r>
                    </a:p>
                  </a:txBody>
                  <a:tcPr marL="3310" marR="3310" marT="3310" marB="0" anchor="b">
                    <a:lnL>
                      <a:noFill/>
                    </a:lnL>
                    <a:lnR>
                      <a:noFill/>
                    </a:lnR>
                    <a:lnT>
                      <a:noFill/>
                    </a:lnT>
                    <a:lnB>
                      <a:noFill/>
                    </a:lnB>
                  </a:tcPr>
                </a:tc>
                <a:extLst>
                  <a:ext uri="{0D108BD9-81ED-4DB2-BD59-A6C34878D82A}">
                    <a16:rowId xmlns:a16="http://schemas.microsoft.com/office/drawing/2014/main" val="1240999942"/>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30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581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588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584</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7.648508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43.3246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0.00012665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0.024976</a:t>
                      </a:r>
                    </a:p>
                  </a:txBody>
                  <a:tcPr marL="3310" marR="3310" marT="3310" marB="0" anchor="b">
                    <a:lnL>
                      <a:noFill/>
                    </a:lnL>
                    <a:lnR>
                      <a:noFill/>
                    </a:lnR>
                    <a:lnT>
                      <a:noFill/>
                    </a:lnT>
                    <a:lnB>
                      <a:noFill/>
                    </a:lnB>
                  </a:tcPr>
                </a:tc>
                <a:extLst>
                  <a:ext uri="{0D108BD9-81ED-4DB2-BD59-A6C34878D82A}">
                    <a16:rowId xmlns:a16="http://schemas.microsoft.com/office/drawing/2014/main" val="1451737597"/>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15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1029</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1043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1034</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60.57305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75.89379</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0.03375873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0.361609</a:t>
                      </a:r>
                    </a:p>
                  </a:txBody>
                  <a:tcPr marL="3310" marR="3310" marT="3310" marB="0" anchor="b">
                    <a:lnL>
                      <a:noFill/>
                    </a:lnL>
                    <a:lnR>
                      <a:noFill/>
                    </a:lnR>
                    <a:lnT>
                      <a:noFill/>
                    </a:lnT>
                    <a:lnB>
                      <a:noFill/>
                    </a:lnB>
                  </a:tcPr>
                </a:tc>
                <a:extLst>
                  <a:ext uri="{0D108BD9-81ED-4DB2-BD59-A6C34878D82A}">
                    <a16:rowId xmlns:a16="http://schemas.microsoft.com/office/drawing/2014/main" val="1122492947"/>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5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1,1,1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2637</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2655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2644</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11.94129</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16.50641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0.00029876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0.232727</a:t>
                      </a:r>
                    </a:p>
                  </a:txBody>
                  <a:tcPr marL="3310" marR="3310" marT="3310" marB="0" anchor="b">
                    <a:lnL>
                      <a:noFill/>
                    </a:lnL>
                    <a:lnR>
                      <a:noFill/>
                    </a:lnR>
                    <a:lnT>
                      <a:noFill/>
                    </a:lnT>
                    <a:lnB>
                      <a:noFill/>
                    </a:lnB>
                  </a:tcPr>
                </a:tc>
                <a:extLst>
                  <a:ext uri="{0D108BD9-81ED-4DB2-BD59-A6C34878D82A}">
                    <a16:rowId xmlns:a16="http://schemas.microsoft.com/office/drawing/2014/main" val="3826728950"/>
                  </a:ext>
                </a:extLst>
              </a:tr>
              <a:tr h="108069">
                <a:tc rowSpan="4">
                  <a:txBody>
                    <a:bodyPr/>
                    <a:lstStyle/>
                    <a:p>
                      <a:pPr algn="l" fontAlgn="b"/>
                      <a:r>
                        <a:rPr lang="en-MY" sz="500" b="0" i="0" u="none" strike="noStrike">
                          <a:solidFill>
                            <a:schemeClr val="bg1"/>
                          </a:solidFill>
                          <a:effectLst/>
                          <a:latin typeface="Calibri" panose="020F0502020204030204" pitchFamily="34" charset="0"/>
                        </a:rPr>
                        <a:t>Dec</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Hourly</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310</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314</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311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170.8228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226.6116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0.17700672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0.229347</a:t>
                      </a:r>
                    </a:p>
                  </a:txBody>
                  <a:tcPr marL="3310" marR="3310" marT="3310" marB="0" anchor="b">
                    <a:lnL>
                      <a:noFill/>
                    </a:lnL>
                    <a:lnR>
                      <a:noFill/>
                    </a:lnR>
                    <a:lnT>
                      <a:noFill/>
                    </a:lnT>
                    <a:lnB>
                      <a:noFill/>
                    </a:lnB>
                  </a:tcPr>
                </a:tc>
                <a:extLst>
                  <a:ext uri="{0D108BD9-81ED-4DB2-BD59-A6C34878D82A}">
                    <a16:rowId xmlns:a16="http://schemas.microsoft.com/office/drawing/2014/main" val="3455897814"/>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30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561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568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563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8.122513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43.48591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0.0003345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0.026255</a:t>
                      </a:r>
                    </a:p>
                  </a:txBody>
                  <a:tcPr marL="3310" marR="3310" marT="3310" marB="0" anchor="b">
                    <a:lnL>
                      <a:noFill/>
                    </a:lnL>
                    <a:lnR>
                      <a:noFill/>
                    </a:lnR>
                    <a:lnT>
                      <a:noFill/>
                    </a:lnT>
                    <a:lnB>
                      <a:noFill/>
                    </a:lnB>
                  </a:tcPr>
                </a:tc>
                <a:extLst>
                  <a:ext uri="{0D108BD9-81ED-4DB2-BD59-A6C34878D82A}">
                    <a16:rowId xmlns:a16="http://schemas.microsoft.com/office/drawing/2014/main" val="28961192"/>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15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1044</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1056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1049</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70.84874</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91.16333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0.04391158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0.415223</a:t>
                      </a:r>
                    </a:p>
                  </a:txBody>
                  <a:tcPr marL="3310" marR="3310" marT="3310" marB="0" anchor="b">
                    <a:lnL>
                      <a:noFill/>
                    </a:lnL>
                    <a:lnR>
                      <a:noFill/>
                    </a:lnR>
                    <a:lnT>
                      <a:noFill/>
                    </a:lnT>
                    <a:lnB>
                      <a:noFill/>
                    </a:lnB>
                  </a:tcPr>
                </a:tc>
                <a:extLst>
                  <a:ext uri="{0D108BD9-81ED-4DB2-BD59-A6C34878D82A}">
                    <a16:rowId xmlns:a16="http://schemas.microsoft.com/office/drawing/2014/main" val="2082346228"/>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5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1,1,1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2661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2680</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2669</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12.25581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16.36508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0.00462529</a:t>
                      </a:r>
                    </a:p>
                  </a:txBody>
                  <a:tcPr marL="3310" marR="3310" marT="3310" marB="0" anchor="b">
                    <a:lnL>
                      <a:noFill/>
                    </a:lnL>
                    <a:lnR>
                      <a:noFill/>
                    </a:lnR>
                    <a:lnT>
                      <a:noFill/>
                    </a:lnT>
                    <a:lnB>
                      <a:noFill/>
                    </a:lnB>
                  </a:tcPr>
                </a:tc>
                <a:tc>
                  <a:txBody>
                    <a:bodyPr/>
                    <a:lstStyle/>
                    <a:p>
                      <a:pPr algn="l" fontAlgn="b"/>
                      <a:r>
                        <a:rPr lang="en-MY" sz="500" b="0" i="0" u="none" strike="noStrike" dirty="0">
                          <a:solidFill>
                            <a:schemeClr val="bg1"/>
                          </a:solidFill>
                          <a:effectLst/>
                          <a:latin typeface="Calibri" panose="020F0502020204030204" pitchFamily="34" charset="0"/>
                        </a:rPr>
                        <a:t>0.234679</a:t>
                      </a:r>
                    </a:p>
                  </a:txBody>
                  <a:tcPr marL="3310" marR="3310" marT="3310" marB="0" anchor="b">
                    <a:lnL>
                      <a:noFill/>
                    </a:lnL>
                    <a:lnR>
                      <a:noFill/>
                    </a:lnR>
                    <a:lnT>
                      <a:noFill/>
                    </a:lnT>
                    <a:lnB>
                      <a:noFill/>
                    </a:lnB>
                  </a:tcPr>
                </a:tc>
                <a:extLst>
                  <a:ext uri="{0D108BD9-81ED-4DB2-BD59-A6C34878D82A}">
                    <a16:rowId xmlns:a16="http://schemas.microsoft.com/office/drawing/2014/main" val="3578683430"/>
                  </a:ext>
                </a:extLst>
              </a:tr>
            </a:tbl>
          </a:graphicData>
        </a:graphic>
      </p:graphicFrame>
      <p:sp>
        <p:nvSpPr>
          <p:cNvPr id="8" name="TextBox 7">
            <a:extLst>
              <a:ext uri="{FF2B5EF4-FFF2-40B4-BE49-F238E27FC236}">
                <a16:creationId xmlns:a16="http://schemas.microsoft.com/office/drawing/2014/main" id="{1F485BEF-FC47-45CA-9C01-D4132DF6A5B6}"/>
              </a:ext>
            </a:extLst>
          </p:cNvPr>
          <p:cNvSpPr txBox="1"/>
          <p:nvPr/>
        </p:nvSpPr>
        <p:spPr>
          <a:xfrm>
            <a:off x="7119258" y="211226"/>
            <a:ext cx="1371599" cy="1815882"/>
          </a:xfrm>
          <a:prstGeom prst="rect">
            <a:avLst/>
          </a:prstGeom>
          <a:noFill/>
        </p:spPr>
        <p:txBody>
          <a:bodyPr wrap="square">
            <a:spAutoFit/>
          </a:bodyPr>
          <a:lstStyle/>
          <a:p>
            <a:r>
              <a:rPr lang="en-US" dirty="0">
                <a:solidFill>
                  <a:schemeClr val="bg1"/>
                </a:solidFill>
              </a:rPr>
              <a:t>Need to fill in September and January as the proper consistent apartment could not </a:t>
            </a:r>
            <a:r>
              <a:rPr lang="en-US">
                <a:solidFill>
                  <a:schemeClr val="bg1"/>
                </a:solidFill>
              </a:rPr>
              <a:t>be located</a:t>
            </a:r>
            <a:endParaRPr lang="en-MY" dirty="0">
              <a:solidFill>
                <a:schemeClr val="bg1"/>
              </a:solidFill>
            </a:endParaRPr>
          </a:p>
        </p:txBody>
      </p:sp>
    </p:spTree>
    <p:extLst>
      <p:ext uri="{BB962C8B-B14F-4D97-AF65-F5344CB8AC3E}">
        <p14:creationId xmlns:p14="http://schemas.microsoft.com/office/powerpoint/2010/main" val="2396945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A5531-8DAF-4F5C-92AD-0E95142FC97C}"/>
              </a:ext>
            </a:extLst>
          </p:cNvPr>
          <p:cNvSpPr>
            <a:spLocks noGrp="1"/>
          </p:cNvSpPr>
          <p:nvPr>
            <p:ph type="title"/>
          </p:nvPr>
        </p:nvSpPr>
        <p:spPr/>
        <p:txBody>
          <a:bodyPr/>
          <a:lstStyle/>
          <a:p>
            <a:r>
              <a:rPr lang="en-MY" dirty="0"/>
              <a:t>The summary of papers to find the dataset </a:t>
            </a:r>
          </a:p>
        </p:txBody>
      </p:sp>
      <p:sp>
        <p:nvSpPr>
          <p:cNvPr id="4" name="TextBox 3">
            <a:extLst>
              <a:ext uri="{FF2B5EF4-FFF2-40B4-BE49-F238E27FC236}">
                <a16:creationId xmlns:a16="http://schemas.microsoft.com/office/drawing/2014/main" id="{0D52C885-4B65-4E3E-AD79-85C27C9FF23E}"/>
              </a:ext>
            </a:extLst>
          </p:cNvPr>
          <p:cNvSpPr txBox="1"/>
          <p:nvPr/>
        </p:nvSpPr>
        <p:spPr>
          <a:xfrm>
            <a:off x="2285999" y="1987882"/>
            <a:ext cx="6088743" cy="1169551"/>
          </a:xfrm>
          <a:prstGeom prst="rect">
            <a:avLst/>
          </a:prstGeom>
          <a:noFill/>
        </p:spPr>
        <p:txBody>
          <a:bodyPr wrap="square">
            <a:spAutoFit/>
          </a:bodyPr>
          <a:lstStyle/>
          <a:p>
            <a:r>
              <a:rPr lang="en-US" dirty="0">
                <a:solidFill>
                  <a:schemeClr val="bg1"/>
                </a:solidFill>
              </a:rPr>
              <a:t>The next 2 slides will show the table where papers have been analyzed to find the dataset as well as the metrics for load balancing. Due to lack of time (as it took forever for windows update), it could not be presented beautifully. I took a screenshot from the thesis report itself. The references for the paper are also copied from the thesis report.</a:t>
            </a:r>
            <a:endParaRPr lang="en-MY" dirty="0">
              <a:solidFill>
                <a:schemeClr val="bg1"/>
              </a:solidFill>
            </a:endParaRPr>
          </a:p>
        </p:txBody>
      </p:sp>
    </p:spTree>
    <p:extLst>
      <p:ext uri="{BB962C8B-B14F-4D97-AF65-F5344CB8AC3E}">
        <p14:creationId xmlns:p14="http://schemas.microsoft.com/office/powerpoint/2010/main" val="825975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26140-0F3C-46EE-9D70-8C87A6E673BE}"/>
              </a:ext>
            </a:extLst>
          </p:cNvPr>
          <p:cNvSpPr>
            <a:spLocks noGrp="1"/>
          </p:cNvSpPr>
          <p:nvPr>
            <p:ph type="title"/>
          </p:nvPr>
        </p:nvSpPr>
        <p:spPr/>
        <p:txBody>
          <a:bodyPr/>
          <a:lstStyle/>
          <a:p>
            <a:endParaRPr lang="en-MY"/>
          </a:p>
        </p:txBody>
      </p:sp>
      <p:pic>
        <p:nvPicPr>
          <p:cNvPr id="4" name="Picture 3">
            <a:extLst>
              <a:ext uri="{FF2B5EF4-FFF2-40B4-BE49-F238E27FC236}">
                <a16:creationId xmlns:a16="http://schemas.microsoft.com/office/drawing/2014/main" id="{1AD23C36-B6E5-42C7-B5F2-C3CD8343AF1E}"/>
              </a:ext>
            </a:extLst>
          </p:cNvPr>
          <p:cNvPicPr>
            <a:picLocks noChangeAspect="1"/>
          </p:cNvPicPr>
          <p:nvPr/>
        </p:nvPicPr>
        <p:blipFill>
          <a:blip r:embed="rId2"/>
          <a:stretch>
            <a:fillRect/>
          </a:stretch>
        </p:blipFill>
        <p:spPr>
          <a:xfrm>
            <a:off x="294052" y="0"/>
            <a:ext cx="8555895" cy="5143500"/>
          </a:xfrm>
          <a:prstGeom prst="rect">
            <a:avLst/>
          </a:prstGeom>
        </p:spPr>
      </p:pic>
    </p:spTree>
    <p:extLst>
      <p:ext uri="{BB962C8B-B14F-4D97-AF65-F5344CB8AC3E}">
        <p14:creationId xmlns:p14="http://schemas.microsoft.com/office/powerpoint/2010/main" val="3815074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26140-0F3C-46EE-9D70-8C87A6E673BE}"/>
              </a:ext>
            </a:extLst>
          </p:cNvPr>
          <p:cNvSpPr>
            <a:spLocks noGrp="1"/>
          </p:cNvSpPr>
          <p:nvPr>
            <p:ph type="title"/>
          </p:nvPr>
        </p:nvSpPr>
        <p:spPr/>
        <p:txBody>
          <a:bodyPr/>
          <a:lstStyle/>
          <a:p>
            <a:endParaRPr lang="en-MY"/>
          </a:p>
        </p:txBody>
      </p:sp>
      <p:pic>
        <p:nvPicPr>
          <p:cNvPr id="5" name="Picture 4">
            <a:extLst>
              <a:ext uri="{FF2B5EF4-FFF2-40B4-BE49-F238E27FC236}">
                <a16:creationId xmlns:a16="http://schemas.microsoft.com/office/drawing/2014/main" id="{C842C185-D54A-480A-B0F4-A038CDB3E694}"/>
              </a:ext>
            </a:extLst>
          </p:cNvPr>
          <p:cNvPicPr>
            <a:picLocks noChangeAspect="1"/>
          </p:cNvPicPr>
          <p:nvPr/>
        </p:nvPicPr>
        <p:blipFill>
          <a:blip r:embed="rId2"/>
          <a:stretch>
            <a:fillRect/>
          </a:stretch>
        </p:blipFill>
        <p:spPr>
          <a:xfrm>
            <a:off x="0" y="0"/>
            <a:ext cx="3165703" cy="5143500"/>
          </a:xfrm>
          <a:prstGeom prst="rect">
            <a:avLst/>
          </a:prstGeom>
        </p:spPr>
      </p:pic>
      <p:pic>
        <p:nvPicPr>
          <p:cNvPr id="9" name="Picture 8">
            <a:extLst>
              <a:ext uri="{FF2B5EF4-FFF2-40B4-BE49-F238E27FC236}">
                <a16:creationId xmlns:a16="http://schemas.microsoft.com/office/drawing/2014/main" id="{5D419BEB-83FA-40DE-A975-FFC4369CC03B}"/>
              </a:ext>
            </a:extLst>
          </p:cNvPr>
          <p:cNvPicPr>
            <a:picLocks noChangeAspect="1"/>
          </p:cNvPicPr>
          <p:nvPr/>
        </p:nvPicPr>
        <p:blipFill>
          <a:blip r:embed="rId3"/>
          <a:stretch>
            <a:fillRect/>
          </a:stretch>
        </p:blipFill>
        <p:spPr>
          <a:xfrm>
            <a:off x="3165703" y="0"/>
            <a:ext cx="3165703" cy="5143500"/>
          </a:xfrm>
          <a:prstGeom prst="rect">
            <a:avLst/>
          </a:prstGeom>
        </p:spPr>
      </p:pic>
      <p:pic>
        <p:nvPicPr>
          <p:cNvPr id="11" name="Picture 10">
            <a:extLst>
              <a:ext uri="{FF2B5EF4-FFF2-40B4-BE49-F238E27FC236}">
                <a16:creationId xmlns:a16="http://schemas.microsoft.com/office/drawing/2014/main" id="{DE91A7CD-4951-4FC7-A689-78D95708409B}"/>
              </a:ext>
            </a:extLst>
          </p:cNvPr>
          <p:cNvPicPr>
            <a:picLocks noChangeAspect="1"/>
          </p:cNvPicPr>
          <p:nvPr/>
        </p:nvPicPr>
        <p:blipFill>
          <a:blip r:embed="rId4"/>
          <a:stretch>
            <a:fillRect/>
          </a:stretch>
        </p:blipFill>
        <p:spPr>
          <a:xfrm>
            <a:off x="6336962" y="0"/>
            <a:ext cx="2807037" cy="5143500"/>
          </a:xfrm>
          <a:prstGeom prst="rect">
            <a:avLst/>
          </a:prstGeom>
        </p:spPr>
      </p:pic>
    </p:spTree>
    <p:extLst>
      <p:ext uri="{BB962C8B-B14F-4D97-AF65-F5344CB8AC3E}">
        <p14:creationId xmlns:p14="http://schemas.microsoft.com/office/powerpoint/2010/main" val="1485961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A5531-8DAF-4F5C-92AD-0E95142FC97C}"/>
              </a:ext>
            </a:extLst>
          </p:cNvPr>
          <p:cNvSpPr>
            <a:spLocks noGrp="1"/>
          </p:cNvSpPr>
          <p:nvPr>
            <p:ph type="title"/>
          </p:nvPr>
        </p:nvSpPr>
        <p:spPr/>
        <p:txBody>
          <a:bodyPr/>
          <a:lstStyle/>
          <a:p>
            <a:r>
              <a:rPr lang="en-MY" dirty="0"/>
              <a:t>The types of metrics used</a:t>
            </a:r>
          </a:p>
        </p:txBody>
      </p:sp>
      <p:sp>
        <p:nvSpPr>
          <p:cNvPr id="4" name="TextBox 3">
            <a:extLst>
              <a:ext uri="{FF2B5EF4-FFF2-40B4-BE49-F238E27FC236}">
                <a16:creationId xmlns:a16="http://schemas.microsoft.com/office/drawing/2014/main" id="{0D52C885-4B65-4E3E-AD79-85C27C9FF23E}"/>
              </a:ext>
            </a:extLst>
          </p:cNvPr>
          <p:cNvSpPr txBox="1"/>
          <p:nvPr/>
        </p:nvSpPr>
        <p:spPr>
          <a:xfrm>
            <a:off x="2184399" y="745650"/>
            <a:ext cx="6088743" cy="2677656"/>
          </a:xfrm>
          <a:prstGeom prst="rect">
            <a:avLst/>
          </a:prstGeom>
          <a:noFill/>
        </p:spPr>
        <p:txBody>
          <a:bodyPr wrap="square">
            <a:spAutoFit/>
          </a:bodyPr>
          <a:lstStyle/>
          <a:p>
            <a:r>
              <a:rPr lang="en-US" dirty="0">
                <a:solidFill>
                  <a:schemeClr val="bg1"/>
                </a:solidFill>
              </a:rPr>
              <a:t>Load Balancing is judged on a few QoS (Quality of Service) metrics:</a:t>
            </a:r>
          </a:p>
          <a:p>
            <a:pPr marL="342900" indent="-342900">
              <a:buAutoNum type="arabicPeriod"/>
            </a:pPr>
            <a:r>
              <a:rPr lang="en-US" dirty="0">
                <a:solidFill>
                  <a:schemeClr val="bg1"/>
                </a:solidFill>
              </a:rPr>
              <a:t>Throughput</a:t>
            </a:r>
          </a:p>
          <a:p>
            <a:pPr marL="342900" indent="-342900">
              <a:buAutoNum type="arabicPeriod"/>
            </a:pPr>
            <a:r>
              <a:rPr lang="en-US" dirty="0">
                <a:solidFill>
                  <a:schemeClr val="bg1"/>
                </a:solidFill>
              </a:rPr>
              <a:t>2. Response Time</a:t>
            </a:r>
          </a:p>
          <a:p>
            <a:pPr marL="342900" indent="-342900">
              <a:buAutoNum type="arabicPeriod"/>
            </a:pPr>
            <a:r>
              <a:rPr lang="en-US" dirty="0">
                <a:solidFill>
                  <a:schemeClr val="bg1"/>
                </a:solidFill>
              </a:rPr>
              <a:t>3. Execution cost</a:t>
            </a:r>
          </a:p>
          <a:p>
            <a:pPr marL="342900" indent="-342900">
              <a:buAutoNum type="arabicPeriod"/>
            </a:pPr>
            <a:r>
              <a:rPr lang="en-US" dirty="0">
                <a:solidFill>
                  <a:schemeClr val="bg1"/>
                </a:solidFill>
              </a:rPr>
              <a:t>4. Scalability</a:t>
            </a:r>
          </a:p>
          <a:p>
            <a:pPr marL="342900" indent="-342900">
              <a:buAutoNum type="arabicPeriod"/>
            </a:pPr>
            <a:r>
              <a:rPr lang="en-US" dirty="0">
                <a:solidFill>
                  <a:schemeClr val="bg1"/>
                </a:solidFill>
              </a:rPr>
              <a:t>5. </a:t>
            </a:r>
            <a:r>
              <a:rPr lang="en-US" dirty="0" err="1">
                <a:solidFill>
                  <a:schemeClr val="bg1"/>
                </a:solidFill>
              </a:rPr>
              <a:t>Makespan</a:t>
            </a:r>
            <a:endParaRPr lang="en-US" dirty="0">
              <a:solidFill>
                <a:schemeClr val="bg1"/>
              </a:solidFill>
            </a:endParaRPr>
          </a:p>
          <a:p>
            <a:pPr marL="342900" indent="-342900">
              <a:buAutoNum type="arabicPeriod"/>
            </a:pPr>
            <a:r>
              <a:rPr lang="en-US" dirty="0">
                <a:solidFill>
                  <a:schemeClr val="bg1"/>
                </a:solidFill>
              </a:rPr>
              <a:t>6. Fault tolerance</a:t>
            </a:r>
          </a:p>
          <a:p>
            <a:pPr marL="342900" indent="-342900">
              <a:buAutoNum type="arabicPeriod"/>
            </a:pPr>
            <a:r>
              <a:rPr lang="en-US" dirty="0">
                <a:solidFill>
                  <a:schemeClr val="bg1"/>
                </a:solidFill>
              </a:rPr>
              <a:t>7. Migration time</a:t>
            </a:r>
          </a:p>
          <a:p>
            <a:pPr marL="342900" indent="-342900">
              <a:buAutoNum type="arabicPeriod"/>
            </a:pPr>
            <a:r>
              <a:rPr lang="en-US" dirty="0">
                <a:solidFill>
                  <a:schemeClr val="bg1"/>
                </a:solidFill>
              </a:rPr>
              <a:t>8. Green factors</a:t>
            </a:r>
          </a:p>
          <a:p>
            <a:pPr marL="342900" indent="-342900">
              <a:buAutoNum type="arabicPeriod"/>
            </a:pPr>
            <a:r>
              <a:rPr lang="en-US" dirty="0">
                <a:solidFill>
                  <a:schemeClr val="bg1"/>
                </a:solidFill>
              </a:rPr>
              <a:t>9. Resource utilization</a:t>
            </a:r>
          </a:p>
          <a:p>
            <a:pPr marL="342900" indent="-342900">
              <a:buAutoNum type="arabicPeriod"/>
            </a:pPr>
            <a:r>
              <a:rPr lang="en-US" dirty="0">
                <a:solidFill>
                  <a:schemeClr val="bg1"/>
                </a:solidFill>
                <a:highlight>
                  <a:srgbClr val="00FF00"/>
                </a:highlight>
              </a:rPr>
              <a:t>10. Service time</a:t>
            </a:r>
          </a:p>
          <a:p>
            <a:pPr marL="342900" indent="-342900">
              <a:buAutoNum type="arabicPeriod"/>
            </a:pPr>
            <a:r>
              <a:rPr lang="en-US" dirty="0">
                <a:solidFill>
                  <a:schemeClr val="bg1"/>
                </a:solidFill>
                <a:highlight>
                  <a:srgbClr val="00FF00"/>
                </a:highlight>
              </a:rPr>
              <a:t>11.Cost of VM</a:t>
            </a:r>
            <a:endParaRPr lang="en-MY" dirty="0">
              <a:solidFill>
                <a:schemeClr val="bg1"/>
              </a:solidFill>
              <a:highlight>
                <a:srgbClr val="00FF00"/>
              </a:highlight>
            </a:endParaRPr>
          </a:p>
        </p:txBody>
      </p:sp>
      <p:sp>
        <p:nvSpPr>
          <p:cNvPr id="5" name="TextBox 4">
            <a:extLst>
              <a:ext uri="{FF2B5EF4-FFF2-40B4-BE49-F238E27FC236}">
                <a16:creationId xmlns:a16="http://schemas.microsoft.com/office/drawing/2014/main" id="{26A903CA-0072-40DA-84F2-D33BEE195B39}"/>
              </a:ext>
            </a:extLst>
          </p:cNvPr>
          <p:cNvSpPr txBox="1"/>
          <p:nvPr/>
        </p:nvSpPr>
        <p:spPr>
          <a:xfrm>
            <a:off x="4959247" y="2989179"/>
            <a:ext cx="3313895" cy="923330"/>
          </a:xfrm>
          <a:prstGeom prst="rect">
            <a:avLst/>
          </a:prstGeom>
          <a:noFill/>
        </p:spPr>
        <p:txBody>
          <a:bodyPr wrap="square">
            <a:spAutoFit/>
          </a:bodyPr>
          <a:lstStyle/>
          <a:p>
            <a:r>
              <a:rPr lang="en-MY" sz="1800" dirty="0">
                <a:solidFill>
                  <a:schemeClr val="bg1"/>
                </a:solidFill>
              </a:rPr>
              <a:t>Highlighted ones might be considered for our thesis – still under research</a:t>
            </a:r>
          </a:p>
        </p:txBody>
      </p:sp>
    </p:spTree>
    <p:extLst>
      <p:ext uri="{BB962C8B-B14F-4D97-AF65-F5344CB8AC3E}">
        <p14:creationId xmlns:p14="http://schemas.microsoft.com/office/powerpoint/2010/main" val="3443630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pic>
        <p:nvPicPr>
          <p:cNvPr id="294" name="Google Shape;294;p43"/>
          <p:cNvPicPr preferRelativeResize="0"/>
          <p:nvPr/>
        </p:nvPicPr>
        <p:blipFill>
          <a:blip r:embed="rId3">
            <a:alphaModFix/>
          </a:blip>
          <a:stretch>
            <a:fillRect/>
          </a:stretch>
        </p:blipFill>
        <p:spPr>
          <a:xfrm>
            <a:off x="1615150" y="158921"/>
            <a:ext cx="6142574" cy="4494707"/>
          </a:xfrm>
          <a:prstGeom prst="rect">
            <a:avLst/>
          </a:prstGeom>
          <a:noFill/>
          <a:ln>
            <a:noFill/>
          </a:ln>
        </p:spPr>
      </p:pic>
      <p:sp>
        <p:nvSpPr>
          <p:cNvPr id="295" name="Google Shape;295;p43"/>
          <p:cNvSpPr txBox="1">
            <a:spLocks noGrp="1"/>
          </p:cNvSpPr>
          <p:nvPr>
            <p:ph type="ctrTitle"/>
          </p:nvPr>
        </p:nvSpPr>
        <p:spPr>
          <a:xfrm flipH="1">
            <a:off x="2486100" y="1525800"/>
            <a:ext cx="4171800" cy="177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br>
              <a:rPr lang="en" dirty="0"/>
            </a:br>
            <a:r>
              <a:rPr lang="en-MY" sz="3200" dirty="0"/>
              <a:t>Tack </a:t>
            </a:r>
            <a:r>
              <a:rPr lang="en-MY" sz="3200" dirty="0" err="1"/>
              <a:t>så</a:t>
            </a:r>
            <a:r>
              <a:rPr lang="en-MY" sz="3200" dirty="0"/>
              <a:t> </a:t>
            </a:r>
            <a:r>
              <a:rPr lang="en-MY" sz="3200" dirty="0" err="1"/>
              <a:t>mycket</a:t>
            </a:r>
            <a:endParaRPr dirty="0"/>
          </a:p>
        </p:txBody>
      </p:sp>
      <p:pic>
        <p:nvPicPr>
          <p:cNvPr id="296" name="Google Shape;296;p43"/>
          <p:cNvPicPr preferRelativeResize="0"/>
          <p:nvPr/>
        </p:nvPicPr>
        <p:blipFill>
          <a:blip r:embed="rId4">
            <a:alphaModFix/>
          </a:blip>
          <a:stretch>
            <a:fillRect/>
          </a:stretch>
        </p:blipFill>
        <p:spPr>
          <a:xfrm>
            <a:off x="6657900" y="-313730"/>
            <a:ext cx="855107" cy="853725"/>
          </a:xfrm>
          <a:prstGeom prst="rect">
            <a:avLst/>
          </a:prstGeom>
          <a:noFill/>
          <a:ln>
            <a:noFill/>
          </a:ln>
        </p:spPr>
      </p:pic>
      <p:pic>
        <p:nvPicPr>
          <p:cNvPr id="297" name="Google Shape;297;p43"/>
          <p:cNvPicPr preferRelativeResize="0"/>
          <p:nvPr/>
        </p:nvPicPr>
        <p:blipFill>
          <a:blip r:embed="rId5">
            <a:alphaModFix/>
          </a:blip>
          <a:stretch>
            <a:fillRect/>
          </a:stretch>
        </p:blipFill>
        <p:spPr>
          <a:xfrm>
            <a:off x="7500274" y="892754"/>
            <a:ext cx="1778952" cy="296500"/>
          </a:xfrm>
          <a:prstGeom prst="rect">
            <a:avLst/>
          </a:prstGeom>
          <a:noFill/>
          <a:ln>
            <a:noFill/>
          </a:ln>
        </p:spPr>
      </p:pic>
      <p:pic>
        <p:nvPicPr>
          <p:cNvPr id="298" name="Google Shape;298;p43"/>
          <p:cNvPicPr preferRelativeResize="0"/>
          <p:nvPr/>
        </p:nvPicPr>
        <p:blipFill>
          <a:blip r:embed="rId6">
            <a:alphaModFix/>
          </a:blip>
          <a:stretch>
            <a:fillRect/>
          </a:stretch>
        </p:blipFill>
        <p:spPr>
          <a:xfrm rot="-4441753">
            <a:off x="4307750" y="4689375"/>
            <a:ext cx="663801" cy="527550"/>
          </a:xfrm>
          <a:prstGeom prst="rect">
            <a:avLst/>
          </a:prstGeom>
          <a:noFill/>
          <a:ln>
            <a:noFill/>
          </a:ln>
        </p:spPr>
      </p:pic>
      <p:pic>
        <p:nvPicPr>
          <p:cNvPr id="299" name="Google Shape;299;p43"/>
          <p:cNvPicPr preferRelativeResize="0"/>
          <p:nvPr/>
        </p:nvPicPr>
        <p:blipFill>
          <a:blip r:embed="rId5">
            <a:alphaModFix/>
          </a:blip>
          <a:stretch>
            <a:fillRect/>
          </a:stretch>
        </p:blipFill>
        <p:spPr>
          <a:xfrm>
            <a:off x="-527776" y="4455254"/>
            <a:ext cx="1778952" cy="296500"/>
          </a:xfrm>
          <a:prstGeom prst="rect">
            <a:avLst/>
          </a:prstGeom>
          <a:noFill/>
          <a:ln>
            <a:noFill/>
          </a:ln>
        </p:spPr>
      </p:pic>
      <p:pic>
        <p:nvPicPr>
          <p:cNvPr id="300" name="Google Shape;300;p43"/>
          <p:cNvPicPr preferRelativeResize="0"/>
          <p:nvPr/>
        </p:nvPicPr>
        <p:blipFill>
          <a:blip r:embed="rId6">
            <a:alphaModFix/>
          </a:blip>
          <a:stretch>
            <a:fillRect/>
          </a:stretch>
        </p:blipFill>
        <p:spPr>
          <a:xfrm rot="2105642">
            <a:off x="-212687" y="2209628"/>
            <a:ext cx="880667" cy="699903"/>
          </a:xfrm>
          <a:prstGeom prst="rect">
            <a:avLst/>
          </a:prstGeom>
          <a:noFill/>
          <a:ln>
            <a:noFill/>
          </a:ln>
        </p:spPr>
      </p:pic>
      <p:pic>
        <p:nvPicPr>
          <p:cNvPr id="301" name="Google Shape;301;p43"/>
          <p:cNvPicPr preferRelativeResize="0"/>
          <p:nvPr/>
        </p:nvPicPr>
        <p:blipFill>
          <a:blip r:embed="rId4">
            <a:alphaModFix/>
          </a:blip>
          <a:stretch>
            <a:fillRect/>
          </a:stretch>
        </p:blipFill>
        <p:spPr>
          <a:xfrm rot="2298421">
            <a:off x="923475" y="719695"/>
            <a:ext cx="855107" cy="853726"/>
          </a:xfrm>
          <a:prstGeom prst="rect">
            <a:avLst/>
          </a:prstGeom>
          <a:noFill/>
          <a:ln>
            <a:noFill/>
          </a:ln>
        </p:spPr>
      </p:pic>
      <p:pic>
        <p:nvPicPr>
          <p:cNvPr id="302" name="Google Shape;302;p43"/>
          <p:cNvPicPr preferRelativeResize="0"/>
          <p:nvPr/>
        </p:nvPicPr>
        <p:blipFill rotWithShape="1">
          <a:blip r:embed="rId7">
            <a:alphaModFix/>
          </a:blip>
          <a:srcRect/>
          <a:stretch/>
        </p:blipFill>
        <p:spPr>
          <a:xfrm rot="2298419">
            <a:off x="7930275" y="4493619"/>
            <a:ext cx="855107" cy="853725"/>
          </a:xfrm>
          <a:prstGeom prst="rect">
            <a:avLst/>
          </a:prstGeom>
          <a:noFill/>
          <a:ln>
            <a:noFill/>
          </a:ln>
        </p:spPr>
      </p:pic>
      <p:sp>
        <p:nvSpPr>
          <p:cNvPr id="14" name="TextBox 13">
            <a:extLst>
              <a:ext uri="{FF2B5EF4-FFF2-40B4-BE49-F238E27FC236}">
                <a16:creationId xmlns:a16="http://schemas.microsoft.com/office/drawing/2014/main" id="{FA1F6F45-379D-4F3B-9B0B-2FF561CBA4F4}"/>
              </a:ext>
            </a:extLst>
          </p:cNvPr>
          <p:cNvSpPr txBox="1"/>
          <p:nvPr/>
        </p:nvSpPr>
        <p:spPr>
          <a:xfrm>
            <a:off x="2233523" y="3099070"/>
            <a:ext cx="4905828"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30FCF1"/>
              </a:buClr>
              <a:buSzPts val="1400"/>
              <a:buFont typeface="Work Sans Light"/>
              <a:buNone/>
              <a:tabLst/>
              <a:defRPr/>
            </a:pPr>
            <a:r>
              <a:rPr kumimoji="0" lang="en-US" sz="1400" b="0" i="0" u="none" strike="noStrike" kern="0" cap="none" spc="0" normalizeH="0" baseline="0" noProof="0" dirty="0">
                <a:ln>
                  <a:noFill/>
                </a:ln>
                <a:solidFill>
                  <a:srgbClr val="30FCF1"/>
                </a:solidFill>
                <a:effectLst/>
                <a:uLnTx/>
                <a:uFillTx/>
                <a:latin typeface="Work Sans Light"/>
                <a:sym typeface="Work Sans Light"/>
              </a:rPr>
              <a:t>Any Questions?</a:t>
            </a:r>
          </a:p>
        </p:txBody>
      </p:sp>
      <p:sp>
        <p:nvSpPr>
          <p:cNvPr id="12" name="TextBox 11">
            <a:extLst>
              <a:ext uri="{FF2B5EF4-FFF2-40B4-BE49-F238E27FC236}">
                <a16:creationId xmlns:a16="http://schemas.microsoft.com/office/drawing/2014/main" id="{70A225B0-DC8B-45A7-97C5-89E04E3269FB}"/>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8"/>
              </a:rPr>
              <a:t>fatmir-0@student.ltu.se</a:t>
            </a:r>
            <a:r>
              <a:rPr lang="en-MY" sz="900" dirty="0">
                <a:solidFill>
                  <a:schemeClr val="tx2"/>
                </a:solidFill>
              </a:rPr>
              <a:t>							</a:t>
            </a:r>
          </a:p>
        </p:txBody>
      </p:sp>
    </p:spTree>
    <p:extLst>
      <p:ext uri="{BB962C8B-B14F-4D97-AF65-F5344CB8AC3E}">
        <p14:creationId xmlns:p14="http://schemas.microsoft.com/office/powerpoint/2010/main" val="276057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D2395B-4D3E-4EB2-87E7-E8D945BAC1B4}"/>
              </a:ext>
            </a:extLst>
          </p:cNvPr>
          <p:cNvSpPr txBox="1"/>
          <p:nvPr/>
        </p:nvSpPr>
        <p:spPr>
          <a:xfrm>
            <a:off x="0" y="4891314"/>
            <a:ext cx="9144000" cy="230832"/>
          </a:xfrm>
          <a:prstGeom prst="rect">
            <a:avLst/>
          </a:prstGeom>
          <a:noFill/>
        </p:spPr>
        <p:txBody>
          <a:bodyPr wrap="square" rtlCol="0">
            <a:spAutoFit/>
          </a:bodyPr>
          <a:lstStyle/>
          <a:p>
            <a:r>
              <a:rPr lang="en-MY" sz="900" dirty="0">
                <a:solidFill>
                  <a:schemeClr val="tx2"/>
                </a:solidFill>
                <a:hlinkClick r:id="rId2"/>
              </a:rPr>
              <a:t>fatmir-0@student.ltu.se</a:t>
            </a:r>
            <a:r>
              <a:rPr lang="en-MY" sz="900" dirty="0">
                <a:solidFill>
                  <a:schemeClr val="tx2"/>
                </a:solidFill>
              </a:rPr>
              <a:t>							 11/02/2022 | 11</a:t>
            </a:r>
          </a:p>
        </p:txBody>
      </p:sp>
      <p:sp>
        <p:nvSpPr>
          <p:cNvPr id="4" name="Google Shape;757;p56">
            <a:extLst>
              <a:ext uri="{FF2B5EF4-FFF2-40B4-BE49-F238E27FC236}">
                <a16:creationId xmlns:a16="http://schemas.microsoft.com/office/drawing/2014/main" id="{EB2408A1-7C75-43DF-9258-E151BC1DD241}"/>
              </a:ext>
            </a:extLst>
          </p:cNvPr>
          <p:cNvSpPr txBox="1">
            <a:spLocks noGrp="1"/>
          </p:cNvSpPr>
          <p:nvPr>
            <p:ph type="ctrTitle"/>
          </p:nvPr>
        </p:nvSpPr>
        <p:spPr>
          <a:xfrm>
            <a:off x="2249716" y="462936"/>
            <a:ext cx="4330381"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References</a:t>
            </a:r>
            <a:endParaRPr dirty="0"/>
          </a:p>
        </p:txBody>
      </p:sp>
      <p:sp>
        <p:nvSpPr>
          <p:cNvPr id="6" name="Google Shape;432;p49">
            <a:extLst>
              <a:ext uri="{FF2B5EF4-FFF2-40B4-BE49-F238E27FC236}">
                <a16:creationId xmlns:a16="http://schemas.microsoft.com/office/drawing/2014/main" id="{A375689B-1416-4F16-941B-B6D0F88F7931}"/>
              </a:ext>
            </a:extLst>
          </p:cNvPr>
          <p:cNvSpPr txBox="1">
            <a:spLocks noGrp="1"/>
          </p:cNvSpPr>
          <p:nvPr>
            <p:ph type="subTitle" idx="1"/>
          </p:nvPr>
        </p:nvSpPr>
        <p:spPr>
          <a:xfrm flipH="1">
            <a:off x="96101" y="969492"/>
            <a:ext cx="8735841" cy="100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MY" sz="1100" dirty="0"/>
              <a:t>[1] </a:t>
            </a:r>
            <a:r>
              <a:rPr lang="en-MY" sz="1100" dirty="0">
                <a:hlinkClick r:id="rId3"/>
              </a:rPr>
              <a:t>https://www.youtube.com/watch?v=SqSUJ0UYWMQ</a:t>
            </a:r>
            <a:endParaRPr lang="en-MY" sz="1100" dirty="0"/>
          </a:p>
          <a:p>
            <a:pPr marL="0" lvl="0" indent="0" algn="l" rtl="0">
              <a:spcBef>
                <a:spcPts val="0"/>
              </a:spcBef>
              <a:spcAft>
                <a:spcPts val="0"/>
              </a:spcAft>
            </a:pPr>
            <a:r>
              <a:rPr lang="en-MY" sz="1100" dirty="0"/>
              <a:t>[2] https://techcrunch.com/2014/11/08/littles-law-is-big-for-startups/?guccounter=1&amp;guce_referrer=aHR0cHM6Ly93d3cuZ29vZ2xlLmNvbS8&amp;guce_referrer_sig=AQAAAFvY4BNr5Vvu2uDhXO4VTDuLiVSsISoGSjMxJMxW1Pt6ar11_kEY1wq5aw5HlXlySpE0jUAVwaZrqBu00JlSq7EUCeucjIMrTrHpRp59P000WKfozg64v5gANPPBZ1cB1W72iB8KG7aZ9xlUhU3E68QBMT2CsMngoCUV5UZ2HcNW</a:t>
            </a:r>
          </a:p>
          <a:p>
            <a:pPr marL="0" lvl="0" indent="0" algn="l" rtl="0">
              <a:spcBef>
                <a:spcPts val="0"/>
              </a:spcBef>
              <a:spcAft>
                <a:spcPts val="0"/>
              </a:spcAft>
            </a:pPr>
            <a:r>
              <a:rPr lang="en-MY" sz="1100" dirty="0"/>
              <a:t>[3] </a:t>
            </a:r>
            <a:r>
              <a:rPr lang="en-US" sz="1100" dirty="0"/>
              <a:t>Konstantopoulos, T. A review of Burke’s theorem for Brownian motion. Queueing Syst 83, 1–12 (2016). </a:t>
            </a:r>
            <a:r>
              <a:rPr lang="en-US" sz="1100" dirty="0">
                <a:hlinkClick r:id="rId4"/>
              </a:rPr>
              <a:t>https://doi.org/10.1007/s11134-016-9478-x</a:t>
            </a:r>
            <a:endParaRPr lang="en-US" sz="1100" dirty="0"/>
          </a:p>
          <a:p>
            <a:pPr marL="0" lvl="0" indent="0" algn="l" rtl="0">
              <a:spcBef>
                <a:spcPts val="0"/>
              </a:spcBef>
              <a:spcAft>
                <a:spcPts val="0"/>
              </a:spcAft>
            </a:pPr>
            <a:r>
              <a:rPr lang="en-US" sz="1100" dirty="0"/>
              <a:t>[4] Chen H., Yao D.D. (2001) Jackson Networks. In: Fundamentals of Queueing Networks. Stochastic Modelling and Applied Probability, vol 46. Springer, New York, NY. </a:t>
            </a:r>
            <a:r>
              <a:rPr lang="en-US" sz="1100" dirty="0">
                <a:hlinkClick r:id="rId5"/>
              </a:rPr>
              <a:t>https://doi.org/10.1007/978-1-4757-5301-1_2</a:t>
            </a:r>
            <a:endParaRPr lang="en-US" sz="1100" dirty="0"/>
          </a:p>
          <a:p>
            <a:pPr marL="0" lvl="0" indent="0" algn="l" rtl="0">
              <a:spcBef>
                <a:spcPts val="0"/>
              </a:spcBef>
              <a:spcAft>
                <a:spcPts val="0"/>
              </a:spcAft>
            </a:pPr>
            <a:r>
              <a:rPr lang="en-US" sz="1100" dirty="0"/>
              <a:t>[5] M. López-Benítez, C. Majumdar and S. N. Merchant, "Aggregated Traffic Models for Real-World Data in the Internet of Things," in IEEE Wireless Communications Letters, vol. 9, no. 7, pp. 1046-1050, July 2020, </a:t>
            </a:r>
            <a:r>
              <a:rPr lang="en-US" sz="1100" dirty="0" err="1"/>
              <a:t>doi</a:t>
            </a:r>
            <a:r>
              <a:rPr lang="en-US" sz="1100" dirty="0"/>
              <a:t>: 10.1109/LWC.2020.2980272.</a:t>
            </a:r>
          </a:p>
          <a:p>
            <a:pPr marL="0" lvl="0" indent="0" algn="l" rtl="0">
              <a:spcBef>
                <a:spcPts val="0"/>
              </a:spcBef>
              <a:spcAft>
                <a:spcPts val="0"/>
              </a:spcAft>
            </a:pPr>
            <a:r>
              <a:rPr lang="en-US" sz="1100" dirty="0"/>
              <a:t>[6] M. López-Benítez, C. Majumdar and S. N. Merchant, "Aggregated Traffic Models for Real-World Data in the Internet of Things," in IEEE Wireless Communications Letters, vol. 9, no. 7, pp. 1046-1050, July 2020, </a:t>
            </a:r>
            <a:r>
              <a:rPr lang="en-US" sz="1100" dirty="0" err="1"/>
              <a:t>doi</a:t>
            </a:r>
            <a:r>
              <a:rPr lang="en-US" sz="1100" dirty="0"/>
              <a:t>: 10.1109/LWC.2020.2980272.</a:t>
            </a:r>
          </a:p>
          <a:p>
            <a:pPr marL="0" lvl="0" indent="0" algn="l" rtl="0">
              <a:spcBef>
                <a:spcPts val="0"/>
              </a:spcBef>
              <a:spcAft>
                <a:spcPts val="0"/>
              </a:spcAft>
            </a:pPr>
            <a:r>
              <a:rPr lang="en-US" sz="1100" dirty="0"/>
              <a:t>[7] </a:t>
            </a:r>
            <a:r>
              <a:rPr lang="en-US" sz="1100" dirty="0" err="1"/>
              <a:t>ing</a:t>
            </a:r>
            <a:r>
              <a:rPr lang="en-US" sz="1100" dirty="0"/>
              <a:t> Yuan, Yu Zheng, </a:t>
            </a:r>
            <a:r>
              <a:rPr lang="en-US" sz="1100" dirty="0" err="1"/>
              <a:t>Chengyang</a:t>
            </a:r>
            <a:r>
              <a:rPr lang="en-US" sz="1100" dirty="0"/>
              <a:t> Zhang, </a:t>
            </a:r>
            <a:r>
              <a:rPr lang="en-US" sz="1100" dirty="0" err="1"/>
              <a:t>Wenlei</a:t>
            </a:r>
            <a:r>
              <a:rPr lang="en-US" sz="1100" dirty="0"/>
              <a:t> </a:t>
            </a:r>
            <a:r>
              <a:rPr lang="en-US" sz="1100" dirty="0" err="1"/>
              <a:t>Xie</a:t>
            </a:r>
            <a:r>
              <a:rPr lang="en-US" sz="1100" dirty="0"/>
              <a:t>, Xing </a:t>
            </a:r>
            <a:r>
              <a:rPr lang="en-US" sz="1100" dirty="0" err="1"/>
              <a:t>Xie</a:t>
            </a:r>
            <a:r>
              <a:rPr lang="en-US" sz="1100" dirty="0"/>
              <a:t>, </a:t>
            </a:r>
            <a:r>
              <a:rPr lang="en-US" sz="1100" dirty="0" err="1"/>
              <a:t>Guangzhong</a:t>
            </a:r>
            <a:r>
              <a:rPr lang="en-US" sz="1100" dirty="0"/>
              <a:t> Sun, and Yan Huang. </a:t>
            </a:r>
            <a:r>
              <a:rPr lang="en-US" sz="1100" dirty="0" err="1"/>
              <a:t>Tdrive</a:t>
            </a:r>
            <a:r>
              <a:rPr lang="en-US" sz="1100" dirty="0"/>
              <a:t>: driving directions based on taxi trajectories. In Proceedings of the 18th SIGSPATIAL International</a:t>
            </a:r>
          </a:p>
          <a:p>
            <a:pPr marL="0" lvl="0" indent="0" algn="l" rtl="0">
              <a:spcBef>
                <a:spcPts val="0"/>
              </a:spcBef>
              <a:spcAft>
                <a:spcPts val="0"/>
              </a:spcAft>
            </a:pPr>
            <a:r>
              <a:rPr lang="en-US" sz="1100" dirty="0"/>
              <a:t>Conference on Advances in Geographic Information Systems, GIS ’10, pages 99{108, New York, NY, USA,</a:t>
            </a:r>
          </a:p>
          <a:p>
            <a:pPr marL="0" lvl="0" indent="0" algn="l" rtl="0">
              <a:spcBef>
                <a:spcPts val="0"/>
              </a:spcBef>
              <a:spcAft>
                <a:spcPts val="0"/>
              </a:spcAft>
            </a:pPr>
            <a:r>
              <a:rPr lang="en-US" sz="1100" dirty="0"/>
              <a:t>2010. ACM.</a:t>
            </a:r>
          </a:p>
          <a:p>
            <a:pPr marL="0" lvl="0" indent="0" algn="l" rtl="0">
              <a:spcBef>
                <a:spcPts val="0"/>
              </a:spcBef>
              <a:spcAft>
                <a:spcPts val="0"/>
              </a:spcAft>
            </a:pPr>
            <a:r>
              <a:rPr lang="en-US" sz="1100" dirty="0"/>
              <a:t>[8] Huang, </a:t>
            </a:r>
            <a:r>
              <a:rPr lang="en-US" sz="1100" dirty="0" err="1"/>
              <a:t>Jiwei</a:t>
            </a:r>
            <a:r>
              <a:rPr lang="en-US" sz="1100" dirty="0"/>
              <a:t> &amp; Li, </a:t>
            </a:r>
            <a:r>
              <a:rPr lang="en-US" sz="1100" dirty="0" err="1"/>
              <a:t>Songyuan</a:t>
            </a:r>
            <a:r>
              <a:rPr lang="en-US" sz="1100" dirty="0"/>
              <a:t> &amp; Chen, Ying &amp; Chen, </a:t>
            </a:r>
            <a:r>
              <a:rPr lang="en-US" sz="1100" dirty="0" err="1"/>
              <a:t>Junliang</a:t>
            </a:r>
            <a:r>
              <a:rPr lang="en-US" sz="1100" dirty="0"/>
              <a:t>. (2018). Performance modelling and analysis for IoT services. International Journal of Web and Grid Services. 14. 146. 10.1504/IJWGS.2018.090742. </a:t>
            </a:r>
          </a:p>
          <a:p>
            <a:pPr marL="0" lvl="0" indent="0" algn="l" rtl="0">
              <a:spcBef>
                <a:spcPts val="0"/>
              </a:spcBef>
              <a:spcAft>
                <a:spcPts val="0"/>
              </a:spcAft>
            </a:pPr>
            <a:r>
              <a:rPr lang="en-US" sz="1100" dirty="0"/>
              <a:t>[9] Tran-Gia, Phuoc &amp; </a:t>
            </a:r>
            <a:r>
              <a:rPr lang="en-US" sz="1100" dirty="0" err="1"/>
              <a:t>Hossfeld</a:t>
            </a:r>
            <a:r>
              <a:rPr lang="en-US" sz="1100" dirty="0"/>
              <a:t>, Tobias (2021). Performance Modeling and Analysis of Communication Networks</a:t>
            </a:r>
          </a:p>
          <a:p>
            <a:pPr marL="0" lvl="0" indent="0" algn="l" rtl="0">
              <a:spcBef>
                <a:spcPts val="0"/>
              </a:spcBef>
              <a:spcAft>
                <a:spcPts val="0"/>
              </a:spcAft>
            </a:pPr>
            <a:r>
              <a:rPr lang="en-US" sz="1100" dirty="0"/>
              <a:t>- A Lecture Note. Würzburg University Press. https://doi.org/10.25972/WUP-978-3-95826-153-2 </a:t>
            </a:r>
            <a:endParaRPr lang="en-MY" sz="1100" dirty="0"/>
          </a:p>
        </p:txBody>
      </p:sp>
    </p:spTree>
    <p:extLst>
      <p:ext uri="{BB962C8B-B14F-4D97-AF65-F5344CB8AC3E}">
        <p14:creationId xmlns:p14="http://schemas.microsoft.com/office/powerpoint/2010/main" val="2139577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5"/>
          <p:cNvSpPr txBox="1">
            <a:spLocks noGrp="1"/>
          </p:cNvSpPr>
          <p:nvPr>
            <p:ph type="title" idx="15"/>
          </p:nvPr>
        </p:nvSpPr>
        <p:spPr>
          <a:xfrm rot="-5400000">
            <a:off x="-1014638" y="2252550"/>
            <a:ext cx="3657600" cy="64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pic>
        <p:nvPicPr>
          <p:cNvPr id="186" name="Google Shape;186;p35"/>
          <p:cNvPicPr preferRelativeResize="0"/>
          <p:nvPr/>
        </p:nvPicPr>
        <p:blipFill rotWithShape="1">
          <a:blip r:embed="rId3">
            <a:alphaModFix/>
          </a:blip>
          <a:srcRect t="7911" b="7920"/>
          <a:stretch/>
        </p:blipFill>
        <p:spPr>
          <a:xfrm>
            <a:off x="1250835" y="1064074"/>
            <a:ext cx="643801" cy="590555"/>
          </a:xfrm>
          <a:prstGeom prst="rect">
            <a:avLst/>
          </a:prstGeom>
          <a:noFill/>
          <a:ln>
            <a:noFill/>
          </a:ln>
        </p:spPr>
      </p:pic>
      <p:pic>
        <p:nvPicPr>
          <p:cNvPr id="187" name="Google Shape;187;p35"/>
          <p:cNvPicPr preferRelativeResize="0"/>
          <p:nvPr/>
        </p:nvPicPr>
        <p:blipFill rotWithShape="1">
          <a:blip r:embed="rId4">
            <a:alphaModFix/>
          </a:blip>
          <a:srcRect t="4636" b="4636"/>
          <a:stretch/>
        </p:blipFill>
        <p:spPr>
          <a:xfrm>
            <a:off x="1735117" y="1036943"/>
            <a:ext cx="440380" cy="648578"/>
          </a:xfrm>
          <a:prstGeom prst="rect">
            <a:avLst/>
          </a:prstGeom>
          <a:noFill/>
          <a:ln>
            <a:noFill/>
          </a:ln>
        </p:spPr>
      </p:pic>
      <p:sp>
        <p:nvSpPr>
          <p:cNvPr id="188" name="Google Shape;188;p35"/>
          <p:cNvSpPr txBox="1">
            <a:spLocks noGrp="1"/>
          </p:cNvSpPr>
          <p:nvPr>
            <p:ph type="ctrTitle"/>
          </p:nvPr>
        </p:nvSpPr>
        <p:spPr>
          <a:xfrm flipH="1">
            <a:off x="2075795" y="1366608"/>
            <a:ext cx="1610901" cy="3248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MY"/>
              <a:t>Latest additions</a:t>
            </a:r>
            <a:endParaRPr dirty="0"/>
          </a:p>
        </p:txBody>
      </p:sp>
      <p:pic>
        <p:nvPicPr>
          <p:cNvPr id="33" name="Google Shape;186;p35">
            <a:extLst>
              <a:ext uri="{FF2B5EF4-FFF2-40B4-BE49-F238E27FC236}">
                <a16:creationId xmlns:a16="http://schemas.microsoft.com/office/drawing/2014/main" id="{9FCDAC86-AE52-4697-853B-749FAF3F6057}"/>
              </a:ext>
            </a:extLst>
          </p:cNvPr>
          <p:cNvPicPr preferRelativeResize="0"/>
          <p:nvPr/>
        </p:nvPicPr>
        <p:blipFill rotWithShape="1">
          <a:blip r:embed="rId3">
            <a:alphaModFix/>
          </a:blip>
          <a:srcRect t="7911" b="7920"/>
          <a:stretch/>
        </p:blipFill>
        <p:spPr>
          <a:xfrm>
            <a:off x="1250835" y="2225217"/>
            <a:ext cx="643801" cy="590555"/>
          </a:xfrm>
          <a:prstGeom prst="rect">
            <a:avLst/>
          </a:prstGeom>
          <a:noFill/>
          <a:ln>
            <a:noFill/>
          </a:ln>
        </p:spPr>
      </p:pic>
      <p:sp>
        <p:nvSpPr>
          <p:cNvPr id="35" name="Google Shape;188;p35">
            <a:extLst>
              <a:ext uri="{FF2B5EF4-FFF2-40B4-BE49-F238E27FC236}">
                <a16:creationId xmlns:a16="http://schemas.microsoft.com/office/drawing/2014/main" id="{D4A05F61-2A74-4FDD-9335-8E26AA1B7E7D}"/>
              </a:ext>
            </a:extLst>
          </p:cNvPr>
          <p:cNvSpPr txBox="1">
            <a:spLocks/>
          </p:cNvSpPr>
          <p:nvPr/>
        </p:nvSpPr>
        <p:spPr>
          <a:xfrm flipH="1">
            <a:off x="2075649" y="2738915"/>
            <a:ext cx="2237998" cy="3248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Varela Round"/>
              <a:buNone/>
              <a:defRPr sz="1800" b="0" i="0" u="none" strike="noStrike" cap="none">
                <a:solidFill>
                  <a:schemeClr val="lt1"/>
                </a:solidFill>
                <a:latin typeface="Varela Round"/>
                <a:ea typeface="Varela Round"/>
                <a:cs typeface="Varela Round"/>
                <a:sym typeface="Varela Round"/>
              </a:defRPr>
            </a:lvl1pPr>
            <a:lvl2pPr marR="0" lvl="1"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2pPr>
            <a:lvl3pPr marR="0" lvl="2"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3pPr>
            <a:lvl4pPr marR="0" lvl="3"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4pPr>
            <a:lvl5pPr marR="0" lvl="4"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5pPr>
            <a:lvl6pPr marR="0" lvl="5"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6pPr>
            <a:lvl7pPr marR="0" lvl="6"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7pPr>
            <a:lvl8pPr marR="0" lvl="7"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8pPr>
            <a:lvl9pPr marR="0" lvl="8"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9pPr>
          </a:lstStyle>
          <a:p>
            <a:endParaRPr lang="en-MY" dirty="0"/>
          </a:p>
        </p:txBody>
      </p:sp>
      <p:pic>
        <p:nvPicPr>
          <p:cNvPr id="36" name="Google Shape;186;p35">
            <a:extLst>
              <a:ext uri="{FF2B5EF4-FFF2-40B4-BE49-F238E27FC236}">
                <a16:creationId xmlns:a16="http://schemas.microsoft.com/office/drawing/2014/main" id="{BC7FDA5B-7DDB-4D37-B624-D1346B4A4590}"/>
              </a:ext>
            </a:extLst>
          </p:cNvPr>
          <p:cNvPicPr preferRelativeResize="0"/>
          <p:nvPr/>
        </p:nvPicPr>
        <p:blipFill rotWithShape="1">
          <a:blip r:embed="rId3">
            <a:alphaModFix/>
          </a:blip>
          <a:srcRect t="7911" b="7920"/>
          <a:stretch/>
        </p:blipFill>
        <p:spPr>
          <a:xfrm>
            <a:off x="1250835" y="3377539"/>
            <a:ext cx="643801" cy="590555"/>
          </a:xfrm>
          <a:prstGeom prst="rect">
            <a:avLst/>
          </a:prstGeom>
          <a:noFill/>
          <a:ln>
            <a:noFill/>
          </a:ln>
        </p:spPr>
      </p:pic>
      <p:sp>
        <p:nvSpPr>
          <p:cNvPr id="38" name="Google Shape;188;p35">
            <a:extLst>
              <a:ext uri="{FF2B5EF4-FFF2-40B4-BE49-F238E27FC236}">
                <a16:creationId xmlns:a16="http://schemas.microsoft.com/office/drawing/2014/main" id="{D2F149F0-D594-452C-BD24-ACE290CF6430}"/>
              </a:ext>
            </a:extLst>
          </p:cNvPr>
          <p:cNvSpPr txBox="1">
            <a:spLocks/>
          </p:cNvSpPr>
          <p:nvPr/>
        </p:nvSpPr>
        <p:spPr>
          <a:xfrm flipH="1">
            <a:off x="2070159" y="3753806"/>
            <a:ext cx="1978605" cy="3248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Varela Round"/>
              <a:buNone/>
              <a:defRPr sz="1800" b="0" i="0" u="none" strike="noStrike" cap="none">
                <a:solidFill>
                  <a:schemeClr val="lt1"/>
                </a:solidFill>
                <a:latin typeface="Varela Round"/>
                <a:ea typeface="Varela Round"/>
                <a:cs typeface="Varela Round"/>
                <a:sym typeface="Varela Round"/>
              </a:defRPr>
            </a:lvl1pPr>
            <a:lvl2pPr marR="0" lvl="1"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2pPr>
            <a:lvl3pPr marR="0" lvl="2"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3pPr>
            <a:lvl4pPr marR="0" lvl="3"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4pPr>
            <a:lvl5pPr marR="0" lvl="4"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5pPr>
            <a:lvl6pPr marR="0" lvl="5"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6pPr>
            <a:lvl7pPr marR="0" lvl="6"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7pPr>
            <a:lvl8pPr marR="0" lvl="7"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8pPr>
            <a:lvl9pPr marR="0" lvl="8"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9pPr>
          </a:lstStyle>
          <a:p>
            <a:endParaRPr lang="en-MY" dirty="0"/>
          </a:p>
        </p:txBody>
      </p:sp>
      <p:pic>
        <p:nvPicPr>
          <p:cNvPr id="39" name="Google Shape;186;p35">
            <a:extLst>
              <a:ext uri="{FF2B5EF4-FFF2-40B4-BE49-F238E27FC236}">
                <a16:creationId xmlns:a16="http://schemas.microsoft.com/office/drawing/2014/main" id="{E13B50A6-49AA-4590-B2E5-B41939FCC62A}"/>
              </a:ext>
            </a:extLst>
          </p:cNvPr>
          <p:cNvPicPr preferRelativeResize="0"/>
          <p:nvPr/>
        </p:nvPicPr>
        <p:blipFill rotWithShape="1">
          <a:blip r:embed="rId3">
            <a:alphaModFix/>
          </a:blip>
          <a:srcRect t="7911" b="7920"/>
          <a:stretch/>
        </p:blipFill>
        <p:spPr>
          <a:xfrm>
            <a:off x="4615673" y="1060522"/>
            <a:ext cx="643801" cy="590555"/>
          </a:xfrm>
          <a:prstGeom prst="rect">
            <a:avLst/>
          </a:prstGeom>
          <a:noFill/>
          <a:ln>
            <a:noFill/>
          </a:ln>
        </p:spPr>
      </p:pic>
      <p:sp>
        <p:nvSpPr>
          <p:cNvPr id="41" name="Google Shape;188;p35">
            <a:extLst>
              <a:ext uri="{FF2B5EF4-FFF2-40B4-BE49-F238E27FC236}">
                <a16:creationId xmlns:a16="http://schemas.microsoft.com/office/drawing/2014/main" id="{DA3CDAD7-DFF8-4BDC-8D1C-CF00C758F36D}"/>
              </a:ext>
            </a:extLst>
          </p:cNvPr>
          <p:cNvSpPr txBox="1">
            <a:spLocks/>
          </p:cNvSpPr>
          <p:nvPr/>
        </p:nvSpPr>
        <p:spPr>
          <a:xfrm flipH="1">
            <a:off x="5577285" y="1404613"/>
            <a:ext cx="2315879" cy="3248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Varela Round"/>
              <a:buNone/>
              <a:defRPr sz="1800" b="0" i="0" u="none" strike="noStrike" cap="none">
                <a:solidFill>
                  <a:schemeClr val="lt1"/>
                </a:solidFill>
                <a:latin typeface="Varela Round"/>
                <a:ea typeface="Varela Round"/>
                <a:cs typeface="Varela Round"/>
                <a:sym typeface="Varela Round"/>
              </a:defRPr>
            </a:lvl1pPr>
            <a:lvl2pPr marR="0" lvl="1"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2pPr>
            <a:lvl3pPr marR="0" lvl="2"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3pPr>
            <a:lvl4pPr marR="0" lvl="3"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4pPr>
            <a:lvl5pPr marR="0" lvl="4"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5pPr>
            <a:lvl6pPr marR="0" lvl="5"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6pPr>
            <a:lvl7pPr marR="0" lvl="6"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7pPr>
            <a:lvl8pPr marR="0" lvl="7"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8pPr>
            <a:lvl9pPr marR="0" lvl="8"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9pPr>
          </a:lstStyle>
          <a:p>
            <a:endParaRPr lang="en-MY" dirty="0"/>
          </a:p>
        </p:txBody>
      </p:sp>
      <p:pic>
        <p:nvPicPr>
          <p:cNvPr id="42" name="Google Shape;186;p35">
            <a:extLst>
              <a:ext uri="{FF2B5EF4-FFF2-40B4-BE49-F238E27FC236}">
                <a16:creationId xmlns:a16="http://schemas.microsoft.com/office/drawing/2014/main" id="{5B0B99AC-E65B-4CD4-8403-5589AC1461F1}"/>
              </a:ext>
            </a:extLst>
          </p:cNvPr>
          <p:cNvPicPr preferRelativeResize="0"/>
          <p:nvPr/>
        </p:nvPicPr>
        <p:blipFill rotWithShape="1">
          <a:blip r:embed="rId3">
            <a:alphaModFix/>
          </a:blip>
          <a:srcRect t="7911" b="7920"/>
          <a:stretch/>
        </p:blipFill>
        <p:spPr>
          <a:xfrm>
            <a:off x="4615673" y="2221665"/>
            <a:ext cx="643801" cy="590555"/>
          </a:xfrm>
          <a:prstGeom prst="rect">
            <a:avLst/>
          </a:prstGeom>
          <a:noFill/>
          <a:ln>
            <a:noFill/>
          </a:ln>
        </p:spPr>
      </p:pic>
      <p:sp>
        <p:nvSpPr>
          <p:cNvPr id="44" name="Google Shape;188;p35">
            <a:extLst>
              <a:ext uri="{FF2B5EF4-FFF2-40B4-BE49-F238E27FC236}">
                <a16:creationId xmlns:a16="http://schemas.microsoft.com/office/drawing/2014/main" id="{96FD5201-4CB3-42AE-90D3-D484B20FFD4E}"/>
              </a:ext>
            </a:extLst>
          </p:cNvPr>
          <p:cNvSpPr txBox="1">
            <a:spLocks/>
          </p:cNvSpPr>
          <p:nvPr/>
        </p:nvSpPr>
        <p:spPr>
          <a:xfrm flipH="1">
            <a:off x="5470884" y="2520118"/>
            <a:ext cx="1823705" cy="3248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Varela Round"/>
              <a:buNone/>
              <a:defRPr sz="1800" b="0" i="0" u="none" strike="noStrike" cap="none">
                <a:solidFill>
                  <a:schemeClr val="lt1"/>
                </a:solidFill>
                <a:latin typeface="Varela Round"/>
                <a:ea typeface="Varela Round"/>
                <a:cs typeface="Varela Round"/>
                <a:sym typeface="Varela Round"/>
              </a:defRPr>
            </a:lvl1pPr>
            <a:lvl2pPr marR="0" lvl="1"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2pPr>
            <a:lvl3pPr marR="0" lvl="2"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3pPr>
            <a:lvl4pPr marR="0" lvl="3"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4pPr>
            <a:lvl5pPr marR="0" lvl="4"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5pPr>
            <a:lvl6pPr marR="0" lvl="5"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6pPr>
            <a:lvl7pPr marR="0" lvl="6"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7pPr>
            <a:lvl8pPr marR="0" lvl="7"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8pPr>
            <a:lvl9pPr marR="0" lvl="8"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9pPr>
          </a:lstStyle>
          <a:p>
            <a:endParaRPr lang="en-MY" dirty="0"/>
          </a:p>
        </p:txBody>
      </p:sp>
      <p:pic>
        <p:nvPicPr>
          <p:cNvPr id="48" name="Google Shape;365;p46">
            <a:extLst>
              <a:ext uri="{FF2B5EF4-FFF2-40B4-BE49-F238E27FC236}">
                <a16:creationId xmlns:a16="http://schemas.microsoft.com/office/drawing/2014/main" id="{B6948644-DD5F-4E0B-A4F0-F8CBB85D051E}"/>
              </a:ext>
            </a:extLst>
          </p:cNvPr>
          <p:cNvPicPr preferRelativeResize="0"/>
          <p:nvPr/>
        </p:nvPicPr>
        <p:blipFill rotWithShape="1">
          <a:blip r:embed="rId5">
            <a:alphaModFix/>
          </a:blip>
          <a:srcRect t="6822" b="6822"/>
          <a:stretch/>
        </p:blipFill>
        <p:spPr>
          <a:xfrm>
            <a:off x="1666558" y="2211860"/>
            <a:ext cx="560412" cy="590555"/>
          </a:xfrm>
          <a:prstGeom prst="rect">
            <a:avLst/>
          </a:prstGeom>
          <a:noFill/>
          <a:ln>
            <a:noFill/>
          </a:ln>
        </p:spPr>
      </p:pic>
      <p:pic>
        <p:nvPicPr>
          <p:cNvPr id="49" name="Google Shape;1224;p66">
            <a:extLst>
              <a:ext uri="{FF2B5EF4-FFF2-40B4-BE49-F238E27FC236}">
                <a16:creationId xmlns:a16="http://schemas.microsoft.com/office/drawing/2014/main" id="{B50DEFAA-71CF-46A0-B2DB-EE9896B1B66A}"/>
              </a:ext>
            </a:extLst>
          </p:cNvPr>
          <p:cNvPicPr preferRelativeResize="0"/>
          <p:nvPr/>
        </p:nvPicPr>
        <p:blipFill>
          <a:blip r:embed="rId6">
            <a:alphaModFix/>
          </a:blip>
          <a:stretch>
            <a:fillRect/>
          </a:stretch>
        </p:blipFill>
        <p:spPr>
          <a:xfrm>
            <a:off x="1652565" y="3313995"/>
            <a:ext cx="545921" cy="736023"/>
          </a:xfrm>
          <a:prstGeom prst="rect">
            <a:avLst/>
          </a:prstGeom>
          <a:noFill/>
          <a:ln>
            <a:noFill/>
          </a:ln>
        </p:spPr>
      </p:pic>
      <p:pic>
        <p:nvPicPr>
          <p:cNvPr id="50" name="Google Shape;1225;p66">
            <a:extLst>
              <a:ext uri="{FF2B5EF4-FFF2-40B4-BE49-F238E27FC236}">
                <a16:creationId xmlns:a16="http://schemas.microsoft.com/office/drawing/2014/main" id="{E14A885E-0597-456D-AC60-E2967F6F1407}"/>
              </a:ext>
            </a:extLst>
          </p:cNvPr>
          <p:cNvPicPr preferRelativeResize="0"/>
          <p:nvPr/>
        </p:nvPicPr>
        <p:blipFill>
          <a:blip r:embed="rId7">
            <a:alphaModFix/>
          </a:blip>
          <a:stretch>
            <a:fillRect/>
          </a:stretch>
        </p:blipFill>
        <p:spPr>
          <a:xfrm>
            <a:off x="5061156" y="993947"/>
            <a:ext cx="715535" cy="745322"/>
          </a:xfrm>
          <a:prstGeom prst="rect">
            <a:avLst/>
          </a:prstGeom>
          <a:noFill/>
          <a:ln>
            <a:noFill/>
          </a:ln>
        </p:spPr>
      </p:pic>
      <p:pic>
        <p:nvPicPr>
          <p:cNvPr id="51" name="Google Shape;1226;p66">
            <a:extLst>
              <a:ext uri="{FF2B5EF4-FFF2-40B4-BE49-F238E27FC236}">
                <a16:creationId xmlns:a16="http://schemas.microsoft.com/office/drawing/2014/main" id="{168F1B57-8D51-42C3-827C-C3D3ACD3A3AC}"/>
              </a:ext>
            </a:extLst>
          </p:cNvPr>
          <p:cNvPicPr preferRelativeResize="0"/>
          <p:nvPr/>
        </p:nvPicPr>
        <p:blipFill>
          <a:blip r:embed="rId8">
            <a:alphaModFix/>
          </a:blip>
          <a:stretch>
            <a:fillRect/>
          </a:stretch>
        </p:blipFill>
        <p:spPr>
          <a:xfrm>
            <a:off x="5072221" y="2196424"/>
            <a:ext cx="505066" cy="648577"/>
          </a:xfrm>
          <a:prstGeom prst="rect">
            <a:avLst/>
          </a:prstGeom>
          <a:noFill/>
          <a:ln>
            <a:noFill/>
          </a:ln>
        </p:spPr>
      </p:pic>
      <p:sp>
        <p:nvSpPr>
          <p:cNvPr id="3" name="TextBox 2">
            <a:extLst>
              <a:ext uri="{FF2B5EF4-FFF2-40B4-BE49-F238E27FC236}">
                <a16:creationId xmlns:a16="http://schemas.microsoft.com/office/drawing/2014/main" id="{69B25976-65FA-4879-AE34-129A08F8A22A}"/>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9"/>
              </a:rPr>
              <a:t>fatmir-0@student.ltu.se</a:t>
            </a:r>
            <a:r>
              <a:rPr lang="en-MY" sz="900" dirty="0">
                <a:solidFill>
                  <a:schemeClr val="tx2"/>
                </a:solidFill>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7"/>
          <p:cNvSpPr txBox="1">
            <a:spLocks noGrp="1"/>
          </p:cNvSpPr>
          <p:nvPr>
            <p:ph type="ctrTitle"/>
          </p:nvPr>
        </p:nvSpPr>
        <p:spPr>
          <a:xfrm>
            <a:off x="617618" y="2317250"/>
            <a:ext cx="329398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Latest additions</a:t>
            </a:r>
            <a:endParaRPr dirty="0"/>
          </a:p>
        </p:txBody>
      </p:sp>
      <p:sp>
        <p:nvSpPr>
          <p:cNvPr id="218" name="Google Shape;218;p37"/>
          <p:cNvSpPr txBox="1">
            <a:spLocks noGrp="1"/>
          </p:cNvSpPr>
          <p:nvPr>
            <p:ph type="subTitle" idx="1"/>
          </p:nvPr>
        </p:nvSpPr>
        <p:spPr>
          <a:xfrm>
            <a:off x="617619" y="2778700"/>
            <a:ext cx="25599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19" name="Google Shape;219;p37"/>
          <p:cNvSpPr txBox="1">
            <a:spLocks noGrp="1"/>
          </p:cNvSpPr>
          <p:nvPr>
            <p:ph type="title" idx="2"/>
          </p:nvPr>
        </p:nvSpPr>
        <p:spPr>
          <a:xfrm>
            <a:off x="617619" y="1714374"/>
            <a:ext cx="8391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pic>
        <p:nvPicPr>
          <p:cNvPr id="220" name="Google Shape;220;p37"/>
          <p:cNvPicPr preferRelativeResize="0"/>
          <p:nvPr/>
        </p:nvPicPr>
        <p:blipFill rotWithShape="1">
          <a:blip r:embed="rId3">
            <a:alphaModFix/>
          </a:blip>
          <a:srcRect t="7911" b="7920"/>
          <a:stretch/>
        </p:blipFill>
        <p:spPr>
          <a:xfrm>
            <a:off x="4040450" y="615275"/>
            <a:ext cx="3797600" cy="3827050"/>
          </a:xfrm>
          <a:prstGeom prst="rect">
            <a:avLst/>
          </a:prstGeom>
          <a:noFill/>
          <a:ln>
            <a:noFill/>
          </a:ln>
        </p:spPr>
      </p:pic>
      <p:pic>
        <p:nvPicPr>
          <p:cNvPr id="221" name="Google Shape;221;p37"/>
          <p:cNvPicPr preferRelativeResize="0"/>
          <p:nvPr/>
        </p:nvPicPr>
        <p:blipFill rotWithShape="1">
          <a:blip r:embed="rId4">
            <a:alphaModFix/>
          </a:blip>
          <a:srcRect t="4661" b="4643"/>
          <a:stretch/>
        </p:blipFill>
        <p:spPr>
          <a:xfrm>
            <a:off x="6620025" y="399025"/>
            <a:ext cx="3342575" cy="4248876"/>
          </a:xfrm>
          <a:prstGeom prst="rect">
            <a:avLst/>
          </a:prstGeom>
          <a:noFill/>
          <a:ln>
            <a:noFill/>
          </a:ln>
        </p:spPr>
      </p:pic>
      <p:sp>
        <p:nvSpPr>
          <p:cNvPr id="7" name="TextBox 6">
            <a:extLst>
              <a:ext uri="{FF2B5EF4-FFF2-40B4-BE49-F238E27FC236}">
                <a16:creationId xmlns:a16="http://schemas.microsoft.com/office/drawing/2014/main" id="{D2D893AB-504E-419F-87D6-8C65B967D2DF}"/>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5"/>
              </a:rPr>
              <a:t>fatmir-0@student.ltu.se</a:t>
            </a:r>
            <a:r>
              <a:rPr lang="en-MY" sz="900" dirty="0">
                <a:solidFill>
                  <a:schemeClr val="tx2"/>
                </a:solidFill>
              </a:rPr>
              <a:t>							</a:t>
            </a:r>
          </a:p>
        </p:txBody>
      </p:sp>
      <p:pic>
        <p:nvPicPr>
          <p:cNvPr id="8" name="Google Shape;221;p37">
            <a:extLst>
              <a:ext uri="{FF2B5EF4-FFF2-40B4-BE49-F238E27FC236}">
                <a16:creationId xmlns:a16="http://schemas.microsoft.com/office/drawing/2014/main" id="{AAF90A39-D264-4634-B4B1-0F0E395AA732}"/>
              </a:ext>
            </a:extLst>
          </p:cNvPr>
          <p:cNvPicPr preferRelativeResize="0"/>
          <p:nvPr/>
        </p:nvPicPr>
        <p:blipFill rotWithShape="1">
          <a:blip r:embed="rId4">
            <a:alphaModFix/>
          </a:blip>
          <a:srcRect t="4661" b="4643"/>
          <a:stretch/>
        </p:blipFill>
        <p:spPr>
          <a:xfrm>
            <a:off x="6772425" y="551425"/>
            <a:ext cx="138041" cy="149750"/>
          </a:xfrm>
          <a:prstGeom prst="rect">
            <a:avLst/>
          </a:prstGeom>
          <a:noFill/>
          <a:ln>
            <a:noFill/>
          </a:ln>
        </p:spPr>
      </p:pic>
    </p:spTree>
    <p:extLst>
      <p:ext uri="{BB962C8B-B14F-4D97-AF65-F5344CB8AC3E}">
        <p14:creationId xmlns:p14="http://schemas.microsoft.com/office/powerpoint/2010/main" val="4264666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CD412-24F3-4D0E-A44B-89F3C9CDABC7}"/>
              </a:ext>
            </a:extLst>
          </p:cNvPr>
          <p:cNvSpPr>
            <a:spLocks noGrp="1"/>
          </p:cNvSpPr>
          <p:nvPr>
            <p:ph type="title"/>
          </p:nvPr>
        </p:nvSpPr>
        <p:spPr/>
        <p:txBody>
          <a:bodyPr/>
          <a:lstStyle/>
          <a:p>
            <a:r>
              <a:rPr lang="en-MY" dirty="0"/>
              <a:t>ARIMA</a:t>
            </a:r>
          </a:p>
        </p:txBody>
      </p:sp>
      <p:sp>
        <p:nvSpPr>
          <p:cNvPr id="4" name="TextBox 3">
            <a:extLst>
              <a:ext uri="{FF2B5EF4-FFF2-40B4-BE49-F238E27FC236}">
                <a16:creationId xmlns:a16="http://schemas.microsoft.com/office/drawing/2014/main" id="{25EE02A9-21B8-476E-9016-4323733CB53E}"/>
              </a:ext>
            </a:extLst>
          </p:cNvPr>
          <p:cNvSpPr txBox="1"/>
          <p:nvPr/>
        </p:nvSpPr>
        <p:spPr>
          <a:xfrm>
            <a:off x="1129299" y="1617323"/>
            <a:ext cx="7257141" cy="1600438"/>
          </a:xfrm>
          <a:prstGeom prst="rect">
            <a:avLst/>
          </a:prstGeom>
          <a:noFill/>
        </p:spPr>
        <p:txBody>
          <a:bodyPr wrap="square">
            <a:spAutoFit/>
          </a:bodyPr>
          <a:lstStyle/>
          <a:p>
            <a:pPr marL="285750" indent="-285750">
              <a:buFont typeface="Wingdings" panose="05000000000000000000" pitchFamily="2" charset="2"/>
              <a:buChar char="ü"/>
            </a:pPr>
            <a:r>
              <a:rPr lang="en-US" dirty="0">
                <a:solidFill>
                  <a:schemeClr val="bg1"/>
                </a:solidFill>
              </a:rPr>
              <a:t>AR: Autoregression. A model that uses the dependent relationship between an observation and some number of lagged observations.</a:t>
            </a:r>
          </a:p>
          <a:p>
            <a:pPr marL="285750" indent="-285750">
              <a:buFont typeface="Wingdings" panose="05000000000000000000" pitchFamily="2" charset="2"/>
              <a:buChar char="ü"/>
            </a:pPr>
            <a:r>
              <a:rPr lang="en-US" dirty="0">
                <a:solidFill>
                  <a:schemeClr val="bg1"/>
                </a:solidFill>
              </a:rPr>
              <a:t>I: Integrated. The use of differencing of raw observations (e.g. subtracting an observation from an observation at the previous time step) in order to make the time series stationary.</a:t>
            </a:r>
          </a:p>
          <a:p>
            <a:pPr marL="285750" indent="-285750">
              <a:buFont typeface="Wingdings" panose="05000000000000000000" pitchFamily="2" charset="2"/>
              <a:buChar char="ü"/>
            </a:pPr>
            <a:r>
              <a:rPr lang="en-US" dirty="0">
                <a:solidFill>
                  <a:schemeClr val="bg1"/>
                </a:solidFill>
              </a:rPr>
              <a:t>MA: Moving Average. A model that uses the dependency between an observation and a residual error from a moving average model applied to lagged observations.</a:t>
            </a:r>
            <a:endParaRPr lang="en-MY" dirty="0">
              <a:solidFill>
                <a:schemeClr val="bg1"/>
              </a:solidFill>
            </a:endParaRPr>
          </a:p>
        </p:txBody>
      </p:sp>
    </p:spTree>
    <p:extLst>
      <p:ext uri="{BB962C8B-B14F-4D97-AF65-F5344CB8AC3E}">
        <p14:creationId xmlns:p14="http://schemas.microsoft.com/office/powerpoint/2010/main" val="2432904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CD412-24F3-4D0E-A44B-89F3C9CDABC7}"/>
              </a:ext>
            </a:extLst>
          </p:cNvPr>
          <p:cNvSpPr>
            <a:spLocks noGrp="1"/>
          </p:cNvSpPr>
          <p:nvPr>
            <p:ph type="title"/>
          </p:nvPr>
        </p:nvSpPr>
        <p:spPr/>
        <p:txBody>
          <a:bodyPr/>
          <a:lstStyle/>
          <a:p>
            <a:r>
              <a:rPr lang="en-MY" dirty="0"/>
              <a:t>ARIMA</a:t>
            </a:r>
          </a:p>
        </p:txBody>
      </p:sp>
      <p:sp>
        <p:nvSpPr>
          <p:cNvPr id="4" name="TextBox 3">
            <a:extLst>
              <a:ext uri="{FF2B5EF4-FFF2-40B4-BE49-F238E27FC236}">
                <a16:creationId xmlns:a16="http://schemas.microsoft.com/office/drawing/2014/main" id="{25EE02A9-21B8-476E-9016-4323733CB53E}"/>
              </a:ext>
            </a:extLst>
          </p:cNvPr>
          <p:cNvSpPr txBox="1"/>
          <p:nvPr/>
        </p:nvSpPr>
        <p:spPr>
          <a:xfrm>
            <a:off x="1129299" y="1617323"/>
            <a:ext cx="7257141" cy="1384995"/>
          </a:xfrm>
          <a:prstGeom prst="rect">
            <a:avLst/>
          </a:prstGeom>
          <a:noFill/>
        </p:spPr>
        <p:txBody>
          <a:bodyPr wrap="square">
            <a:spAutoFit/>
          </a:bodyPr>
          <a:lstStyle/>
          <a:p>
            <a:pPr marL="285750" indent="-285750">
              <a:buFont typeface="Wingdings" panose="05000000000000000000" pitchFamily="2" charset="2"/>
              <a:buChar char="ü"/>
            </a:pPr>
            <a:r>
              <a:rPr lang="en-US" dirty="0">
                <a:solidFill>
                  <a:schemeClr val="bg1"/>
                </a:solidFill>
              </a:rPr>
              <a:t>The parameters of the ARIMA model are defined as follows:</a:t>
            </a:r>
          </a:p>
          <a:p>
            <a:pPr marL="285750" indent="-285750">
              <a:buFont typeface="Wingdings" panose="05000000000000000000" pitchFamily="2" charset="2"/>
              <a:buChar char="ü"/>
            </a:pPr>
            <a:endParaRPr lang="en-US" dirty="0">
              <a:solidFill>
                <a:schemeClr val="bg1"/>
              </a:solidFill>
            </a:endParaRPr>
          </a:p>
          <a:p>
            <a:pPr marL="285750" indent="-285750">
              <a:buFont typeface="Wingdings" panose="05000000000000000000" pitchFamily="2" charset="2"/>
              <a:buChar char="ü"/>
            </a:pPr>
            <a:r>
              <a:rPr lang="en-US" dirty="0">
                <a:solidFill>
                  <a:schemeClr val="bg1"/>
                </a:solidFill>
              </a:rPr>
              <a:t>p: The number of lag observations included in the model, also called the lag order.</a:t>
            </a:r>
          </a:p>
          <a:p>
            <a:pPr marL="285750" indent="-285750">
              <a:buFont typeface="Wingdings" panose="05000000000000000000" pitchFamily="2" charset="2"/>
              <a:buChar char="ü"/>
            </a:pPr>
            <a:r>
              <a:rPr lang="en-US" dirty="0">
                <a:solidFill>
                  <a:schemeClr val="bg1"/>
                </a:solidFill>
              </a:rPr>
              <a:t>d: The number of times that the raw observations are differenced, also called the degree of differencing.</a:t>
            </a:r>
          </a:p>
          <a:p>
            <a:pPr marL="285750" indent="-285750">
              <a:buFont typeface="Wingdings" panose="05000000000000000000" pitchFamily="2" charset="2"/>
              <a:buChar char="ü"/>
            </a:pPr>
            <a:r>
              <a:rPr lang="en-US" dirty="0">
                <a:solidFill>
                  <a:schemeClr val="bg1"/>
                </a:solidFill>
              </a:rPr>
              <a:t>q: The size of the moving average window, also called the order of moving average.</a:t>
            </a:r>
            <a:endParaRPr lang="en-MY" dirty="0">
              <a:solidFill>
                <a:schemeClr val="bg1"/>
              </a:solidFill>
            </a:endParaRPr>
          </a:p>
        </p:txBody>
      </p:sp>
    </p:spTree>
    <p:extLst>
      <p:ext uri="{BB962C8B-B14F-4D97-AF65-F5344CB8AC3E}">
        <p14:creationId xmlns:p14="http://schemas.microsoft.com/office/powerpoint/2010/main" val="4127937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CD412-24F3-4D0E-A44B-89F3C9CDABC7}"/>
              </a:ext>
            </a:extLst>
          </p:cNvPr>
          <p:cNvSpPr>
            <a:spLocks noGrp="1"/>
          </p:cNvSpPr>
          <p:nvPr>
            <p:ph type="title"/>
          </p:nvPr>
        </p:nvSpPr>
        <p:spPr/>
        <p:txBody>
          <a:bodyPr/>
          <a:lstStyle/>
          <a:p>
            <a:r>
              <a:rPr lang="en-MY" dirty="0"/>
              <a:t>ARIMA</a:t>
            </a:r>
          </a:p>
        </p:txBody>
      </p:sp>
      <p:sp>
        <p:nvSpPr>
          <p:cNvPr id="4" name="TextBox 3">
            <a:extLst>
              <a:ext uri="{FF2B5EF4-FFF2-40B4-BE49-F238E27FC236}">
                <a16:creationId xmlns:a16="http://schemas.microsoft.com/office/drawing/2014/main" id="{25EE02A9-21B8-476E-9016-4323733CB53E}"/>
              </a:ext>
            </a:extLst>
          </p:cNvPr>
          <p:cNvSpPr txBox="1"/>
          <p:nvPr/>
        </p:nvSpPr>
        <p:spPr>
          <a:xfrm>
            <a:off x="1129299" y="1617323"/>
            <a:ext cx="7257141" cy="2246769"/>
          </a:xfrm>
          <a:prstGeom prst="rect">
            <a:avLst/>
          </a:prstGeom>
          <a:noFill/>
        </p:spPr>
        <p:txBody>
          <a:bodyPr wrap="square">
            <a:spAutoFit/>
          </a:bodyPr>
          <a:lstStyle/>
          <a:p>
            <a:pPr algn="l"/>
            <a:r>
              <a:rPr lang="en-US" b="1" i="0" dirty="0">
                <a:solidFill>
                  <a:schemeClr val="bg1"/>
                </a:solidFill>
                <a:effectLst/>
                <a:latin typeface="sohne"/>
              </a:rPr>
              <a:t>Auto Correlation Function (ACF)</a:t>
            </a:r>
          </a:p>
          <a:p>
            <a:pPr algn="l"/>
            <a:r>
              <a:rPr lang="en-US" b="0" i="0" dirty="0">
                <a:solidFill>
                  <a:schemeClr val="bg1"/>
                </a:solidFill>
                <a:effectLst/>
                <a:latin typeface="charter"/>
              </a:rPr>
              <a:t>The correlation between the observations at the current point in time and the observations at </a:t>
            </a:r>
            <a:r>
              <a:rPr lang="en-US" b="1" i="0" dirty="0">
                <a:solidFill>
                  <a:schemeClr val="bg1"/>
                </a:solidFill>
                <a:effectLst/>
                <a:latin typeface="charter"/>
              </a:rPr>
              <a:t>all previous points in time</a:t>
            </a:r>
            <a:r>
              <a:rPr lang="en-US" b="0" i="0" dirty="0">
                <a:solidFill>
                  <a:schemeClr val="bg1"/>
                </a:solidFill>
                <a:effectLst/>
                <a:latin typeface="charter"/>
              </a:rPr>
              <a:t>. We can use ACF to determine the optimal number of </a:t>
            </a:r>
            <a:r>
              <a:rPr lang="en-US" b="1" i="0" dirty="0">
                <a:solidFill>
                  <a:schemeClr val="bg1"/>
                </a:solidFill>
                <a:effectLst/>
                <a:latin typeface="charter"/>
              </a:rPr>
              <a:t>MA</a:t>
            </a:r>
            <a:r>
              <a:rPr lang="en-US" b="0" i="0" dirty="0">
                <a:solidFill>
                  <a:schemeClr val="bg1"/>
                </a:solidFill>
                <a:effectLst/>
                <a:latin typeface="charter"/>
              </a:rPr>
              <a:t> terms or q. The number of terms determines the order of the model.</a:t>
            </a:r>
          </a:p>
          <a:p>
            <a:pPr algn="l"/>
            <a:endParaRPr lang="en-US" b="0" i="0" dirty="0">
              <a:solidFill>
                <a:schemeClr val="bg1"/>
              </a:solidFill>
              <a:effectLst/>
              <a:latin typeface="charter"/>
            </a:endParaRPr>
          </a:p>
          <a:p>
            <a:pPr algn="l"/>
            <a:r>
              <a:rPr lang="en-US" b="1" i="0" dirty="0">
                <a:solidFill>
                  <a:schemeClr val="bg1"/>
                </a:solidFill>
                <a:effectLst/>
                <a:latin typeface="sohne"/>
              </a:rPr>
              <a:t>Partial Auto Correlation Function (PACF)</a:t>
            </a:r>
          </a:p>
          <a:p>
            <a:pPr algn="l"/>
            <a:r>
              <a:rPr lang="en-US" b="0" i="0" dirty="0">
                <a:solidFill>
                  <a:schemeClr val="bg1"/>
                </a:solidFill>
                <a:effectLst/>
                <a:latin typeface="charter"/>
              </a:rPr>
              <a:t>As the name implies, PACF is a subset of ACF. PACF expresses the correlation between observations made at </a:t>
            </a:r>
            <a:r>
              <a:rPr lang="en-US" b="1" i="0" dirty="0">
                <a:solidFill>
                  <a:schemeClr val="bg1"/>
                </a:solidFill>
                <a:effectLst/>
                <a:latin typeface="charter"/>
              </a:rPr>
              <a:t>two points in time</a:t>
            </a:r>
            <a:r>
              <a:rPr lang="en-US" b="0" i="0" dirty="0">
                <a:solidFill>
                  <a:schemeClr val="bg1"/>
                </a:solidFill>
                <a:effectLst/>
                <a:latin typeface="charter"/>
              </a:rPr>
              <a:t> while accounting for any influence from other data points. We can use PACF to determine the optimal number of terms to use in the </a:t>
            </a:r>
            <a:r>
              <a:rPr lang="en-US" b="1" i="0" dirty="0">
                <a:solidFill>
                  <a:schemeClr val="bg1"/>
                </a:solidFill>
                <a:effectLst/>
                <a:latin typeface="charter"/>
              </a:rPr>
              <a:t>AR</a:t>
            </a:r>
            <a:r>
              <a:rPr lang="en-US" b="0" i="0" dirty="0">
                <a:solidFill>
                  <a:schemeClr val="bg1"/>
                </a:solidFill>
                <a:effectLst/>
                <a:latin typeface="charter"/>
              </a:rPr>
              <a:t> model or p. The number of terms determines the order of the model.</a:t>
            </a:r>
          </a:p>
        </p:txBody>
      </p:sp>
    </p:spTree>
    <p:extLst>
      <p:ext uri="{BB962C8B-B14F-4D97-AF65-F5344CB8AC3E}">
        <p14:creationId xmlns:p14="http://schemas.microsoft.com/office/powerpoint/2010/main" val="1634703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A5531-8DAF-4F5C-92AD-0E95142FC97C}"/>
              </a:ext>
            </a:extLst>
          </p:cNvPr>
          <p:cNvSpPr>
            <a:spLocks noGrp="1"/>
          </p:cNvSpPr>
          <p:nvPr>
            <p:ph type="title"/>
          </p:nvPr>
        </p:nvSpPr>
        <p:spPr/>
        <p:txBody>
          <a:bodyPr/>
          <a:lstStyle/>
          <a:p>
            <a:r>
              <a:rPr lang="en-MY" dirty="0"/>
              <a:t>ADF </a:t>
            </a:r>
          </a:p>
        </p:txBody>
      </p:sp>
      <p:sp>
        <p:nvSpPr>
          <p:cNvPr id="4" name="TextBox 3">
            <a:extLst>
              <a:ext uri="{FF2B5EF4-FFF2-40B4-BE49-F238E27FC236}">
                <a16:creationId xmlns:a16="http://schemas.microsoft.com/office/drawing/2014/main" id="{0D52C885-4B65-4E3E-AD79-85C27C9FF23E}"/>
              </a:ext>
            </a:extLst>
          </p:cNvPr>
          <p:cNvSpPr txBox="1"/>
          <p:nvPr/>
        </p:nvSpPr>
        <p:spPr>
          <a:xfrm>
            <a:off x="2285999" y="1987882"/>
            <a:ext cx="6088743" cy="954107"/>
          </a:xfrm>
          <a:prstGeom prst="rect">
            <a:avLst/>
          </a:prstGeom>
          <a:noFill/>
        </p:spPr>
        <p:txBody>
          <a:bodyPr wrap="square">
            <a:spAutoFit/>
          </a:bodyPr>
          <a:lstStyle/>
          <a:p>
            <a:r>
              <a:rPr lang="en-US" dirty="0">
                <a:solidFill>
                  <a:schemeClr val="bg1"/>
                </a:solidFill>
              </a:rPr>
              <a:t>#Ho: It is non-stationary</a:t>
            </a:r>
          </a:p>
          <a:p>
            <a:r>
              <a:rPr lang="en-US" dirty="0">
                <a:solidFill>
                  <a:schemeClr val="bg1"/>
                </a:solidFill>
              </a:rPr>
              <a:t>#H1: It is stationary</a:t>
            </a:r>
          </a:p>
          <a:p>
            <a:r>
              <a:rPr lang="en-US" dirty="0">
                <a:solidFill>
                  <a:schemeClr val="bg1"/>
                </a:solidFill>
              </a:rPr>
              <a:t>We will be considering the null hypothesis that data is not stationary and the alternate hypothesis that data is stationary.</a:t>
            </a:r>
            <a:endParaRPr lang="en-MY" dirty="0">
              <a:solidFill>
                <a:schemeClr val="bg1"/>
              </a:solidFill>
            </a:endParaRPr>
          </a:p>
        </p:txBody>
      </p:sp>
    </p:spTree>
    <p:extLst>
      <p:ext uri="{BB962C8B-B14F-4D97-AF65-F5344CB8AC3E}">
        <p14:creationId xmlns:p14="http://schemas.microsoft.com/office/powerpoint/2010/main" val="1826328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00321-0A53-4288-8709-B14D677B8739}"/>
              </a:ext>
            </a:extLst>
          </p:cNvPr>
          <p:cNvSpPr>
            <a:spLocks noGrp="1"/>
          </p:cNvSpPr>
          <p:nvPr>
            <p:ph type="title"/>
          </p:nvPr>
        </p:nvSpPr>
        <p:spPr>
          <a:xfrm rot="-5400000">
            <a:off x="-1240033" y="2471182"/>
            <a:ext cx="4094864" cy="643800"/>
          </a:xfrm>
        </p:spPr>
        <p:txBody>
          <a:bodyPr/>
          <a:lstStyle/>
          <a:p>
            <a:r>
              <a:rPr lang="en-MY" dirty="0"/>
              <a:t>ADF statistics</a:t>
            </a:r>
          </a:p>
        </p:txBody>
      </p:sp>
      <p:sp>
        <p:nvSpPr>
          <p:cNvPr id="6" name="TextBox 5">
            <a:extLst>
              <a:ext uri="{FF2B5EF4-FFF2-40B4-BE49-F238E27FC236}">
                <a16:creationId xmlns:a16="http://schemas.microsoft.com/office/drawing/2014/main" id="{E142A2E3-FD55-4174-AF03-04F44795775B}"/>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2"/>
              </a:rPr>
              <a:t>fatmir-0@student.ltu.se</a:t>
            </a:r>
            <a:r>
              <a:rPr lang="en-MY" sz="900" dirty="0">
                <a:solidFill>
                  <a:schemeClr val="tx2"/>
                </a:solidFill>
              </a:rPr>
              <a:t>							 25/02/2022 | 07</a:t>
            </a:r>
          </a:p>
        </p:txBody>
      </p:sp>
      <p:pic>
        <p:nvPicPr>
          <p:cNvPr id="4" name="Picture 3">
            <a:extLst>
              <a:ext uri="{FF2B5EF4-FFF2-40B4-BE49-F238E27FC236}">
                <a16:creationId xmlns:a16="http://schemas.microsoft.com/office/drawing/2014/main" id="{3C216024-9B30-45E1-893E-7AE55EE844D7}"/>
              </a:ext>
            </a:extLst>
          </p:cNvPr>
          <p:cNvPicPr>
            <a:picLocks noChangeAspect="1"/>
          </p:cNvPicPr>
          <p:nvPr/>
        </p:nvPicPr>
        <p:blipFill>
          <a:blip r:embed="rId3"/>
          <a:stretch>
            <a:fillRect/>
          </a:stretch>
        </p:blipFill>
        <p:spPr>
          <a:xfrm>
            <a:off x="1129299" y="985837"/>
            <a:ext cx="3099531" cy="2422873"/>
          </a:xfrm>
          <a:prstGeom prst="rect">
            <a:avLst/>
          </a:prstGeom>
        </p:spPr>
      </p:pic>
      <p:sp>
        <p:nvSpPr>
          <p:cNvPr id="8" name="TextBox 7">
            <a:extLst>
              <a:ext uri="{FF2B5EF4-FFF2-40B4-BE49-F238E27FC236}">
                <a16:creationId xmlns:a16="http://schemas.microsoft.com/office/drawing/2014/main" id="{5D417134-EDCC-4C19-8680-86368EBA4F9A}"/>
              </a:ext>
            </a:extLst>
          </p:cNvPr>
          <p:cNvSpPr txBox="1"/>
          <p:nvPr/>
        </p:nvSpPr>
        <p:spPr>
          <a:xfrm>
            <a:off x="4317998" y="985837"/>
            <a:ext cx="3099531" cy="769441"/>
          </a:xfrm>
          <a:prstGeom prst="rect">
            <a:avLst/>
          </a:prstGeom>
          <a:noFill/>
        </p:spPr>
        <p:txBody>
          <a:bodyPr wrap="square">
            <a:spAutoFit/>
          </a:bodyPr>
          <a:lstStyle/>
          <a:p>
            <a:r>
              <a:rPr lang="en-US" sz="1100" b="0" i="0" dirty="0">
                <a:solidFill>
                  <a:schemeClr val="bg1"/>
                </a:solidFill>
                <a:effectLst/>
                <a:latin typeface="Lato" panose="020F0502020204030203" pitchFamily="34" charset="0"/>
              </a:rPr>
              <a:t>Here P-value is 0.84 which is greater than 0.05, which means data is accepting the null hypothesis, which means data is non-stationary for 1</a:t>
            </a:r>
            <a:r>
              <a:rPr lang="en-US" sz="1100" b="0" i="0" baseline="30000" dirty="0">
                <a:solidFill>
                  <a:schemeClr val="bg1"/>
                </a:solidFill>
                <a:effectLst/>
                <a:latin typeface="Lato" panose="020F0502020204030203" pitchFamily="34" charset="0"/>
              </a:rPr>
              <a:t>st</a:t>
            </a:r>
            <a:r>
              <a:rPr lang="en-US" sz="1100" b="0" i="0" dirty="0">
                <a:solidFill>
                  <a:schemeClr val="bg1"/>
                </a:solidFill>
                <a:effectLst/>
                <a:latin typeface="Lato" panose="020F0502020204030203" pitchFamily="34" charset="0"/>
              </a:rPr>
              <a:t> order differencing.</a:t>
            </a:r>
            <a:endParaRPr lang="en-MY" sz="1100" dirty="0">
              <a:solidFill>
                <a:schemeClr val="bg1"/>
              </a:solidFill>
            </a:endParaRPr>
          </a:p>
        </p:txBody>
      </p:sp>
      <p:sp>
        <p:nvSpPr>
          <p:cNvPr id="9" name="TextBox 8">
            <a:extLst>
              <a:ext uri="{FF2B5EF4-FFF2-40B4-BE49-F238E27FC236}">
                <a16:creationId xmlns:a16="http://schemas.microsoft.com/office/drawing/2014/main" id="{569AC7D2-8805-4C46-A91A-E07A4D2CDB8A}"/>
              </a:ext>
            </a:extLst>
          </p:cNvPr>
          <p:cNvSpPr txBox="1"/>
          <p:nvPr/>
        </p:nvSpPr>
        <p:spPr>
          <a:xfrm>
            <a:off x="4317998" y="2408361"/>
            <a:ext cx="3099531" cy="769441"/>
          </a:xfrm>
          <a:prstGeom prst="rect">
            <a:avLst/>
          </a:prstGeom>
          <a:noFill/>
        </p:spPr>
        <p:txBody>
          <a:bodyPr wrap="square">
            <a:spAutoFit/>
          </a:bodyPr>
          <a:lstStyle/>
          <a:p>
            <a:r>
              <a:rPr lang="en-US" sz="1100" b="0" i="0" dirty="0">
                <a:solidFill>
                  <a:schemeClr val="bg1"/>
                </a:solidFill>
                <a:effectLst/>
                <a:latin typeface="Lato" panose="020F0502020204030203" pitchFamily="34" charset="0"/>
              </a:rPr>
              <a:t>Here P-value is 0.000021 which is less than 0.05, which means data is accepting the alternate hypothesis, which means data is stationary for 2</a:t>
            </a:r>
            <a:r>
              <a:rPr lang="en-US" sz="1100" b="0" i="0" baseline="30000" dirty="0">
                <a:solidFill>
                  <a:schemeClr val="bg1"/>
                </a:solidFill>
                <a:effectLst/>
                <a:latin typeface="Lato" panose="020F0502020204030203" pitchFamily="34" charset="0"/>
              </a:rPr>
              <a:t>nd</a:t>
            </a:r>
            <a:r>
              <a:rPr lang="en-US" sz="1100" b="0" i="0" dirty="0">
                <a:solidFill>
                  <a:schemeClr val="bg1"/>
                </a:solidFill>
                <a:effectLst/>
                <a:latin typeface="Lato" panose="020F0502020204030203" pitchFamily="34" charset="0"/>
              </a:rPr>
              <a:t> order differencing.</a:t>
            </a:r>
            <a:endParaRPr lang="en-MY" sz="1100" dirty="0">
              <a:solidFill>
                <a:schemeClr val="bg1"/>
              </a:solidFill>
            </a:endParaRPr>
          </a:p>
        </p:txBody>
      </p:sp>
      <p:sp>
        <p:nvSpPr>
          <p:cNvPr id="10" name="TextBox 9">
            <a:extLst>
              <a:ext uri="{FF2B5EF4-FFF2-40B4-BE49-F238E27FC236}">
                <a16:creationId xmlns:a16="http://schemas.microsoft.com/office/drawing/2014/main" id="{39A43F02-C212-4A23-BF5E-D30B07E3F37F}"/>
              </a:ext>
            </a:extLst>
          </p:cNvPr>
          <p:cNvSpPr txBox="1"/>
          <p:nvPr/>
        </p:nvSpPr>
        <p:spPr>
          <a:xfrm>
            <a:off x="2725418" y="3677072"/>
            <a:ext cx="3099531" cy="430887"/>
          </a:xfrm>
          <a:prstGeom prst="rect">
            <a:avLst/>
          </a:prstGeom>
          <a:noFill/>
        </p:spPr>
        <p:txBody>
          <a:bodyPr wrap="square">
            <a:spAutoFit/>
          </a:bodyPr>
          <a:lstStyle/>
          <a:p>
            <a:r>
              <a:rPr lang="en-US" sz="1100" b="0" i="0" dirty="0">
                <a:solidFill>
                  <a:schemeClr val="bg1"/>
                </a:solidFill>
                <a:effectLst/>
                <a:latin typeface="Lato" panose="020F0502020204030203" pitchFamily="34" charset="0"/>
              </a:rPr>
              <a:t>Hence we can use d order of 2, also confirmed from the graph.</a:t>
            </a:r>
            <a:endParaRPr lang="en-MY" sz="1100" dirty="0">
              <a:solidFill>
                <a:schemeClr val="bg1"/>
              </a:solidFill>
            </a:endParaRPr>
          </a:p>
        </p:txBody>
      </p:sp>
    </p:spTree>
    <p:extLst>
      <p:ext uri="{BB962C8B-B14F-4D97-AF65-F5344CB8AC3E}">
        <p14:creationId xmlns:p14="http://schemas.microsoft.com/office/powerpoint/2010/main" val="891375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00321-0A53-4288-8709-B14D677B8739}"/>
              </a:ext>
            </a:extLst>
          </p:cNvPr>
          <p:cNvSpPr>
            <a:spLocks noGrp="1"/>
          </p:cNvSpPr>
          <p:nvPr>
            <p:ph type="title"/>
          </p:nvPr>
        </p:nvSpPr>
        <p:spPr>
          <a:xfrm rot="-5400000">
            <a:off x="-1240033" y="2471182"/>
            <a:ext cx="4094864" cy="643800"/>
          </a:xfrm>
        </p:spPr>
        <p:txBody>
          <a:bodyPr/>
          <a:lstStyle/>
          <a:p>
            <a:r>
              <a:rPr lang="en-MY" dirty="0"/>
              <a:t>ADF, KPSS, PP Test</a:t>
            </a:r>
          </a:p>
        </p:txBody>
      </p:sp>
      <p:sp>
        <p:nvSpPr>
          <p:cNvPr id="6" name="TextBox 5">
            <a:extLst>
              <a:ext uri="{FF2B5EF4-FFF2-40B4-BE49-F238E27FC236}">
                <a16:creationId xmlns:a16="http://schemas.microsoft.com/office/drawing/2014/main" id="{E142A2E3-FD55-4174-AF03-04F44795775B}"/>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2"/>
              </a:rPr>
              <a:t>fatmir-0@student.ltu.se</a:t>
            </a:r>
            <a:r>
              <a:rPr lang="en-MY" sz="900" dirty="0">
                <a:solidFill>
                  <a:schemeClr val="tx2"/>
                </a:solidFill>
              </a:rPr>
              <a:t>							 25/02/2022 | 07</a:t>
            </a:r>
          </a:p>
        </p:txBody>
      </p:sp>
      <p:pic>
        <p:nvPicPr>
          <p:cNvPr id="5" name="Picture 4">
            <a:extLst>
              <a:ext uri="{FF2B5EF4-FFF2-40B4-BE49-F238E27FC236}">
                <a16:creationId xmlns:a16="http://schemas.microsoft.com/office/drawing/2014/main" id="{422AE8CB-135D-4CE5-A521-4B2014DE1FA6}"/>
              </a:ext>
            </a:extLst>
          </p:cNvPr>
          <p:cNvPicPr>
            <a:picLocks noChangeAspect="1"/>
          </p:cNvPicPr>
          <p:nvPr/>
        </p:nvPicPr>
        <p:blipFill>
          <a:blip r:embed="rId3"/>
          <a:stretch>
            <a:fillRect/>
          </a:stretch>
        </p:blipFill>
        <p:spPr>
          <a:xfrm>
            <a:off x="1800501" y="2979919"/>
            <a:ext cx="2697617" cy="1340107"/>
          </a:xfrm>
          <a:prstGeom prst="rect">
            <a:avLst/>
          </a:prstGeom>
        </p:spPr>
      </p:pic>
      <p:sp>
        <p:nvSpPr>
          <p:cNvPr id="8" name="TextBox 7">
            <a:extLst>
              <a:ext uri="{FF2B5EF4-FFF2-40B4-BE49-F238E27FC236}">
                <a16:creationId xmlns:a16="http://schemas.microsoft.com/office/drawing/2014/main" id="{34E4A779-9E7C-43A6-AE38-274C7D929414}"/>
              </a:ext>
            </a:extLst>
          </p:cNvPr>
          <p:cNvSpPr txBox="1"/>
          <p:nvPr/>
        </p:nvSpPr>
        <p:spPr>
          <a:xfrm>
            <a:off x="1800501" y="828937"/>
            <a:ext cx="7060470" cy="461665"/>
          </a:xfrm>
          <a:prstGeom prst="rect">
            <a:avLst/>
          </a:prstGeom>
          <a:noFill/>
        </p:spPr>
        <p:txBody>
          <a:bodyPr wrap="square">
            <a:spAutoFit/>
          </a:bodyPr>
          <a:lstStyle/>
          <a:p>
            <a:r>
              <a:rPr lang="en-US" sz="1200" b="0" i="0" dirty="0">
                <a:solidFill>
                  <a:schemeClr val="bg1"/>
                </a:solidFill>
                <a:effectLst/>
                <a:latin typeface="arial" panose="020B0604020202020204" pitchFamily="34" charset="0"/>
              </a:rPr>
              <a:t>Augmented Dickey Fuller test (ADF Test) is a common statistical test used to </a:t>
            </a:r>
            <a:r>
              <a:rPr lang="en-US" sz="1200" b="1" i="0" dirty="0">
                <a:solidFill>
                  <a:schemeClr val="bg1"/>
                </a:solidFill>
                <a:effectLst/>
                <a:latin typeface="arial" panose="020B0604020202020204" pitchFamily="34" charset="0"/>
              </a:rPr>
              <a:t>test whether a given Time series is stationary or not</a:t>
            </a:r>
            <a:r>
              <a:rPr lang="en-US" sz="1200" b="0" i="0" dirty="0">
                <a:solidFill>
                  <a:schemeClr val="bg1"/>
                </a:solidFill>
                <a:effectLst/>
                <a:latin typeface="arial" panose="020B0604020202020204" pitchFamily="34" charset="0"/>
              </a:rPr>
              <a:t>. </a:t>
            </a:r>
            <a:endParaRPr lang="en-MY" sz="1200" dirty="0">
              <a:solidFill>
                <a:schemeClr val="bg1"/>
              </a:solidFill>
            </a:endParaRPr>
          </a:p>
        </p:txBody>
      </p:sp>
      <p:sp>
        <p:nvSpPr>
          <p:cNvPr id="10" name="TextBox 9">
            <a:extLst>
              <a:ext uri="{FF2B5EF4-FFF2-40B4-BE49-F238E27FC236}">
                <a16:creationId xmlns:a16="http://schemas.microsoft.com/office/drawing/2014/main" id="{56A722C4-6B4B-4AD9-BEE4-94E765613D7A}"/>
              </a:ext>
            </a:extLst>
          </p:cNvPr>
          <p:cNvSpPr txBox="1"/>
          <p:nvPr/>
        </p:nvSpPr>
        <p:spPr>
          <a:xfrm>
            <a:off x="1800501" y="1518811"/>
            <a:ext cx="7060470" cy="646331"/>
          </a:xfrm>
          <a:prstGeom prst="rect">
            <a:avLst/>
          </a:prstGeom>
          <a:noFill/>
        </p:spPr>
        <p:txBody>
          <a:bodyPr wrap="square">
            <a:spAutoFit/>
          </a:bodyPr>
          <a:lstStyle/>
          <a:p>
            <a:r>
              <a:rPr lang="en-US" sz="1200" dirty="0">
                <a:solidFill>
                  <a:schemeClr val="bg1"/>
                </a:solidFill>
              </a:rPr>
              <a:t>Kwiatkowski–Phillips–Schmidt–Shin (KPSS) tests are used for testing a null hypothesis that an observable time series is stationary around a deterministic trend (i.e. trend-stationary) against the alternative of a unit root.</a:t>
            </a:r>
            <a:endParaRPr lang="en-MY" sz="1200" dirty="0">
              <a:solidFill>
                <a:schemeClr val="bg1"/>
              </a:solidFill>
            </a:endParaRPr>
          </a:p>
        </p:txBody>
      </p:sp>
      <p:sp>
        <p:nvSpPr>
          <p:cNvPr id="12" name="TextBox 11">
            <a:extLst>
              <a:ext uri="{FF2B5EF4-FFF2-40B4-BE49-F238E27FC236}">
                <a16:creationId xmlns:a16="http://schemas.microsoft.com/office/drawing/2014/main" id="{CC4DA9B3-B959-4C50-B3B8-3A0E97EEF675}"/>
              </a:ext>
            </a:extLst>
          </p:cNvPr>
          <p:cNvSpPr txBox="1"/>
          <p:nvPr/>
        </p:nvSpPr>
        <p:spPr>
          <a:xfrm>
            <a:off x="1800501" y="2341698"/>
            <a:ext cx="6958870" cy="461665"/>
          </a:xfrm>
          <a:prstGeom prst="rect">
            <a:avLst/>
          </a:prstGeom>
          <a:noFill/>
        </p:spPr>
        <p:txBody>
          <a:bodyPr wrap="square">
            <a:spAutoFit/>
          </a:bodyPr>
          <a:lstStyle/>
          <a:p>
            <a:r>
              <a:rPr lang="en-US" sz="1200" dirty="0">
                <a:solidFill>
                  <a:schemeClr val="bg1"/>
                </a:solidFill>
              </a:rPr>
              <a:t>Phillips–Perron is a unit root test used in time series analysis to test the null hypothesis that a time series is integrated of order 1.</a:t>
            </a:r>
            <a:endParaRPr lang="en-MY" sz="1200" dirty="0">
              <a:solidFill>
                <a:schemeClr val="bg1"/>
              </a:solidFill>
            </a:endParaRPr>
          </a:p>
        </p:txBody>
      </p:sp>
      <p:sp>
        <p:nvSpPr>
          <p:cNvPr id="13" name="TextBox 12">
            <a:extLst>
              <a:ext uri="{FF2B5EF4-FFF2-40B4-BE49-F238E27FC236}">
                <a16:creationId xmlns:a16="http://schemas.microsoft.com/office/drawing/2014/main" id="{03EDA07D-C33D-48E3-8F0A-518F59398D8E}"/>
              </a:ext>
            </a:extLst>
          </p:cNvPr>
          <p:cNvSpPr txBox="1"/>
          <p:nvPr/>
        </p:nvSpPr>
        <p:spPr>
          <a:xfrm>
            <a:off x="4572000" y="3201434"/>
            <a:ext cx="3671385" cy="461665"/>
          </a:xfrm>
          <a:prstGeom prst="rect">
            <a:avLst/>
          </a:prstGeom>
          <a:noFill/>
        </p:spPr>
        <p:txBody>
          <a:bodyPr wrap="square">
            <a:spAutoFit/>
          </a:bodyPr>
          <a:lstStyle/>
          <a:p>
            <a:r>
              <a:rPr lang="en-US" sz="1200" dirty="0">
                <a:solidFill>
                  <a:schemeClr val="bg1"/>
                </a:solidFill>
              </a:rPr>
              <a:t>From the test we can see that the d value is to be 2.</a:t>
            </a:r>
            <a:endParaRPr lang="en-MY" sz="1200" dirty="0">
              <a:solidFill>
                <a:schemeClr val="bg1"/>
              </a:solidFill>
            </a:endParaRPr>
          </a:p>
        </p:txBody>
      </p:sp>
    </p:spTree>
    <p:extLst>
      <p:ext uri="{BB962C8B-B14F-4D97-AF65-F5344CB8AC3E}">
        <p14:creationId xmlns:p14="http://schemas.microsoft.com/office/powerpoint/2010/main" val="3530477362"/>
      </p:ext>
    </p:extLst>
  </p:cSld>
  <p:clrMapOvr>
    <a:masterClrMapping/>
  </p:clrMapOvr>
</p:sld>
</file>

<file path=ppt/theme/theme1.xml><?xml version="1.0" encoding="utf-8"?>
<a:theme xmlns:a="http://schemas.openxmlformats.org/drawingml/2006/main" name="Neon Cyber Monday by Slidesgo">
  <a:themeElements>
    <a:clrScheme name="Simple Light">
      <a:dk1>
        <a:srgbClr val="000000"/>
      </a:dk1>
      <a:lt1>
        <a:srgbClr val="FFFFFF"/>
      </a:lt1>
      <a:dk2>
        <a:srgbClr val="595959"/>
      </a:dk2>
      <a:lt2>
        <a:srgbClr val="EEEEEE"/>
      </a:lt2>
      <a:accent1>
        <a:srgbClr val="30FCF1"/>
      </a:accent1>
      <a:accent2>
        <a:srgbClr val="F73CAB"/>
      </a:accent2>
      <a:accent3>
        <a:srgbClr val="1E1E1E"/>
      </a:accent3>
      <a:accent4>
        <a:srgbClr val="2ED9FF"/>
      </a:accent4>
      <a:accent5>
        <a:srgbClr val="FFE2F7"/>
      </a:accent5>
      <a:accent6>
        <a:srgbClr val="FFFFFF"/>
      </a:accent6>
      <a:hlink>
        <a:srgbClr val="FF92E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6352</TotalTime>
  <Words>1745</Words>
  <Application>Microsoft Office PowerPoint</Application>
  <PresentationFormat>On-screen Show (16:9)</PresentationFormat>
  <Paragraphs>481</Paragraphs>
  <Slides>17</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Work Sans Light</vt:lpstr>
      <vt:lpstr>Righteous</vt:lpstr>
      <vt:lpstr>sohne</vt:lpstr>
      <vt:lpstr>Arial</vt:lpstr>
      <vt:lpstr>Arial</vt:lpstr>
      <vt:lpstr>Wingdings</vt:lpstr>
      <vt:lpstr>Varela Round</vt:lpstr>
      <vt:lpstr>Fira Sans Extra Condensed Medium</vt:lpstr>
      <vt:lpstr>charter</vt:lpstr>
      <vt:lpstr>Calibri</vt:lpstr>
      <vt:lpstr>Lato</vt:lpstr>
      <vt:lpstr>Neon Cyber Monday by Slidesgo</vt:lpstr>
      <vt:lpstr>IOT WORKLOAD CHARACTERIZATION IN NEXT GENERATION CLOUD SYSTEMS UPDATE</vt:lpstr>
      <vt:lpstr>TABLE OF CONTENTS</vt:lpstr>
      <vt:lpstr>Latest additions</vt:lpstr>
      <vt:lpstr>ARIMA</vt:lpstr>
      <vt:lpstr>ARIMA</vt:lpstr>
      <vt:lpstr>ARIMA</vt:lpstr>
      <vt:lpstr>ADF </vt:lpstr>
      <vt:lpstr>ADF statistics</vt:lpstr>
      <vt:lpstr>ADF, KPSS, PP Test</vt:lpstr>
      <vt:lpstr>All the graphs</vt:lpstr>
      <vt:lpstr>Result of ARIMA (Might be too small to see, so excel file is attached)</vt:lpstr>
      <vt:lpstr>The summary of papers to find the dataset </vt:lpstr>
      <vt:lpstr>PowerPoint Presentation</vt:lpstr>
      <vt:lpstr>PowerPoint Presentation</vt:lpstr>
      <vt:lpstr>The types of metrics used</vt:lpstr>
      <vt:lpstr>Thank you! Tack så mycket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WORKLOAD CHARACTERIZATION</dc:title>
  <dc:creator>GL62M</dc:creator>
  <cp:lastModifiedBy>Mirza, Fatema (Student)</cp:lastModifiedBy>
  <cp:revision>102</cp:revision>
  <dcterms:modified xsi:type="dcterms:W3CDTF">2022-03-29T15:12:26Z</dcterms:modified>
</cp:coreProperties>
</file>