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3"/>
  </p:notesMasterIdLst>
  <p:sldIdLst>
    <p:sldId id="256" r:id="rId2"/>
    <p:sldId id="259" r:id="rId3"/>
    <p:sldId id="318" r:id="rId4"/>
    <p:sldId id="420" r:id="rId5"/>
    <p:sldId id="421" r:id="rId6"/>
    <p:sldId id="424" r:id="rId7"/>
    <p:sldId id="422" r:id="rId8"/>
    <p:sldId id="414" r:id="rId9"/>
    <p:sldId id="415" r:id="rId10"/>
    <p:sldId id="426" r:id="rId11"/>
    <p:sldId id="427" r:id="rId12"/>
    <p:sldId id="429" r:id="rId13"/>
    <p:sldId id="425" r:id="rId14"/>
    <p:sldId id="428" r:id="rId15"/>
    <p:sldId id="430" r:id="rId16"/>
    <p:sldId id="431" r:id="rId17"/>
    <p:sldId id="432" r:id="rId18"/>
    <p:sldId id="433" r:id="rId19"/>
    <p:sldId id="434" r:id="rId20"/>
    <p:sldId id="435" r:id="rId21"/>
    <p:sldId id="379"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Lato" panose="020F0502020204030203" pitchFamily="34" charset="0"/>
      <p:regular r:id="rId32"/>
    </p:embeddedFont>
    <p:embeddedFont>
      <p:font typeface="Righteous" panose="020B0604020202020204" charset="0"/>
      <p:regular r:id="rId33"/>
    </p:embeddedFont>
    <p:embeddedFont>
      <p:font typeface="Varela Round" panose="00000500000000000000" pitchFamily="2" charset="-79"/>
      <p:regular r:id="rId34"/>
    </p:embeddedFont>
    <p:embeddedFont>
      <p:font typeface="Work Sans Light"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686"/>
    <a:srgbClr val="1E1E1E"/>
    <a:srgbClr val="FB3DAE"/>
    <a:srgbClr val="F0F0F0"/>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B17C3B-3BD0-4F04-B469-A4573C707860}">
  <a:tblStyle styleId="{3FB17C3B-3BD0-4F04-B469-A4573C7078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47ADEF0-35DC-4E51-8C34-DEDE91FA474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05" d="100"/>
          <a:sy n="105" d="100"/>
        </p:scale>
        <p:origin x="173"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310a5ef2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310a5ef2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3012df1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3012df1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06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3012df1a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3012df1a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98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1902" y="2100325"/>
            <a:ext cx="5100000" cy="188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a:off x="707781" y="3528899"/>
            <a:ext cx="20874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flipH="1">
            <a:off x="3187656"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6" name="Google Shape;16;p4"/>
          <p:cNvSpPr txBox="1">
            <a:spLocks noGrp="1"/>
          </p:cNvSpPr>
          <p:nvPr>
            <p:ph type="subTitle" idx="1"/>
          </p:nvPr>
        </p:nvSpPr>
        <p:spPr>
          <a:xfrm flipH="1">
            <a:off x="3187573" y="1467512"/>
            <a:ext cx="16020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 name="Google Shape;17;p4"/>
          <p:cNvSpPr txBox="1">
            <a:spLocks noGrp="1"/>
          </p:cNvSpPr>
          <p:nvPr>
            <p:ph type="title" idx="2" hasCustomPrompt="1"/>
          </p:nvPr>
        </p:nvSpPr>
        <p:spPr>
          <a:xfrm>
            <a:off x="3671775" y="88381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4"/>
          <p:cNvSpPr txBox="1">
            <a:spLocks noGrp="1"/>
          </p:cNvSpPr>
          <p:nvPr>
            <p:ph type="ctrTitle" idx="3"/>
          </p:nvPr>
        </p:nvSpPr>
        <p:spPr>
          <a:xfrm flipH="1">
            <a:off x="3187656" y="308825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9" name="Google Shape;19;p4"/>
          <p:cNvSpPr txBox="1">
            <a:spLocks noGrp="1"/>
          </p:cNvSpPr>
          <p:nvPr>
            <p:ph type="subTitle" idx="4"/>
          </p:nvPr>
        </p:nvSpPr>
        <p:spPr>
          <a:xfrm flipH="1">
            <a:off x="3187672" y="3544263"/>
            <a:ext cx="16020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 name="Google Shape;20;p4"/>
          <p:cNvSpPr txBox="1">
            <a:spLocks noGrp="1"/>
          </p:cNvSpPr>
          <p:nvPr>
            <p:ph type="title" idx="5" hasCustomPrompt="1"/>
          </p:nvPr>
        </p:nvSpPr>
        <p:spPr>
          <a:xfrm>
            <a:off x="3673003" y="2843668"/>
            <a:ext cx="611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4"/>
          <p:cNvSpPr txBox="1">
            <a:spLocks noGrp="1"/>
          </p:cNvSpPr>
          <p:nvPr>
            <p:ph type="ctrTitle" idx="6"/>
          </p:nvPr>
        </p:nvSpPr>
        <p:spPr>
          <a:xfrm flipH="1">
            <a:off x="6845897" y="1006023"/>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2" name="Google Shape;22;p4"/>
          <p:cNvSpPr txBox="1">
            <a:spLocks noGrp="1"/>
          </p:cNvSpPr>
          <p:nvPr>
            <p:ph type="subTitle" idx="7"/>
          </p:nvPr>
        </p:nvSpPr>
        <p:spPr>
          <a:xfrm flipH="1">
            <a:off x="6845925" y="1467512"/>
            <a:ext cx="17898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4"/>
          <p:cNvSpPr txBox="1">
            <a:spLocks noGrp="1"/>
          </p:cNvSpPr>
          <p:nvPr>
            <p:ph type="title" idx="8" hasCustomPrompt="1"/>
          </p:nvPr>
        </p:nvSpPr>
        <p:spPr>
          <a:xfrm>
            <a:off x="7201626" y="897345"/>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4"/>
          <p:cNvSpPr txBox="1">
            <a:spLocks noGrp="1"/>
          </p:cNvSpPr>
          <p:nvPr>
            <p:ph type="ctrTitle" idx="9"/>
          </p:nvPr>
        </p:nvSpPr>
        <p:spPr>
          <a:xfrm flipH="1">
            <a:off x="6839174" y="3086449"/>
            <a:ext cx="1789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18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5" name="Google Shape;25;p4"/>
          <p:cNvSpPr txBox="1">
            <a:spLocks noGrp="1"/>
          </p:cNvSpPr>
          <p:nvPr>
            <p:ph type="subTitle" idx="13"/>
          </p:nvPr>
        </p:nvSpPr>
        <p:spPr>
          <a:xfrm flipH="1">
            <a:off x="6839200" y="3544263"/>
            <a:ext cx="17898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4"/>
          <p:cNvSpPr txBox="1">
            <a:spLocks noGrp="1"/>
          </p:cNvSpPr>
          <p:nvPr>
            <p:ph type="title" idx="14" hasCustomPrompt="1"/>
          </p:nvPr>
        </p:nvSpPr>
        <p:spPr>
          <a:xfrm>
            <a:off x="7201626" y="2842140"/>
            <a:ext cx="884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18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27" name="Google Shape;27;p4"/>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1">
  <p:cSld name="CUSTOM_1">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617619" y="2317250"/>
            <a:ext cx="2470800" cy="57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30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3" name="Google Shape;33;p6"/>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 name="Google Shape;34;p6"/>
          <p:cNvSpPr txBox="1">
            <a:spLocks noGrp="1"/>
          </p:cNvSpPr>
          <p:nvPr>
            <p:ph type="title" idx="2" hasCustomPrompt="1"/>
          </p:nvPr>
        </p:nvSpPr>
        <p:spPr>
          <a:xfrm>
            <a:off x="617619" y="1714374"/>
            <a:ext cx="839100" cy="577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500"/>
              <a:buNone/>
              <a:defRPr sz="3000"/>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flipH="1">
            <a:off x="2486100" y="1525800"/>
            <a:ext cx="4171800" cy="177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1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45750" y="355650"/>
            <a:ext cx="6275400" cy="5727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2pPr>
            <a:lvl3pPr lvl="2"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3pPr>
            <a:lvl4pPr lvl="3"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4pPr>
            <a:lvl5pPr lvl="4"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5pPr>
            <a:lvl6pPr lvl="5"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6pPr>
            <a:lvl7pPr lvl="6"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7pPr>
            <a:lvl8pPr lvl="7"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8pPr>
            <a:lvl9pPr lvl="8"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1pPr>
            <a:lvl2pPr marL="914400" lvl="1"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2pPr>
            <a:lvl3pPr marL="1371600" lvl="2"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3pPr>
            <a:lvl4pPr marL="1828800" lvl="3"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4pPr>
            <a:lvl5pPr marL="2286000" lvl="4"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5pPr>
            <a:lvl6pPr marL="2743200" lvl="5"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6pPr>
            <a:lvl7pPr marL="3200400" lvl="6"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7pPr>
            <a:lvl8pPr marL="3657600" lvl="7"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8pPr>
            <a:lvl9pPr marL="4114800" lvl="8" indent="-304800">
              <a:lnSpc>
                <a:spcPct val="115000"/>
              </a:lnSpc>
              <a:spcBef>
                <a:spcPts val="1600"/>
              </a:spcBef>
              <a:spcAft>
                <a:spcPts val="160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9" r:id="rId5"/>
    <p:sldLayoutId id="2147483674" r:id="rId6"/>
    <p:sldLayoutId id="214748367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mailto:fatmir-0@student.ltu.s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mailto:fatmir-0@student.ltu.se" TargetMode="External"/><Relationship Id="rId3" Type="http://schemas.openxmlformats.org/officeDocument/2006/relationships/image" Target="../media/image30.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mailto:fatmir-0@student.ltu.se"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mailto:fatmir-0@student.ltu.s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mailto:fatmir-0@student.ltu.s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2"/>
          <p:cNvPicPr preferRelativeResize="0"/>
          <p:nvPr/>
        </p:nvPicPr>
        <p:blipFill rotWithShape="1">
          <a:blip r:embed="rId3">
            <a:alphaModFix/>
          </a:blip>
          <a:srcRect l="89" r="89"/>
          <a:stretch/>
        </p:blipFill>
        <p:spPr>
          <a:xfrm>
            <a:off x="47993" y="-725714"/>
            <a:ext cx="6606807" cy="6880561"/>
          </a:xfrm>
          <a:prstGeom prst="rect">
            <a:avLst/>
          </a:prstGeom>
          <a:noFill/>
          <a:ln>
            <a:noFill/>
          </a:ln>
        </p:spPr>
      </p:pic>
      <p:sp>
        <p:nvSpPr>
          <p:cNvPr id="154" name="Google Shape;154;p32"/>
          <p:cNvSpPr txBox="1">
            <a:spLocks noGrp="1"/>
          </p:cNvSpPr>
          <p:nvPr>
            <p:ph type="ctrTitle"/>
          </p:nvPr>
        </p:nvSpPr>
        <p:spPr>
          <a:xfrm>
            <a:off x="921675" y="1261513"/>
            <a:ext cx="5657317"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IOT WORKLOAD CHARACTERIZATION IN NEXT GENERATION CLOUD SYSTEMS UPDATE</a:t>
            </a:r>
          </a:p>
        </p:txBody>
      </p:sp>
      <p:sp>
        <p:nvSpPr>
          <p:cNvPr id="155" name="Google Shape;155;p32"/>
          <p:cNvSpPr txBox="1">
            <a:spLocks noGrp="1"/>
          </p:cNvSpPr>
          <p:nvPr>
            <p:ph type="subTitle" idx="1"/>
          </p:nvPr>
        </p:nvSpPr>
        <p:spPr>
          <a:xfrm>
            <a:off x="6171524" y="2934168"/>
            <a:ext cx="20874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3AFCF2"/>
                </a:solidFill>
              </a:rPr>
              <a:t>Presented by:</a:t>
            </a:r>
            <a:br>
              <a:rPr lang="en" dirty="0">
                <a:solidFill>
                  <a:srgbClr val="3AFCF2"/>
                </a:solidFill>
              </a:rPr>
            </a:br>
            <a:r>
              <a:rPr lang="en" dirty="0">
                <a:solidFill>
                  <a:srgbClr val="3AFCF2"/>
                </a:solidFill>
              </a:rPr>
              <a:t>Fatema Mirza</a:t>
            </a:r>
            <a:endParaRPr dirty="0">
              <a:solidFill>
                <a:srgbClr val="3AFCF2"/>
              </a:solidFill>
            </a:endParaRPr>
          </a:p>
        </p:txBody>
      </p:sp>
      <p:pic>
        <p:nvPicPr>
          <p:cNvPr id="156" name="Google Shape;156;p32"/>
          <p:cNvPicPr preferRelativeResize="0"/>
          <p:nvPr/>
        </p:nvPicPr>
        <p:blipFill>
          <a:blip r:embed="rId4">
            <a:alphaModFix/>
          </a:blip>
          <a:stretch>
            <a:fillRect/>
          </a:stretch>
        </p:blipFill>
        <p:spPr>
          <a:xfrm>
            <a:off x="6843050" y="-239330"/>
            <a:ext cx="855107" cy="853725"/>
          </a:xfrm>
          <a:prstGeom prst="rect">
            <a:avLst/>
          </a:prstGeom>
          <a:noFill/>
          <a:ln>
            <a:noFill/>
          </a:ln>
        </p:spPr>
      </p:pic>
      <p:pic>
        <p:nvPicPr>
          <p:cNvPr id="157" name="Google Shape;157;p32"/>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158" name="Google Shape;158;p32"/>
          <p:cNvPicPr preferRelativeResize="0"/>
          <p:nvPr/>
        </p:nvPicPr>
        <p:blipFill>
          <a:blip r:embed="rId6">
            <a:alphaModFix/>
          </a:blip>
          <a:stretch>
            <a:fillRect/>
          </a:stretch>
        </p:blipFill>
        <p:spPr>
          <a:xfrm rot="5157902">
            <a:off x="209175" y="540000"/>
            <a:ext cx="663801" cy="527550"/>
          </a:xfrm>
          <a:prstGeom prst="rect">
            <a:avLst/>
          </a:prstGeom>
          <a:noFill/>
          <a:ln>
            <a:noFill/>
          </a:ln>
        </p:spPr>
      </p:pic>
      <p:pic>
        <p:nvPicPr>
          <p:cNvPr id="159" name="Google Shape;159;p32"/>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160" name="Google Shape;160;p32"/>
          <p:cNvPicPr preferRelativeResize="0"/>
          <p:nvPr/>
        </p:nvPicPr>
        <p:blipFill>
          <a:blip r:embed="rId7">
            <a:alphaModFix/>
          </a:blip>
          <a:stretch>
            <a:fillRect/>
          </a:stretch>
        </p:blipFill>
        <p:spPr>
          <a:xfrm rot="2250125">
            <a:off x="432232" y="4635923"/>
            <a:ext cx="885661" cy="884228"/>
          </a:xfrm>
          <a:prstGeom prst="rect">
            <a:avLst/>
          </a:prstGeom>
          <a:noFill/>
          <a:ln>
            <a:noFill/>
          </a:ln>
        </p:spPr>
      </p:pic>
      <p:pic>
        <p:nvPicPr>
          <p:cNvPr id="161" name="Google Shape;161;p32"/>
          <p:cNvPicPr preferRelativeResize="0"/>
          <p:nvPr/>
        </p:nvPicPr>
        <p:blipFill>
          <a:blip r:embed="rId5">
            <a:alphaModFix/>
          </a:blip>
          <a:stretch>
            <a:fillRect/>
          </a:stretch>
        </p:blipFill>
        <p:spPr>
          <a:xfrm>
            <a:off x="-750725" y="2423500"/>
            <a:ext cx="1240924" cy="296500"/>
          </a:xfrm>
          <a:prstGeom prst="rect">
            <a:avLst/>
          </a:prstGeom>
          <a:noFill/>
          <a:ln>
            <a:noFill/>
          </a:ln>
        </p:spPr>
      </p:pic>
      <p:pic>
        <p:nvPicPr>
          <p:cNvPr id="162" name="Google Shape;162;p32"/>
          <p:cNvPicPr preferRelativeResize="0"/>
          <p:nvPr/>
        </p:nvPicPr>
        <p:blipFill>
          <a:blip r:embed="rId6">
            <a:alphaModFix/>
          </a:blip>
          <a:stretch>
            <a:fillRect/>
          </a:stretch>
        </p:blipFill>
        <p:spPr>
          <a:xfrm rot="-1433670">
            <a:off x="8676850" y="3478724"/>
            <a:ext cx="663801" cy="527550"/>
          </a:xfrm>
          <a:prstGeom prst="rect">
            <a:avLst/>
          </a:prstGeom>
          <a:noFill/>
          <a:ln>
            <a:noFill/>
          </a:ln>
        </p:spPr>
      </p:pic>
      <p:pic>
        <p:nvPicPr>
          <p:cNvPr id="163" name="Google Shape;163;p32"/>
          <p:cNvPicPr preferRelativeResize="0"/>
          <p:nvPr/>
        </p:nvPicPr>
        <p:blipFill>
          <a:blip r:embed="rId8">
            <a:alphaModFix/>
          </a:blip>
          <a:stretch>
            <a:fillRect/>
          </a:stretch>
        </p:blipFill>
        <p:spPr>
          <a:xfrm>
            <a:off x="6918522" y="1794150"/>
            <a:ext cx="1326459" cy="1240675"/>
          </a:xfrm>
          <a:prstGeom prst="rect">
            <a:avLst/>
          </a:prstGeom>
          <a:noFill/>
          <a:ln>
            <a:noFill/>
          </a:ln>
        </p:spPr>
      </p:pic>
      <p:pic>
        <p:nvPicPr>
          <p:cNvPr id="13" name="Picture 12" descr="A picture containing graphical user interface&#10;&#10;Description automatically generated">
            <a:extLst>
              <a:ext uri="{FF2B5EF4-FFF2-40B4-BE49-F238E27FC236}">
                <a16:creationId xmlns:a16="http://schemas.microsoft.com/office/drawing/2014/main" id="{8417F5AB-761E-4ADE-88D4-0E9BBC0C0063}"/>
              </a:ext>
            </a:extLst>
          </p:cNvPr>
          <p:cNvPicPr>
            <a:picLocks noChangeAspect="1"/>
          </p:cNvPicPr>
          <p:nvPr/>
        </p:nvPicPr>
        <p:blipFill rotWithShape="1">
          <a:blip r:embed="rId9">
            <a:extLst>
              <a:ext uri="{28A0092B-C50C-407E-A947-70E740481C1C}">
                <a14:useLocalDpi xmlns:a14="http://schemas.microsoft.com/office/drawing/2010/main" val="0"/>
              </a:ext>
            </a:extLst>
          </a:blip>
          <a:srcRect t="1786" r="14342"/>
          <a:stretch/>
        </p:blipFill>
        <p:spPr>
          <a:xfrm>
            <a:off x="718457" y="4402315"/>
            <a:ext cx="4680857" cy="683217"/>
          </a:xfrm>
          <a:prstGeom prst="rect">
            <a:avLst/>
          </a:prstGeom>
        </p:spPr>
      </p:pic>
      <p:sp>
        <p:nvSpPr>
          <p:cNvPr id="14" name="Google Shape;154;p32">
            <a:extLst>
              <a:ext uri="{FF2B5EF4-FFF2-40B4-BE49-F238E27FC236}">
                <a16:creationId xmlns:a16="http://schemas.microsoft.com/office/drawing/2014/main" id="{757C3E7C-E2AF-4ECA-9704-D34EC1DD0741}"/>
              </a:ext>
            </a:extLst>
          </p:cNvPr>
          <p:cNvSpPr txBox="1">
            <a:spLocks/>
          </p:cNvSpPr>
          <p:nvPr/>
        </p:nvSpPr>
        <p:spPr>
          <a:xfrm>
            <a:off x="827551" y="2205463"/>
            <a:ext cx="5100000" cy="188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9600"/>
              <a:buFont typeface="Varela Round"/>
              <a:buNone/>
              <a:defRPr sz="96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12000"/>
              <a:buFont typeface="Righteous"/>
              <a:buNone/>
              <a:defRPr sz="12000" b="0" i="0" u="none" strike="noStrike" cap="none">
                <a:solidFill>
                  <a:schemeClr val="lt1"/>
                </a:solidFill>
                <a:latin typeface="Righteous"/>
                <a:ea typeface="Righteous"/>
                <a:cs typeface="Righteous"/>
                <a:sym typeface="Righteous"/>
              </a:defRPr>
            </a:lvl9pPr>
          </a:lstStyle>
          <a:p>
            <a:pPr algn="l"/>
            <a:r>
              <a:rPr lang="en-MY" sz="1400" dirty="0"/>
              <a:t>Supervised by: </a:t>
            </a:r>
            <a:r>
              <a:rPr lang="en-MY" sz="1400" dirty="0" err="1"/>
              <a:t>Dr.</a:t>
            </a:r>
            <a:r>
              <a:rPr lang="en-MY" sz="1400" dirty="0"/>
              <a:t> Karan Mitra, </a:t>
            </a:r>
            <a:r>
              <a:rPr lang="en-MY" sz="1400" dirty="0" err="1"/>
              <a:t>Dr.</a:t>
            </a:r>
            <a:r>
              <a:rPr lang="en-MY" sz="1400" dirty="0"/>
              <a:t> </a:t>
            </a:r>
            <a:r>
              <a:rPr lang="en-MY" sz="1400" dirty="0" err="1"/>
              <a:t>Saguna</a:t>
            </a:r>
            <a:r>
              <a:rPr lang="en-MY" sz="1400" dirty="0"/>
              <a:t> </a:t>
            </a:r>
            <a:r>
              <a:rPr lang="en-MY" sz="1400" dirty="0" err="1"/>
              <a:t>Saguna</a:t>
            </a:r>
            <a:r>
              <a:rPr lang="en-MY" sz="1400" dirty="0"/>
              <a:t>, </a:t>
            </a:r>
          </a:p>
          <a:p>
            <a:pPr algn="l"/>
            <a:r>
              <a:rPr lang="en-MY" sz="1400" dirty="0" err="1"/>
              <a:t>Dr.</a:t>
            </a:r>
            <a:r>
              <a:rPr lang="en-MY" sz="1400" dirty="0"/>
              <a:t> Christer </a:t>
            </a:r>
            <a:r>
              <a:rPr lang="en-MY" sz="1400" dirty="0" err="1"/>
              <a:t>Åhlund</a:t>
            </a:r>
            <a:endParaRPr lang="en-MY" sz="1400" dirty="0"/>
          </a:p>
          <a:p>
            <a:pPr algn="l"/>
            <a:endParaRPr lang="en-MY"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All the graphs</a:t>
            </a:r>
          </a:p>
        </p:txBody>
      </p:sp>
      <p:sp>
        <p:nvSpPr>
          <p:cNvPr id="4" name="TextBox 3">
            <a:extLst>
              <a:ext uri="{FF2B5EF4-FFF2-40B4-BE49-F238E27FC236}">
                <a16:creationId xmlns:a16="http://schemas.microsoft.com/office/drawing/2014/main" id="{0D52C885-4B65-4E3E-AD79-85C27C9FF23E}"/>
              </a:ext>
            </a:extLst>
          </p:cNvPr>
          <p:cNvSpPr txBox="1"/>
          <p:nvPr/>
        </p:nvSpPr>
        <p:spPr>
          <a:xfrm>
            <a:off x="2285999" y="1987882"/>
            <a:ext cx="6088743" cy="2031325"/>
          </a:xfrm>
          <a:prstGeom prst="rect">
            <a:avLst/>
          </a:prstGeom>
          <a:noFill/>
        </p:spPr>
        <p:txBody>
          <a:bodyPr wrap="square">
            <a:spAutoFit/>
          </a:bodyPr>
          <a:lstStyle/>
          <a:p>
            <a:r>
              <a:rPr lang="en-US" dirty="0">
                <a:solidFill>
                  <a:schemeClr val="bg1"/>
                </a:solidFill>
              </a:rPr>
              <a:t>There are way too many graphs to fit in the excel. So they have been attached in the email. For hourly, half hourly, fifteen minutes and five minutes, all the months as well as aggregated have analyzed. They are denoted by </a:t>
            </a:r>
            <a:r>
              <a:rPr lang="en-US" dirty="0" err="1">
                <a:solidFill>
                  <a:schemeClr val="bg1"/>
                </a:solidFill>
              </a:rPr>
              <a:t>monthname_i</a:t>
            </a:r>
            <a:r>
              <a:rPr lang="en-US" dirty="0">
                <a:solidFill>
                  <a:schemeClr val="bg1"/>
                </a:solidFill>
              </a:rPr>
              <a:t> where i:</a:t>
            </a:r>
            <a:br>
              <a:rPr lang="en-US" dirty="0">
                <a:solidFill>
                  <a:schemeClr val="bg1"/>
                </a:solidFill>
              </a:rPr>
            </a:br>
            <a:br>
              <a:rPr lang="en-US" dirty="0">
                <a:solidFill>
                  <a:schemeClr val="bg1"/>
                </a:solidFill>
              </a:rPr>
            </a:br>
            <a:r>
              <a:rPr lang="en-US" dirty="0">
                <a:solidFill>
                  <a:schemeClr val="bg1"/>
                </a:solidFill>
              </a:rPr>
              <a:t>_1 represents </a:t>
            </a:r>
            <a:r>
              <a:rPr lang="en-US" dirty="0" err="1">
                <a:solidFill>
                  <a:schemeClr val="bg1"/>
                </a:solidFill>
              </a:rPr>
              <a:t>acf</a:t>
            </a:r>
            <a:endParaRPr lang="en-US" dirty="0">
              <a:solidFill>
                <a:schemeClr val="bg1"/>
              </a:solidFill>
            </a:endParaRPr>
          </a:p>
          <a:p>
            <a:r>
              <a:rPr lang="en-US" dirty="0">
                <a:solidFill>
                  <a:schemeClr val="bg1"/>
                </a:solidFill>
              </a:rPr>
              <a:t>_2 represents </a:t>
            </a:r>
            <a:r>
              <a:rPr lang="en-US" dirty="0" err="1">
                <a:solidFill>
                  <a:schemeClr val="bg1"/>
                </a:solidFill>
              </a:rPr>
              <a:t>pacf</a:t>
            </a:r>
            <a:endParaRPr lang="en-US" dirty="0">
              <a:solidFill>
                <a:schemeClr val="bg1"/>
              </a:solidFill>
            </a:endParaRPr>
          </a:p>
          <a:p>
            <a:r>
              <a:rPr lang="en-US" dirty="0">
                <a:solidFill>
                  <a:schemeClr val="bg1"/>
                </a:solidFill>
              </a:rPr>
              <a:t>_3 represents the </a:t>
            </a:r>
            <a:r>
              <a:rPr lang="en-US">
                <a:solidFill>
                  <a:schemeClr val="bg1"/>
                </a:solidFill>
              </a:rPr>
              <a:t>ARIMA forecasting </a:t>
            </a:r>
            <a:endParaRPr lang="en-US" dirty="0">
              <a:solidFill>
                <a:schemeClr val="bg1"/>
              </a:solidFill>
            </a:endParaRPr>
          </a:p>
          <a:p>
            <a:r>
              <a:rPr lang="en-US" dirty="0">
                <a:solidFill>
                  <a:schemeClr val="bg1"/>
                </a:solidFill>
              </a:rPr>
              <a:t>_4 represents the residuals</a:t>
            </a:r>
            <a:endParaRPr lang="en-MY" dirty="0">
              <a:solidFill>
                <a:schemeClr val="bg1"/>
              </a:solidFill>
            </a:endParaRPr>
          </a:p>
        </p:txBody>
      </p:sp>
    </p:spTree>
    <p:extLst>
      <p:ext uri="{BB962C8B-B14F-4D97-AF65-F5344CB8AC3E}">
        <p14:creationId xmlns:p14="http://schemas.microsoft.com/office/powerpoint/2010/main" val="362759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036FAA-360C-4961-B0A4-043781596E04}"/>
              </a:ext>
            </a:extLst>
          </p:cNvPr>
          <p:cNvSpPr>
            <a:spLocks noGrp="1"/>
          </p:cNvSpPr>
          <p:nvPr>
            <p:ph type="title"/>
          </p:nvPr>
        </p:nvSpPr>
        <p:spPr>
          <a:xfrm rot="-5400000">
            <a:off x="-1665978" y="2293884"/>
            <a:ext cx="4946754" cy="643800"/>
          </a:xfrm>
        </p:spPr>
        <p:txBody>
          <a:bodyPr/>
          <a:lstStyle/>
          <a:p>
            <a:r>
              <a:rPr lang="en-MY" dirty="0"/>
              <a:t>Result of ARIMA (Might be too small to see, so excel file is attached)</a:t>
            </a:r>
          </a:p>
        </p:txBody>
      </p:sp>
      <p:graphicFrame>
        <p:nvGraphicFramePr>
          <p:cNvPr id="7" name="Table 6">
            <a:extLst>
              <a:ext uri="{FF2B5EF4-FFF2-40B4-BE49-F238E27FC236}">
                <a16:creationId xmlns:a16="http://schemas.microsoft.com/office/drawing/2014/main" id="{995DE4B8-073A-4EDF-A1E1-D7E0124B85D1}"/>
              </a:ext>
            </a:extLst>
          </p:cNvPr>
          <p:cNvGraphicFramePr>
            <a:graphicFrameLocks noGrp="1"/>
          </p:cNvGraphicFramePr>
          <p:nvPr>
            <p:extLst>
              <p:ext uri="{D42A27DB-BD31-4B8C-83A1-F6EECF244321}">
                <p14:modId xmlns:p14="http://schemas.microsoft.com/office/powerpoint/2010/main" val="3704500497"/>
              </p:ext>
            </p:extLst>
          </p:nvPr>
        </p:nvGraphicFramePr>
        <p:xfrm>
          <a:off x="2510852" y="284813"/>
          <a:ext cx="4062338" cy="4646967"/>
        </p:xfrm>
        <a:graphic>
          <a:graphicData uri="http://schemas.openxmlformats.org/drawingml/2006/table">
            <a:tbl>
              <a:tblPr/>
              <a:tblGrid>
                <a:gridCol w="372834">
                  <a:extLst>
                    <a:ext uri="{9D8B030D-6E8A-4147-A177-3AD203B41FA5}">
                      <a16:colId xmlns:a16="http://schemas.microsoft.com/office/drawing/2014/main" val="1904681810"/>
                    </a:ext>
                  </a:extLst>
                </a:gridCol>
                <a:gridCol w="497112">
                  <a:extLst>
                    <a:ext uri="{9D8B030D-6E8A-4147-A177-3AD203B41FA5}">
                      <a16:colId xmlns:a16="http://schemas.microsoft.com/office/drawing/2014/main" val="2514009372"/>
                    </a:ext>
                  </a:extLst>
                </a:gridCol>
                <a:gridCol w="497112">
                  <a:extLst>
                    <a:ext uri="{9D8B030D-6E8A-4147-A177-3AD203B41FA5}">
                      <a16:colId xmlns:a16="http://schemas.microsoft.com/office/drawing/2014/main" val="1168097292"/>
                    </a:ext>
                  </a:extLst>
                </a:gridCol>
                <a:gridCol w="372834">
                  <a:extLst>
                    <a:ext uri="{9D8B030D-6E8A-4147-A177-3AD203B41FA5}">
                      <a16:colId xmlns:a16="http://schemas.microsoft.com/office/drawing/2014/main" val="1644107040"/>
                    </a:ext>
                  </a:extLst>
                </a:gridCol>
                <a:gridCol w="372834">
                  <a:extLst>
                    <a:ext uri="{9D8B030D-6E8A-4147-A177-3AD203B41FA5}">
                      <a16:colId xmlns:a16="http://schemas.microsoft.com/office/drawing/2014/main" val="2037723359"/>
                    </a:ext>
                  </a:extLst>
                </a:gridCol>
                <a:gridCol w="372834">
                  <a:extLst>
                    <a:ext uri="{9D8B030D-6E8A-4147-A177-3AD203B41FA5}">
                      <a16:colId xmlns:a16="http://schemas.microsoft.com/office/drawing/2014/main" val="3581002921"/>
                    </a:ext>
                  </a:extLst>
                </a:gridCol>
                <a:gridCol w="372834">
                  <a:extLst>
                    <a:ext uri="{9D8B030D-6E8A-4147-A177-3AD203B41FA5}">
                      <a16:colId xmlns:a16="http://schemas.microsoft.com/office/drawing/2014/main" val="22058923"/>
                    </a:ext>
                  </a:extLst>
                </a:gridCol>
                <a:gridCol w="372834">
                  <a:extLst>
                    <a:ext uri="{9D8B030D-6E8A-4147-A177-3AD203B41FA5}">
                      <a16:colId xmlns:a16="http://schemas.microsoft.com/office/drawing/2014/main" val="3921376136"/>
                    </a:ext>
                  </a:extLst>
                </a:gridCol>
                <a:gridCol w="458276">
                  <a:extLst>
                    <a:ext uri="{9D8B030D-6E8A-4147-A177-3AD203B41FA5}">
                      <a16:colId xmlns:a16="http://schemas.microsoft.com/office/drawing/2014/main" val="1527654721"/>
                    </a:ext>
                  </a:extLst>
                </a:gridCol>
                <a:gridCol w="372834">
                  <a:extLst>
                    <a:ext uri="{9D8B030D-6E8A-4147-A177-3AD203B41FA5}">
                      <a16:colId xmlns:a16="http://schemas.microsoft.com/office/drawing/2014/main" val="3739054880"/>
                    </a:ext>
                  </a:extLst>
                </a:gridCol>
              </a:tblGrid>
              <a:tr h="108069">
                <a:tc>
                  <a:txBody>
                    <a:bodyPr/>
                    <a:lstStyle/>
                    <a:p>
                      <a:pPr algn="l" fontAlgn="b"/>
                      <a:r>
                        <a:rPr lang="en-MY" sz="500" b="0" i="0" u="none" strike="noStrike">
                          <a:solidFill>
                            <a:schemeClr val="bg1"/>
                          </a:solidFill>
                          <a:effectLst/>
                          <a:latin typeface="Calibri" panose="020F0502020204030204" pitchFamily="34" charset="0"/>
                        </a:rPr>
                        <a:t>Type</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Granularity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ARIMA order</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AIC</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BIC</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HQIC</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MAE</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RMSE</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NRMSE</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MAPE</a:t>
                      </a:r>
                    </a:p>
                  </a:txBody>
                  <a:tcPr marL="3310" marR="3310" marT="3310" marB="0" anchor="b">
                    <a:lnL>
                      <a:noFill/>
                    </a:lnL>
                    <a:lnR>
                      <a:noFill/>
                    </a:lnR>
                    <a:lnT>
                      <a:noFill/>
                    </a:lnT>
                    <a:lnB>
                      <a:noFill/>
                    </a:lnB>
                  </a:tcPr>
                </a:tc>
                <a:extLst>
                  <a:ext uri="{0D108BD9-81ED-4DB2-BD59-A6C34878D82A}">
                    <a16:rowId xmlns:a16="http://schemas.microsoft.com/office/drawing/2014/main" val="1397326876"/>
                  </a:ext>
                </a:extLst>
              </a:tr>
              <a:tr h="108069">
                <a:tc rowSpan="4">
                  <a:txBody>
                    <a:bodyPr/>
                    <a:lstStyle/>
                    <a:p>
                      <a:pPr algn="l" fontAlgn="b"/>
                      <a:r>
                        <a:rPr lang="en-MY" sz="500" b="0" i="0" u="none" strike="noStrike">
                          <a:solidFill>
                            <a:schemeClr val="bg1"/>
                          </a:solidFill>
                          <a:effectLst/>
                          <a:latin typeface="Calibri" panose="020F0502020204030204" pitchFamily="34" charset="0"/>
                        </a:rPr>
                        <a:t>all</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444.892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449.257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445.92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4661.282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10349.76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0.92308018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0.135276</a:t>
                      </a:r>
                    </a:p>
                  </a:txBody>
                  <a:tcPr marL="3310" marR="3310" marT="3310" marB="0" anchor="b">
                    <a:lnL>
                      <a:noFill/>
                    </a:lnL>
                    <a:lnR>
                      <a:noFill/>
                    </a:lnR>
                    <a:lnT>
                      <a:noFill/>
                    </a:lnT>
                    <a:lnB>
                      <a:noFill/>
                    </a:lnB>
                  </a:tcPr>
                </a:tc>
                <a:extLst>
                  <a:ext uri="{0D108BD9-81ED-4DB2-BD59-A6C34878D82A}">
                    <a16:rowId xmlns:a16="http://schemas.microsoft.com/office/drawing/2014/main" val="1917320275"/>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801.025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808.34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803.766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3572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0.288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0.07</a:t>
                      </a:r>
                    </a:p>
                  </a:txBody>
                  <a:tcPr marL="3310" marR="3310" marT="3310" marB="0" anchor="b">
                    <a:lnL>
                      <a:noFill/>
                    </a:lnL>
                    <a:lnR>
                      <a:noFill/>
                    </a:lnR>
                    <a:lnT>
                      <a:noFill/>
                    </a:lnT>
                    <a:lnB>
                      <a:noFill/>
                    </a:lnB>
                  </a:tcPr>
                </a:tc>
                <a:extLst>
                  <a:ext uri="{0D108BD9-81ED-4DB2-BD59-A6C34878D82A}">
                    <a16:rowId xmlns:a16="http://schemas.microsoft.com/office/drawing/2014/main" val="3966144445"/>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1449.946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1460.119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1454.055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510.673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1299.795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0.0686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0.06</a:t>
                      </a:r>
                    </a:p>
                  </a:txBody>
                  <a:tcPr marL="3310" marR="3310" marT="3310" marB="0" anchor="b">
                    <a:lnL>
                      <a:noFill/>
                    </a:lnL>
                    <a:lnR>
                      <a:noFill/>
                    </a:lnR>
                    <a:lnT>
                      <a:noFill/>
                    </a:lnT>
                    <a:lnB>
                      <a:noFill/>
                    </a:lnB>
                  </a:tcPr>
                </a:tc>
                <a:extLst>
                  <a:ext uri="{0D108BD9-81ED-4DB2-BD59-A6C34878D82A}">
                    <a16:rowId xmlns:a16="http://schemas.microsoft.com/office/drawing/2014/main" val="168355679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3727.87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3742.508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3733.736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56.95296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176.2657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0.00033207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0.020242</a:t>
                      </a:r>
                    </a:p>
                  </a:txBody>
                  <a:tcPr marL="3310" marR="3310" marT="3310" marB="0" anchor="b">
                    <a:lnL>
                      <a:noFill/>
                    </a:lnL>
                    <a:lnR>
                      <a:noFill/>
                    </a:lnR>
                    <a:lnT>
                      <a:noFill/>
                    </a:lnT>
                    <a:lnB>
                      <a:noFill/>
                    </a:lnB>
                  </a:tcPr>
                </a:tc>
                <a:extLst>
                  <a:ext uri="{0D108BD9-81ED-4DB2-BD59-A6C34878D82A}">
                    <a16:rowId xmlns:a16="http://schemas.microsoft.com/office/drawing/2014/main" val="1826172333"/>
                  </a:ext>
                </a:extLst>
              </a:tr>
              <a:tr h="108069">
                <a:tc>
                  <a:txBody>
                    <a:bodyPr/>
                    <a:lstStyle/>
                    <a:p>
                      <a:pPr algn="l" fontAlgn="b"/>
                      <a:r>
                        <a:rPr lang="en-MY" sz="500" b="0" i="0" u="none" strike="noStrike">
                          <a:solidFill>
                            <a:schemeClr val="bg1"/>
                          </a:solidFill>
                          <a:effectLst/>
                          <a:latin typeface="Calibri" panose="020F0502020204030204" pitchFamily="34" charset="0"/>
                        </a:rPr>
                        <a:t>Jan</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extLst>
                  <a:ext uri="{0D108BD9-81ED-4DB2-BD59-A6C34878D82A}">
                    <a16:rowId xmlns:a16="http://schemas.microsoft.com/office/drawing/2014/main" val="1364079275"/>
                  </a:ext>
                </a:extLst>
              </a:tr>
              <a:tr h="108069">
                <a:tc rowSpan="4">
                  <a:txBody>
                    <a:bodyPr/>
                    <a:lstStyle/>
                    <a:p>
                      <a:pPr algn="l" fontAlgn="b"/>
                      <a:r>
                        <a:rPr lang="en-MY" sz="500" b="0" i="0" u="none" strike="noStrike">
                          <a:solidFill>
                            <a:schemeClr val="bg1"/>
                          </a:solidFill>
                          <a:effectLst/>
                          <a:latin typeface="Calibri" panose="020F0502020204030204" pitchFamily="34" charset="0"/>
                        </a:rPr>
                        <a:t>Feb</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292.063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296.428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293.091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184.7435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233.8252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1.91661416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0.360182</a:t>
                      </a:r>
                    </a:p>
                  </a:txBody>
                  <a:tcPr marL="3310" marR="3310" marT="3310" marB="0" anchor="b">
                    <a:lnL>
                      <a:noFill/>
                    </a:lnL>
                    <a:lnR>
                      <a:noFill/>
                    </a:lnR>
                    <a:lnT>
                      <a:noFill/>
                    </a:lnT>
                    <a:lnB>
                      <a:noFill/>
                    </a:lnB>
                  </a:tcPr>
                </a:tc>
                <a:extLst>
                  <a:ext uri="{0D108BD9-81ED-4DB2-BD59-A6C34878D82A}">
                    <a16:rowId xmlns:a16="http://schemas.microsoft.com/office/drawing/2014/main" val="2319804725"/>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137.3476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170.0583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0.44012348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0.587357</a:t>
                      </a:r>
                    </a:p>
                  </a:txBody>
                  <a:tcPr marL="3310" marR="3310" marT="3310" marB="0" anchor="b">
                    <a:lnL>
                      <a:noFill/>
                    </a:lnL>
                    <a:lnR>
                      <a:noFill/>
                    </a:lnR>
                    <a:lnT>
                      <a:noFill/>
                    </a:lnT>
                    <a:lnB>
                      <a:noFill/>
                    </a:lnB>
                  </a:tcPr>
                </a:tc>
                <a:extLst>
                  <a:ext uri="{0D108BD9-81ED-4DB2-BD59-A6C34878D82A}">
                    <a16:rowId xmlns:a16="http://schemas.microsoft.com/office/drawing/2014/main" val="3860068139"/>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1006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20.77816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26.01061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0.06375712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0.181926</a:t>
                      </a:r>
                    </a:p>
                  </a:txBody>
                  <a:tcPr marL="3310" marR="3310" marT="3310" marB="0" anchor="b">
                    <a:lnL>
                      <a:noFill/>
                    </a:lnL>
                    <a:lnR>
                      <a:noFill/>
                    </a:lnR>
                    <a:lnT>
                      <a:noFill/>
                    </a:lnT>
                    <a:lnB>
                      <a:noFill/>
                    </a:lnB>
                  </a:tcPr>
                </a:tc>
                <a:extLst>
                  <a:ext uri="{0D108BD9-81ED-4DB2-BD59-A6C34878D82A}">
                    <a16:rowId xmlns:a16="http://schemas.microsoft.com/office/drawing/2014/main" val="271559419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2568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2586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2575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12.22638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15.92301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0.04026021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0.394533</a:t>
                      </a:r>
                    </a:p>
                  </a:txBody>
                  <a:tcPr marL="3310" marR="3310" marT="3310" marB="0" anchor="b">
                    <a:lnL>
                      <a:noFill/>
                    </a:lnL>
                    <a:lnR>
                      <a:noFill/>
                    </a:lnR>
                    <a:lnT>
                      <a:noFill/>
                    </a:lnT>
                    <a:lnB>
                      <a:noFill/>
                    </a:lnB>
                  </a:tcPr>
                </a:tc>
                <a:extLst>
                  <a:ext uri="{0D108BD9-81ED-4DB2-BD59-A6C34878D82A}">
                    <a16:rowId xmlns:a16="http://schemas.microsoft.com/office/drawing/2014/main" val="1142417111"/>
                  </a:ext>
                </a:extLst>
              </a:tr>
              <a:tr h="108069">
                <a:tc rowSpan="4">
                  <a:txBody>
                    <a:bodyPr/>
                    <a:lstStyle/>
                    <a:p>
                      <a:pPr algn="l" fontAlgn="b"/>
                      <a:r>
                        <a:rPr lang="en-MY" sz="500" b="0" i="0" u="none" strike="noStrike">
                          <a:solidFill>
                            <a:schemeClr val="bg1"/>
                          </a:solidFill>
                          <a:effectLst/>
                          <a:latin typeface="Calibri" panose="020F0502020204030204" pitchFamily="34" charset="0"/>
                        </a:rPr>
                        <a:t>March</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303.403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307.768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304.432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153.8301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204.2091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14.1639115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0.303347</a:t>
                      </a:r>
                    </a:p>
                  </a:txBody>
                  <a:tcPr marL="3310" marR="3310" marT="3310" marB="0" anchor="b">
                    <a:lnL>
                      <a:noFill/>
                    </a:lnL>
                    <a:lnR>
                      <a:noFill/>
                    </a:lnR>
                    <a:lnT>
                      <a:noFill/>
                    </a:lnT>
                    <a:lnB>
                      <a:noFill/>
                    </a:lnB>
                  </a:tcPr>
                </a:tc>
                <a:extLst>
                  <a:ext uri="{0D108BD9-81ED-4DB2-BD59-A6C34878D82A}">
                    <a16:rowId xmlns:a16="http://schemas.microsoft.com/office/drawing/2014/main" val="2270305695"/>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27.09156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37.75233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0.15022296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0.106533</a:t>
                      </a:r>
                    </a:p>
                  </a:txBody>
                  <a:tcPr marL="3310" marR="3310" marT="3310" marB="0" anchor="b">
                    <a:lnL>
                      <a:noFill/>
                    </a:lnL>
                    <a:lnR>
                      <a:noFill/>
                    </a:lnR>
                    <a:lnT>
                      <a:noFill/>
                    </a:lnT>
                    <a:lnB>
                      <a:noFill/>
                    </a:lnB>
                  </a:tcPr>
                </a:tc>
                <a:extLst>
                  <a:ext uri="{0D108BD9-81ED-4DB2-BD59-A6C34878D82A}">
                    <a16:rowId xmlns:a16="http://schemas.microsoft.com/office/drawing/2014/main" val="5180960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1004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10.98902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14.95762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0.00862286</a:t>
                      </a:r>
                    </a:p>
                  </a:txBody>
                  <a:tcPr marL="3310" marR="3310" marT="3310" marB="0" anchor="b">
                    <a:lnL>
                      <a:noFill/>
                    </a:lnL>
                    <a:lnR>
                      <a:noFill/>
                    </a:lnR>
                    <a:lnT>
                      <a:noFill/>
                    </a:lnT>
                    <a:lnB>
                      <a:noFill/>
                    </a:lnB>
                  </a:tcPr>
                </a:tc>
                <a:tc>
                  <a:txBody>
                    <a:bodyPr/>
                    <a:lstStyle/>
                    <a:p>
                      <a:pPr algn="l" fontAlgn="ctr"/>
                      <a:r>
                        <a:rPr lang="en-MY" sz="500" b="0" i="0" u="none" strike="noStrike">
                          <a:solidFill>
                            <a:schemeClr val="bg1"/>
                          </a:solidFill>
                          <a:effectLst/>
                          <a:latin typeface="Calibri" panose="020F0502020204030204" pitchFamily="34" charset="0"/>
                        </a:rPr>
                        <a:t>0.086311</a:t>
                      </a:r>
                    </a:p>
                  </a:txBody>
                  <a:tcPr marL="3310" marR="3310" marT="3310" marB="0" anchor="ctr">
                    <a:lnL>
                      <a:noFill/>
                    </a:lnL>
                    <a:lnR>
                      <a:noFill/>
                    </a:lnR>
                    <a:lnT>
                      <a:noFill/>
                    </a:lnT>
                    <a:lnB>
                      <a:noFill/>
                    </a:lnB>
                  </a:tcPr>
                </a:tc>
                <a:extLst>
                  <a:ext uri="{0D108BD9-81ED-4DB2-BD59-A6C34878D82A}">
                    <a16:rowId xmlns:a16="http://schemas.microsoft.com/office/drawing/2014/main" val="336186906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2453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2471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2460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5.668601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7.769136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0.00462806</a:t>
                      </a:r>
                    </a:p>
                  </a:txBody>
                  <a:tcPr marL="3310" marR="3310" marT="3310" marB="0" anchor="b">
                    <a:lnL>
                      <a:noFill/>
                    </a:lnL>
                    <a:lnR>
                      <a:noFill/>
                    </a:lnR>
                    <a:lnT>
                      <a:noFill/>
                    </a:lnT>
                    <a:lnB>
                      <a:noFill/>
                    </a:lnB>
                  </a:tcPr>
                </a:tc>
                <a:tc>
                  <a:txBody>
                    <a:bodyPr/>
                    <a:lstStyle/>
                    <a:p>
                      <a:pPr algn="l" fontAlgn="ctr"/>
                      <a:r>
                        <a:rPr lang="en-MY" sz="500" b="0" i="0" u="none" strike="noStrike">
                          <a:solidFill>
                            <a:schemeClr val="bg1"/>
                          </a:solidFill>
                          <a:effectLst/>
                          <a:latin typeface="Calibri" panose="020F0502020204030204" pitchFamily="34" charset="0"/>
                        </a:rPr>
                        <a:t>0.13973</a:t>
                      </a:r>
                    </a:p>
                  </a:txBody>
                  <a:tcPr marL="3310" marR="3310" marT="3310" marB="0" anchor="ctr">
                    <a:lnL>
                      <a:noFill/>
                    </a:lnL>
                    <a:lnR>
                      <a:noFill/>
                    </a:lnR>
                    <a:lnT>
                      <a:noFill/>
                    </a:lnT>
                    <a:lnB>
                      <a:noFill/>
                    </a:lnB>
                  </a:tcPr>
                </a:tc>
                <a:extLst>
                  <a:ext uri="{0D108BD9-81ED-4DB2-BD59-A6C34878D82A}">
                    <a16:rowId xmlns:a16="http://schemas.microsoft.com/office/drawing/2014/main" val="477907720"/>
                  </a:ext>
                </a:extLst>
              </a:tr>
              <a:tr h="108069">
                <a:tc rowSpan="4">
                  <a:txBody>
                    <a:bodyPr/>
                    <a:lstStyle/>
                    <a:p>
                      <a:pPr algn="l" fontAlgn="b"/>
                      <a:r>
                        <a:rPr lang="en-MY" sz="500" b="0" i="0" u="none" strike="noStrike">
                          <a:solidFill>
                            <a:schemeClr val="bg1"/>
                          </a:solidFill>
                          <a:effectLst/>
                          <a:latin typeface="Calibri" panose="020F0502020204030204" pitchFamily="34" charset="0"/>
                        </a:rPr>
                        <a:t>Apr</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307.844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312.208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308.872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164.3153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224.3527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35.7818666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0.363426</a:t>
                      </a:r>
                    </a:p>
                  </a:txBody>
                  <a:tcPr marL="3310" marR="3310" marT="3310" marB="0" anchor="b">
                    <a:lnL>
                      <a:noFill/>
                    </a:lnL>
                    <a:lnR>
                      <a:noFill/>
                    </a:lnR>
                    <a:lnT>
                      <a:noFill/>
                    </a:lnT>
                    <a:lnB>
                      <a:noFill/>
                    </a:lnB>
                  </a:tcPr>
                </a:tc>
                <a:extLst>
                  <a:ext uri="{0D108BD9-81ED-4DB2-BD59-A6C34878D82A}">
                    <a16:rowId xmlns:a16="http://schemas.microsoft.com/office/drawing/2014/main" val="4220871591"/>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24.47663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35.36184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0.24458443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0.10767</a:t>
                      </a:r>
                    </a:p>
                  </a:txBody>
                  <a:tcPr marL="3310" marR="3310" marT="3310" marB="0" anchor="b">
                    <a:lnL>
                      <a:noFill/>
                    </a:lnL>
                    <a:lnR>
                      <a:noFill/>
                    </a:lnR>
                    <a:lnT>
                      <a:noFill/>
                    </a:lnT>
                    <a:lnB>
                      <a:noFill/>
                    </a:lnB>
                  </a:tcPr>
                </a:tc>
                <a:extLst>
                  <a:ext uri="{0D108BD9-81ED-4DB2-BD59-A6C34878D82A}">
                    <a16:rowId xmlns:a16="http://schemas.microsoft.com/office/drawing/2014/main" val="237987641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1009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13.34187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17.8147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0.04189746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0.115924</a:t>
                      </a:r>
                    </a:p>
                  </a:txBody>
                  <a:tcPr marL="3310" marR="3310" marT="3310" marB="0" anchor="b">
                    <a:lnL>
                      <a:noFill/>
                    </a:lnL>
                    <a:lnR>
                      <a:noFill/>
                    </a:lnR>
                    <a:lnT>
                      <a:noFill/>
                    </a:lnT>
                    <a:lnB>
                      <a:noFill/>
                    </a:lnB>
                  </a:tcPr>
                </a:tc>
                <a:extLst>
                  <a:ext uri="{0D108BD9-81ED-4DB2-BD59-A6C34878D82A}">
                    <a16:rowId xmlns:a16="http://schemas.microsoft.com/office/drawing/2014/main" val="207258959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2543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2561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2550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10.21298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13.51674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0.00709491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0.297355</a:t>
                      </a:r>
                    </a:p>
                  </a:txBody>
                  <a:tcPr marL="3310" marR="3310" marT="3310" marB="0" anchor="b">
                    <a:lnL>
                      <a:noFill/>
                    </a:lnL>
                    <a:lnR>
                      <a:noFill/>
                    </a:lnR>
                    <a:lnT>
                      <a:noFill/>
                    </a:lnT>
                    <a:lnB>
                      <a:noFill/>
                    </a:lnB>
                  </a:tcPr>
                </a:tc>
                <a:extLst>
                  <a:ext uri="{0D108BD9-81ED-4DB2-BD59-A6C34878D82A}">
                    <a16:rowId xmlns:a16="http://schemas.microsoft.com/office/drawing/2014/main" val="4031645418"/>
                  </a:ext>
                </a:extLst>
              </a:tr>
              <a:tr h="108069">
                <a:tc rowSpan="4">
                  <a:txBody>
                    <a:bodyPr/>
                    <a:lstStyle/>
                    <a:p>
                      <a:pPr algn="l" fontAlgn="b"/>
                      <a:r>
                        <a:rPr lang="en-MY" sz="500" b="0" i="0" u="none" strike="noStrike">
                          <a:solidFill>
                            <a:schemeClr val="bg1"/>
                          </a:solidFill>
                          <a:effectLst/>
                          <a:latin typeface="Calibri" panose="020F0502020204030204" pitchFamily="34" charset="0"/>
                        </a:rPr>
                        <a:t>May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135.2819</a:t>
                      </a:r>
                    </a:p>
                  </a:txBody>
                  <a:tcPr marL="3310" marR="3310" marT="3310" marB="0" anchor="b">
                    <a:lnL>
                      <a:noFill/>
                    </a:lnL>
                    <a:lnR>
                      <a:noFill/>
                    </a:lnR>
                    <a:lnT>
                      <a:noFill/>
                    </a:lnT>
                    <a:lnB>
                      <a:noFill/>
                    </a:lnB>
                  </a:tcPr>
                </a:tc>
                <a:tc>
                  <a:txBody>
                    <a:bodyPr/>
                    <a:lstStyle/>
                    <a:p>
                      <a:pPr algn="l" fontAlgn="ctr"/>
                      <a:r>
                        <a:rPr lang="en-MY" sz="500" b="0" i="0" u="none" strike="noStrike">
                          <a:solidFill>
                            <a:schemeClr val="bg1"/>
                          </a:solidFill>
                          <a:effectLst/>
                          <a:latin typeface="Calibri" panose="020F0502020204030204" pitchFamily="34" charset="0"/>
                        </a:rPr>
                        <a:t>178.4413</a:t>
                      </a:r>
                    </a:p>
                  </a:txBody>
                  <a:tcPr marL="3310" marR="3310" marT="3310" marB="0" anchor="ctr">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15.5833349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0.281698</a:t>
                      </a:r>
                    </a:p>
                  </a:txBody>
                  <a:tcPr marL="3310" marR="3310" marT="3310" marB="0" anchor="b">
                    <a:lnL>
                      <a:noFill/>
                    </a:lnL>
                    <a:lnR>
                      <a:noFill/>
                    </a:lnR>
                    <a:lnT>
                      <a:noFill/>
                    </a:lnT>
                    <a:lnB>
                      <a:noFill/>
                    </a:lnB>
                  </a:tcPr>
                </a:tc>
                <a:extLst>
                  <a:ext uri="{0D108BD9-81ED-4DB2-BD59-A6C34878D82A}">
                    <a16:rowId xmlns:a16="http://schemas.microsoft.com/office/drawing/2014/main" val="106538493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549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556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551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13.64165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27.4579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0.14130748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0.05805</a:t>
                      </a:r>
                    </a:p>
                  </a:txBody>
                  <a:tcPr marL="3310" marR="3310" marT="3310" marB="0" anchor="b">
                    <a:lnL>
                      <a:noFill/>
                    </a:lnL>
                    <a:lnR>
                      <a:noFill/>
                    </a:lnR>
                    <a:lnT>
                      <a:noFill/>
                    </a:lnT>
                    <a:lnB>
                      <a:noFill/>
                    </a:lnB>
                  </a:tcPr>
                </a:tc>
                <a:extLst>
                  <a:ext uri="{0D108BD9-81ED-4DB2-BD59-A6C34878D82A}">
                    <a16:rowId xmlns:a16="http://schemas.microsoft.com/office/drawing/2014/main" val="97875137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1022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1016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16.45535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21.6456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0.01764943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0.143056</a:t>
                      </a:r>
                    </a:p>
                  </a:txBody>
                  <a:tcPr marL="3310" marR="3310" marT="3310" marB="0" anchor="b">
                    <a:lnL>
                      <a:noFill/>
                    </a:lnL>
                    <a:lnR>
                      <a:noFill/>
                    </a:lnR>
                    <a:lnT>
                      <a:noFill/>
                    </a:lnT>
                    <a:lnB>
                      <a:noFill/>
                    </a:lnB>
                  </a:tcPr>
                </a:tc>
                <a:extLst>
                  <a:ext uri="{0D108BD9-81ED-4DB2-BD59-A6C34878D82A}">
                    <a16:rowId xmlns:a16="http://schemas.microsoft.com/office/drawing/2014/main" val="1534228722"/>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2492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2500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8.6125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11.10753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0.00891369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0.217448</a:t>
                      </a:r>
                    </a:p>
                  </a:txBody>
                  <a:tcPr marL="3310" marR="3310" marT="3310" marB="0" anchor="b">
                    <a:lnL>
                      <a:noFill/>
                    </a:lnL>
                    <a:lnR>
                      <a:noFill/>
                    </a:lnR>
                    <a:lnT>
                      <a:noFill/>
                    </a:lnT>
                    <a:lnB>
                      <a:noFill/>
                    </a:lnB>
                  </a:tcPr>
                </a:tc>
                <a:extLst>
                  <a:ext uri="{0D108BD9-81ED-4DB2-BD59-A6C34878D82A}">
                    <a16:rowId xmlns:a16="http://schemas.microsoft.com/office/drawing/2014/main" val="1050844348"/>
                  </a:ext>
                </a:extLst>
              </a:tr>
              <a:tr h="108069">
                <a:tc rowSpan="4">
                  <a:txBody>
                    <a:bodyPr/>
                    <a:lstStyle/>
                    <a:p>
                      <a:pPr algn="l" fontAlgn="b"/>
                      <a:r>
                        <a:rPr lang="en-MY" sz="500" b="0" i="0" u="none" strike="noStrike">
                          <a:solidFill>
                            <a:schemeClr val="bg1"/>
                          </a:solidFill>
                          <a:effectLst/>
                          <a:latin typeface="Calibri" panose="020F0502020204030204" pitchFamily="34" charset="0"/>
                        </a:rPr>
                        <a:t>June</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323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327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324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241.4988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309.7241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0.49536908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0.322785</a:t>
                      </a:r>
                    </a:p>
                  </a:txBody>
                  <a:tcPr marL="3310" marR="3310" marT="3310" marB="0" anchor="b">
                    <a:lnL>
                      <a:noFill/>
                    </a:lnL>
                    <a:lnR>
                      <a:noFill/>
                    </a:lnR>
                    <a:lnT>
                      <a:noFill/>
                    </a:lnT>
                    <a:lnB>
                      <a:noFill/>
                    </a:lnB>
                  </a:tcPr>
                </a:tc>
                <a:extLst>
                  <a:ext uri="{0D108BD9-81ED-4DB2-BD59-A6C34878D82A}">
                    <a16:rowId xmlns:a16="http://schemas.microsoft.com/office/drawing/2014/main" val="2757016413"/>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593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24.15968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38.9142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0.0801826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0.074558</a:t>
                      </a:r>
                    </a:p>
                  </a:txBody>
                  <a:tcPr marL="3310" marR="3310" marT="3310" marB="0" anchor="b">
                    <a:lnL>
                      <a:noFill/>
                    </a:lnL>
                    <a:lnR>
                      <a:noFill/>
                    </a:lnR>
                    <a:lnT>
                      <a:noFill/>
                    </a:lnT>
                    <a:lnB>
                      <a:noFill/>
                    </a:lnB>
                  </a:tcPr>
                </a:tc>
                <a:extLst>
                  <a:ext uri="{0D108BD9-81ED-4DB2-BD59-A6C34878D82A}">
                    <a16:rowId xmlns:a16="http://schemas.microsoft.com/office/drawing/2014/main" val="322937261"/>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1093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1097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1095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17.49684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21.64679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0.01964943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0.001431</a:t>
                      </a:r>
                    </a:p>
                  </a:txBody>
                  <a:tcPr marL="3310" marR="3310" marT="3310" marB="0" anchor="b">
                    <a:lnL>
                      <a:noFill/>
                    </a:lnL>
                    <a:lnR>
                      <a:noFill/>
                    </a:lnR>
                    <a:lnT>
                      <a:noFill/>
                    </a:lnT>
                    <a:lnB>
                      <a:noFill/>
                    </a:lnB>
                  </a:tcPr>
                </a:tc>
                <a:extLst>
                  <a:ext uri="{0D108BD9-81ED-4DB2-BD59-A6C34878D82A}">
                    <a16:rowId xmlns:a16="http://schemas.microsoft.com/office/drawing/2014/main" val="248682283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2648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2666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2655</a:t>
                      </a:r>
                    </a:p>
                  </a:txBody>
                  <a:tcPr marL="3310" marR="3310" marT="3310" marB="0" anchor="b">
                    <a:lnL>
                      <a:noFill/>
                    </a:lnL>
                    <a:lnR>
                      <a:noFill/>
                    </a:lnR>
                    <a:lnT>
                      <a:noFill/>
                    </a:lnT>
                    <a:lnB>
                      <a:noFill/>
                    </a:lnB>
                  </a:tcPr>
                </a:tc>
                <a:tc>
                  <a:txBody>
                    <a:bodyPr/>
                    <a:lstStyle/>
                    <a:p>
                      <a:pPr algn="l" fontAlgn="ctr"/>
                      <a:r>
                        <a:rPr lang="en-MY" sz="500" b="0" i="0" u="none" strike="noStrike">
                          <a:solidFill>
                            <a:schemeClr val="bg1"/>
                          </a:solidFill>
                          <a:effectLst/>
                          <a:latin typeface="Calibri" panose="020F0502020204030204" pitchFamily="34" charset="0"/>
                        </a:rPr>
                        <a:t>9.37765</a:t>
                      </a:r>
                    </a:p>
                  </a:txBody>
                  <a:tcPr marL="3310" marR="3310" marT="3310" marB="0" anchor="ctr">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12.7748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0.00039301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0.19431</a:t>
                      </a:r>
                    </a:p>
                  </a:txBody>
                  <a:tcPr marL="3310" marR="3310" marT="3310" marB="0" anchor="b">
                    <a:lnL>
                      <a:noFill/>
                    </a:lnL>
                    <a:lnR>
                      <a:noFill/>
                    </a:lnR>
                    <a:lnT>
                      <a:noFill/>
                    </a:lnT>
                    <a:lnB>
                      <a:noFill/>
                    </a:lnB>
                  </a:tcPr>
                </a:tc>
                <a:extLst>
                  <a:ext uri="{0D108BD9-81ED-4DB2-BD59-A6C34878D82A}">
                    <a16:rowId xmlns:a16="http://schemas.microsoft.com/office/drawing/2014/main" val="3006299188"/>
                  </a:ext>
                </a:extLst>
              </a:tr>
              <a:tr h="108069">
                <a:tc rowSpan="4">
                  <a:txBody>
                    <a:bodyPr/>
                    <a:lstStyle/>
                    <a:p>
                      <a:pPr algn="l" fontAlgn="b"/>
                      <a:r>
                        <a:rPr lang="en-MY" sz="500" b="0" i="0" u="none" strike="noStrike">
                          <a:solidFill>
                            <a:schemeClr val="bg1"/>
                          </a:solidFill>
                          <a:effectLst/>
                          <a:latin typeface="Calibri" panose="020F0502020204030204" pitchFamily="34" charset="0"/>
                        </a:rPr>
                        <a:t>July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322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235.6169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296.4502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4.62129727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0.282155</a:t>
                      </a:r>
                    </a:p>
                  </a:txBody>
                  <a:tcPr marL="3310" marR="3310" marT="3310" marB="0" anchor="b">
                    <a:lnL>
                      <a:noFill/>
                    </a:lnL>
                    <a:lnR>
                      <a:noFill/>
                    </a:lnR>
                    <a:lnT>
                      <a:noFill/>
                    </a:lnT>
                    <a:lnB>
                      <a:noFill/>
                    </a:lnB>
                  </a:tcPr>
                </a:tc>
                <a:extLst>
                  <a:ext uri="{0D108BD9-81ED-4DB2-BD59-A6C34878D82A}">
                    <a16:rowId xmlns:a16="http://schemas.microsoft.com/office/drawing/2014/main" val="2805241584"/>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12.86811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42.05846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0.00373714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0.038173</a:t>
                      </a:r>
                    </a:p>
                  </a:txBody>
                  <a:tcPr marL="3310" marR="3310" marT="3310" marB="0" anchor="b">
                    <a:lnL>
                      <a:noFill/>
                    </a:lnL>
                    <a:lnR>
                      <a:noFill/>
                    </a:lnR>
                    <a:lnT>
                      <a:noFill/>
                    </a:lnT>
                    <a:lnB>
                      <a:noFill/>
                    </a:lnB>
                  </a:tcPr>
                </a:tc>
                <a:extLst>
                  <a:ext uri="{0D108BD9-81ED-4DB2-BD59-A6C34878D82A}">
                    <a16:rowId xmlns:a16="http://schemas.microsoft.com/office/drawing/2014/main" val="448951624"/>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1062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1072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1066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19.55714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27.05228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0.01324021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0.114972</a:t>
                      </a:r>
                    </a:p>
                  </a:txBody>
                  <a:tcPr marL="3310" marR="3310" marT="3310" marB="0" anchor="b">
                    <a:lnL>
                      <a:noFill/>
                    </a:lnL>
                    <a:lnR>
                      <a:noFill/>
                    </a:lnR>
                    <a:lnT>
                      <a:noFill/>
                    </a:lnT>
                    <a:lnB>
                      <a:noFill/>
                    </a:lnB>
                  </a:tcPr>
                </a:tc>
                <a:extLst>
                  <a:ext uri="{0D108BD9-81ED-4DB2-BD59-A6C34878D82A}">
                    <a16:rowId xmlns:a16="http://schemas.microsoft.com/office/drawing/2014/main" val="2596174624"/>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2687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11.21035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15.21909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0.012851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0.186113</a:t>
                      </a:r>
                    </a:p>
                  </a:txBody>
                  <a:tcPr marL="3310" marR="3310" marT="3310" marB="0" anchor="b">
                    <a:lnL>
                      <a:noFill/>
                    </a:lnL>
                    <a:lnR>
                      <a:noFill/>
                    </a:lnR>
                    <a:lnT>
                      <a:noFill/>
                    </a:lnT>
                    <a:lnB>
                      <a:noFill/>
                    </a:lnB>
                  </a:tcPr>
                </a:tc>
                <a:extLst>
                  <a:ext uri="{0D108BD9-81ED-4DB2-BD59-A6C34878D82A}">
                    <a16:rowId xmlns:a16="http://schemas.microsoft.com/office/drawing/2014/main" val="3208260471"/>
                  </a:ext>
                </a:extLst>
              </a:tr>
              <a:tr h="108069">
                <a:tc rowSpan="4">
                  <a:txBody>
                    <a:bodyPr/>
                    <a:lstStyle/>
                    <a:p>
                      <a:pPr algn="l" fontAlgn="b"/>
                      <a:r>
                        <a:rPr lang="en-MY" sz="500" b="0" i="0" u="none" strike="noStrike">
                          <a:solidFill>
                            <a:schemeClr val="bg1"/>
                          </a:solidFill>
                          <a:effectLst/>
                          <a:latin typeface="Calibri" panose="020F0502020204030204" pitchFamily="34" charset="0"/>
                        </a:rPr>
                        <a:t>Aug</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246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43.91418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56.9114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4.43243412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0.462486</a:t>
                      </a:r>
                    </a:p>
                  </a:txBody>
                  <a:tcPr marL="3310" marR="3310" marT="3310" marB="0" anchor="b">
                    <a:lnL>
                      <a:noFill/>
                    </a:lnL>
                    <a:lnR>
                      <a:noFill/>
                    </a:lnR>
                    <a:lnT>
                      <a:noFill/>
                    </a:lnT>
                    <a:lnB>
                      <a:noFill/>
                    </a:lnB>
                  </a:tcPr>
                </a:tc>
                <a:extLst>
                  <a:ext uri="{0D108BD9-81ED-4DB2-BD59-A6C34878D82A}">
                    <a16:rowId xmlns:a16="http://schemas.microsoft.com/office/drawing/2014/main" val="1948171281"/>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450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458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453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11.08072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15.60905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0.66555615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0.244232</a:t>
                      </a:r>
                    </a:p>
                  </a:txBody>
                  <a:tcPr marL="3310" marR="3310" marT="3310" marB="0" anchor="b">
                    <a:lnL>
                      <a:noFill/>
                    </a:lnL>
                    <a:lnR>
                      <a:noFill/>
                    </a:lnR>
                    <a:lnT>
                      <a:noFill/>
                    </a:lnT>
                    <a:lnB>
                      <a:noFill/>
                    </a:lnB>
                  </a:tcPr>
                </a:tc>
                <a:extLst>
                  <a:ext uri="{0D108BD9-81ED-4DB2-BD59-A6C34878D82A}">
                    <a16:rowId xmlns:a16="http://schemas.microsoft.com/office/drawing/2014/main" val="108469700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1047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1058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1051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20.47476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31.32475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0.00471402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0.101844</a:t>
                      </a:r>
                    </a:p>
                  </a:txBody>
                  <a:tcPr marL="3310" marR="3310" marT="3310" marB="0" anchor="b">
                    <a:lnL>
                      <a:noFill/>
                    </a:lnL>
                    <a:lnR>
                      <a:noFill/>
                    </a:lnR>
                    <a:lnT>
                      <a:noFill/>
                    </a:lnT>
                    <a:lnB>
                      <a:noFill/>
                    </a:lnB>
                  </a:tcPr>
                </a:tc>
                <a:extLst>
                  <a:ext uri="{0D108BD9-81ED-4DB2-BD59-A6C34878D82A}">
                    <a16:rowId xmlns:a16="http://schemas.microsoft.com/office/drawing/2014/main" val="2319228909"/>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2687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11.21035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15.21909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0.00012851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0.086113</a:t>
                      </a:r>
                    </a:p>
                  </a:txBody>
                  <a:tcPr marL="3310" marR="3310" marT="3310" marB="0" anchor="b">
                    <a:lnL>
                      <a:noFill/>
                    </a:lnL>
                    <a:lnR>
                      <a:noFill/>
                    </a:lnR>
                    <a:lnT>
                      <a:noFill/>
                    </a:lnT>
                    <a:lnB>
                      <a:noFill/>
                    </a:lnB>
                  </a:tcPr>
                </a:tc>
                <a:extLst>
                  <a:ext uri="{0D108BD9-81ED-4DB2-BD59-A6C34878D82A}">
                    <a16:rowId xmlns:a16="http://schemas.microsoft.com/office/drawing/2014/main" val="3349786801"/>
                  </a:ext>
                </a:extLst>
              </a:tr>
              <a:tr h="108069">
                <a:tc>
                  <a:txBody>
                    <a:bodyPr/>
                    <a:lstStyle/>
                    <a:p>
                      <a:pPr algn="l" fontAlgn="b"/>
                      <a:r>
                        <a:rPr lang="en-MY" sz="500" b="0" i="0" u="none" strike="noStrike">
                          <a:solidFill>
                            <a:schemeClr val="bg1"/>
                          </a:solidFill>
                          <a:effectLst/>
                          <a:latin typeface="Calibri" panose="020F0502020204030204" pitchFamily="34" charset="0"/>
                        </a:rPr>
                        <a:t>Sept</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tc>
                  <a:txBody>
                    <a:bodyPr/>
                    <a:lstStyle/>
                    <a:p>
                      <a:pPr algn="l" fontAlgn="b"/>
                      <a:r>
                        <a:rPr lang="en-MY" sz="500" b="0" i="0" u="none" strike="noStrike">
                          <a:solidFill>
                            <a:schemeClr val="bg1"/>
                          </a:solidFill>
                          <a:effectLst/>
                          <a:latin typeface="Calibri" panose="020F0502020204030204" pitchFamily="34" charset="0"/>
                        </a:rPr>
                        <a:t> </a:t>
                      </a:r>
                    </a:p>
                  </a:txBody>
                  <a:tcPr marL="3310" marR="3310" marT="3310" marB="0" anchor="b">
                    <a:lnL>
                      <a:noFill/>
                    </a:lnL>
                    <a:lnR>
                      <a:noFill/>
                    </a:lnR>
                    <a:lnT>
                      <a:noFill/>
                    </a:lnT>
                    <a:lnB>
                      <a:noFill/>
                    </a:lnB>
                    <a:solidFill>
                      <a:srgbClr val="8EA9DB"/>
                    </a:solidFill>
                  </a:tcPr>
                </a:tc>
                <a:extLst>
                  <a:ext uri="{0D108BD9-81ED-4DB2-BD59-A6C34878D82A}">
                    <a16:rowId xmlns:a16="http://schemas.microsoft.com/office/drawing/2014/main" val="4235759444"/>
                  </a:ext>
                </a:extLst>
              </a:tr>
              <a:tr h="108069">
                <a:tc rowSpan="4">
                  <a:txBody>
                    <a:bodyPr/>
                    <a:lstStyle/>
                    <a:p>
                      <a:pPr algn="l" fontAlgn="b"/>
                      <a:r>
                        <a:rPr lang="en-MY" sz="500" b="0" i="0" u="none" strike="noStrike">
                          <a:solidFill>
                            <a:schemeClr val="bg1"/>
                          </a:solidFill>
                          <a:effectLst/>
                          <a:latin typeface="Calibri" panose="020F0502020204030204" pitchFamily="34" charset="0"/>
                        </a:rPr>
                        <a:t>Nov</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320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172.257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233.6545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0.77954811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0.239367</a:t>
                      </a:r>
                    </a:p>
                  </a:txBody>
                  <a:tcPr marL="3310" marR="3310" marT="3310" marB="0" anchor="b">
                    <a:lnL>
                      <a:noFill/>
                    </a:lnL>
                    <a:lnR>
                      <a:noFill/>
                    </a:lnR>
                    <a:lnT>
                      <a:noFill/>
                    </a:lnT>
                    <a:lnB>
                      <a:noFill/>
                    </a:lnB>
                  </a:tcPr>
                </a:tc>
                <a:extLst>
                  <a:ext uri="{0D108BD9-81ED-4DB2-BD59-A6C34878D82A}">
                    <a16:rowId xmlns:a16="http://schemas.microsoft.com/office/drawing/2014/main" val="1240999942"/>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584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7.648508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43.3246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0.00012665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0.024976</a:t>
                      </a:r>
                    </a:p>
                  </a:txBody>
                  <a:tcPr marL="3310" marR="3310" marT="3310" marB="0" anchor="b">
                    <a:lnL>
                      <a:noFill/>
                    </a:lnL>
                    <a:lnR>
                      <a:noFill/>
                    </a:lnR>
                    <a:lnT>
                      <a:noFill/>
                    </a:lnT>
                    <a:lnB>
                      <a:noFill/>
                    </a:lnB>
                  </a:tcPr>
                </a:tc>
                <a:extLst>
                  <a:ext uri="{0D108BD9-81ED-4DB2-BD59-A6C34878D82A}">
                    <a16:rowId xmlns:a16="http://schemas.microsoft.com/office/drawing/2014/main" val="145173759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1029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1043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1034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60.57305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75.89379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0.03375873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0.361609</a:t>
                      </a:r>
                    </a:p>
                  </a:txBody>
                  <a:tcPr marL="3310" marR="3310" marT="3310" marB="0" anchor="b">
                    <a:lnL>
                      <a:noFill/>
                    </a:lnL>
                    <a:lnR>
                      <a:noFill/>
                    </a:lnR>
                    <a:lnT>
                      <a:noFill/>
                    </a:lnT>
                    <a:lnB>
                      <a:noFill/>
                    </a:lnB>
                  </a:tcPr>
                </a:tc>
                <a:extLst>
                  <a:ext uri="{0D108BD9-81ED-4DB2-BD59-A6C34878D82A}">
                    <a16:rowId xmlns:a16="http://schemas.microsoft.com/office/drawing/2014/main" val="1122492947"/>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2637</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2655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2644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11.94129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16.50641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0.00029876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0.232727</a:t>
                      </a:r>
                    </a:p>
                  </a:txBody>
                  <a:tcPr marL="3310" marR="3310" marT="3310" marB="0" anchor="b">
                    <a:lnL>
                      <a:noFill/>
                    </a:lnL>
                    <a:lnR>
                      <a:noFill/>
                    </a:lnR>
                    <a:lnT>
                      <a:noFill/>
                    </a:lnT>
                    <a:lnB>
                      <a:noFill/>
                    </a:lnB>
                  </a:tcPr>
                </a:tc>
                <a:extLst>
                  <a:ext uri="{0D108BD9-81ED-4DB2-BD59-A6C34878D82A}">
                    <a16:rowId xmlns:a16="http://schemas.microsoft.com/office/drawing/2014/main" val="3826728950"/>
                  </a:ext>
                </a:extLst>
              </a:tr>
              <a:tr h="108069">
                <a:tc rowSpan="4">
                  <a:txBody>
                    <a:bodyPr/>
                    <a:lstStyle/>
                    <a:p>
                      <a:pPr algn="l" fontAlgn="b"/>
                      <a:r>
                        <a:rPr lang="en-MY" sz="500" b="0" i="0" u="none" strike="noStrike">
                          <a:solidFill>
                            <a:schemeClr val="bg1"/>
                          </a:solidFill>
                          <a:effectLst/>
                          <a:latin typeface="Calibri" panose="020F0502020204030204" pitchFamily="34" charset="0"/>
                        </a:rPr>
                        <a:t>Dec</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Hourly</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311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170.8228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226.6116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0.17700672</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0.229347</a:t>
                      </a:r>
                    </a:p>
                  </a:txBody>
                  <a:tcPr marL="3310" marR="3310" marT="3310" marB="0" anchor="b">
                    <a:lnL>
                      <a:noFill/>
                    </a:lnL>
                    <a:lnR>
                      <a:noFill/>
                    </a:lnR>
                    <a:lnT>
                      <a:noFill/>
                    </a:lnT>
                    <a:lnB>
                      <a:noFill/>
                    </a:lnB>
                  </a:tcPr>
                </a:tc>
                <a:extLst>
                  <a:ext uri="{0D108BD9-81ED-4DB2-BD59-A6C34878D82A}">
                    <a16:rowId xmlns:a16="http://schemas.microsoft.com/office/drawing/2014/main" val="3455897814"/>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30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563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8.122513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43.48591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0.0003345</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0.026255</a:t>
                      </a:r>
                    </a:p>
                  </a:txBody>
                  <a:tcPr marL="3310" marR="3310" marT="3310" marB="0" anchor="b">
                    <a:lnL>
                      <a:noFill/>
                    </a:lnL>
                    <a:lnR>
                      <a:noFill/>
                    </a:lnR>
                    <a:lnT>
                      <a:noFill/>
                    </a:lnT>
                    <a:lnB>
                      <a:noFill/>
                    </a:lnB>
                  </a:tcPr>
                </a:tc>
                <a:extLst>
                  <a:ext uri="{0D108BD9-81ED-4DB2-BD59-A6C34878D82A}">
                    <a16:rowId xmlns:a16="http://schemas.microsoft.com/office/drawing/2014/main" val="28961192"/>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15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1044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1056</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1049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70.84874</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91.16333</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0.04391158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0.415223</a:t>
                      </a:r>
                    </a:p>
                  </a:txBody>
                  <a:tcPr marL="3310" marR="3310" marT="3310" marB="0" anchor="b">
                    <a:lnL>
                      <a:noFill/>
                    </a:lnL>
                    <a:lnR>
                      <a:noFill/>
                    </a:lnR>
                    <a:lnT>
                      <a:noFill/>
                    </a:lnT>
                    <a:lnB>
                      <a:noFill/>
                    </a:lnB>
                  </a:tcPr>
                </a:tc>
                <a:extLst>
                  <a:ext uri="{0D108BD9-81ED-4DB2-BD59-A6C34878D82A}">
                    <a16:rowId xmlns:a16="http://schemas.microsoft.com/office/drawing/2014/main" val="2082346228"/>
                  </a:ext>
                </a:extLst>
              </a:tr>
              <a:tr h="108069">
                <a:tc vMerge="1">
                  <a:txBody>
                    <a:bodyPr/>
                    <a:lstStyle/>
                    <a:p>
                      <a:endParaRPr lang="en-MY"/>
                    </a:p>
                  </a:txBody>
                  <a:tcPr/>
                </a:tc>
                <a:tc>
                  <a:txBody>
                    <a:bodyPr/>
                    <a:lstStyle/>
                    <a:p>
                      <a:pPr algn="l" fontAlgn="b"/>
                      <a:r>
                        <a:rPr lang="en-MY" sz="500" b="0" i="0" u="none" strike="noStrike">
                          <a:solidFill>
                            <a:schemeClr val="bg1"/>
                          </a:solidFill>
                          <a:effectLst/>
                          <a:latin typeface="Calibri" panose="020F0502020204030204" pitchFamily="34" charset="0"/>
                        </a:rPr>
                        <a:t>5 minutes</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1,1,1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2661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2680</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2669</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12.25581</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16.36508</a:t>
                      </a:r>
                    </a:p>
                  </a:txBody>
                  <a:tcPr marL="3310" marR="3310" marT="3310" marB="0" anchor="b">
                    <a:lnL>
                      <a:noFill/>
                    </a:lnL>
                    <a:lnR>
                      <a:noFill/>
                    </a:lnR>
                    <a:lnT>
                      <a:noFill/>
                    </a:lnT>
                    <a:lnB>
                      <a:noFill/>
                    </a:lnB>
                  </a:tcPr>
                </a:tc>
                <a:tc>
                  <a:txBody>
                    <a:bodyPr/>
                    <a:lstStyle/>
                    <a:p>
                      <a:pPr algn="l" fontAlgn="b"/>
                      <a:r>
                        <a:rPr lang="en-MY" sz="500" b="0" i="0" u="none" strike="noStrike">
                          <a:solidFill>
                            <a:schemeClr val="bg1"/>
                          </a:solidFill>
                          <a:effectLst/>
                          <a:latin typeface="Calibri" panose="020F0502020204030204" pitchFamily="34" charset="0"/>
                        </a:rPr>
                        <a:t>0.00462529</a:t>
                      </a:r>
                    </a:p>
                  </a:txBody>
                  <a:tcPr marL="3310" marR="3310" marT="3310" marB="0" anchor="b">
                    <a:lnL>
                      <a:noFill/>
                    </a:lnL>
                    <a:lnR>
                      <a:noFill/>
                    </a:lnR>
                    <a:lnT>
                      <a:noFill/>
                    </a:lnT>
                    <a:lnB>
                      <a:noFill/>
                    </a:lnB>
                  </a:tcPr>
                </a:tc>
                <a:tc>
                  <a:txBody>
                    <a:bodyPr/>
                    <a:lstStyle/>
                    <a:p>
                      <a:pPr algn="l" fontAlgn="b"/>
                      <a:r>
                        <a:rPr lang="en-MY" sz="500" b="0" i="0" u="none" strike="noStrike" dirty="0">
                          <a:solidFill>
                            <a:schemeClr val="bg1"/>
                          </a:solidFill>
                          <a:effectLst/>
                          <a:latin typeface="Calibri" panose="020F0502020204030204" pitchFamily="34" charset="0"/>
                        </a:rPr>
                        <a:t>0.234679</a:t>
                      </a:r>
                    </a:p>
                  </a:txBody>
                  <a:tcPr marL="3310" marR="3310" marT="3310" marB="0" anchor="b">
                    <a:lnL>
                      <a:noFill/>
                    </a:lnL>
                    <a:lnR>
                      <a:noFill/>
                    </a:lnR>
                    <a:lnT>
                      <a:noFill/>
                    </a:lnT>
                    <a:lnB>
                      <a:noFill/>
                    </a:lnB>
                  </a:tcPr>
                </a:tc>
                <a:extLst>
                  <a:ext uri="{0D108BD9-81ED-4DB2-BD59-A6C34878D82A}">
                    <a16:rowId xmlns:a16="http://schemas.microsoft.com/office/drawing/2014/main" val="3578683430"/>
                  </a:ext>
                </a:extLst>
              </a:tr>
            </a:tbl>
          </a:graphicData>
        </a:graphic>
      </p:graphicFrame>
      <p:sp>
        <p:nvSpPr>
          <p:cNvPr id="8" name="TextBox 7">
            <a:extLst>
              <a:ext uri="{FF2B5EF4-FFF2-40B4-BE49-F238E27FC236}">
                <a16:creationId xmlns:a16="http://schemas.microsoft.com/office/drawing/2014/main" id="{1F485BEF-FC47-45CA-9C01-D4132DF6A5B6}"/>
              </a:ext>
            </a:extLst>
          </p:cNvPr>
          <p:cNvSpPr txBox="1"/>
          <p:nvPr/>
        </p:nvSpPr>
        <p:spPr>
          <a:xfrm>
            <a:off x="7119258" y="211226"/>
            <a:ext cx="1371599" cy="1815882"/>
          </a:xfrm>
          <a:prstGeom prst="rect">
            <a:avLst/>
          </a:prstGeom>
          <a:noFill/>
        </p:spPr>
        <p:txBody>
          <a:bodyPr wrap="square">
            <a:spAutoFit/>
          </a:bodyPr>
          <a:lstStyle/>
          <a:p>
            <a:r>
              <a:rPr lang="en-US" dirty="0">
                <a:solidFill>
                  <a:schemeClr val="bg1"/>
                </a:solidFill>
              </a:rPr>
              <a:t>Need to fill in September and January as the proper consistent apartment could not </a:t>
            </a:r>
            <a:r>
              <a:rPr lang="en-US">
                <a:solidFill>
                  <a:schemeClr val="bg1"/>
                </a:solidFill>
              </a:rPr>
              <a:t>be located</a:t>
            </a:r>
            <a:endParaRPr lang="en-MY" dirty="0">
              <a:solidFill>
                <a:schemeClr val="bg1"/>
              </a:solidFill>
            </a:endParaRPr>
          </a:p>
        </p:txBody>
      </p:sp>
    </p:spTree>
    <p:extLst>
      <p:ext uri="{BB962C8B-B14F-4D97-AF65-F5344CB8AC3E}">
        <p14:creationId xmlns:p14="http://schemas.microsoft.com/office/powerpoint/2010/main" val="239694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The summary of papers to find the dataset </a:t>
            </a:r>
          </a:p>
        </p:txBody>
      </p:sp>
      <p:sp>
        <p:nvSpPr>
          <p:cNvPr id="4" name="TextBox 3">
            <a:extLst>
              <a:ext uri="{FF2B5EF4-FFF2-40B4-BE49-F238E27FC236}">
                <a16:creationId xmlns:a16="http://schemas.microsoft.com/office/drawing/2014/main" id="{0D52C885-4B65-4E3E-AD79-85C27C9FF23E}"/>
              </a:ext>
            </a:extLst>
          </p:cNvPr>
          <p:cNvSpPr txBox="1"/>
          <p:nvPr/>
        </p:nvSpPr>
        <p:spPr>
          <a:xfrm>
            <a:off x="2285999" y="1987882"/>
            <a:ext cx="6088743" cy="1169551"/>
          </a:xfrm>
          <a:prstGeom prst="rect">
            <a:avLst/>
          </a:prstGeom>
          <a:noFill/>
        </p:spPr>
        <p:txBody>
          <a:bodyPr wrap="square">
            <a:spAutoFit/>
          </a:bodyPr>
          <a:lstStyle/>
          <a:p>
            <a:r>
              <a:rPr lang="en-US" dirty="0">
                <a:solidFill>
                  <a:schemeClr val="bg1"/>
                </a:solidFill>
              </a:rPr>
              <a:t>The next 2 slides will show the table where papers have been analyzed to find the dataset as well as the metrics for load balancing. Due to lack of time (as it took forever for windows update), it could not be presented beautifully. I took a screenshot from the thesis report itself. The references for the paper are also copied from the thesis report.</a:t>
            </a:r>
            <a:endParaRPr lang="en-MY" dirty="0">
              <a:solidFill>
                <a:schemeClr val="bg1"/>
              </a:solidFill>
            </a:endParaRPr>
          </a:p>
        </p:txBody>
      </p:sp>
    </p:spTree>
    <p:extLst>
      <p:ext uri="{BB962C8B-B14F-4D97-AF65-F5344CB8AC3E}">
        <p14:creationId xmlns:p14="http://schemas.microsoft.com/office/powerpoint/2010/main" val="82597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6140-0F3C-46EE-9D70-8C87A6E673BE}"/>
              </a:ext>
            </a:extLst>
          </p:cNvPr>
          <p:cNvSpPr>
            <a:spLocks noGrp="1"/>
          </p:cNvSpPr>
          <p:nvPr>
            <p:ph type="title"/>
          </p:nvPr>
        </p:nvSpPr>
        <p:spPr/>
        <p:txBody>
          <a:bodyPr/>
          <a:lstStyle/>
          <a:p>
            <a:endParaRPr lang="en-MY"/>
          </a:p>
        </p:txBody>
      </p:sp>
      <p:pic>
        <p:nvPicPr>
          <p:cNvPr id="4" name="Picture 3">
            <a:extLst>
              <a:ext uri="{FF2B5EF4-FFF2-40B4-BE49-F238E27FC236}">
                <a16:creationId xmlns:a16="http://schemas.microsoft.com/office/drawing/2014/main" id="{1AD23C36-B6E5-42C7-B5F2-C3CD8343AF1E}"/>
              </a:ext>
            </a:extLst>
          </p:cNvPr>
          <p:cNvPicPr>
            <a:picLocks noChangeAspect="1"/>
          </p:cNvPicPr>
          <p:nvPr/>
        </p:nvPicPr>
        <p:blipFill>
          <a:blip r:embed="rId2"/>
          <a:stretch>
            <a:fillRect/>
          </a:stretch>
        </p:blipFill>
        <p:spPr>
          <a:xfrm>
            <a:off x="294052" y="0"/>
            <a:ext cx="8555895" cy="5143500"/>
          </a:xfrm>
          <a:prstGeom prst="rect">
            <a:avLst/>
          </a:prstGeom>
        </p:spPr>
      </p:pic>
    </p:spTree>
    <p:extLst>
      <p:ext uri="{BB962C8B-B14F-4D97-AF65-F5344CB8AC3E}">
        <p14:creationId xmlns:p14="http://schemas.microsoft.com/office/powerpoint/2010/main" val="381507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6140-0F3C-46EE-9D70-8C87A6E673BE}"/>
              </a:ext>
            </a:extLst>
          </p:cNvPr>
          <p:cNvSpPr>
            <a:spLocks noGrp="1"/>
          </p:cNvSpPr>
          <p:nvPr>
            <p:ph type="title"/>
          </p:nvPr>
        </p:nvSpPr>
        <p:spPr/>
        <p:txBody>
          <a:bodyPr/>
          <a:lstStyle/>
          <a:p>
            <a:endParaRPr lang="en-MY"/>
          </a:p>
        </p:txBody>
      </p:sp>
      <p:pic>
        <p:nvPicPr>
          <p:cNvPr id="5" name="Picture 4">
            <a:extLst>
              <a:ext uri="{FF2B5EF4-FFF2-40B4-BE49-F238E27FC236}">
                <a16:creationId xmlns:a16="http://schemas.microsoft.com/office/drawing/2014/main" id="{C842C185-D54A-480A-B0F4-A038CDB3E694}"/>
              </a:ext>
            </a:extLst>
          </p:cNvPr>
          <p:cNvPicPr>
            <a:picLocks noChangeAspect="1"/>
          </p:cNvPicPr>
          <p:nvPr/>
        </p:nvPicPr>
        <p:blipFill>
          <a:blip r:embed="rId2"/>
          <a:stretch>
            <a:fillRect/>
          </a:stretch>
        </p:blipFill>
        <p:spPr>
          <a:xfrm>
            <a:off x="0" y="0"/>
            <a:ext cx="3165703" cy="5143500"/>
          </a:xfrm>
          <a:prstGeom prst="rect">
            <a:avLst/>
          </a:prstGeom>
        </p:spPr>
      </p:pic>
      <p:pic>
        <p:nvPicPr>
          <p:cNvPr id="9" name="Picture 8">
            <a:extLst>
              <a:ext uri="{FF2B5EF4-FFF2-40B4-BE49-F238E27FC236}">
                <a16:creationId xmlns:a16="http://schemas.microsoft.com/office/drawing/2014/main" id="{5D419BEB-83FA-40DE-A975-FFC4369CC03B}"/>
              </a:ext>
            </a:extLst>
          </p:cNvPr>
          <p:cNvPicPr>
            <a:picLocks noChangeAspect="1"/>
          </p:cNvPicPr>
          <p:nvPr/>
        </p:nvPicPr>
        <p:blipFill>
          <a:blip r:embed="rId3"/>
          <a:stretch>
            <a:fillRect/>
          </a:stretch>
        </p:blipFill>
        <p:spPr>
          <a:xfrm>
            <a:off x="3165703" y="0"/>
            <a:ext cx="3165703" cy="5143500"/>
          </a:xfrm>
          <a:prstGeom prst="rect">
            <a:avLst/>
          </a:prstGeom>
        </p:spPr>
      </p:pic>
      <p:pic>
        <p:nvPicPr>
          <p:cNvPr id="11" name="Picture 10">
            <a:extLst>
              <a:ext uri="{FF2B5EF4-FFF2-40B4-BE49-F238E27FC236}">
                <a16:creationId xmlns:a16="http://schemas.microsoft.com/office/drawing/2014/main" id="{DE91A7CD-4951-4FC7-A689-78D95708409B}"/>
              </a:ext>
            </a:extLst>
          </p:cNvPr>
          <p:cNvPicPr>
            <a:picLocks noChangeAspect="1"/>
          </p:cNvPicPr>
          <p:nvPr/>
        </p:nvPicPr>
        <p:blipFill>
          <a:blip r:embed="rId4"/>
          <a:stretch>
            <a:fillRect/>
          </a:stretch>
        </p:blipFill>
        <p:spPr>
          <a:xfrm>
            <a:off x="6336962" y="0"/>
            <a:ext cx="2807037" cy="5143500"/>
          </a:xfrm>
          <a:prstGeom prst="rect">
            <a:avLst/>
          </a:prstGeom>
        </p:spPr>
      </p:pic>
    </p:spTree>
    <p:extLst>
      <p:ext uri="{BB962C8B-B14F-4D97-AF65-F5344CB8AC3E}">
        <p14:creationId xmlns:p14="http://schemas.microsoft.com/office/powerpoint/2010/main" val="1485961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The types of metrics used</a:t>
            </a:r>
          </a:p>
        </p:txBody>
      </p:sp>
      <p:sp>
        <p:nvSpPr>
          <p:cNvPr id="4" name="TextBox 3">
            <a:extLst>
              <a:ext uri="{FF2B5EF4-FFF2-40B4-BE49-F238E27FC236}">
                <a16:creationId xmlns:a16="http://schemas.microsoft.com/office/drawing/2014/main" id="{0D52C885-4B65-4E3E-AD79-85C27C9FF23E}"/>
              </a:ext>
            </a:extLst>
          </p:cNvPr>
          <p:cNvSpPr txBox="1"/>
          <p:nvPr/>
        </p:nvSpPr>
        <p:spPr>
          <a:xfrm>
            <a:off x="2184399" y="745650"/>
            <a:ext cx="6088743" cy="2677656"/>
          </a:xfrm>
          <a:prstGeom prst="rect">
            <a:avLst/>
          </a:prstGeom>
          <a:noFill/>
        </p:spPr>
        <p:txBody>
          <a:bodyPr wrap="square">
            <a:spAutoFit/>
          </a:bodyPr>
          <a:lstStyle/>
          <a:p>
            <a:r>
              <a:rPr lang="en-US" dirty="0">
                <a:solidFill>
                  <a:schemeClr val="bg1"/>
                </a:solidFill>
              </a:rPr>
              <a:t>Load Balancing is judged on a few QoS (Quality of Service) metrics:</a:t>
            </a:r>
          </a:p>
          <a:p>
            <a:pPr marL="342900" indent="-342900">
              <a:buAutoNum type="arabicPeriod"/>
            </a:pPr>
            <a:r>
              <a:rPr lang="en-US" dirty="0">
                <a:solidFill>
                  <a:schemeClr val="bg1"/>
                </a:solidFill>
              </a:rPr>
              <a:t>Throughput</a:t>
            </a:r>
          </a:p>
          <a:p>
            <a:pPr marL="342900" indent="-342900">
              <a:buAutoNum type="arabicPeriod"/>
            </a:pPr>
            <a:r>
              <a:rPr lang="en-US" dirty="0">
                <a:solidFill>
                  <a:schemeClr val="bg1"/>
                </a:solidFill>
              </a:rPr>
              <a:t>2. Response Time</a:t>
            </a:r>
          </a:p>
          <a:p>
            <a:pPr marL="342900" indent="-342900">
              <a:buAutoNum type="arabicPeriod"/>
            </a:pPr>
            <a:r>
              <a:rPr lang="en-US" dirty="0">
                <a:solidFill>
                  <a:schemeClr val="bg1"/>
                </a:solidFill>
              </a:rPr>
              <a:t>3. Execution cost</a:t>
            </a:r>
          </a:p>
          <a:p>
            <a:pPr marL="342900" indent="-342900">
              <a:buAutoNum type="arabicPeriod"/>
            </a:pPr>
            <a:r>
              <a:rPr lang="en-US" dirty="0">
                <a:solidFill>
                  <a:schemeClr val="bg1"/>
                </a:solidFill>
              </a:rPr>
              <a:t>4. Scalability</a:t>
            </a:r>
          </a:p>
          <a:p>
            <a:pPr marL="342900" indent="-342900">
              <a:buAutoNum type="arabicPeriod"/>
            </a:pPr>
            <a:r>
              <a:rPr lang="en-US" dirty="0">
                <a:solidFill>
                  <a:schemeClr val="bg1"/>
                </a:solidFill>
              </a:rPr>
              <a:t>5. </a:t>
            </a:r>
            <a:r>
              <a:rPr lang="en-US" dirty="0" err="1">
                <a:solidFill>
                  <a:schemeClr val="bg1"/>
                </a:solidFill>
              </a:rPr>
              <a:t>Makespan</a:t>
            </a:r>
            <a:endParaRPr lang="en-US" dirty="0">
              <a:solidFill>
                <a:schemeClr val="bg1"/>
              </a:solidFill>
            </a:endParaRPr>
          </a:p>
          <a:p>
            <a:pPr marL="342900" indent="-342900">
              <a:buAutoNum type="arabicPeriod"/>
            </a:pPr>
            <a:r>
              <a:rPr lang="en-US" dirty="0">
                <a:solidFill>
                  <a:schemeClr val="bg1"/>
                </a:solidFill>
              </a:rPr>
              <a:t>6. Fault tolerance</a:t>
            </a:r>
          </a:p>
          <a:p>
            <a:pPr marL="342900" indent="-342900">
              <a:buAutoNum type="arabicPeriod"/>
            </a:pPr>
            <a:r>
              <a:rPr lang="en-US" dirty="0">
                <a:solidFill>
                  <a:schemeClr val="bg1"/>
                </a:solidFill>
              </a:rPr>
              <a:t>7. Migration time</a:t>
            </a:r>
          </a:p>
          <a:p>
            <a:pPr marL="342900" indent="-342900">
              <a:buAutoNum type="arabicPeriod"/>
            </a:pPr>
            <a:r>
              <a:rPr lang="en-US" dirty="0">
                <a:solidFill>
                  <a:schemeClr val="bg1"/>
                </a:solidFill>
              </a:rPr>
              <a:t>8. Green factors</a:t>
            </a:r>
          </a:p>
          <a:p>
            <a:pPr marL="342900" indent="-342900">
              <a:buAutoNum type="arabicPeriod"/>
            </a:pPr>
            <a:r>
              <a:rPr lang="en-US" dirty="0">
                <a:solidFill>
                  <a:schemeClr val="bg1"/>
                </a:solidFill>
              </a:rPr>
              <a:t>9. Resource utilization</a:t>
            </a:r>
          </a:p>
          <a:p>
            <a:pPr marL="342900" indent="-342900">
              <a:buAutoNum type="arabicPeriod"/>
            </a:pPr>
            <a:r>
              <a:rPr lang="en-US" dirty="0">
                <a:solidFill>
                  <a:schemeClr val="bg1"/>
                </a:solidFill>
                <a:highlight>
                  <a:srgbClr val="00FF00"/>
                </a:highlight>
              </a:rPr>
              <a:t>10. Service time</a:t>
            </a:r>
          </a:p>
          <a:p>
            <a:pPr marL="342900" indent="-342900">
              <a:buAutoNum type="arabicPeriod"/>
            </a:pPr>
            <a:r>
              <a:rPr lang="en-US" dirty="0">
                <a:solidFill>
                  <a:schemeClr val="bg1"/>
                </a:solidFill>
                <a:highlight>
                  <a:srgbClr val="00FF00"/>
                </a:highlight>
              </a:rPr>
              <a:t>11.Cost of VM</a:t>
            </a:r>
            <a:endParaRPr lang="en-MY" dirty="0">
              <a:solidFill>
                <a:schemeClr val="bg1"/>
              </a:solidFill>
              <a:highlight>
                <a:srgbClr val="00FF00"/>
              </a:highlight>
            </a:endParaRPr>
          </a:p>
        </p:txBody>
      </p:sp>
      <p:sp>
        <p:nvSpPr>
          <p:cNvPr id="5" name="TextBox 4">
            <a:extLst>
              <a:ext uri="{FF2B5EF4-FFF2-40B4-BE49-F238E27FC236}">
                <a16:creationId xmlns:a16="http://schemas.microsoft.com/office/drawing/2014/main" id="{26A903CA-0072-40DA-84F2-D33BEE195B39}"/>
              </a:ext>
            </a:extLst>
          </p:cNvPr>
          <p:cNvSpPr txBox="1"/>
          <p:nvPr/>
        </p:nvSpPr>
        <p:spPr>
          <a:xfrm>
            <a:off x="4959247" y="2989179"/>
            <a:ext cx="3313895" cy="923330"/>
          </a:xfrm>
          <a:prstGeom prst="rect">
            <a:avLst/>
          </a:prstGeom>
          <a:noFill/>
        </p:spPr>
        <p:txBody>
          <a:bodyPr wrap="square">
            <a:spAutoFit/>
          </a:bodyPr>
          <a:lstStyle/>
          <a:p>
            <a:r>
              <a:rPr lang="en-MY" sz="1800" dirty="0">
                <a:solidFill>
                  <a:schemeClr val="bg1"/>
                </a:solidFill>
              </a:rPr>
              <a:t>Highlighted ones might be considered for our thesis – still under research</a:t>
            </a:r>
          </a:p>
        </p:txBody>
      </p:sp>
    </p:spTree>
    <p:extLst>
      <p:ext uri="{BB962C8B-B14F-4D97-AF65-F5344CB8AC3E}">
        <p14:creationId xmlns:p14="http://schemas.microsoft.com/office/powerpoint/2010/main" val="3443630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PROBLEM OF ARIMA ONLY</a:t>
            </a:r>
          </a:p>
        </p:txBody>
      </p:sp>
      <p:sp>
        <p:nvSpPr>
          <p:cNvPr id="4" name="TextBox 3">
            <a:extLst>
              <a:ext uri="{FF2B5EF4-FFF2-40B4-BE49-F238E27FC236}">
                <a16:creationId xmlns:a16="http://schemas.microsoft.com/office/drawing/2014/main" id="{0D52C885-4B65-4E3E-AD79-85C27C9FF23E}"/>
              </a:ext>
            </a:extLst>
          </p:cNvPr>
          <p:cNvSpPr txBox="1"/>
          <p:nvPr/>
        </p:nvSpPr>
        <p:spPr>
          <a:xfrm>
            <a:off x="2285999" y="1987882"/>
            <a:ext cx="6088743" cy="369332"/>
          </a:xfrm>
          <a:prstGeom prst="rect">
            <a:avLst/>
          </a:prstGeom>
          <a:noFill/>
        </p:spPr>
        <p:txBody>
          <a:bodyPr wrap="square">
            <a:spAutoFit/>
          </a:bodyPr>
          <a:lstStyle/>
          <a:p>
            <a:r>
              <a:rPr lang="en-MY" dirty="0">
                <a:solidFill>
                  <a:schemeClr val="bg1"/>
                </a:solidFill>
              </a:rPr>
              <a:t>There are some areas where </a:t>
            </a:r>
            <a:r>
              <a:rPr lang="en-MY" sz="1800" b="1" u="sng" dirty="0">
                <a:solidFill>
                  <a:schemeClr val="bg1"/>
                </a:solidFill>
              </a:rPr>
              <a:t>UNDERPROVISIONING</a:t>
            </a:r>
            <a:r>
              <a:rPr lang="en-MY" dirty="0">
                <a:solidFill>
                  <a:schemeClr val="bg1"/>
                </a:solidFill>
              </a:rPr>
              <a:t> occurs.</a:t>
            </a:r>
          </a:p>
        </p:txBody>
      </p:sp>
      <p:pic>
        <p:nvPicPr>
          <p:cNvPr id="5" name="Picture 4" descr="Icon&#10;&#10;Description automatically generated">
            <a:extLst>
              <a:ext uri="{FF2B5EF4-FFF2-40B4-BE49-F238E27FC236}">
                <a16:creationId xmlns:a16="http://schemas.microsoft.com/office/drawing/2014/main" id="{A66EDF62-6562-4EEE-8483-8ADF4624ACB4}"/>
              </a:ext>
            </a:extLst>
          </p:cNvPr>
          <p:cNvPicPr>
            <a:picLocks noChangeAspect="1"/>
          </p:cNvPicPr>
          <p:nvPr/>
        </p:nvPicPr>
        <p:blipFill>
          <a:blip r:embed="rId2"/>
          <a:stretch>
            <a:fillRect/>
          </a:stretch>
        </p:blipFill>
        <p:spPr>
          <a:xfrm>
            <a:off x="5636077" y="966439"/>
            <a:ext cx="1021443" cy="1021443"/>
          </a:xfrm>
          <a:prstGeom prst="rect">
            <a:avLst/>
          </a:prstGeom>
        </p:spPr>
      </p:pic>
    </p:spTree>
    <p:extLst>
      <p:ext uri="{BB962C8B-B14F-4D97-AF65-F5344CB8AC3E}">
        <p14:creationId xmlns:p14="http://schemas.microsoft.com/office/powerpoint/2010/main" val="407448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The SOLUTION</a:t>
            </a:r>
          </a:p>
        </p:txBody>
      </p:sp>
      <p:sp>
        <p:nvSpPr>
          <p:cNvPr id="4" name="TextBox 3">
            <a:extLst>
              <a:ext uri="{FF2B5EF4-FFF2-40B4-BE49-F238E27FC236}">
                <a16:creationId xmlns:a16="http://schemas.microsoft.com/office/drawing/2014/main" id="{0D52C885-4B65-4E3E-AD79-85C27C9FF23E}"/>
              </a:ext>
            </a:extLst>
          </p:cNvPr>
          <p:cNvSpPr txBox="1"/>
          <p:nvPr/>
        </p:nvSpPr>
        <p:spPr>
          <a:xfrm>
            <a:off x="2416628" y="79254"/>
            <a:ext cx="6088743" cy="307777"/>
          </a:xfrm>
          <a:prstGeom prst="rect">
            <a:avLst/>
          </a:prstGeom>
          <a:noFill/>
        </p:spPr>
        <p:txBody>
          <a:bodyPr wrap="square">
            <a:spAutoFit/>
          </a:bodyPr>
          <a:lstStyle/>
          <a:p>
            <a:r>
              <a:rPr lang="en-MY" dirty="0">
                <a:solidFill>
                  <a:schemeClr val="bg1"/>
                </a:solidFill>
              </a:rPr>
              <a:t>Add standard deviation with the ARIMA results</a:t>
            </a:r>
          </a:p>
        </p:txBody>
      </p:sp>
      <p:pic>
        <p:nvPicPr>
          <p:cNvPr id="6" name="Picture 5" descr="Chart, line chart&#10;&#10;Description automatically generated">
            <a:extLst>
              <a:ext uri="{FF2B5EF4-FFF2-40B4-BE49-F238E27FC236}">
                <a16:creationId xmlns:a16="http://schemas.microsoft.com/office/drawing/2014/main" id="{43FAF83D-FC4D-4667-835C-C4D150ABE568}"/>
              </a:ext>
            </a:extLst>
          </p:cNvPr>
          <p:cNvPicPr>
            <a:picLocks noChangeAspect="1"/>
          </p:cNvPicPr>
          <p:nvPr/>
        </p:nvPicPr>
        <p:blipFill>
          <a:blip r:embed="rId2"/>
          <a:stretch>
            <a:fillRect/>
          </a:stretch>
        </p:blipFill>
        <p:spPr>
          <a:xfrm>
            <a:off x="1444171" y="745649"/>
            <a:ext cx="3389762" cy="1649207"/>
          </a:xfrm>
          <a:prstGeom prst="rect">
            <a:avLst/>
          </a:prstGeom>
        </p:spPr>
      </p:pic>
      <p:pic>
        <p:nvPicPr>
          <p:cNvPr id="8" name="Picture 7" descr="Chart, line chart&#10;&#10;Description automatically generated">
            <a:extLst>
              <a:ext uri="{FF2B5EF4-FFF2-40B4-BE49-F238E27FC236}">
                <a16:creationId xmlns:a16="http://schemas.microsoft.com/office/drawing/2014/main" id="{10FC90BC-EC66-404E-B752-9B03376C76B8}"/>
              </a:ext>
            </a:extLst>
          </p:cNvPr>
          <p:cNvPicPr>
            <a:picLocks noChangeAspect="1"/>
          </p:cNvPicPr>
          <p:nvPr/>
        </p:nvPicPr>
        <p:blipFill>
          <a:blip r:embed="rId3"/>
          <a:stretch>
            <a:fillRect/>
          </a:stretch>
        </p:blipFill>
        <p:spPr>
          <a:xfrm>
            <a:off x="4995000" y="745650"/>
            <a:ext cx="3411981" cy="1649206"/>
          </a:xfrm>
          <a:prstGeom prst="rect">
            <a:avLst/>
          </a:prstGeom>
        </p:spPr>
      </p:pic>
      <p:pic>
        <p:nvPicPr>
          <p:cNvPr id="10" name="Picture 9" descr="Chart, line chart&#10;&#10;Description automatically generated">
            <a:extLst>
              <a:ext uri="{FF2B5EF4-FFF2-40B4-BE49-F238E27FC236}">
                <a16:creationId xmlns:a16="http://schemas.microsoft.com/office/drawing/2014/main" id="{57AC8FC2-07F5-42FE-99FA-05DB54324737}"/>
              </a:ext>
            </a:extLst>
          </p:cNvPr>
          <p:cNvPicPr>
            <a:picLocks noChangeAspect="1"/>
          </p:cNvPicPr>
          <p:nvPr/>
        </p:nvPicPr>
        <p:blipFill>
          <a:blip r:embed="rId4"/>
          <a:stretch>
            <a:fillRect/>
          </a:stretch>
        </p:blipFill>
        <p:spPr>
          <a:xfrm>
            <a:off x="1444171" y="2634343"/>
            <a:ext cx="3389761" cy="1655636"/>
          </a:xfrm>
          <a:prstGeom prst="rect">
            <a:avLst/>
          </a:prstGeom>
        </p:spPr>
      </p:pic>
      <p:pic>
        <p:nvPicPr>
          <p:cNvPr id="12" name="Picture 11" descr="Chart&#10;&#10;Description automatically generated">
            <a:extLst>
              <a:ext uri="{FF2B5EF4-FFF2-40B4-BE49-F238E27FC236}">
                <a16:creationId xmlns:a16="http://schemas.microsoft.com/office/drawing/2014/main" id="{A8BD02A4-EDBC-401C-917F-876EFED77D24}"/>
              </a:ext>
            </a:extLst>
          </p:cNvPr>
          <p:cNvPicPr>
            <a:picLocks noChangeAspect="1"/>
          </p:cNvPicPr>
          <p:nvPr/>
        </p:nvPicPr>
        <p:blipFill>
          <a:blip r:embed="rId5"/>
          <a:stretch>
            <a:fillRect/>
          </a:stretch>
        </p:blipFill>
        <p:spPr>
          <a:xfrm>
            <a:off x="4995000" y="2634343"/>
            <a:ext cx="3411981" cy="1652871"/>
          </a:xfrm>
          <a:prstGeom prst="rect">
            <a:avLst/>
          </a:prstGeom>
        </p:spPr>
      </p:pic>
    </p:spTree>
    <p:extLst>
      <p:ext uri="{BB962C8B-B14F-4D97-AF65-F5344CB8AC3E}">
        <p14:creationId xmlns:p14="http://schemas.microsoft.com/office/powerpoint/2010/main" val="3509577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PROBLEM OF ARIMA WITH STD. DEV</a:t>
            </a:r>
          </a:p>
        </p:txBody>
      </p:sp>
      <p:sp>
        <p:nvSpPr>
          <p:cNvPr id="4" name="TextBox 3">
            <a:extLst>
              <a:ext uri="{FF2B5EF4-FFF2-40B4-BE49-F238E27FC236}">
                <a16:creationId xmlns:a16="http://schemas.microsoft.com/office/drawing/2014/main" id="{0D52C885-4B65-4E3E-AD79-85C27C9FF23E}"/>
              </a:ext>
            </a:extLst>
          </p:cNvPr>
          <p:cNvSpPr txBox="1"/>
          <p:nvPr/>
        </p:nvSpPr>
        <p:spPr>
          <a:xfrm>
            <a:off x="2285999" y="1987882"/>
            <a:ext cx="6088743" cy="523220"/>
          </a:xfrm>
          <a:prstGeom prst="rect">
            <a:avLst/>
          </a:prstGeom>
          <a:noFill/>
        </p:spPr>
        <p:txBody>
          <a:bodyPr wrap="square">
            <a:spAutoFit/>
          </a:bodyPr>
          <a:lstStyle/>
          <a:p>
            <a:r>
              <a:rPr lang="en-MY" dirty="0" err="1">
                <a:solidFill>
                  <a:schemeClr val="bg1"/>
                </a:solidFill>
              </a:rPr>
              <a:t>Underprovisioning</a:t>
            </a:r>
            <a:r>
              <a:rPr lang="en-MY" dirty="0">
                <a:solidFill>
                  <a:schemeClr val="bg1"/>
                </a:solidFill>
              </a:rPr>
              <a:t> problem is solved, however, too much resources are provisioned!</a:t>
            </a:r>
          </a:p>
        </p:txBody>
      </p:sp>
      <p:pic>
        <p:nvPicPr>
          <p:cNvPr id="5" name="Picture 4" descr="Icon&#10;&#10;Description automatically generated">
            <a:extLst>
              <a:ext uri="{FF2B5EF4-FFF2-40B4-BE49-F238E27FC236}">
                <a16:creationId xmlns:a16="http://schemas.microsoft.com/office/drawing/2014/main" id="{A66EDF62-6562-4EEE-8483-8ADF4624ACB4}"/>
              </a:ext>
            </a:extLst>
          </p:cNvPr>
          <p:cNvPicPr>
            <a:picLocks noChangeAspect="1"/>
          </p:cNvPicPr>
          <p:nvPr/>
        </p:nvPicPr>
        <p:blipFill>
          <a:blip r:embed="rId2"/>
          <a:stretch>
            <a:fillRect/>
          </a:stretch>
        </p:blipFill>
        <p:spPr>
          <a:xfrm>
            <a:off x="5636077" y="966439"/>
            <a:ext cx="1021443" cy="1021443"/>
          </a:xfrm>
          <a:prstGeom prst="rect">
            <a:avLst/>
          </a:prstGeom>
        </p:spPr>
      </p:pic>
    </p:spTree>
    <p:extLst>
      <p:ext uri="{BB962C8B-B14F-4D97-AF65-F5344CB8AC3E}">
        <p14:creationId xmlns:p14="http://schemas.microsoft.com/office/powerpoint/2010/main" val="4282614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The SOLUTION</a:t>
            </a:r>
          </a:p>
        </p:txBody>
      </p:sp>
      <p:sp>
        <p:nvSpPr>
          <p:cNvPr id="4" name="TextBox 3">
            <a:extLst>
              <a:ext uri="{FF2B5EF4-FFF2-40B4-BE49-F238E27FC236}">
                <a16:creationId xmlns:a16="http://schemas.microsoft.com/office/drawing/2014/main" id="{0D52C885-4B65-4E3E-AD79-85C27C9FF23E}"/>
              </a:ext>
            </a:extLst>
          </p:cNvPr>
          <p:cNvSpPr txBox="1"/>
          <p:nvPr/>
        </p:nvSpPr>
        <p:spPr>
          <a:xfrm>
            <a:off x="2416628" y="79254"/>
            <a:ext cx="6088743" cy="307777"/>
          </a:xfrm>
          <a:prstGeom prst="rect">
            <a:avLst/>
          </a:prstGeom>
          <a:noFill/>
        </p:spPr>
        <p:txBody>
          <a:bodyPr wrap="square">
            <a:spAutoFit/>
          </a:bodyPr>
          <a:lstStyle/>
          <a:p>
            <a:r>
              <a:rPr lang="en-MY" dirty="0">
                <a:solidFill>
                  <a:schemeClr val="bg1"/>
                </a:solidFill>
              </a:rPr>
              <a:t>Add a division factor of standard deviation with the ARIMA results</a:t>
            </a:r>
          </a:p>
        </p:txBody>
      </p:sp>
      <p:pic>
        <p:nvPicPr>
          <p:cNvPr id="5" name="Picture 4" descr="Chart, line chart&#10;&#10;Description automatically generated">
            <a:extLst>
              <a:ext uri="{FF2B5EF4-FFF2-40B4-BE49-F238E27FC236}">
                <a16:creationId xmlns:a16="http://schemas.microsoft.com/office/drawing/2014/main" id="{514A7799-7D17-4D4C-9523-8621D6C6007B}"/>
              </a:ext>
            </a:extLst>
          </p:cNvPr>
          <p:cNvPicPr>
            <a:picLocks noChangeAspect="1"/>
          </p:cNvPicPr>
          <p:nvPr/>
        </p:nvPicPr>
        <p:blipFill>
          <a:blip r:embed="rId2"/>
          <a:stretch>
            <a:fillRect/>
          </a:stretch>
        </p:blipFill>
        <p:spPr>
          <a:xfrm>
            <a:off x="1129298" y="620161"/>
            <a:ext cx="3677453" cy="1800794"/>
          </a:xfrm>
          <a:prstGeom prst="rect">
            <a:avLst/>
          </a:prstGeom>
        </p:spPr>
      </p:pic>
      <p:pic>
        <p:nvPicPr>
          <p:cNvPr id="9" name="Picture 8" descr="Chart, line chart&#10;&#10;Description automatically generated">
            <a:extLst>
              <a:ext uri="{FF2B5EF4-FFF2-40B4-BE49-F238E27FC236}">
                <a16:creationId xmlns:a16="http://schemas.microsoft.com/office/drawing/2014/main" id="{51358CDF-3640-4EB9-A420-77A86C7169AB}"/>
              </a:ext>
            </a:extLst>
          </p:cNvPr>
          <p:cNvPicPr>
            <a:picLocks noChangeAspect="1"/>
          </p:cNvPicPr>
          <p:nvPr/>
        </p:nvPicPr>
        <p:blipFill>
          <a:blip r:embed="rId3"/>
          <a:stretch>
            <a:fillRect/>
          </a:stretch>
        </p:blipFill>
        <p:spPr>
          <a:xfrm>
            <a:off x="4893063" y="620160"/>
            <a:ext cx="3661348" cy="1800793"/>
          </a:xfrm>
          <a:prstGeom prst="rect">
            <a:avLst/>
          </a:prstGeom>
        </p:spPr>
      </p:pic>
      <p:pic>
        <p:nvPicPr>
          <p:cNvPr id="13" name="Picture 12" descr="Chart, line chart&#10;&#10;Description automatically generated">
            <a:extLst>
              <a:ext uri="{FF2B5EF4-FFF2-40B4-BE49-F238E27FC236}">
                <a16:creationId xmlns:a16="http://schemas.microsoft.com/office/drawing/2014/main" id="{FFD42EE7-4BEC-415F-A078-0B7620AECE1D}"/>
              </a:ext>
            </a:extLst>
          </p:cNvPr>
          <p:cNvPicPr>
            <a:picLocks noChangeAspect="1"/>
          </p:cNvPicPr>
          <p:nvPr/>
        </p:nvPicPr>
        <p:blipFill>
          <a:blip r:embed="rId4"/>
          <a:stretch>
            <a:fillRect/>
          </a:stretch>
        </p:blipFill>
        <p:spPr>
          <a:xfrm>
            <a:off x="1129299" y="2571750"/>
            <a:ext cx="3661350" cy="1800794"/>
          </a:xfrm>
          <a:prstGeom prst="rect">
            <a:avLst/>
          </a:prstGeom>
        </p:spPr>
      </p:pic>
      <p:pic>
        <p:nvPicPr>
          <p:cNvPr id="15" name="Picture 14" descr="Chart&#10;&#10;Description automatically generated">
            <a:extLst>
              <a:ext uri="{FF2B5EF4-FFF2-40B4-BE49-F238E27FC236}">
                <a16:creationId xmlns:a16="http://schemas.microsoft.com/office/drawing/2014/main" id="{C04A026C-878B-4B07-8D41-CFC30F142E51}"/>
              </a:ext>
            </a:extLst>
          </p:cNvPr>
          <p:cNvPicPr>
            <a:picLocks noChangeAspect="1"/>
          </p:cNvPicPr>
          <p:nvPr/>
        </p:nvPicPr>
        <p:blipFill>
          <a:blip r:embed="rId5"/>
          <a:stretch>
            <a:fillRect/>
          </a:stretch>
        </p:blipFill>
        <p:spPr>
          <a:xfrm>
            <a:off x="4893063" y="2571750"/>
            <a:ext cx="3645124" cy="1800794"/>
          </a:xfrm>
          <a:prstGeom prst="rect">
            <a:avLst/>
          </a:prstGeom>
        </p:spPr>
      </p:pic>
    </p:spTree>
    <p:extLst>
      <p:ext uri="{BB962C8B-B14F-4D97-AF65-F5344CB8AC3E}">
        <p14:creationId xmlns:p14="http://schemas.microsoft.com/office/powerpoint/2010/main" val="187613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idx="15"/>
          </p:nvPr>
        </p:nvSpPr>
        <p:spPr>
          <a:xfrm rot="-5400000">
            <a:off x="-1014638"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pic>
        <p:nvPicPr>
          <p:cNvPr id="186" name="Google Shape;186;p35"/>
          <p:cNvPicPr preferRelativeResize="0"/>
          <p:nvPr/>
        </p:nvPicPr>
        <p:blipFill rotWithShape="1">
          <a:blip r:embed="rId3">
            <a:alphaModFix/>
          </a:blip>
          <a:srcRect t="7911" b="7920"/>
          <a:stretch/>
        </p:blipFill>
        <p:spPr>
          <a:xfrm>
            <a:off x="1250835" y="1064074"/>
            <a:ext cx="643801" cy="590555"/>
          </a:xfrm>
          <a:prstGeom prst="rect">
            <a:avLst/>
          </a:prstGeom>
          <a:noFill/>
          <a:ln>
            <a:noFill/>
          </a:ln>
        </p:spPr>
      </p:pic>
      <p:pic>
        <p:nvPicPr>
          <p:cNvPr id="187" name="Google Shape;187;p35"/>
          <p:cNvPicPr preferRelativeResize="0"/>
          <p:nvPr/>
        </p:nvPicPr>
        <p:blipFill rotWithShape="1">
          <a:blip r:embed="rId4">
            <a:alphaModFix/>
          </a:blip>
          <a:srcRect t="4636" b="4636"/>
          <a:stretch/>
        </p:blipFill>
        <p:spPr>
          <a:xfrm>
            <a:off x="1735117" y="1036943"/>
            <a:ext cx="440380" cy="648578"/>
          </a:xfrm>
          <a:prstGeom prst="rect">
            <a:avLst/>
          </a:prstGeom>
          <a:noFill/>
          <a:ln>
            <a:noFill/>
          </a:ln>
        </p:spPr>
      </p:pic>
      <p:sp>
        <p:nvSpPr>
          <p:cNvPr id="188" name="Google Shape;188;p35"/>
          <p:cNvSpPr txBox="1">
            <a:spLocks noGrp="1"/>
          </p:cNvSpPr>
          <p:nvPr>
            <p:ph type="ctrTitle"/>
          </p:nvPr>
        </p:nvSpPr>
        <p:spPr>
          <a:xfrm flipH="1">
            <a:off x="2075795" y="1366608"/>
            <a:ext cx="1610901" cy="324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MY"/>
              <a:t>Latest additions</a:t>
            </a:r>
            <a:endParaRPr dirty="0"/>
          </a:p>
        </p:txBody>
      </p:sp>
      <p:pic>
        <p:nvPicPr>
          <p:cNvPr id="33" name="Google Shape;186;p35">
            <a:extLst>
              <a:ext uri="{FF2B5EF4-FFF2-40B4-BE49-F238E27FC236}">
                <a16:creationId xmlns:a16="http://schemas.microsoft.com/office/drawing/2014/main" id="{9FCDAC86-AE52-4697-853B-749FAF3F6057}"/>
              </a:ext>
            </a:extLst>
          </p:cNvPr>
          <p:cNvPicPr preferRelativeResize="0"/>
          <p:nvPr/>
        </p:nvPicPr>
        <p:blipFill rotWithShape="1">
          <a:blip r:embed="rId3">
            <a:alphaModFix/>
          </a:blip>
          <a:srcRect t="7911" b="7920"/>
          <a:stretch/>
        </p:blipFill>
        <p:spPr>
          <a:xfrm>
            <a:off x="1250835" y="2225217"/>
            <a:ext cx="643801" cy="590555"/>
          </a:xfrm>
          <a:prstGeom prst="rect">
            <a:avLst/>
          </a:prstGeom>
          <a:noFill/>
          <a:ln>
            <a:noFill/>
          </a:ln>
        </p:spPr>
      </p:pic>
      <p:sp>
        <p:nvSpPr>
          <p:cNvPr id="35" name="Google Shape;188;p35">
            <a:extLst>
              <a:ext uri="{FF2B5EF4-FFF2-40B4-BE49-F238E27FC236}">
                <a16:creationId xmlns:a16="http://schemas.microsoft.com/office/drawing/2014/main" id="{D4A05F61-2A74-4FDD-9335-8E26AA1B7E7D}"/>
              </a:ext>
            </a:extLst>
          </p:cNvPr>
          <p:cNvSpPr txBox="1">
            <a:spLocks/>
          </p:cNvSpPr>
          <p:nvPr/>
        </p:nvSpPr>
        <p:spPr>
          <a:xfrm flipH="1">
            <a:off x="2075649" y="2738915"/>
            <a:ext cx="2237998"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36" name="Google Shape;186;p35">
            <a:extLst>
              <a:ext uri="{FF2B5EF4-FFF2-40B4-BE49-F238E27FC236}">
                <a16:creationId xmlns:a16="http://schemas.microsoft.com/office/drawing/2014/main" id="{BC7FDA5B-7DDB-4D37-B624-D1346B4A4590}"/>
              </a:ext>
            </a:extLst>
          </p:cNvPr>
          <p:cNvPicPr preferRelativeResize="0"/>
          <p:nvPr/>
        </p:nvPicPr>
        <p:blipFill rotWithShape="1">
          <a:blip r:embed="rId3">
            <a:alphaModFix/>
          </a:blip>
          <a:srcRect t="7911" b="7920"/>
          <a:stretch/>
        </p:blipFill>
        <p:spPr>
          <a:xfrm>
            <a:off x="1250835" y="3377539"/>
            <a:ext cx="643801" cy="590555"/>
          </a:xfrm>
          <a:prstGeom prst="rect">
            <a:avLst/>
          </a:prstGeom>
          <a:noFill/>
          <a:ln>
            <a:noFill/>
          </a:ln>
        </p:spPr>
      </p:pic>
      <p:sp>
        <p:nvSpPr>
          <p:cNvPr id="38" name="Google Shape;188;p35">
            <a:extLst>
              <a:ext uri="{FF2B5EF4-FFF2-40B4-BE49-F238E27FC236}">
                <a16:creationId xmlns:a16="http://schemas.microsoft.com/office/drawing/2014/main" id="{D2F149F0-D594-452C-BD24-ACE290CF6430}"/>
              </a:ext>
            </a:extLst>
          </p:cNvPr>
          <p:cNvSpPr txBox="1">
            <a:spLocks/>
          </p:cNvSpPr>
          <p:nvPr/>
        </p:nvSpPr>
        <p:spPr>
          <a:xfrm flipH="1">
            <a:off x="2070159" y="3753806"/>
            <a:ext cx="19786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39" name="Google Shape;186;p35">
            <a:extLst>
              <a:ext uri="{FF2B5EF4-FFF2-40B4-BE49-F238E27FC236}">
                <a16:creationId xmlns:a16="http://schemas.microsoft.com/office/drawing/2014/main" id="{E13B50A6-49AA-4590-B2E5-B41939FCC62A}"/>
              </a:ext>
            </a:extLst>
          </p:cNvPr>
          <p:cNvPicPr preferRelativeResize="0"/>
          <p:nvPr/>
        </p:nvPicPr>
        <p:blipFill rotWithShape="1">
          <a:blip r:embed="rId3">
            <a:alphaModFix/>
          </a:blip>
          <a:srcRect t="7911" b="7920"/>
          <a:stretch/>
        </p:blipFill>
        <p:spPr>
          <a:xfrm>
            <a:off x="4615673" y="1060522"/>
            <a:ext cx="643801" cy="590555"/>
          </a:xfrm>
          <a:prstGeom prst="rect">
            <a:avLst/>
          </a:prstGeom>
          <a:noFill/>
          <a:ln>
            <a:noFill/>
          </a:ln>
        </p:spPr>
      </p:pic>
      <p:sp>
        <p:nvSpPr>
          <p:cNvPr id="41" name="Google Shape;188;p35">
            <a:extLst>
              <a:ext uri="{FF2B5EF4-FFF2-40B4-BE49-F238E27FC236}">
                <a16:creationId xmlns:a16="http://schemas.microsoft.com/office/drawing/2014/main" id="{DA3CDAD7-DFF8-4BDC-8D1C-CF00C758F36D}"/>
              </a:ext>
            </a:extLst>
          </p:cNvPr>
          <p:cNvSpPr txBox="1">
            <a:spLocks/>
          </p:cNvSpPr>
          <p:nvPr/>
        </p:nvSpPr>
        <p:spPr>
          <a:xfrm flipH="1">
            <a:off x="5577285" y="1404613"/>
            <a:ext cx="2315879"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42" name="Google Shape;186;p35">
            <a:extLst>
              <a:ext uri="{FF2B5EF4-FFF2-40B4-BE49-F238E27FC236}">
                <a16:creationId xmlns:a16="http://schemas.microsoft.com/office/drawing/2014/main" id="{5B0B99AC-E65B-4CD4-8403-5589AC1461F1}"/>
              </a:ext>
            </a:extLst>
          </p:cNvPr>
          <p:cNvPicPr preferRelativeResize="0"/>
          <p:nvPr/>
        </p:nvPicPr>
        <p:blipFill rotWithShape="1">
          <a:blip r:embed="rId3">
            <a:alphaModFix/>
          </a:blip>
          <a:srcRect t="7911" b="7920"/>
          <a:stretch/>
        </p:blipFill>
        <p:spPr>
          <a:xfrm>
            <a:off x="4615673" y="2221665"/>
            <a:ext cx="643801" cy="590555"/>
          </a:xfrm>
          <a:prstGeom prst="rect">
            <a:avLst/>
          </a:prstGeom>
          <a:noFill/>
          <a:ln>
            <a:noFill/>
          </a:ln>
        </p:spPr>
      </p:pic>
      <p:sp>
        <p:nvSpPr>
          <p:cNvPr id="44" name="Google Shape;188;p35">
            <a:extLst>
              <a:ext uri="{FF2B5EF4-FFF2-40B4-BE49-F238E27FC236}">
                <a16:creationId xmlns:a16="http://schemas.microsoft.com/office/drawing/2014/main" id="{96FD5201-4CB3-42AE-90D3-D484B20FFD4E}"/>
              </a:ext>
            </a:extLst>
          </p:cNvPr>
          <p:cNvSpPr txBox="1">
            <a:spLocks/>
          </p:cNvSpPr>
          <p:nvPr/>
        </p:nvSpPr>
        <p:spPr>
          <a:xfrm flipH="1">
            <a:off x="5470884" y="2520118"/>
            <a:ext cx="1823705" cy="324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Varela Round"/>
              <a:buNone/>
              <a:defRPr sz="1800" b="0" i="0" u="none" strike="noStrike" cap="none">
                <a:solidFill>
                  <a:schemeClr val="lt1"/>
                </a:solidFill>
                <a:latin typeface="Varela Round"/>
                <a:ea typeface="Varela Round"/>
                <a:cs typeface="Varela Round"/>
                <a:sym typeface="Varela Round"/>
              </a:defRPr>
            </a:lvl1pPr>
            <a:lvl2pPr marR="0" lvl="1"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2pPr>
            <a:lvl3pPr marR="0" lvl="2"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3pPr>
            <a:lvl4pPr marR="0" lvl="3"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4pPr>
            <a:lvl5pPr marR="0" lvl="4"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5pPr>
            <a:lvl6pPr marR="0" lvl="5"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6pPr>
            <a:lvl7pPr marR="0" lvl="6"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7pPr>
            <a:lvl8pPr marR="0" lvl="7"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8pPr>
            <a:lvl9pPr marR="0" lvl="8" algn="ctr" rtl="0">
              <a:lnSpc>
                <a:spcPct val="100000"/>
              </a:lnSpc>
              <a:spcBef>
                <a:spcPts val="0"/>
              </a:spcBef>
              <a:spcAft>
                <a:spcPts val="0"/>
              </a:spcAft>
              <a:buClr>
                <a:srgbClr val="434343"/>
              </a:buClr>
              <a:buSzPts val="1800"/>
              <a:buFont typeface="Righteous"/>
              <a:buNone/>
              <a:defRPr sz="1800" b="0" i="0" u="none" strike="noStrike" cap="none">
                <a:solidFill>
                  <a:srgbClr val="434343"/>
                </a:solidFill>
                <a:latin typeface="Righteous"/>
                <a:ea typeface="Righteous"/>
                <a:cs typeface="Righteous"/>
                <a:sym typeface="Righteous"/>
              </a:defRPr>
            </a:lvl9pPr>
          </a:lstStyle>
          <a:p>
            <a:endParaRPr lang="en-MY" dirty="0"/>
          </a:p>
        </p:txBody>
      </p:sp>
      <p:pic>
        <p:nvPicPr>
          <p:cNvPr id="48" name="Google Shape;365;p46">
            <a:extLst>
              <a:ext uri="{FF2B5EF4-FFF2-40B4-BE49-F238E27FC236}">
                <a16:creationId xmlns:a16="http://schemas.microsoft.com/office/drawing/2014/main" id="{B6948644-DD5F-4E0B-A4F0-F8CBB85D051E}"/>
              </a:ext>
            </a:extLst>
          </p:cNvPr>
          <p:cNvPicPr preferRelativeResize="0"/>
          <p:nvPr/>
        </p:nvPicPr>
        <p:blipFill rotWithShape="1">
          <a:blip r:embed="rId5">
            <a:alphaModFix/>
          </a:blip>
          <a:srcRect t="6822" b="6822"/>
          <a:stretch/>
        </p:blipFill>
        <p:spPr>
          <a:xfrm>
            <a:off x="1666558" y="2211860"/>
            <a:ext cx="560412" cy="590555"/>
          </a:xfrm>
          <a:prstGeom prst="rect">
            <a:avLst/>
          </a:prstGeom>
          <a:noFill/>
          <a:ln>
            <a:noFill/>
          </a:ln>
        </p:spPr>
      </p:pic>
      <p:pic>
        <p:nvPicPr>
          <p:cNvPr id="49" name="Google Shape;1224;p66">
            <a:extLst>
              <a:ext uri="{FF2B5EF4-FFF2-40B4-BE49-F238E27FC236}">
                <a16:creationId xmlns:a16="http://schemas.microsoft.com/office/drawing/2014/main" id="{B50DEFAA-71CF-46A0-B2DB-EE9896B1B66A}"/>
              </a:ext>
            </a:extLst>
          </p:cNvPr>
          <p:cNvPicPr preferRelativeResize="0"/>
          <p:nvPr/>
        </p:nvPicPr>
        <p:blipFill>
          <a:blip r:embed="rId6">
            <a:alphaModFix/>
          </a:blip>
          <a:stretch>
            <a:fillRect/>
          </a:stretch>
        </p:blipFill>
        <p:spPr>
          <a:xfrm>
            <a:off x="1652565" y="3313995"/>
            <a:ext cx="545921" cy="736023"/>
          </a:xfrm>
          <a:prstGeom prst="rect">
            <a:avLst/>
          </a:prstGeom>
          <a:noFill/>
          <a:ln>
            <a:noFill/>
          </a:ln>
        </p:spPr>
      </p:pic>
      <p:pic>
        <p:nvPicPr>
          <p:cNvPr id="50" name="Google Shape;1225;p66">
            <a:extLst>
              <a:ext uri="{FF2B5EF4-FFF2-40B4-BE49-F238E27FC236}">
                <a16:creationId xmlns:a16="http://schemas.microsoft.com/office/drawing/2014/main" id="{E14A885E-0597-456D-AC60-E2967F6F1407}"/>
              </a:ext>
            </a:extLst>
          </p:cNvPr>
          <p:cNvPicPr preferRelativeResize="0"/>
          <p:nvPr/>
        </p:nvPicPr>
        <p:blipFill>
          <a:blip r:embed="rId7">
            <a:alphaModFix/>
          </a:blip>
          <a:stretch>
            <a:fillRect/>
          </a:stretch>
        </p:blipFill>
        <p:spPr>
          <a:xfrm>
            <a:off x="5061156" y="993947"/>
            <a:ext cx="715535" cy="745322"/>
          </a:xfrm>
          <a:prstGeom prst="rect">
            <a:avLst/>
          </a:prstGeom>
          <a:noFill/>
          <a:ln>
            <a:noFill/>
          </a:ln>
        </p:spPr>
      </p:pic>
      <p:pic>
        <p:nvPicPr>
          <p:cNvPr id="51" name="Google Shape;1226;p66">
            <a:extLst>
              <a:ext uri="{FF2B5EF4-FFF2-40B4-BE49-F238E27FC236}">
                <a16:creationId xmlns:a16="http://schemas.microsoft.com/office/drawing/2014/main" id="{168F1B57-8D51-42C3-827C-C3D3ACD3A3AC}"/>
              </a:ext>
            </a:extLst>
          </p:cNvPr>
          <p:cNvPicPr preferRelativeResize="0"/>
          <p:nvPr/>
        </p:nvPicPr>
        <p:blipFill>
          <a:blip r:embed="rId8">
            <a:alphaModFix/>
          </a:blip>
          <a:stretch>
            <a:fillRect/>
          </a:stretch>
        </p:blipFill>
        <p:spPr>
          <a:xfrm>
            <a:off x="5072221" y="2196424"/>
            <a:ext cx="505066" cy="648577"/>
          </a:xfrm>
          <a:prstGeom prst="rect">
            <a:avLst/>
          </a:prstGeom>
          <a:noFill/>
          <a:ln>
            <a:noFill/>
          </a:ln>
        </p:spPr>
      </p:pic>
      <p:sp>
        <p:nvSpPr>
          <p:cNvPr id="3" name="TextBox 2">
            <a:extLst>
              <a:ext uri="{FF2B5EF4-FFF2-40B4-BE49-F238E27FC236}">
                <a16:creationId xmlns:a16="http://schemas.microsoft.com/office/drawing/2014/main" id="{69B25976-65FA-4879-AE34-129A08F8A22A}"/>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9"/>
              </a:rPr>
              <a:t>fatmir-0@student.ltu.se</a:t>
            </a:r>
            <a:r>
              <a:rPr lang="en-MY" sz="900" dirty="0">
                <a:solidFill>
                  <a:schemeClr val="tx2"/>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Target for next week</a:t>
            </a:r>
          </a:p>
        </p:txBody>
      </p:sp>
      <p:sp>
        <p:nvSpPr>
          <p:cNvPr id="4" name="TextBox 3">
            <a:extLst>
              <a:ext uri="{FF2B5EF4-FFF2-40B4-BE49-F238E27FC236}">
                <a16:creationId xmlns:a16="http://schemas.microsoft.com/office/drawing/2014/main" id="{0D52C885-4B65-4E3E-AD79-85C27C9FF23E}"/>
              </a:ext>
            </a:extLst>
          </p:cNvPr>
          <p:cNvSpPr txBox="1"/>
          <p:nvPr/>
        </p:nvSpPr>
        <p:spPr>
          <a:xfrm>
            <a:off x="2184399" y="745650"/>
            <a:ext cx="6088743" cy="400110"/>
          </a:xfrm>
          <a:prstGeom prst="rect">
            <a:avLst/>
          </a:prstGeom>
          <a:noFill/>
        </p:spPr>
        <p:txBody>
          <a:bodyPr wrap="square">
            <a:spAutoFit/>
          </a:bodyPr>
          <a:lstStyle/>
          <a:p>
            <a:r>
              <a:rPr lang="en-MY" sz="2000" dirty="0">
                <a:solidFill>
                  <a:schemeClr val="bg1"/>
                </a:solidFill>
                <a:highlight>
                  <a:srgbClr val="00FF00"/>
                </a:highlight>
              </a:rPr>
              <a:t>Urgently perform the </a:t>
            </a:r>
            <a:r>
              <a:rPr lang="en-MY" sz="2000" dirty="0" err="1">
                <a:solidFill>
                  <a:schemeClr val="bg1"/>
                </a:solidFill>
                <a:highlight>
                  <a:srgbClr val="00FF00"/>
                </a:highlight>
              </a:rPr>
              <a:t>Jmeter</a:t>
            </a:r>
            <a:r>
              <a:rPr lang="en-MY" sz="2000" dirty="0">
                <a:solidFill>
                  <a:schemeClr val="bg1"/>
                </a:solidFill>
                <a:highlight>
                  <a:srgbClr val="00FF00"/>
                </a:highlight>
              </a:rPr>
              <a:t>! </a:t>
            </a:r>
          </a:p>
        </p:txBody>
      </p:sp>
      <p:sp>
        <p:nvSpPr>
          <p:cNvPr id="5" name="TextBox 4">
            <a:extLst>
              <a:ext uri="{FF2B5EF4-FFF2-40B4-BE49-F238E27FC236}">
                <a16:creationId xmlns:a16="http://schemas.microsoft.com/office/drawing/2014/main" id="{26A903CA-0072-40DA-84F2-D33BEE195B39}"/>
              </a:ext>
            </a:extLst>
          </p:cNvPr>
          <p:cNvSpPr txBox="1"/>
          <p:nvPr/>
        </p:nvSpPr>
        <p:spPr>
          <a:xfrm>
            <a:off x="4959247" y="2989179"/>
            <a:ext cx="3313895" cy="369332"/>
          </a:xfrm>
          <a:prstGeom prst="rect">
            <a:avLst/>
          </a:prstGeom>
          <a:noFill/>
        </p:spPr>
        <p:txBody>
          <a:bodyPr wrap="square">
            <a:spAutoFit/>
          </a:bodyPr>
          <a:lstStyle/>
          <a:p>
            <a:endParaRPr lang="en-MY" sz="1800" dirty="0">
              <a:solidFill>
                <a:schemeClr val="bg1"/>
              </a:solidFill>
            </a:endParaRPr>
          </a:p>
        </p:txBody>
      </p:sp>
      <p:pic>
        <p:nvPicPr>
          <p:cNvPr id="6" name="Picture 5" descr="Icon&#10;&#10;Description automatically generated">
            <a:extLst>
              <a:ext uri="{FF2B5EF4-FFF2-40B4-BE49-F238E27FC236}">
                <a16:creationId xmlns:a16="http://schemas.microsoft.com/office/drawing/2014/main" id="{7182D0DF-0B28-41E0-A323-DDD0441AEB64}"/>
              </a:ext>
            </a:extLst>
          </p:cNvPr>
          <p:cNvPicPr>
            <a:picLocks noChangeAspect="1"/>
          </p:cNvPicPr>
          <p:nvPr/>
        </p:nvPicPr>
        <p:blipFill>
          <a:blip r:embed="rId2"/>
          <a:stretch>
            <a:fillRect/>
          </a:stretch>
        </p:blipFill>
        <p:spPr>
          <a:xfrm>
            <a:off x="2184399" y="1083954"/>
            <a:ext cx="3313896" cy="3313896"/>
          </a:xfrm>
          <a:prstGeom prst="rect">
            <a:avLst/>
          </a:prstGeom>
        </p:spPr>
      </p:pic>
    </p:spTree>
    <p:extLst>
      <p:ext uri="{BB962C8B-B14F-4D97-AF65-F5344CB8AC3E}">
        <p14:creationId xmlns:p14="http://schemas.microsoft.com/office/powerpoint/2010/main" val="4083905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3"/>
          <p:cNvPicPr preferRelativeResize="0"/>
          <p:nvPr/>
        </p:nvPicPr>
        <p:blipFill>
          <a:blip r:embed="rId3">
            <a:alphaModFix/>
          </a:blip>
          <a:stretch>
            <a:fillRect/>
          </a:stretch>
        </p:blipFill>
        <p:spPr>
          <a:xfrm>
            <a:off x="1615150" y="158921"/>
            <a:ext cx="6142574" cy="4494707"/>
          </a:xfrm>
          <a:prstGeom prst="rect">
            <a:avLst/>
          </a:prstGeom>
          <a:noFill/>
          <a:ln>
            <a:noFill/>
          </a:ln>
        </p:spPr>
      </p:pic>
      <p:sp>
        <p:nvSpPr>
          <p:cNvPr id="295" name="Google Shape;295;p43"/>
          <p:cNvSpPr txBox="1">
            <a:spLocks noGrp="1"/>
          </p:cNvSpPr>
          <p:nvPr>
            <p:ph type="ctrTitle"/>
          </p:nvPr>
        </p:nvSpPr>
        <p:spPr>
          <a:xfrm flipH="1">
            <a:off x="2486100" y="1525800"/>
            <a:ext cx="4171800" cy="177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br>
              <a:rPr lang="en" dirty="0"/>
            </a:br>
            <a:r>
              <a:rPr lang="en-MY" sz="3200" dirty="0"/>
              <a:t>Tack </a:t>
            </a:r>
            <a:r>
              <a:rPr lang="en-MY" sz="3200" dirty="0" err="1"/>
              <a:t>så</a:t>
            </a:r>
            <a:r>
              <a:rPr lang="en-MY" sz="3200" dirty="0"/>
              <a:t> </a:t>
            </a:r>
            <a:r>
              <a:rPr lang="en-MY" sz="3200" dirty="0" err="1"/>
              <a:t>mycket</a:t>
            </a:r>
            <a:endParaRPr dirty="0"/>
          </a:p>
        </p:txBody>
      </p:sp>
      <p:pic>
        <p:nvPicPr>
          <p:cNvPr id="296" name="Google Shape;296;p43"/>
          <p:cNvPicPr preferRelativeResize="0"/>
          <p:nvPr/>
        </p:nvPicPr>
        <p:blipFill>
          <a:blip r:embed="rId4">
            <a:alphaModFix/>
          </a:blip>
          <a:stretch>
            <a:fillRect/>
          </a:stretch>
        </p:blipFill>
        <p:spPr>
          <a:xfrm>
            <a:off x="6657900" y="-313730"/>
            <a:ext cx="855107" cy="853725"/>
          </a:xfrm>
          <a:prstGeom prst="rect">
            <a:avLst/>
          </a:prstGeom>
          <a:noFill/>
          <a:ln>
            <a:noFill/>
          </a:ln>
        </p:spPr>
      </p:pic>
      <p:pic>
        <p:nvPicPr>
          <p:cNvPr id="297" name="Google Shape;297;p43"/>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298" name="Google Shape;298;p43"/>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299" name="Google Shape;299;p43"/>
          <p:cNvPicPr preferRelativeResize="0"/>
          <p:nvPr/>
        </p:nvPicPr>
        <p:blipFill>
          <a:blip r:embed="rId5">
            <a:alphaModFix/>
          </a:blip>
          <a:stretch>
            <a:fillRect/>
          </a:stretch>
        </p:blipFill>
        <p:spPr>
          <a:xfrm>
            <a:off x="-527776" y="4455254"/>
            <a:ext cx="1778952" cy="296500"/>
          </a:xfrm>
          <a:prstGeom prst="rect">
            <a:avLst/>
          </a:prstGeom>
          <a:noFill/>
          <a:ln>
            <a:noFill/>
          </a:ln>
        </p:spPr>
      </p:pic>
      <p:pic>
        <p:nvPicPr>
          <p:cNvPr id="300" name="Google Shape;300;p43"/>
          <p:cNvPicPr preferRelativeResize="0"/>
          <p:nvPr/>
        </p:nvPicPr>
        <p:blipFill>
          <a:blip r:embed="rId6">
            <a:alphaModFix/>
          </a:blip>
          <a:stretch>
            <a:fillRect/>
          </a:stretch>
        </p:blipFill>
        <p:spPr>
          <a:xfrm rot="2105642">
            <a:off x="-212687" y="2209628"/>
            <a:ext cx="880667" cy="699903"/>
          </a:xfrm>
          <a:prstGeom prst="rect">
            <a:avLst/>
          </a:prstGeom>
          <a:noFill/>
          <a:ln>
            <a:noFill/>
          </a:ln>
        </p:spPr>
      </p:pic>
      <p:pic>
        <p:nvPicPr>
          <p:cNvPr id="301" name="Google Shape;301;p43"/>
          <p:cNvPicPr preferRelativeResize="0"/>
          <p:nvPr/>
        </p:nvPicPr>
        <p:blipFill>
          <a:blip r:embed="rId4">
            <a:alphaModFix/>
          </a:blip>
          <a:stretch>
            <a:fillRect/>
          </a:stretch>
        </p:blipFill>
        <p:spPr>
          <a:xfrm rot="2298421">
            <a:off x="923475" y="719695"/>
            <a:ext cx="855107" cy="853726"/>
          </a:xfrm>
          <a:prstGeom prst="rect">
            <a:avLst/>
          </a:prstGeom>
          <a:noFill/>
          <a:ln>
            <a:noFill/>
          </a:ln>
        </p:spPr>
      </p:pic>
      <p:pic>
        <p:nvPicPr>
          <p:cNvPr id="302" name="Google Shape;302;p43"/>
          <p:cNvPicPr preferRelativeResize="0"/>
          <p:nvPr/>
        </p:nvPicPr>
        <p:blipFill rotWithShape="1">
          <a:blip r:embed="rId7">
            <a:alphaModFix/>
          </a:blip>
          <a:srcRect/>
          <a:stretch/>
        </p:blipFill>
        <p:spPr>
          <a:xfrm rot="2298419">
            <a:off x="7930275" y="4493619"/>
            <a:ext cx="855107" cy="853725"/>
          </a:xfrm>
          <a:prstGeom prst="rect">
            <a:avLst/>
          </a:prstGeom>
          <a:noFill/>
          <a:ln>
            <a:noFill/>
          </a:ln>
        </p:spPr>
      </p:pic>
      <p:sp>
        <p:nvSpPr>
          <p:cNvPr id="14" name="TextBox 13">
            <a:extLst>
              <a:ext uri="{FF2B5EF4-FFF2-40B4-BE49-F238E27FC236}">
                <a16:creationId xmlns:a16="http://schemas.microsoft.com/office/drawing/2014/main" id="{FA1F6F45-379D-4F3B-9B0B-2FF561CBA4F4}"/>
              </a:ext>
            </a:extLst>
          </p:cNvPr>
          <p:cNvSpPr txBox="1"/>
          <p:nvPr/>
        </p:nvSpPr>
        <p:spPr>
          <a:xfrm>
            <a:off x="2233523" y="3099070"/>
            <a:ext cx="4905828"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30FCF1"/>
              </a:buClr>
              <a:buSzPts val="1400"/>
              <a:buFont typeface="Work Sans Light"/>
              <a:buNone/>
              <a:tabLst/>
              <a:defRPr/>
            </a:pPr>
            <a:r>
              <a:rPr kumimoji="0" lang="en-US" sz="1400" b="0" i="0" u="none" strike="noStrike" kern="0" cap="none" spc="0" normalizeH="0" baseline="0" noProof="0" dirty="0">
                <a:ln>
                  <a:noFill/>
                </a:ln>
                <a:solidFill>
                  <a:srgbClr val="30FCF1"/>
                </a:solidFill>
                <a:effectLst/>
                <a:uLnTx/>
                <a:uFillTx/>
                <a:latin typeface="Work Sans Light"/>
                <a:sym typeface="Work Sans Light"/>
              </a:rPr>
              <a:t>Any Questions?</a:t>
            </a:r>
          </a:p>
        </p:txBody>
      </p:sp>
      <p:sp>
        <p:nvSpPr>
          <p:cNvPr id="12" name="TextBox 11">
            <a:extLst>
              <a:ext uri="{FF2B5EF4-FFF2-40B4-BE49-F238E27FC236}">
                <a16:creationId xmlns:a16="http://schemas.microsoft.com/office/drawing/2014/main" id="{70A225B0-DC8B-45A7-97C5-89E04E3269F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8"/>
              </a:rPr>
              <a:t>fatmir-0@student.ltu.se</a:t>
            </a:r>
            <a:r>
              <a:rPr lang="en-MY" sz="900" dirty="0">
                <a:solidFill>
                  <a:schemeClr val="tx2"/>
                </a:solidFill>
              </a:rPr>
              <a:t>							</a:t>
            </a:r>
          </a:p>
        </p:txBody>
      </p:sp>
    </p:spTree>
    <p:extLst>
      <p:ext uri="{BB962C8B-B14F-4D97-AF65-F5344CB8AC3E}">
        <p14:creationId xmlns:p14="http://schemas.microsoft.com/office/powerpoint/2010/main" val="27605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ctrTitle"/>
          </p:nvPr>
        </p:nvSpPr>
        <p:spPr>
          <a:xfrm>
            <a:off x="617618" y="2317250"/>
            <a:ext cx="329398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Latest additions</a:t>
            </a:r>
            <a:endParaRPr dirty="0"/>
          </a:p>
        </p:txBody>
      </p:sp>
      <p:sp>
        <p:nvSpPr>
          <p:cNvPr id="218" name="Google Shape;218;p37"/>
          <p:cNvSpPr txBox="1">
            <a:spLocks noGrp="1"/>
          </p:cNvSpPr>
          <p:nvPr>
            <p:ph type="subTitle" idx="1"/>
          </p:nvPr>
        </p:nvSpPr>
        <p:spPr>
          <a:xfrm>
            <a:off x="617619" y="2778700"/>
            <a:ext cx="2559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19" name="Google Shape;219;p37"/>
          <p:cNvSpPr txBox="1">
            <a:spLocks noGrp="1"/>
          </p:cNvSpPr>
          <p:nvPr>
            <p:ph type="title" idx="2"/>
          </p:nvPr>
        </p:nvSpPr>
        <p:spPr>
          <a:xfrm>
            <a:off x="617619" y="1714374"/>
            <a:ext cx="839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pic>
        <p:nvPicPr>
          <p:cNvPr id="220" name="Google Shape;220;p37"/>
          <p:cNvPicPr preferRelativeResize="0"/>
          <p:nvPr/>
        </p:nvPicPr>
        <p:blipFill rotWithShape="1">
          <a:blip r:embed="rId3">
            <a:alphaModFix/>
          </a:blip>
          <a:srcRect t="7911" b="7920"/>
          <a:stretch/>
        </p:blipFill>
        <p:spPr>
          <a:xfrm>
            <a:off x="4040450" y="615275"/>
            <a:ext cx="3797600" cy="3827050"/>
          </a:xfrm>
          <a:prstGeom prst="rect">
            <a:avLst/>
          </a:prstGeom>
          <a:noFill/>
          <a:ln>
            <a:noFill/>
          </a:ln>
        </p:spPr>
      </p:pic>
      <p:pic>
        <p:nvPicPr>
          <p:cNvPr id="221" name="Google Shape;221;p37"/>
          <p:cNvPicPr preferRelativeResize="0"/>
          <p:nvPr/>
        </p:nvPicPr>
        <p:blipFill rotWithShape="1">
          <a:blip r:embed="rId4">
            <a:alphaModFix/>
          </a:blip>
          <a:srcRect t="4661" b="4643"/>
          <a:stretch/>
        </p:blipFill>
        <p:spPr>
          <a:xfrm>
            <a:off x="6620025" y="399025"/>
            <a:ext cx="3342575" cy="4248876"/>
          </a:xfrm>
          <a:prstGeom prst="rect">
            <a:avLst/>
          </a:prstGeom>
          <a:noFill/>
          <a:ln>
            <a:noFill/>
          </a:ln>
        </p:spPr>
      </p:pic>
      <p:sp>
        <p:nvSpPr>
          <p:cNvPr id="7" name="TextBox 6">
            <a:extLst>
              <a:ext uri="{FF2B5EF4-FFF2-40B4-BE49-F238E27FC236}">
                <a16:creationId xmlns:a16="http://schemas.microsoft.com/office/drawing/2014/main" id="{D2D893AB-504E-419F-87D6-8C65B967D2DF}"/>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5"/>
              </a:rPr>
              <a:t>fatmir-0@student.ltu.se</a:t>
            </a:r>
            <a:r>
              <a:rPr lang="en-MY" sz="900" dirty="0">
                <a:solidFill>
                  <a:schemeClr val="tx2"/>
                </a:solidFill>
              </a:rPr>
              <a:t>							</a:t>
            </a:r>
          </a:p>
        </p:txBody>
      </p:sp>
      <p:pic>
        <p:nvPicPr>
          <p:cNvPr id="8" name="Google Shape;221;p37">
            <a:extLst>
              <a:ext uri="{FF2B5EF4-FFF2-40B4-BE49-F238E27FC236}">
                <a16:creationId xmlns:a16="http://schemas.microsoft.com/office/drawing/2014/main" id="{AAF90A39-D264-4634-B4B1-0F0E395AA732}"/>
              </a:ext>
            </a:extLst>
          </p:cNvPr>
          <p:cNvPicPr preferRelativeResize="0"/>
          <p:nvPr/>
        </p:nvPicPr>
        <p:blipFill rotWithShape="1">
          <a:blip r:embed="rId4">
            <a:alphaModFix/>
          </a:blip>
          <a:srcRect t="4661" b="4643"/>
          <a:stretch/>
        </p:blipFill>
        <p:spPr>
          <a:xfrm>
            <a:off x="6772425" y="551425"/>
            <a:ext cx="138041" cy="149750"/>
          </a:xfrm>
          <a:prstGeom prst="rect">
            <a:avLst/>
          </a:prstGeom>
          <a:noFill/>
          <a:ln>
            <a:noFill/>
          </a:ln>
        </p:spPr>
      </p:pic>
    </p:spTree>
    <p:extLst>
      <p:ext uri="{BB962C8B-B14F-4D97-AF65-F5344CB8AC3E}">
        <p14:creationId xmlns:p14="http://schemas.microsoft.com/office/powerpoint/2010/main" val="4264666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299" y="1617323"/>
            <a:ext cx="7257141" cy="1600438"/>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AR: Autoregression. A model that uses the dependent relationship between an observation and some number of lagged observations.</a:t>
            </a:r>
          </a:p>
          <a:p>
            <a:pPr marL="285750" indent="-285750">
              <a:buFont typeface="Wingdings" panose="05000000000000000000" pitchFamily="2" charset="2"/>
              <a:buChar char="ü"/>
            </a:pPr>
            <a:r>
              <a:rPr lang="en-US" dirty="0">
                <a:solidFill>
                  <a:schemeClr val="bg1"/>
                </a:solidFill>
              </a:rPr>
              <a:t>I: Integrated. The use of differencing of raw observations (e.g. subtracting an observation from an observation at the previous time step) in order to make the time series stationary.</a:t>
            </a:r>
          </a:p>
          <a:p>
            <a:pPr marL="285750" indent="-285750">
              <a:buFont typeface="Wingdings" panose="05000000000000000000" pitchFamily="2" charset="2"/>
              <a:buChar char="ü"/>
            </a:pPr>
            <a:r>
              <a:rPr lang="en-US" dirty="0">
                <a:solidFill>
                  <a:schemeClr val="bg1"/>
                </a:solidFill>
              </a:rPr>
              <a:t>MA: Moving Average. A model that uses the dependency between an observation and a residual error from a moving average model applied to lagged observations.</a:t>
            </a:r>
            <a:endParaRPr lang="en-MY" dirty="0">
              <a:solidFill>
                <a:schemeClr val="bg1"/>
              </a:solidFill>
            </a:endParaRPr>
          </a:p>
        </p:txBody>
      </p:sp>
    </p:spTree>
    <p:extLst>
      <p:ext uri="{BB962C8B-B14F-4D97-AF65-F5344CB8AC3E}">
        <p14:creationId xmlns:p14="http://schemas.microsoft.com/office/powerpoint/2010/main" val="243290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299" y="1617323"/>
            <a:ext cx="7257141" cy="1384995"/>
          </a:xfrm>
          <a:prstGeom prst="rect">
            <a:avLst/>
          </a:prstGeom>
          <a:noFill/>
        </p:spPr>
        <p:txBody>
          <a:bodyPr wrap="square">
            <a:spAutoFit/>
          </a:bodyPr>
          <a:lstStyle/>
          <a:p>
            <a:pPr marL="285750" indent="-285750">
              <a:buFont typeface="Wingdings" panose="05000000000000000000" pitchFamily="2" charset="2"/>
              <a:buChar char="ü"/>
            </a:pPr>
            <a:r>
              <a:rPr lang="en-US" dirty="0">
                <a:solidFill>
                  <a:schemeClr val="bg1"/>
                </a:solidFill>
              </a:rPr>
              <a:t>The parameters of the ARIMA model are defined as follows:</a:t>
            </a:r>
          </a:p>
          <a:p>
            <a:pPr marL="285750" indent="-285750">
              <a:buFont typeface="Wingdings" panose="05000000000000000000" pitchFamily="2" charset="2"/>
              <a:buChar char="ü"/>
            </a:pPr>
            <a:endParaRPr lang="en-US" dirty="0">
              <a:solidFill>
                <a:schemeClr val="bg1"/>
              </a:solidFill>
            </a:endParaRPr>
          </a:p>
          <a:p>
            <a:pPr marL="285750" indent="-285750">
              <a:buFont typeface="Wingdings" panose="05000000000000000000" pitchFamily="2" charset="2"/>
              <a:buChar char="ü"/>
            </a:pPr>
            <a:r>
              <a:rPr lang="en-US" dirty="0">
                <a:solidFill>
                  <a:schemeClr val="bg1"/>
                </a:solidFill>
              </a:rPr>
              <a:t>p: The number of lag observations included in the model, also called the lag order.</a:t>
            </a:r>
          </a:p>
          <a:p>
            <a:pPr marL="285750" indent="-285750">
              <a:buFont typeface="Wingdings" panose="05000000000000000000" pitchFamily="2" charset="2"/>
              <a:buChar char="ü"/>
            </a:pPr>
            <a:r>
              <a:rPr lang="en-US" dirty="0">
                <a:solidFill>
                  <a:schemeClr val="bg1"/>
                </a:solidFill>
              </a:rPr>
              <a:t>d: The number of times that the raw observations are differenced, also called the degree of differencing.</a:t>
            </a:r>
          </a:p>
          <a:p>
            <a:pPr marL="285750" indent="-285750">
              <a:buFont typeface="Wingdings" panose="05000000000000000000" pitchFamily="2" charset="2"/>
              <a:buChar char="ü"/>
            </a:pPr>
            <a:r>
              <a:rPr lang="en-US" dirty="0">
                <a:solidFill>
                  <a:schemeClr val="bg1"/>
                </a:solidFill>
              </a:rPr>
              <a:t>q: The size of the moving average window, also called the order of moving average.</a:t>
            </a:r>
            <a:endParaRPr lang="en-MY" dirty="0">
              <a:solidFill>
                <a:schemeClr val="bg1"/>
              </a:solidFill>
            </a:endParaRPr>
          </a:p>
        </p:txBody>
      </p:sp>
    </p:spTree>
    <p:extLst>
      <p:ext uri="{BB962C8B-B14F-4D97-AF65-F5344CB8AC3E}">
        <p14:creationId xmlns:p14="http://schemas.microsoft.com/office/powerpoint/2010/main" val="412793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D412-24F3-4D0E-A44B-89F3C9CDABC7}"/>
              </a:ext>
            </a:extLst>
          </p:cNvPr>
          <p:cNvSpPr>
            <a:spLocks noGrp="1"/>
          </p:cNvSpPr>
          <p:nvPr>
            <p:ph type="title"/>
          </p:nvPr>
        </p:nvSpPr>
        <p:spPr/>
        <p:txBody>
          <a:bodyPr/>
          <a:lstStyle/>
          <a:p>
            <a:r>
              <a:rPr lang="en-MY" dirty="0"/>
              <a:t>ARIMA</a:t>
            </a:r>
          </a:p>
        </p:txBody>
      </p:sp>
      <p:sp>
        <p:nvSpPr>
          <p:cNvPr id="4" name="TextBox 3">
            <a:extLst>
              <a:ext uri="{FF2B5EF4-FFF2-40B4-BE49-F238E27FC236}">
                <a16:creationId xmlns:a16="http://schemas.microsoft.com/office/drawing/2014/main" id="{25EE02A9-21B8-476E-9016-4323733CB53E}"/>
              </a:ext>
            </a:extLst>
          </p:cNvPr>
          <p:cNvSpPr txBox="1"/>
          <p:nvPr/>
        </p:nvSpPr>
        <p:spPr>
          <a:xfrm>
            <a:off x="1129299" y="1617323"/>
            <a:ext cx="7257141" cy="2246769"/>
          </a:xfrm>
          <a:prstGeom prst="rect">
            <a:avLst/>
          </a:prstGeom>
          <a:noFill/>
        </p:spPr>
        <p:txBody>
          <a:bodyPr wrap="square">
            <a:spAutoFit/>
          </a:bodyPr>
          <a:lstStyle/>
          <a:p>
            <a:pPr algn="l"/>
            <a:r>
              <a:rPr lang="en-US" b="1" i="0" dirty="0">
                <a:solidFill>
                  <a:schemeClr val="bg1"/>
                </a:solidFill>
                <a:effectLst/>
                <a:latin typeface="sohne"/>
              </a:rPr>
              <a:t>Auto Correlation Function (ACF)</a:t>
            </a:r>
          </a:p>
          <a:p>
            <a:pPr algn="l"/>
            <a:r>
              <a:rPr lang="en-US" b="0" i="0" dirty="0">
                <a:solidFill>
                  <a:schemeClr val="bg1"/>
                </a:solidFill>
                <a:effectLst/>
                <a:latin typeface="charter"/>
              </a:rPr>
              <a:t>The correlation between the observations at the current point in time and the observations at </a:t>
            </a:r>
            <a:r>
              <a:rPr lang="en-US" b="1" i="0" dirty="0">
                <a:solidFill>
                  <a:schemeClr val="bg1"/>
                </a:solidFill>
                <a:effectLst/>
                <a:latin typeface="charter"/>
              </a:rPr>
              <a:t>all previous points in time</a:t>
            </a:r>
            <a:r>
              <a:rPr lang="en-US" b="0" i="0" dirty="0">
                <a:solidFill>
                  <a:schemeClr val="bg1"/>
                </a:solidFill>
                <a:effectLst/>
                <a:latin typeface="charter"/>
              </a:rPr>
              <a:t>. We can use ACF to determine the optimal number of </a:t>
            </a:r>
            <a:r>
              <a:rPr lang="en-US" b="1" i="0" dirty="0">
                <a:solidFill>
                  <a:schemeClr val="bg1"/>
                </a:solidFill>
                <a:effectLst/>
                <a:latin typeface="charter"/>
              </a:rPr>
              <a:t>MA</a:t>
            </a:r>
            <a:r>
              <a:rPr lang="en-US" b="0" i="0" dirty="0">
                <a:solidFill>
                  <a:schemeClr val="bg1"/>
                </a:solidFill>
                <a:effectLst/>
                <a:latin typeface="charter"/>
              </a:rPr>
              <a:t> terms or q. The number of terms determines the order of the model.</a:t>
            </a:r>
          </a:p>
          <a:p>
            <a:pPr algn="l"/>
            <a:endParaRPr lang="en-US" b="0" i="0" dirty="0">
              <a:solidFill>
                <a:schemeClr val="bg1"/>
              </a:solidFill>
              <a:effectLst/>
              <a:latin typeface="charter"/>
            </a:endParaRPr>
          </a:p>
          <a:p>
            <a:pPr algn="l"/>
            <a:r>
              <a:rPr lang="en-US" b="1" i="0" dirty="0">
                <a:solidFill>
                  <a:schemeClr val="bg1"/>
                </a:solidFill>
                <a:effectLst/>
                <a:latin typeface="sohne"/>
              </a:rPr>
              <a:t>Partial Auto Correlation Function (PACF)</a:t>
            </a:r>
          </a:p>
          <a:p>
            <a:pPr algn="l"/>
            <a:r>
              <a:rPr lang="en-US" b="0" i="0" dirty="0">
                <a:solidFill>
                  <a:schemeClr val="bg1"/>
                </a:solidFill>
                <a:effectLst/>
                <a:latin typeface="charter"/>
              </a:rPr>
              <a:t>As the name implies, PACF is a subset of ACF. PACF expresses the correlation between observations made at </a:t>
            </a:r>
            <a:r>
              <a:rPr lang="en-US" b="1" i="0" dirty="0">
                <a:solidFill>
                  <a:schemeClr val="bg1"/>
                </a:solidFill>
                <a:effectLst/>
                <a:latin typeface="charter"/>
              </a:rPr>
              <a:t>two points in time</a:t>
            </a:r>
            <a:r>
              <a:rPr lang="en-US" b="0" i="0" dirty="0">
                <a:solidFill>
                  <a:schemeClr val="bg1"/>
                </a:solidFill>
                <a:effectLst/>
                <a:latin typeface="charter"/>
              </a:rPr>
              <a:t> while accounting for any influence from other data points. We can use PACF to determine the optimal number of terms to use in the </a:t>
            </a:r>
            <a:r>
              <a:rPr lang="en-US" b="1" i="0" dirty="0">
                <a:solidFill>
                  <a:schemeClr val="bg1"/>
                </a:solidFill>
                <a:effectLst/>
                <a:latin typeface="charter"/>
              </a:rPr>
              <a:t>AR</a:t>
            </a:r>
            <a:r>
              <a:rPr lang="en-US" b="0" i="0" dirty="0">
                <a:solidFill>
                  <a:schemeClr val="bg1"/>
                </a:solidFill>
                <a:effectLst/>
                <a:latin typeface="charter"/>
              </a:rPr>
              <a:t> model or p. The number of terms determines the order of the model.</a:t>
            </a:r>
          </a:p>
        </p:txBody>
      </p:sp>
    </p:spTree>
    <p:extLst>
      <p:ext uri="{BB962C8B-B14F-4D97-AF65-F5344CB8AC3E}">
        <p14:creationId xmlns:p14="http://schemas.microsoft.com/office/powerpoint/2010/main" val="163470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5531-8DAF-4F5C-92AD-0E95142FC97C}"/>
              </a:ext>
            </a:extLst>
          </p:cNvPr>
          <p:cNvSpPr>
            <a:spLocks noGrp="1"/>
          </p:cNvSpPr>
          <p:nvPr>
            <p:ph type="title"/>
          </p:nvPr>
        </p:nvSpPr>
        <p:spPr/>
        <p:txBody>
          <a:bodyPr/>
          <a:lstStyle/>
          <a:p>
            <a:r>
              <a:rPr lang="en-MY" dirty="0"/>
              <a:t>ADF </a:t>
            </a:r>
          </a:p>
        </p:txBody>
      </p:sp>
      <p:sp>
        <p:nvSpPr>
          <p:cNvPr id="4" name="TextBox 3">
            <a:extLst>
              <a:ext uri="{FF2B5EF4-FFF2-40B4-BE49-F238E27FC236}">
                <a16:creationId xmlns:a16="http://schemas.microsoft.com/office/drawing/2014/main" id="{0D52C885-4B65-4E3E-AD79-85C27C9FF23E}"/>
              </a:ext>
            </a:extLst>
          </p:cNvPr>
          <p:cNvSpPr txBox="1"/>
          <p:nvPr/>
        </p:nvSpPr>
        <p:spPr>
          <a:xfrm>
            <a:off x="2285999" y="1987882"/>
            <a:ext cx="6088743" cy="954107"/>
          </a:xfrm>
          <a:prstGeom prst="rect">
            <a:avLst/>
          </a:prstGeom>
          <a:noFill/>
        </p:spPr>
        <p:txBody>
          <a:bodyPr wrap="square">
            <a:spAutoFit/>
          </a:bodyPr>
          <a:lstStyle/>
          <a:p>
            <a:r>
              <a:rPr lang="en-US" dirty="0">
                <a:solidFill>
                  <a:schemeClr val="bg1"/>
                </a:solidFill>
              </a:rPr>
              <a:t>#Ho: It is non-stationary</a:t>
            </a:r>
          </a:p>
          <a:p>
            <a:r>
              <a:rPr lang="en-US" dirty="0">
                <a:solidFill>
                  <a:schemeClr val="bg1"/>
                </a:solidFill>
              </a:rPr>
              <a:t>#H1: It is stationary</a:t>
            </a:r>
          </a:p>
          <a:p>
            <a:r>
              <a:rPr lang="en-US" dirty="0">
                <a:solidFill>
                  <a:schemeClr val="bg1"/>
                </a:solidFill>
              </a:rPr>
              <a:t>We will be considering the null hypothesis that data is not stationary and the alternate hypothesis that data is stationary.</a:t>
            </a:r>
            <a:endParaRPr lang="en-MY" dirty="0">
              <a:solidFill>
                <a:schemeClr val="bg1"/>
              </a:solidFill>
            </a:endParaRPr>
          </a:p>
        </p:txBody>
      </p:sp>
    </p:spTree>
    <p:extLst>
      <p:ext uri="{BB962C8B-B14F-4D97-AF65-F5344CB8AC3E}">
        <p14:creationId xmlns:p14="http://schemas.microsoft.com/office/powerpoint/2010/main" val="182632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a:xfrm rot="-5400000">
            <a:off x="-1240033" y="2471182"/>
            <a:ext cx="4094864" cy="643800"/>
          </a:xfrm>
        </p:spPr>
        <p:txBody>
          <a:bodyPr/>
          <a:lstStyle/>
          <a:p>
            <a:r>
              <a:rPr lang="en-MY" dirty="0"/>
              <a:t>ADF statistics</a:t>
            </a:r>
          </a:p>
        </p:txBody>
      </p:sp>
      <p:sp>
        <p:nvSpPr>
          <p:cNvPr id="6" name="TextBox 5">
            <a:extLst>
              <a:ext uri="{FF2B5EF4-FFF2-40B4-BE49-F238E27FC236}">
                <a16:creationId xmlns:a16="http://schemas.microsoft.com/office/drawing/2014/main" id="{E142A2E3-FD55-4174-AF03-04F44795775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25/02/2022 | 07</a:t>
            </a:r>
          </a:p>
        </p:txBody>
      </p:sp>
      <p:pic>
        <p:nvPicPr>
          <p:cNvPr id="4" name="Picture 3">
            <a:extLst>
              <a:ext uri="{FF2B5EF4-FFF2-40B4-BE49-F238E27FC236}">
                <a16:creationId xmlns:a16="http://schemas.microsoft.com/office/drawing/2014/main" id="{3C216024-9B30-45E1-893E-7AE55EE844D7}"/>
              </a:ext>
            </a:extLst>
          </p:cNvPr>
          <p:cNvPicPr>
            <a:picLocks noChangeAspect="1"/>
          </p:cNvPicPr>
          <p:nvPr/>
        </p:nvPicPr>
        <p:blipFill>
          <a:blip r:embed="rId3"/>
          <a:stretch>
            <a:fillRect/>
          </a:stretch>
        </p:blipFill>
        <p:spPr>
          <a:xfrm>
            <a:off x="1129299" y="985837"/>
            <a:ext cx="3099531" cy="2422873"/>
          </a:xfrm>
          <a:prstGeom prst="rect">
            <a:avLst/>
          </a:prstGeom>
        </p:spPr>
      </p:pic>
      <p:sp>
        <p:nvSpPr>
          <p:cNvPr id="8" name="TextBox 7">
            <a:extLst>
              <a:ext uri="{FF2B5EF4-FFF2-40B4-BE49-F238E27FC236}">
                <a16:creationId xmlns:a16="http://schemas.microsoft.com/office/drawing/2014/main" id="{5D417134-EDCC-4C19-8680-86368EBA4F9A}"/>
              </a:ext>
            </a:extLst>
          </p:cNvPr>
          <p:cNvSpPr txBox="1"/>
          <p:nvPr/>
        </p:nvSpPr>
        <p:spPr>
          <a:xfrm>
            <a:off x="4317998" y="985837"/>
            <a:ext cx="3099531" cy="769441"/>
          </a:xfrm>
          <a:prstGeom prst="rect">
            <a:avLst/>
          </a:prstGeom>
          <a:noFill/>
        </p:spPr>
        <p:txBody>
          <a:bodyPr wrap="square">
            <a:spAutoFit/>
          </a:bodyPr>
          <a:lstStyle/>
          <a:p>
            <a:r>
              <a:rPr lang="en-US" sz="1100" b="0" i="0" dirty="0">
                <a:solidFill>
                  <a:schemeClr val="bg1"/>
                </a:solidFill>
                <a:effectLst/>
                <a:latin typeface="Lato" panose="020F0502020204030203" pitchFamily="34" charset="0"/>
              </a:rPr>
              <a:t>Here P-value is 0.84 which is greater than 0.05, which means data is accepting the null hypothesis, which means data is non-stationary for 1</a:t>
            </a:r>
            <a:r>
              <a:rPr lang="en-US" sz="1100" b="0" i="0" baseline="30000" dirty="0">
                <a:solidFill>
                  <a:schemeClr val="bg1"/>
                </a:solidFill>
                <a:effectLst/>
                <a:latin typeface="Lato" panose="020F0502020204030203" pitchFamily="34" charset="0"/>
              </a:rPr>
              <a:t>st</a:t>
            </a:r>
            <a:r>
              <a:rPr lang="en-US" sz="1100" b="0" i="0" dirty="0">
                <a:solidFill>
                  <a:schemeClr val="bg1"/>
                </a:solidFill>
                <a:effectLst/>
                <a:latin typeface="Lato" panose="020F0502020204030203" pitchFamily="34" charset="0"/>
              </a:rPr>
              <a:t> order differencing.</a:t>
            </a:r>
            <a:endParaRPr lang="en-MY" sz="1100" dirty="0">
              <a:solidFill>
                <a:schemeClr val="bg1"/>
              </a:solidFill>
            </a:endParaRPr>
          </a:p>
        </p:txBody>
      </p:sp>
      <p:sp>
        <p:nvSpPr>
          <p:cNvPr id="9" name="TextBox 8">
            <a:extLst>
              <a:ext uri="{FF2B5EF4-FFF2-40B4-BE49-F238E27FC236}">
                <a16:creationId xmlns:a16="http://schemas.microsoft.com/office/drawing/2014/main" id="{569AC7D2-8805-4C46-A91A-E07A4D2CDB8A}"/>
              </a:ext>
            </a:extLst>
          </p:cNvPr>
          <p:cNvSpPr txBox="1"/>
          <p:nvPr/>
        </p:nvSpPr>
        <p:spPr>
          <a:xfrm>
            <a:off x="4317998" y="2408361"/>
            <a:ext cx="3099531" cy="769441"/>
          </a:xfrm>
          <a:prstGeom prst="rect">
            <a:avLst/>
          </a:prstGeom>
          <a:noFill/>
        </p:spPr>
        <p:txBody>
          <a:bodyPr wrap="square">
            <a:spAutoFit/>
          </a:bodyPr>
          <a:lstStyle/>
          <a:p>
            <a:r>
              <a:rPr lang="en-US" sz="1100" b="0" i="0" dirty="0">
                <a:solidFill>
                  <a:schemeClr val="bg1"/>
                </a:solidFill>
                <a:effectLst/>
                <a:latin typeface="Lato" panose="020F0502020204030203" pitchFamily="34" charset="0"/>
              </a:rPr>
              <a:t>Here P-value is 0.000021 which is less than 0.05, which means data is accepting the alternate hypothesis, which means data is stationary for 2</a:t>
            </a:r>
            <a:r>
              <a:rPr lang="en-US" sz="1100" b="0" i="0" baseline="30000" dirty="0">
                <a:solidFill>
                  <a:schemeClr val="bg1"/>
                </a:solidFill>
                <a:effectLst/>
                <a:latin typeface="Lato" panose="020F0502020204030203" pitchFamily="34" charset="0"/>
              </a:rPr>
              <a:t>nd</a:t>
            </a:r>
            <a:r>
              <a:rPr lang="en-US" sz="1100" b="0" i="0" dirty="0">
                <a:solidFill>
                  <a:schemeClr val="bg1"/>
                </a:solidFill>
                <a:effectLst/>
                <a:latin typeface="Lato" panose="020F0502020204030203" pitchFamily="34" charset="0"/>
              </a:rPr>
              <a:t> order differencing.</a:t>
            </a:r>
            <a:endParaRPr lang="en-MY" sz="1100" dirty="0">
              <a:solidFill>
                <a:schemeClr val="bg1"/>
              </a:solidFill>
            </a:endParaRPr>
          </a:p>
        </p:txBody>
      </p:sp>
      <p:sp>
        <p:nvSpPr>
          <p:cNvPr id="10" name="TextBox 9">
            <a:extLst>
              <a:ext uri="{FF2B5EF4-FFF2-40B4-BE49-F238E27FC236}">
                <a16:creationId xmlns:a16="http://schemas.microsoft.com/office/drawing/2014/main" id="{39A43F02-C212-4A23-BF5E-D30B07E3F37F}"/>
              </a:ext>
            </a:extLst>
          </p:cNvPr>
          <p:cNvSpPr txBox="1"/>
          <p:nvPr/>
        </p:nvSpPr>
        <p:spPr>
          <a:xfrm>
            <a:off x="2725418" y="3677072"/>
            <a:ext cx="3099531" cy="430887"/>
          </a:xfrm>
          <a:prstGeom prst="rect">
            <a:avLst/>
          </a:prstGeom>
          <a:noFill/>
        </p:spPr>
        <p:txBody>
          <a:bodyPr wrap="square">
            <a:spAutoFit/>
          </a:bodyPr>
          <a:lstStyle/>
          <a:p>
            <a:r>
              <a:rPr lang="en-US" sz="1100" b="0" i="0" dirty="0">
                <a:solidFill>
                  <a:schemeClr val="bg1"/>
                </a:solidFill>
                <a:effectLst/>
                <a:latin typeface="Lato" panose="020F0502020204030203" pitchFamily="34" charset="0"/>
              </a:rPr>
              <a:t>Hence we can use d order of 2, also confirmed from the graph.</a:t>
            </a:r>
            <a:endParaRPr lang="en-MY" sz="1100" dirty="0">
              <a:solidFill>
                <a:schemeClr val="bg1"/>
              </a:solidFill>
            </a:endParaRPr>
          </a:p>
        </p:txBody>
      </p:sp>
    </p:spTree>
    <p:extLst>
      <p:ext uri="{BB962C8B-B14F-4D97-AF65-F5344CB8AC3E}">
        <p14:creationId xmlns:p14="http://schemas.microsoft.com/office/powerpoint/2010/main" val="89137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0321-0A53-4288-8709-B14D677B8739}"/>
              </a:ext>
            </a:extLst>
          </p:cNvPr>
          <p:cNvSpPr>
            <a:spLocks noGrp="1"/>
          </p:cNvSpPr>
          <p:nvPr>
            <p:ph type="title"/>
          </p:nvPr>
        </p:nvSpPr>
        <p:spPr>
          <a:xfrm rot="-5400000">
            <a:off x="-1240033" y="2471182"/>
            <a:ext cx="4094864" cy="643800"/>
          </a:xfrm>
        </p:spPr>
        <p:txBody>
          <a:bodyPr/>
          <a:lstStyle/>
          <a:p>
            <a:r>
              <a:rPr lang="en-MY" dirty="0"/>
              <a:t>ADF, KPSS, PP Test</a:t>
            </a:r>
          </a:p>
        </p:txBody>
      </p:sp>
      <p:sp>
        <p:nvSpPr>
          <p:cNvPr id="6" name="TextBox 5">
            <a:extLst>
              <a:ext uri="{FF2B5EF4-FFF2-40B4-BE49-F238E27FC236}">
                <a16:creationId xmlns:a16="http://schemas.microsoft.com/office/drawing/2014/main" id="{E142A2E3-FD55-4174-AF03-04F44795775B}"/>
              </a:ext>
            </a:extLst>
          </p:cNvPr>
          <p:cNvSpPr txBox="1"/>
          <p:nvPr/>
        </p:nvSpPr>
        <p:spPr>
          <a:xfrm>
            <a:off x="0" y="4884057"/>
            <a:ext cx="9144000" cy="230832"/>
          </a:xfrm>
          <a:prstGeom prst="rect">
            <a:avLst/>
          </a:prstGeom>
          <a:noFill/>
        </p:spPr>
        <p:txBody>
          <a:bodyPr wrap="square" rtlCol="0">
            <a:spAutoFit/>
          </a:bodyPr>
          <a:lstStyle/>
          <a:p>
            <a:r>
              <a:rPr lang="en-MY" sz="900" dirty="0">
                <a:solidFill>
                  <a:schemeClr val="tx2"/>
                </a:solidFill>
                <a:hlinkClick r:id="rId2"/>
              </a:rPr>
              <a:t>fatmir-0@student.ltu.se</a:t>
            </a:r>
            <a:r>
              <a:rPr lang="en-MY" sz="900" dirty="0">
                <a:solidFill>
                  <a:schemeClr val="tx2"/>
                </a:solidFill>
              </a:rPr>
              <a:t>							 25/02/2022 | 07</a:t>
            </a:r>
          </a:p>
        </p:txBody>
      </p:sp>
      <p:pic>
        <p:nvPicPr>
          <p:cNvPr id="5" name="Picture 4">
            <a:extLst>
              <a:ext uri="{FF2B5EF4-FFF2-40B4-BE49-F238E27FC236}">
                <a16:creationId xmlns:a16="http://schemas.microsoft.com/office/drawing/2014/main" id="{422AE8CB-135D-4CE5-A521-4B2014DE1FA6}"/>
              </a:ext>
            </a:extLst>
          </p:cNvPr>
          <p:cNvPicPr>
            <a:picLocks noChangeAspect="1"/>
          </p:cNvPicPr>
          <p:nvPr/>
        </p:nvPicPr>
        <p:blipFill>
          <a:blip r:embed="rId3"/>
          <a:stretch>
            <a:fillRect/>
          </a:stretch>
        </p:blipFill>
        <p:spPr>
          <a:xfrm>
            <a:off x="1800501" y="2979919"/>
            <a:ext cx="2697617" cy="1340107"/>
          </a:xfrm>
          <a:prstGeom prst="rect">
            <a:avLst/>
          </a:prstGeom>
        </p:spPr>
      </p:pic>
      <p:sp>
        <p:nvSpPr>
          <p:cNvPr id="8" name="TextBox 7">
            <a:extLst>
              <a:ext uri="{FF2B5EF4-FFF2-40B4-BE49-F238E27FC236}">
                <a16:creationId xmlns:a16="http://schemas.microsoft.com/office/drawing/2014/main" id="{34E4A779-9E7C-43A6-AE38-274C7D929414}"/>
              </a:ext>
            </a:extLst>
          </p:cNvPr>
          <p:cNvSpPr txBox="1"/>
          <p:nvPr/>
        </p:nvSpPr>
        <p:spPr>
          <a:xfrm>
            <a:off x="1800501" y="828937"/>
            <a:ext cx="7060470" cy="461665"/>
          </a:xfrm>
          <a:prstGeom prst="rect">
            <a:avLst/>
          </a:prstGeom>
          <a:noFill/>
        </p:spPr>
        <p:txBody>
          <a:bodyPr wrap="square">
            <a:spAutoFit/>
          </a:bodyPr>
          <a:lstStyle/>
          <a:p>
            <a:r>
              <a:rPr lang="en-US" sz="1200" b="0" i="0" dirty="0">
                <a:solidFill>
                  <a:schemeClr val="bg1"/>
                </a:solidFill>
                <a:effectLst/>
                <a:latin typeface="arial" panose="020B0604020202020204" pitchFamily="34" charset="0"/>
              </a:rPr>
              <a:t>Augmented Dickey Fuller test (ADF Test) is a common statistical test used to </a:t>
            </a:r>
            <a:r>
              <a:rPr lang="en-US" sz="1200" b="1" i="0" dirty="0">
                <a:solidFill>
                  <a:schemeClr val="bg1"/>
                </a:solidFill>
                <a:effectLst/>
                <a:latin typeface="arial" panose="020B0604020202020204" pitchFamily="34" charset="0"/>
              </a:rPr>
              <a:t>test whether a given Time series is stationary or not</a:t>
            </a:r>
            <a:r>
              <a:rPr lang="en-US" sz="1200" b="0" i="0" dirty="0">
                <a:solidFill>
                  <a:schemeClr val="bg1"/>
                </a:solidFill>
                <a:effectLst/>
                <a:latin typeface="arial" panose="020B0604020202020204" pitchFamily="34" charset="0"/>
              </a:rPr>
              <a:t>. </a:t>
            </a:r>
            <a:endParaRPr lang="en-MY" sz="1200" dirty="0">
              <a:solidFill>
                <a:schemeClr val="bg1"/>
              </a:solidFill>
            </a:endParaRPr>
          </a:p>
        </p:txBody>
      </p:sp>
      <p:sp>
        <p:nvSpPr>
          <p:cNvPr id="10" name="TextBox 9">
            <a:extLst>
              <a:ext uri="{FF2B5EF4-FFF2-40B4-BE49-F238E27FC236}">
                <a16:creationId xmlns:a16="http://schemas.microsoft.com/office/drawing/2014/main" id="{56A722C4-6B4B-4AD9-BEE4-94E765613D7A}"/>
              </a:ext>
            </a:extLst>
          </p:cNvPr>
          <p:cNvSpPr txBox="1"/>
          <p:nvPr/>
        </p:nvSpPr>
        <p:spPr>
          <a:xfrm>
            <a:off x="1800501" y="1518811"/>
            <a:ext cx="7060470" cy="646331"/>
          </a:xfrm>
          <a:prstGeom prst="rect">
            <a:avLst/>
          </a:prstGeom>
          <a:noFill/>
        </p:spPr>
        <p:txBody>
          <a:bodyPr wrap="square">
            <a:spAutoFit/>
          </a:bodyPr>
          <a:lstStyle/>
          <a:p>
            <a:r>
              <a:rPr lang="en-US" sz="1200" dirty="0">
                <a:solidFill>
                  <a:schemeClr val="bg1"/>
                </a:solidFill>
              </a:rPr>
              <a:t>Kwiatkowski–Phillips–Schmidt–Shin (KPSS) tests are used for testing a null hypothesis that an observable time series is stationary around a deterministic trend (i.e. trend-stationary) against the alternative of a unit root.</a:t>
            </a:r>
            <a:endParaRPr lang="en-MY" sz="1200" dirty="0">
              <a:solidFill>
                <a:schemeClr val="bg1"/>
              </a:solidFill>
            </a:endParaRPr>
          </a:p>
        </p:txBody>
      </p:sp>
      <p:sp>
        <p:nvSpPr>
          <p:cNvPr id="12" name="TextBox 11">
            <a:extLst>
              <a:ext uri="{FF2B5EF4-FFF2-40B4-BE49-F238E27FC236}">
                <a16:creationId xmlns:a16="http://schemas.microsoft.com/office/drawing/2014/main" id="{CC4DA9B3-B959-4C50-B3B8-3A0E97EEF675}"/>
              </a:ext>
            </a:extLst>
          </p:cNvPr>
          <p:cNvSpPr txBox="1"/>
          <p:nvPr/>
        </p:nvSpPr>
        <p:spPr>
          <a:xfrm>
            <a:off x="1800501" y="2341698"/>
            <a:ext cx="6958870" cy="461665"/>
          </a:xfrm>
          <a:prstGeom prst="rect">
            <a:avLst/>
          </a:prstGeom>
          <a:noFill/>
        </p:spPr>
        <p:txBody>
          <a:bodyPr wrap="square">
            <a:spAutoFit/>
          </a:bodyPr>
          <a:lstStyle/>
          <a:p>
            <a:r>
              <a:rPr lang="en-US" sz="1200" dirty="0">
                <a:solidFill>
                  <a:schemeClr val="bg1"/>
                </a:solidFill>
              </a:rPr>
              <a:t>Phillips–Perron is a unit root test used in time series analysis to test the null hypothesis that a time series is integrated of order 1.</a:t>
            </a:r>
            <a:endParaRPr lang="en-MY" sz="1200" dirty="0">
              <a:solidFill>
                <a:schemeClr val="bg1"/>
              </a:solidFill>
            </a:endParaRPr>
          </a:p>
        </p:txBody>
      </p:sp>
      <p:sp>
        <p:nvSpPr>
          <p:cNvPr id="13" name="TextBox 12">
            <a:extLst>
              <a:ext uri="{FF2B5EF4-FFF2-40B4-BE49-F238E27FC236}">
                <a16:creationId xmlns:a16="http://schemas.microsoft.com/office/drawing/2014/main" id="{03EDA07D-C33D-48E3-8F0A-518F59398D8E}"/>
              </a:ext>
            </a:extLst>
          </p:cNvPr>
          <p:cNvSpPr txBox="1"/>
          <p:nvPr/>
        </p:nvSpPr>
        <p:spPr>
          <a:xfrm>
            <a:off x="4572000" y="3201434"/>
            <a:ext cx="3671385" cy="461665"/>
          </a:xfrm>
          <a:prstGeom prst="rect">
            <a:avLst/>
          </a:prstGeom>
          <a:noFill/>
        </p:spPr>
        <p:txBody>
          <a:bodyPr wrap="square">
            <a:spAutoFit/>
          </a:bodyPr>
          <a:lstStyle/>
          <a:p>
            <a:r>
              <a:rPr lang="en-US" sz="1200" dirty="0">
                <a:solidFill>
                  <a:schemeClr val="bg1"/>
                </a:solidFill>
              </a:rPr>
              <a:t>From the test we can see that the d value is to be 2.</a:t>
            </a:r>
            <a:endParaRPr lang="en-MY" sz="1200" dirty="0">
              <a:solidFill>
                <a:schemeClr val="bg1"/>
              </a:solidFill>
            </a:endParaRPr>
          </a:p>
        </p:txBody>
      </p:sp>
    </p:spTree>
    <p:extLst>
      <p:ext uri="{BB962C8B-B14F-4D97-AF65-F5344CB8AC3E}">
        <p14:creationId xmlns:p14="http://schemas.microsoft.com/office/powerpoint/2010/main" val="3530477362"/>
      </p:ext>
    </p:extLst>
  </p:cSld>
  <p:clrMapOvr>
    <a:masterClrMapping/>
  </p:clrMapOvr>
</p:sld>
</file>

<file path=ppt/theme/theme1.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6433</TotalTime>
  <Words>1391</Words>
  <Application>Microsoft Office PowerPoint</Application>
  <PresentationFormat>On-screen Show (16:9)</PresentationFormat>
  <Paragraphs>477</Paragraphs>
  <Slides>21</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Work Sans Light</vt:lpstr>
      <vt:lpstr>Righteous</vt:lpstr>
      <vt:lpstr>sohne</vt:lpstr>
      <vt:lpstr>Calibri</vt:lpstr>
      <vt:lpstr>Arial</vt:lpstr>
      <vt:lpstr>Varela Round</vt:lpstr>
      <vt:lpstr>Fira Sans Extra Condensed Medium</vt:lpstr>
      <vt:lpstr>charter</vt:lpstr>
      <vt:lpstr>Wingdings</vt:lpstr>
      <vt:lpstr>Lato</vt:lpstr>
      <vt:lpstr>Neon Cyber Monday by Slidesgo</vt:lpstr>
      <vt:lpstr>IOT WORKLOAD CHARACTERIZATION IN NEXT GENERATION CLOUD SYSTEMS UPDATE</vt:lpstr>
      <vt:lpstr>TABLE OF CONTENTS</vt:lpstr>
      <vt:lpstr>Latest additions</vt:lpstr>
      <vt:lpstr>ARIMA</vt:lpstr>
      <vt:lpstr>ARIMA</vt:lpstr>
      <vt:lpstr>ARIMA</vt:lpstr>
      <vt:lpstr>ADF </vt:lpstr>
      <vt:lpstr>ADF statistics</vt:lpstr>
      <vt:lpstr>ADF, KPSS, PP Test</vt:lpstr>
      <vt:lpstr>All the graphs</vt:lpstr>
      <vt:lpstr>Result of ARIMA (Might be too small to see, so excel file is attached)</vt:lpstr>
      <vt:lpstr>The summary of papers to find the dataset </vt:lpstr>
      <vt:lpstr>PowerPoint Presentation</vt:lpstr>
      <vt:lpstr>PowerPoint Presentation</vt:lpstr>
      <vt:lpstr>The types of metrics used</vt:lpstr>
      <vt:lpstr>PROBLEM OF ARIMA ONLY</vt:lpstr>
      <vt:lpstr>The SOLUTION</vt:lpstr>
      <vt:lpstr>PROBLEM OF ARIMA WITH STD. DEV</vt:lpstr>
      <vt:lpstr>The SOLUTION</vt:lpstr>
      <vt:lpstr>Target for next week</vt:lpstr>
      <vt:lpstr>Thank you! Tack så mycket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WORKLOAD CHARACTERIZATION</dc:title>
  <dc:creator>GL62M</dc:creator>
  <cp:lastModifiedBy>Mirza, Fatema (Student)</cp:lastModifiedBy>
  <cp:revision>106</cp:revision>
  <dcterms:modified xsi:type="dcterms:W3CDTF">2022-04-06T12:55:40Z</dcterms:modified>
</cp:coreProperties>
</file>