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AD8DA-5119-44B0-AB66-22F736DD223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258709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AD8DA-5119-44B0-AB66-22F736DD223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422278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AD8DA-5119-44B0-AB66-22F736DD223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34120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8AD8DA-5119-44B0-AB66-22F736DD223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161647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AD8DA-5119-44B0-AB66-22F736DD2231}"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187655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8AD8DA-5119-44B0-AB66-22F736DD223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5831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8AD8DA-5119-44B0-AB66-22F736DD2231}"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16097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8AD8DA-5119-44B0-AB66-22F736DD2231}"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238243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AD8DA-5119-44B0-AB66-22F736DD2231}" type="datetimeFigureOut">
              <a:rPr lang="en-US" smtClean="0"/>
              <a:t>12/20/2018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244497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AD8DA-5119-44B0-AB66-22F736DD223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328419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AD8DA-5119-44B0-AB66-22F736DD2231}"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83104-AAF6-42B5-A776-3AA422C87390}" type="slidenum">
              <a:rPr lang="en-US" smtClean="0"/>
              <a:t>‹#›</a:t>
            </a:fld>
            <a:endParaRPr lang="en-US"/>
          </a:p>
        </p:txBody>
      </p:sp>
    </p:spTree>
    <p:extLst>
      <p:ext uri="{BB962C8B-B14F-4D97-AF65-F5344CB8AC3E}">
        <p14:creationId xmlns:p14="http://schemas.microsoft.com/office/powerpoint/2010/main" val="337240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AD8DA-5119-44B0-AB66-22F736DD2231}" type="datetimeFigureOut">
              <a:rPr lang="en-US" smtClean="0"/>
              <a:t>12/20/2018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83104-AAF6-42B5-A776-3AA422C87390}" type="slidenum">
              <a:rPr lang="en-US" smtClean="0"/>
              <a:t>‹#›</a:t>
            </a:fld>
            <a:endParaRPr lang="en-US"/>
          </a:p>
        </p:txBody>
      </p:sp>
    </p:spTree>
    <p:extLst>
      <p:ext uri="{BB962C8B-B14F-4D97-AF65-F5344CB8AC3E}">
        <p14:creationId xmlns:p14="http://schemas.microsoft.com/office/powerpoint/2010/main" val="190708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Confidence interval problems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4890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800" dirty="0"/>
              <a:t>A random sample of </a:t>
            </a:r>
            <a:r>
              <a:rPr lang="en-US" sz="2800" dirty="0" smtClean="0"/>
              <a:t>25 </a:t>
            </a:r>
            <a:r>
              <a:rPr lang="en-US" sz="2800" dirty="0"/>
              <a:t>households was selected as part of a study on electricity usage, and the number of kilowatt-hours (kWh) was recorded for each household in the sample for the March quarter of 2006. The average usage was found to be 375kWh. In a very large study in the March quarter of the previous year it was found that the standard deviation of the usage was </a:t>
            </a:r>
            <a:r>
              <a:rPr lang="en-US" sz="2800" dirty="0" smtClean="0"/>
              <a:t>80kWh</a:t>
            </a:r>
            <a:r>
              <a:rPr lang="en-US" sz="2800" dirty="0"/>
              <a:t>. </a:t>
            </a:r>
            <a:r>
              <a:rPr lang="en-US" sz="2800" dirty="0" smtClean="0"/>
              <a:t/>
            </a:r>
            <a:br>
              <a:rPr lang="en-US" sz="2800" dirty="0" smtClean="0"/>
            </a:br>
            <a:r>
              <a:rPr lang="en-US" sz="2800" dirty="0"/>
              <a:t>Assuming the standard deviation is unchanged and that the usage is normally distributed, provide an expression for calculating a 99% confidence interval for the mean usage in the March quarter of 2006.</a:t>
            </a:r>
          </a:p>
        </p:txBody>
      </p:sp>
    </p:spTree>
    <p:extLst>
      <p:ext uri="{BB962C8B-B14F-4D97-AF65-F5344CB8AC3E}">
        <p14:creationId xmlns:p14="http://schemas.microsoft.com/office/powerpoint/2010/main" val="442032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467600" cy="2246769"/>
          </a:xfrm>
          <a:prstGeom prst="rect">
            <a:avLst/>
          </a:prstGeom>
        </p:spPr>
        <p:txBody>
          <a:bodyPr wrap="square">
            <a:spAutoFit/>
          </a:bodyPr>
          <a:lstStyle/>
          <a:p>
            <a:r>
              <a:rPr lang="en-US" sz="2800" dirty="0"/>
              <a:t>What is the smallest sample size required to provide a 95% confidence interval for a mean, if it important that the interval be no longer than 1cm? You may assume that the population is normal with variance </a:t>
            </a:r>
            <a:r>
              <a:rPr lang="en-US" sz="2800" dirty="0" smtClean="0"/>
              <a:t>9cm</a:t>
            </a:r>
            <a:r>
              <a:rPr lang="en-US" sz="2800" baseline="30000" dirty="0" smtClean="0"/>
              <a:t>2</a:t>
            </a:r>
            <a:r>
              <a:rPr lang="en-US" sz="2800" dirty="0" smtClean="0"/>
              <a:t>.</a:t>
            </a:r>
            <a:endParaRPr lang="en-US" sz="2800" dirty="0"/>
          </a:p>
        </p:txBody>
      </p:sp>
    </p:spTree>
    <p:extLst>
      <p:ext uri="{BB962C8B-B14F-4D97-AF65-F5344CB8AC3E}">
        <p14:creationId xmlns:p14="http://schemas.microsoft.com/office/powerpoint/2010/main" val="3683375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229600" cy="5262979"/>
          </a:xfrm>
          <a:prstGeom prst="rect">
            <a:avLst/>
          </a:prstGeom>
        </p:spPr>
        <p:txBody>
          <a:bodyPr wrap="square">
            <a:spAutoFit/>
          </a:bodyPr>
          <a:lstStyle/>
          <a:p>
            <a:r>
              <a:rPr lang="en-US" sz="2800" dirty="0"/>
              <a:t>A random sample of </a:t>
            </a:r>
            <a:r>
              <a:rPr lang="en-US" sz="2800" dirty="0" smtClean="0"/>
              <a:t>25 </a:t>
            </a:r>
            <a:r>
              <a:rPr lang="en-US" sz="2800" dirty="0"/>
              <a:t>households was selected as part of a study on electricity usage, and the number of kilowatt-hours (kWh) was recorded for each household in the sample for the March quarter of 2006. The average usage was found to be </a:t>
            </a:r>
            <a:r>
              <a:rPr lang="en-US" sz="2800" dirty="0" smtClean="0"/>
              <a:t>375kWh.</a:t>
            </a:r>
          </a:p>
          <a:p>
            <a:r>
              <a:rPr lang="en-US" sz="2800" dirty="0" smtClean="0"/>
              <a:t/>
            </a:r>
            <a:br>
              <a:rPr lang="en-US" sz="2800" dirty="0" smtClean="0"/>
            </a:br>
            <a:r>
              <a:rPr lang="en-US" sz="2800" dirty="0"/>
              <a:t>It is believed that the standard deviation may have changed from the previous year. From the small data set in 2006, the sample standard deviation is 91.5kWh. Assuming that the usage is normally distributed, provide </a:t>
            </a:r>
            <a:r>
              <a:rPr lang="en-US" sz="2800" dirty="0" smtClean="0"/>
              <a:t>a </a:t>
            </a:r>
            <a:r>
              <a:rPr lang="en-US" sz="2800" dirty="0"/>
              <a:t>99% confidence interval for the mean usage in the March quarter of 2006.</a:t>
            </a:r>
          </a:p>
        </p:txBody>
      </p:sp>
    </p:spTree>
    <p:extLst>
      <p:ext uri="{BB962C8B-B14F-4D97-AF65-F5344CB8AC3E}">
        <p14:creationId xmlns:p14="http://schemas.microsoft.com/office/powerpoint/2010/main" val="918039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01000" cy="3108543"/>
          </a:xfrm>
          <a:prstGeom prst="rect">
            <a:avLst/>
          </a:prstGeom>
        </p:spPr>
        <p:txBody>
          <a:bodyPr wrap="square">
            <a:spAutoFit/>
          </a:bodyPr>
          <a:lstStyle/>
          <a:p>
            <a:r>
              <a:rPr lang="en-US" sz="2800" dirty="0"/>
              <a:t>An industrial designer wants to determine the average amount of time it takes an adult to assemble an “easy to assemble” toy. A sample of 16 times yielded an average time of 19.92 minutes, with a sample standard deviation of 5.73 minutes. Assuming normality of assembly times, provide a 95% confidence interval for the mean assembly time.</a:t>
            </a:r>
          </a:p>
        </p:txBody>
      </p:sp>
    </p:spTree>
    <p:extLst>
      <p:ext uri="{BB962C8B-B14F-4D97-AF65-F5344CB8AC3E}">
        <p14:creationId xmlns:p14="http://schemas.microsoft.com/office/powerpoint/2010/main" val="3438316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12029"/>
            <a:ext cx="8077200" cy="2677656"/>
          </a:xfrm>
          <a:prstGeom prst="rect">
            <a:avLst/>
          </a:prstGeom>
        </p:spPr>
        <p:txBody>
          <a:bodyPr wrap="square">
            <a:spAutoFit/>
          </a:bodyPr>
          <a:lstStyle/>
          <a:p>
            <a:r>
              <a:rPr lang="en-US" sz="2800" dirty="0"/>
              <a:t>The table below, from the 5th examination of the Framingham Offspring cohort, shows the number of men and women found with or without cardiovascular disease (CVD). Estimate the prevalence of CVD in men using a 95% confidence interval</a:t>
            </a:r>
            <a:r>
              <a:rPr lang="en-US" sz="2800" dirty="0" smtClean="0"/>
              <a:t>.</a:t>
            </a:r>
          </a:p>
          <a:p>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03811094"/>
              </p:ext>
            </p:extLst>
          </p:nvPr>
        </p:nvGraphicFramePr>
        <p:xfrm>
          <a:off x="2171700" y="2994501"/>
          <a:ext cx="4800600" cy="1737360"/>
        </p:xfrm>
        <a:graphic>
          <a:graphicData uri="http://schemas.openxmlformats.org/drawingml/2006/table">
            <a:tbl>
              <a:tblPr/>
              <a:tblGrid>
                <a:gridCol w="1200150"/>
                <a:gridCol w="1200150"/>
                <a:gridCol w="1200150"/>
                <a:gridCol w="1200150"/>
              </a:tblGrid>
              <a:tr h="428975">
                <a:tc>
                  <a:txBody>
                    <a:bodyPr/>
                    <a:lstStyle/>
                    <a:p>
                      <a:pPr algn="l" fontAlgn="t"/>
                      <a:r>
                        <a:rPr lang="en-US" b="0" dirty="0">
                          <a:effectLst/>
                        </a:rPr>
                        <a:t> </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1">
                          <a:effectLst/>
                        </a:rPr>
                        <a:t>Free of CVD</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1">
                          <a:effectLst/>
                        </a:rPr>
                        <a:t>Prevalent CVD</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1">
                          <a:effectLst/>
                        </a:rPr>
                        <a:t>Total</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245129">
                <a:tc>
                  <a:txBody>
                    <a:bodyPr/>
                    <a:lstStyle/>
                    <a:p>
                      <a:pPr algn="l" fontAlgn="t"/>
                      <a:r>
                        <a:rPr lang="en-US" b="1">
                          <a:effectLst/>
                        </a:rPr>
                        <a:t>Men</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1,548</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244</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1,792</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245129">
                <a:tc>
                  <a:txBody>
                    <a:bodyPr/>
                    <a:lstStyle/>
                    <a:p>
                      <a:pPr algn="l" fontAlgn="t"/>
                      <a:r>
                        <a:rPr lang="en-US" b="1">
                          <a:effectLst/>
                        </a:rPr>
                        <a:t>Women</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1,872</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135</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2,007</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r h="245129">
                <a:tc>
                  <a:txBody>
                    <a:bodyPr/>
                    <a:lstStyle/>
                    <a:p>
                      <a:pPr algn="l" fontAlgn="t"/>
                      <a:r>
                        <a:rPr lang="en-US" b="1">
                          <a:effectLst/>
                        </a:rPr>
                        <a:t>Total</a:t>
                      </a:r>
                      <a:endParaRPr lang="en-US" b="0">
                        <a:effectLst/>
                      </a:endParaRP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a:effectLst/>
                        </a:rPr>
                        <a:t>3,420</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dirty="0">
                          <a:effectLst/>
                        </a:rPr>
                        <a:t>379</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0" dirty="0">
                          <a:effectLst/>
                        </a:rPr>
                        <a:t>3,799</a:t>
                      </a:r>
                    </a:p>
                  </a:txBody>
                  <a:tcP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r>
            </a:tbl>
          </a:graphicData>
        </a:graphic>
      </p:graphicFrame>
      <p:sp>
        <p:nvSpPr>
          <p:cNvPr id="4" name="Rectangle 1"/>
          <p:cNvSpPr>
            <a:spLocks noChangeArrowheads="1"/>
          </p:cNvSpPr>
          <p:nvPr/>
        </p:nvSpPr>
        <p:spPr bwMode="auto">
          <a:xfrm>
            <a:off x="2171700" y="2994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23616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914400"/>
            <a:ext cx="7696200" cy="3108543"/>
          </a:xfrm>
          <a:prstGeom prst="rect">
            <a:avLst/>
          </a:prstGeom>
        </p:spPr>
        <p:txBody>
          <a:bodyPr wrap="square">
            <a:spAutoFit/>
          </a:bodyPr>
          <a:lstStyle/>
          <a:p>
            <a:r>
              <a:rPr lang="en-US" sz="2800" dirty="0"/>
              <a:t>Experimenters injected a growth hormone gene into thousands of carp eggs. Of the 400 carp that grew from these eggs, 20 incorporated the gene into their DNA (</a:t>
            </a:r>
            <a:r>
              <a:rPr lang="en-US" sz="2800" i="1" dirty="0"/>
              <a:t>Science News</a:t>
            </a:r>
            <a:r>
              <a:rPr lang="en-US" sz="2800" dirty="0"/>
              <a:t>, May 20, 1989). Calculate a 95% confidence interval for the proportion of carp that would incorporate the gene into their DNA.</a:t>
            </a:r>
            <a:endParaRPr lang="en-US" sz="2800" dirty="0"/>
          </a:p>
        </p:txBody>
      </p:sp>
    </p:spTree>
    <p:extLst>
      <p:ext uri="{BB962C8B-B14F-4D97-AF65-F5344CB8AC3E}">
        <p14:creationId xmlns:p14="http://schemas.microsoft.com/office/powerpoint/2010/main" val="3262999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85800"/>
            <a:ext cx="7086600" cy="2677656"/>
          </a:xfrm>
          <a:prstGeom prst="rect">
            <a:avLst/>
          </a:prstGeom>
        </p:spPr>
        <p:txBody>
          <a:bodyPr wrap="square">
            <a:spAutoFit/>
          </a:bodyPr>
          <a:lstStyle/>
          <a:p>
            <a:r>
              <a:rPr lang="en-US" sz="2800" dirty="0"/>
              <a:t>We take a random sample of 50 households in order to estimate the percentage of all homes in the United States that have a refrigerator. It turns out that 49 of the 50 homes in our sample have a refrigerator. Can we </a:t>
            </a:r>
            <a:r>
              <a:rPr lang="en-US" sz="2800" dirty="0" smtClean="0"/>
              <a:t>make </a:t>
            </a:r>
            <a:r>
              <a:rPr lang="en-US" sz="2800" dirty="0"/>
              <a:t>a confidence interval in this situation?</a:t>
            </a:r>
            <a:endParaRPr lang="en-US" sz="2800" dirty="0"/>
          </a:p>
        </p:txBody>
      </p:sp>
    </p:spTree>
    <p:extLst>
      <p:ext uri="{BB962C8B-B14F-4D97-AF65-F5344CB8AC3E}">
        <p14:creationId xmlns:p14="http://schemas.microsoft.com/office/powerpoint/2010/main" val="3270569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406</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Confidence interval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 problems</dc:title>
  <dc:creator>Gitimoni Saikia</dc:creator>
  <cp:lastModifiedBy>Gitimoni Saikia</cp:lastModifiedBy>
  <cp:revision>7</cp:revision>
  <dcterms:created xsi:type="dcterms:W3CDTF">2018-12-19T19:32:03Z</dcterms:created>
  <dcterms:modified xsi:type="dcterms:W3CDTF">2018-12-21T00:03:58Z</dcterms:modified>
</cp:coreProperties>
</file>