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9113AE-5494-4F29-90BF-E9E470F0F2DA}"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37241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113AE-5494-4F29-90BF-E9E470F0F2DA}"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74136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113AE-5494-4F29-90BF-E9E470F0F2DA}"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311487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113AE-5494-4F29-90BF-E9E470F0F2DA}"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29489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113AE-5494-4F29-90BF-E9E470F0F2DA}"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311252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9113AE-5494-4F29-90BF-E9E470F0F2DA}"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19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113AE-5494-4F29-90BF-E9E470F0F2DA}" type="datetimeFigureOut">
              <a:rPr lang="en-US" smtClean="0"/>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416014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113AE-5494-4F29-90BF-E9E470F0F2DA}" type="datetimeFigureOut">
              <a:rPr lang="en-US" smtClean="0"/>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170966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113AE-5494-4F29-90BF-E9E470F0F2DA}" type="datetimeFigureOut">
              <a:rPr lang="en-US" smtClean="0"/>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17146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113AE-5494-4F29-90BF-E9E470F0F2DA}"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9383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113AE-5494-4F29-90BF-E9E470F0F2DA}"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FDE28-04C8-4DF9-B038-C9D73D569724}" type="slidenum">
              <a:rPr lang="en-US" smtClean="0"/>
              <a:t>‹#›</a:t>
            </a:fld>
            <a:endParaRPr lang="en-US"/>
          </a:p>
        </p:txBody>
      </p:sp>
    </p:spTree>
    <p:extLst>
      <p:ext uri="{BB962C8B-B14F-4D97-AF65-F5344CB8AC3E}">
        <p14:creationId xmlns:p14="http://schemas.microsoft.com/office/powerpoint/2010/main" val="9300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113AE-5494-4F29-90BF-E9E470F0F2DA}" type="datetimeFigureOut">
              <a:rPr lang="en-US" smtClean="0"/>
              <a:t>12/21/2018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FDE28-04C8-4DF9-B038-C9D73D569724}" type="slidenum">
              <a:rPr lang="en-US" smtClean="0"/>
              <a:t>‹#›</a:t>
            </a:fld>
            <a:endParaRPr lang="en-US"/>
          </a:p>
        </p:txBody>
      </p:sp>
    </p:spTree>
    <p:extLst>
      <p:ext uri="{BB962C8B-B14F-4D97-AF65-F5344CB8AC3E}">
        <p14:creationId xmlns:p14="http://schemas.microsoft.com/office/powerpoint/2010/main" val="3730821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 problems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6563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10609"/>
            <a:ext cx="7315200" cy="3970318"/>
          </a:xfrm>
          <a:prstGeom prst="rect">
            <a:avLst/>
          </a:prstGeom>
        </p:spPr>
        <p:txBody>
          <a:bodyPr wrap="square">
            <a:spAutoFit/>
          </a:bodyPr>
          <a:lstStyle/>
          <a:p>
            <a:r>
              <a:rPr lang="en-US" sz="2800" dirty="0"/>
              <a:t>The NCHS reported that the mean total cholesterol level in 2002 for all adults was 203. Total cholesterol levels in participants who attended the seventh examination of the Offspring in the Framingham Heart Study are summarized as follows: n=3,310, x̄ =200.3, and s=36.8. Is there statistical </a:t>
            </a:r>
            <a:r>
              <a:rPr lang="en-US" sz="2800" dirty="0" smtClean="0"/>
              <a:t>evidence </a:t>
            </a:r>
            <a:r>
              <a:rPr lang="en-US" sz="2800" dirty="0"/>
              <a:t>of a difference in mean cholesterol levels in the Framingham Offspring?</a:t>
            </a:r>
          </a:p>
        </p:txBody>
      </p:sp>
    </p:spTree>
    <p:extLst>
      <p:ext uri="{BB962C8B-B14F-4D97-AF65-F5344CB8AC3E}">
        <p14:creationId xmlns:p14="http://schemas.microsoft.com/office/powerpoint/2010/main" val="1404110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762000"/>
            <a:ext cx="6629400" cy="3416320"/>
          </a:xfrm>
          <a:prstGeom prst="rect">
            <a:avLst/>
          </a:prstGeom>
        </p:spPr>
        <p:txBody>
          <a:bodyPr wrap="square">
            <a:spAutoFit/>
          </a:bodyPr>
          <a:lstStyle/>
          <a:p>
            <a:r>
              <a:rPr lang="en-US" sz="2400" dirty="0" smtClean="0"/>
              <a:t>According the </a:t>
            </a:r>
            <a:r>
              <a:rPr lang="en-US" sz="2400" dirty="0" err="1" smtClean="0"/>
              <a:t>the</a:t>
            </a:r>
            <a:r>
              <a:rPr lang="en-US" sz="2400" dirty="0" smtClean="0"/>
              <a:t> U.S. Department of Education, full-time graduate students receive an average salary of $12,800. The dean of graduate studies at a large state university claims that his graduate students earn more than this. He surveys 64 randomly selected students and finds their average salary is $13,445. Let the population standard deviation be $1800. With alpha = 0.01, is the dean’s claim correct?</a:t>
            </a:r>
            <a:endParaRPr lang="en-US" sz="2400" dirty="0"/>
          </a:p>
        </p:txBody>
      </p:sp>
    </p:spTree>
    <p:extLst>
      <p:ext uri="{BB962C8B-B14F-4D97-AF65-F5344CB8AC3E}">
        <p14:creationId xmlns:p14="http://schemas.microsoft.com/office/powerpoint/2010/main" val="2446180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914401"/>
            <a:ext cx="6629400" cy="3416320"/>
          </a:xfrm>
          <a:prstGeom prst="rect">
            <a:avLst/>
          </a:prstGeom>
        </p:spPr>
        <p:txBody>
          <a:bodyPr wrap="square">
            <a:spAutoFit/>
          </a:bodyPr>
          <a:lstStyle/>
          <a:p>
            <a:r>
              <a:rPr lang="en-US" sz="2400" dirty="0"/>
              <a:t>To see if young men ages 8-17 years spend a different amount than the national average of $24.44 per shopping trip to a local mall, the manager surveyed </a:t>
            </a:r>
            <a:r>
              <a:rPr lang="en-US" sz="2400" dirty="0" smtClean="0"/>
              <a:t>36 </a:t>
            </a:r>
            <a:r>
              <a:rPr lang="en-US" sz="2400" dirty="0"/>
              <a:t>young men. She found that the average amount spent per trip was $</a:t>
            </a:r>
            <a:r>
              <a:rPr lang="en-US" sz="2400" dirty="0" smtClean="0"/>
              <a:t>23.37. Suppose it is known that the population standard </a:t>
            </a:r>
            <a:r>
              <a:rPr lang="en-US" sz="2400" dirty="0"/>
              <a:t>deviation </a:t>
            </a:r>
            <a:r>
              <a:rPr lang="en-US" sz="2400" dirty="0" smtClean="0"/>
              <a:t>is </a:t>
            </a:r>
            <a:r>
              <a:rPr lang="en-US" sz="2400" dirty="0"/>
              <a:t>$3.70. With alpha = 0.05, can it be concluded that 8-17 years old spend a different amount at the local mall than the national average?</a:t>
            </a:r>
          </a:p>
        </p:txBody>
      </p:sp>
    </p:spTree>
    <p:extLst>
      <p:ext uri="{BB962C8B-B14F-4D97-AF65-F5344CB8AC3E}">
        <p14:creationId xmlns:p14="http://schemas.microsoft.com/office/powerpoint/2010/main" val="995539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533400"/>
            <a:ext cx="6705600" cy="5940088"/>
          </a:xfrm>
          <a:prstGeom prst="rect">
            <a:avLst/>
          </a:prstGeom>
        </p:spPr>
        <p:txBody>
          <a:bodyPr wrap="square">
            <a:spAutoFit/>
          </a:bodyPr>
          <a:lstStyle/>
          <a:p>
            <a:r>
              <a:rPr lang="en-US" sz="2400" dirty="0" smtClean="0"/>
              <a:t>Your </a:t>
            </a:r>
            <a:r>
              <a:rPr lang="en-US" sz="2400" dirty="0"/>
              <a:t>company wants to improve sales. Past sales data indicate that the average sale was $100 per transaction. After training your sales force, recent sales data (taken from a sample of 25 salesmen) indicates an average sale of $130, with a standard deviation of $15. Did the training work? Test your hypothesis at a 5% alpha level</a:t>
            </a:r>
            <a:r>
              <a:rPr lang="en-US" sz="2400" dirty="0" smtClean="0"/>
              <a:t>.</a:t>
            </a:r>
          </a:p>
          <a:p>
            <a:endParaRPr lang="en-US" sz="2400" dirty="0"/>
          </a:p>
          <a:p>
            <a:r>
              <a:rPr lang="en-US" sz="2400" dirty="0"/>
              <a:t> </a:t>
            </a:r>
            <a:r>
              <a:rPr lang="en-US" sz="1600" dirty="0" smtClean="0"/>
              <a:t>Ho: µ = 100; Ha: µ &gt; 100</a:t>
            </a:r>
          </a:p>
          <a:p>
            <a:r>
              <a:rPr lang="en-US" sz="1600" dirty="0" smtClean="0"/>
              <a:t>X = 130, s = 15, n = 25</a:t>
            </a:r>
          </a:p>
          <a:p>
            <a:endParaRPr lang="en-US" sz="1600" dirty="0"/>
          </a:p>
          <a:p>
            <a:r>
              <a:rPr lang="en-US" sz="1600" dirty="0" smtClean="0"/>
              <a:t>t-statistic = (X - µo)/s/</a:t>
            </a:r>
            <a:r>
              <a:rPr lang="en-US" sz="1600" dirty="0" err="1" smtClean="0"/>
              <a:t>sqrt</a:t>
            </a:r>
            <a:r>
              <a:rPr lang="en-US" sz="1600" dirty="0" smtClean="0"/>
              <a:t>(n) = 130 – 100/15/5 = 30/3 = 10</a:t>
            </a:r>
          </a:p>
          <a:p>
            <a:endParaRPr lang="en-US" sz="1600" dirty="0"/>
          </a:p>
          <a:p>
            <a:r>
              <a:rPr lang="en-US" sz="1600" dirty="0" smtClean="0"/>
              <a:t>C.V = 1.711</a:t>
            </a:r>
          </a:p>
          <a:p>
            <a:r>
              <a:rPr lang="en-US" sz="1600" dirty="0" smtClean="0"/>
              <a:t> [if t &gt; CV, then reject Ho]</a:t>
            </a:r>
          </a:p>
          <a:p>
            <a:endParaRPr lang="en-US" sz="1600" dirty="0"/>
          </a:p>
          <a:p>
            <a:r>
              <a:rPr lang="en-US" sz="1600" dirty="0" smtClean="0"/>
              <a:t>Since, 10 &gt;&gt; 1.711, we reject the Ho. Therefore with significance level of 5%, we have evidence enough to support that the training works.</a:t>
            </a:r>
            <a:endParaRPr lang="en-US" sz="1600" dirty="0"/>
          </a:p>
          <a:p>
            <a:endParaRPr lang="en-US" sz="2000" dirty="0"/>
          </a:p>
        </p:txBody>
      </p:sp>
    </p:spTree>
    <p:extLst>
      <p:ext uri="{BB962C8B-B14F-4D97-AF65-F5344CB8AC3E}">
        <p14:creationId xmlns:p14="http://schemas.microsoft.com/office/powerpoint/2010/main" val="501586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35846"/>
            <a:ext cx="7696200" cy="6186309"/>
          </a:xfrm>
          <a:prstGeom prst="rect">
            <a:avLst/>
          </a:prstGeom>
        </p:spPr>
        <p:txBody>
          <a:bodyPr wrap="square">
            <a:spAutoFit/>
          </a:bodyPr>
          <a:lstStyle/>
          <a:p>
            <a:r>
              <a:rPr lang="en-US" dirty="0" smtClean="0"/>
              <a:t>Consider 20 first year resident female doctors drawn at random from one area, resting systolic blood pressures measured using an electronic sphygmomanometer were:</a:t>
            </a:r>
          </a:p>
          <a:p>
            <a:endParaRPr lang="en-US" dirty="0" smtClean="0"/>
          </a:p>
          <a:p>
            <a:r>
              <a:rPr lang="en-US" dirty="0" smtClean="0"/>
              <a:t>128	127</a:t>
            </a:r>
          </a:p>
          <a:p>
            <a:r>
              <a:rPr lang="en-US" dirty="0" smtClean="0"/>
              <a:t>118	115</a:t>
            </a:r>
          </a:p>
          <a:p>
            <a:r>
              <a:rPr lang="en-US" dirty="0" smtClean="0"/>
              <a:t>144	142		Ho: </a:t>
            </a:r>
            <a:r>
              <a:rPr lang="en-US" dirty="0" smtClean="0"/>
              <a:t>µ = 120</a:t>
            </a:r>
          </a:p>
          <a:p>
            <a:r>
              <a:rPr lang="en-US" dirty="0"/>
              <a:t>	</a:t>
            </a:r>
            <a:r>
              <a:rPr lang="en-US" dirty="0" smtClean="0"/>
              <a:t>		Ha: </a:t>
            </a:r>
            <a:r>
              <a:rPr lang="en-US" dirty="0" smtClean="0"/>
              <a:t>µ =/= 120</a:t>
            </a:r>
            <a:endParaRPr lang="en-US" dirty="0" smtClean="0"/>
          </a:p>
          <a:p>
            <a:r>
              <a:rPr lang="en-US" dirty="0" smtClean="0"/>
              <a:t>133	140</a:t>
            </a:r>
          </a:p>
          <a:p>
            <a:r>
              <a:rPr lang="en-US" dirty="0" smtClean="0"/>
              <a:t>132	131		X = 130.05, s = 9.96, alpha = 1%</a:t>
            </a:r>
          </a:p>
          <a:p>
            <a:r>
              <a:rPr lang="en-US" dirty="0" smtClean="0"/>
              <a:t>111	132		t = (130.05 – 120) /9.96/_/20</a:t>
            </a:r>
          </a:p>
          <a:p>
            <a:r>
              <a:rPr lang="en-US" dirty="0" smtClean="0"/>
              <a:t>149	122		  = 10.05/2.23 = 4.51</a:t>
            </a:r>
          </a:p>
          <a:p>
            <a:r>
              <a:rPr lang="en-US" dirty="0" smtClean="0"/>
              <a:t>139	119		CV= -2.861, 2.861</a:t>
            </a:r>
          </a:p>
          <a:p>
            <a:r>
              <a:rPr lang="en-US" dirty="0" smtClean="0"/>
              <a:t>136	129		t &gt; 2.861 </a:t>
            </a:r>
          </a:p>
          <a:p>
            <a:r>
              <a:rPr lang="en-US" dirty="0" smtClean="0"/>
              <a:t>126	128		So we reject Ho with 1</a:t>
            </a:r>
            <a:r>
              <a:rPr lang="en-US" smtClean="0"/>
              <a:t>% significance level.</a:t>
            </a:r>
            <a:endParaRPr lang="en-US" dirty="0" smtClean="0"/>
          </a:p>
          <a:p>
            <a:r>
              <a:rPr lang="en-US" dirty="0" smtClean="0"/>
              <a:t> </a:t>
            </a:r>
          </a:p>
          <a:p>
            <a:endParaRPr lang="en-US" dirty="0" smtClean="0"/>
          </a:p>
          <a:p>
            <a:r>
              <a:rPr lang="en-US" dirty="0" smtClean="0"/>
              <a:t>From previous large studies of women drawn at random from the healthy general public, a resting systolic blood pressure of 120 mm Hg was predicted as the population mean for the relevant age group. </a:t>
            </a:r>
            <a:r>
              <a:rPr lang="en-US" dirty="0" smtClean="0"/>
              <a:t>Determine if </a:t>
            </a:r>
            <a:r>
              <a:rPr lang="en-US" dirty="0" smtClean="0"/>
              <a:t>the resting systolic blood pressure mean has changed from the previous study at a 1% significance level.</a:t>
            </a:r>
            <a:endParaRPr lang="en-US" dirty="0"/>
          </a:p>
        </p:txBody>
      </p:sp>
    </p:spTree>
    <p:extLst>
      <p:ext uri="{BB962C8B-B14F-4D97-AF65-F5344CB8AC3E}">
        <p14:creationId xmlns:p14="http://schemas.microsoft.com/office/powerpoint/2010/main" val="1415453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298</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Hypothesis testing problems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problems</dc:title>
  <dc:creator>Gitimoni Saikia</dc:creator>
  <cp:lastModifiedBy>Gitimoni Saikia</cp:lastModifiedBy>
  <cp:revision>8</cp:revision>
  <dcterms:created xsi:type="dcterms:W3CDTF">2018-12-21T19:31:42Z</dcterms:created>
  <dcterms:modified xsi:type="dcterms:W3CDTF">2018-12-21T23:46:18Z</dcterms:modified>
</cp:coreProperties>
</file>