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8" r:id="rId7"/>
    <p:sldId id="259" r:id="rId8"/>
    <p:sldId id="269" r:id="rId9"/>
    <p:sldId id="266" r:id="rId10"/>
    <p:sldId id="263" r:id="rId11"/>
    <p:sldId id="265" r:id="rId12"/>
    <p:sldId id="267"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50" d="100"/>
          <a:sy n="150" d="100"/>
        </p:scale>
        <p:origin x="-1374" y="7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4664FA2-E1E4-4E92-AB41-7E7687CFC801}" type="datetimeFigureOut">
              <a:rPr lang="en-CA" smtClean="0"/>
              <a:t>2019-04-30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375927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4664FA2-E1E4-4E92-AB41-7E7687CFC801}" type="datetimeFigureOut">
              <a:rPr lang="en-CA" smtClean="0"/>
              <a:t>2019-04-30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9772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4664FA2-E1E4-4E92-AB41-7E7687CFC801}" type="datetimeFigureOut">
              <a:rPr lang="en-CA" smtClean="0"/>
              <a:t>2019-04-30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202908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4664FA2-E1E4-4E92-AB41-7E7687CFC801}" type="datetimeFigureOut">
              <a:rPr lang="en-CA" smtClean="0"/>
              <a:t>2019-04-30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11551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664FA2-E1E4-4E92-AB41-7E7687CFC801}" type="datetimeFigureOut">
              <a:rPr lang="en-CA" smtClean="0"/>
              <a:t>2019-04-30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39014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4664FA2-E1E4-4E92-AB41-7E7687CFC801}" type="datetimeFigureOut">
              <a:rPr lang="en-CA" smtClean="0"/>
              <a:t>2019-04-30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123888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4664FA2-E1E4-4E92-AB41-7E7687CFC801}" type="datetimeFigureOut">
              <a:rPr lang="en-CA" smtClean="0"/>
              <a:t>2019-04-30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335367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4664FA2-E1E4-4E92-AB41-7E7687CFC801}" type="datetimeFigureOut">
              <a:rPr lang="en-CA" smtClean="0"/>
              <a:t>2019-04-30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224777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64FA2-E1E4-4E92-AB41-7E7687CFC801}" type="datetimeFigureOut">
              <a:rPr lang="en-CA" smtClean="0"/>
              <a:t>2019-04-30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237408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64FA2-E1E4-4E92-AB41-7E7687CFC801}" type="datetimeFigureOut">
              <a:rPr lang="en-CA" smtClean="0"/>
              <a:t>2019-04-30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226632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664FA2-E1E4-4E92-AB41-7E7687CFC801}" type="datetimeFigureOut">
              <a:rPr lang="en-CA" smtClean="0"/>
              <a:t>2019-04-30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002B9C3-514A-4E8B-9417-7EAD31D7E4BC}" type="slidenum">
              <a:rPr lang="en-CA" smtClean="0"/>
              <a:t>‹#›</a:t>
            </a:fld>
            <a:endParaRPr lang="en-CA"/>
          </a:p>
        </p:txBody>
      </p:sp>
    </p:spTree>
    <p:extLst>
      <p:ext uri="{BB962C8B-B14F-4D97-AF65-F5344CB8AC3E}">
        <p14:creationId xmlns:p14="http://schemas.microsoft.com/office/powerpoint/2010/main" val="133884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64FA2-E1E4-4E92-AB41-7E7687CFC801}" type="datetimeFigureOut">
              <a:rPr lang="en-CA" smtClean="0"/>
              <a:t>2019-04-30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2B9C3-514A-4E8B-9417-7EAD31D7E4BC}" type="slidenum">
              <a:rPr lang="en-CA" smtClean="0"/>
              <a:t>‹#›</a:t>
            </a:fld>
            <a:endParaRPr lang="en-CA"/>
          </a:p>
        </p:txBody>
      </p:sp>
    </p:spTree>
    <p:extLst>
      <p:ext uri="{BB962C8B-B14F-4D97-AF65-F5344CB8AC3E}">
        <p14:creationId xmlns:p14="http://schemas.microsoft.com/office/powerpoint/2010/main" val="239155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Numerical examples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3759756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7632848" cy="2308324"/>
          </a:xfrm>
          <a:prstGeom prst="rect">
            <a:avLst/>
          </a:prstGeom>
        </p:spPr>
        <p:txBody>
          <a:bodyPr wrap="square">
            <a:spAutoFit/>
          </a:bodyPr>
          <a:lstStyle/>
          <a:p>
            <a:r>
              <a:rPr lang="en-US" sz="2400" dirty="0" smtClean="0"/>
              <a:t>Your </a:t>
            </a:r>
            <a:r>
              <a:rPr lang="en-US" sz="2400" dirty="0"/>
              <a:t>company wants to improve sales. Past sales data indicate that the average sale was $100 per transaction. After training your sales force, recent sales data (taken from a sample of 25 salesmen) indicates an average sale of $130, with a standard deviation of $15. Did the training work? Test your hypothesis at a 5% alpha level.</a:t>
            </a:r>
            <a:endParaRPr lang="en-CA" sz="2400" dirty="0"/>
          </a:p>
        </p:txBody>
      </p:sp>
    </p:spTree>
    <p:extLst>
      <p:ext uri="{BB962C8B-B14F-4D97-AF65-F5344CB8AC3E}">
        <p14:creationId xmlns:p14="http://schemas.microsoft.com/office/powerpoint/2010/main" val="3887038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8764787"/>
              </p:ext>
            </p:extLst>
          </p:nvPr>
        </p:nvGraphicFramePr>
        <p:xfrm>
          <a:off x="1475656" y="563867"/>
          <a:ext cx="5486400" cy="891255"/>
        </p:xfrm>
        <a:graphic>
          <a:graphicData uri="http://schemas.openxmlformats.org/drawingml/2006/table">
            <a:tbl>
              <a:tblPr/>
              <a:tblGrid>
                <a:gridCol w="1371600"/>
                <a:gridCol w="1371600"/>
                <a:gridCol w="1371600"/>
                <a:gridCol w="1371600"/>
              </a:tblGrid>
              <a:tr h="297085">
                <a:tc>
                  <a:txBody>
                    <a:bodyPr/>
                    <a:lstStyle/>
                    <a:p>
                      <a:r>
                        <a:rPr lang="en-CA" sz="1600" dirty="0">
                          <a:effectLst/>
                          <a:latin typeface="Courier New"/>
                        </a:rPr>
                        <a:t>Variable</a:t>
                      </a:r>
                      <a:endParaRPr lang="en-CA" sz="1600" dirty="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a:effectLst/>
                          <a:latin typeface="Courier New"/>
                        </a:rPr>
                        <a:t>N</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a:effectLst/>
                          <a:latin typeface="Courier New"/>
                        </a:rPr>
                        <a:t>Mean</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dirty="0" err="1">
                          <a:effectLst/>
                          <a:latin typeface="Courier New"/>
                        </a:rPr>
                        <a:t>StDev</a:t>
                      </a:r>
                      <a:endParaRPr lang="en-CA" sz="1600" dirty="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297085">
                <a:tc>
                  <a:txBody>
                    <a:bodyPr/>
                    <a:lstStyle/>
                    <a:p>
                      <a:r>
                        <a:rPr lang="en-CA" sz="1600">
                          <a:effectLst/>
                          <a:latin typeface="Courier New"/>
                        </a:rPr>
                        <a:t>sophomor</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a:effectLst/>
                          <a:latin typeface="Courier New"/>
                        </a:rPr>
                        <a:t>17</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a:effectLst/>
                          <a:latin typeface="Courier New"/>
                        </a:rPr>
                        <a:t>2.840</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a:effectLst/>
                          <a:latin typeface="Courier New"/>
                        </a:rPr>
                        <a:t>0.520</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r h="297085">
                <a:tc>
                  <a:txBody>
                    <a:bodyPr/>
                    <a:lstStyle/>
                    <a:p>
                      <a:r>
                        <a:rPr lang="en-CA" sz="1600">
                          <a:effectLst/>
                          <a:latin typeface="Courier New"/>
                        </a:rPr>
                        <a:t>juniors</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dirty="0">
                          <a:effectLst/>
                          <a:latin typeface="Courier New"/>
                        </a:rPr>
                        <a:t>13</a:t>
                      </a:r>
                      <a:endParaRPr lang="en-CA" sz="1600" dirty="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a:effectLst/>
                          <a:latin typeface="Courier New"/>
                        </a:rPr>
                        <a:t>2.9808</a:t>
                      </a:r>
                      <a:endParaRPr lang="en-CA" sz="160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CA" sz="1600" dirty="0">
                          <a:effectLst/>
                          <a:latin typeface="Courier New"/>
                        </a:rPr>
                        <a:t>0.3093</a:t>
                      </a:r>
                      <a:endParaRPr lang="en-CA" sz="1600" dirty="0">
                        <a:effectLst/>
                      </a:endParaRPr>
                    </a:p>
                  </a:txBody>
                  <a:tcPr marL="25611" marR="25611" marT="25611" marB="25611"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r>
            </a:tbl>
          </a:graphicData>
        </a:graphic>
      </p:graphicFrame>
      <p:sp>
        <p:nvSpPr>
          <p:cNvPr id="4" name="Rectangle 2"/>
          <p:cNvSpPr>
            <a:spLocks noChangeArrowheads="1"/>
          </p:cNvSpPr>
          <p:nvPr/>
        </p:nvSpPr>
        <p:spPr bwMode="auto">
          <a:xfrm>
            <a:off x="827584" y="1478782"/>
            <a:ext cx="170880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JXc-TeX-math-I"/>
              </a:rPr>
              <a:t>Test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JXc-TeX-math-I"/>
              </a:rPr>
              <a:t>H</a:t>
            </a:r>
            <a:r>
              <a:rPr kumimoji="0" lang="en-US" altLang="en-US" sz="2400" b="0" i="0" u="none" strike="noStrike" cap="none" normalizeH="0" baseline="0" dirty="0" smtClean="0">
                <a:ln>
                  <a:noFill/>
                </a:ln>
                <a:solidFill>
                  <a:schemeClr val="tx1"/>
                </a:solidFill>
                <a:effectLst/>
                <a:latin typeface="MJXc-TeX-main-R"/>
              </a:rPr>
              <a:t>0:</a:t>
            </a:r>
            <a:r>
              <a:rPr kumimoji="0" lang="en-US" altLang="en-US" sz="2400" b="0" i="0" u="none" strike="noStrike" cap="none" normalizeH="0" baseline="0" dirty="0" smtClean="0">
                <a:ln>
                  <a:noFill/>
                </a:ln>
                <a:solidFill>
                  <a:schemeClr val="tx1"/>
                </a:solidFill>
                <a:effectLst/>
                <a:latin typeface="MJXc-TeX-math-I"/>
              </a:rPr>
              <a:t>μ</a:t>
            </a:r>
            <a:r>
              <a:rPr kumimoji="0" lang="en-US" altLang="en-US" sz="2400" b="0" i="0" u="none" strike="noStrike" cap="none" normalizeH="0" baseline="0" dirty="0" smtClean="0">
                <a:ln>
                  <a:noFill/>
                </a:ln>
                <a:solidFill>
                  <a:schemeClr val="tx1"/>
                </a:solidFill>
                <a:effectLst/>
                <a:latin typeface="MJXc-TeX-main-R"/>
              </a:rPr>
              <a:t>1−</a:t>
            </a:r>
            <a:r>
              <a:rPr kumimoji="0" lang="en-US" altLang="en-US" sz="2400" b="0" i="0" u="none" strike="noStrike" cap="none" normalizeH="0" baseline="0" dirty="0" smtClean="0">
                <a:ln>
                  <a:noFill/>
                </a:ln>
                <a:solidFill>
                  <a:schemeClr val="tx1"/>
                </a:solidFill>
                <a:effectLst/>
                <a:latin typeface="MJXc-TeX-math-I"/>
              </a:rPr>
              <a:t>μ</a:t>
            </a:r>
            <a:r>
              <a:rPr kumimoji="0" lang="en-US" altLang="en-US" sz="2400" b="0" i="0" u="none" strike="noStrike" cap="none" normalizeH="0" baseline="0" dirty="0" smtClean="0">
                <a:ln>
                  <a:noFill/>
                </a:ln>
                <a:solidFill>
                  <a:schemeClr val="tx1"/>
                </a:solidFill>
                <a:effectLst/>
                <a:latin typeface="MJXc-TeX-main-R"/>
              </a:rPr>
              <a:t>2=0</a:t>
            </a: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chemeClr val="tx1"/>
                </a:solidFill>
                <a:effectLst/>
                <a:latin typeface="MJXc-TeX-math-I"/>
              </a:rPr>
              <a:t>Ha</a:t>
            </a:r>
            <a:r>
              <a:rPr kumimoji="0" lang="en-US" altLang="en-US" sz="2400" b="0" i="0" u="none" strike="noStrike" cap="none" normalizeH="0" baseline="0" dirty="0" smtClean="0">
                <a:ln>
                  <a:noFill/>
                </a:ln>
                <a:solidFill>
                  <a:schemeClr val="tx1"/>
                </a:solidFill>
                <a:effectLst/>
                <a:latin typeface="MJXc-TeX-main-R"/>
              </a:rPr>
              <a:t>:</a:t>
            </a:r>
            <a:r>
              <a:rPr kumimoji="0" lang="en-US" altLang="en-US" sz="2400" b="0" i="0" u="none" strike="noStrike" cap="none" normalizeH="0" baseline="0" dirty="0" smtClean="0">
                <a:ln>
                  <a:noFill/>
                </a:ln>
                <a:solidFill>
                  <a:schemeClr val="tx1"/>
                </a:solidFill>
                <a:effectLst/>
                <a:latin typeface="MJXc-TeX-math-I"/>
              </a:rPr>
              <a:t>μ</a:t>
            </a:r>
            <a:r>
              <a:rPr kumimoji="0" lang="en-US" altLang="en-US" sz="2400" b="0" i="0" u="none" strike="noStrike" cap="none" normalizeH="0" baseline="0" dirty="0" smtClean="0">
                <a:ln>
                  <a:noFill/>
                </a:ln>
                <a:solidFill>
                  <a:schemeClr val="tx1"/>
                </a:solidFill>
                <a:effectLst/>
                <a:latin typeface="MJXc-TeX-main-R"/>
              </a:rPr>
              <a:t>1−</a:t>
            </a:r>
            <a:r>
              <a:rPr kumimoji="0" lang="en-US" altLang="en-US" sz="2400" b="0" i="0" u="none" strike="noStrike" cap="none" normalizeH="0" baseline="0" dirty="0" smtClean="0">
                <a:ln>
                  <a:noFill/>
                </a:ln>
                <a:solidFill>
                  <a:schemeClr val="tx1"/>
                </a:solidFill>
                <a:effectLst/>
                <a:latin typeface="MJXc-TeX-math-I"/>
              </a:rPr>
              <a:t>μ</a:t>
            </a:r>
            <a:r>
              <a:rPr kumimoji="0" lang="en-US" altLang="en-US" sz="2400" b="0" i="0" u="none" strike="noStrike" cap="none" normalizeH="0" baseline="0" dirty="0" smtClean="0">
                <a:ln>
                  <a:noFill/>
                </a:ln>
                <a:solidFill>
                  <a:schemeClr val="tx1"/>
                </a:solidFill>
                <a:effectLst/>
                <a:latin typeface="MJXc-TeX-main-R"/>
              </a:rPr>
              <a:t>2≠0</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JXc-TeX-math-I"/>
              </a:rPr>
              <a:t>For α</a:t>
            </a:r>
            <a:r>
              <a:rPr kumimoji="0" lang="en-US" altLang="en-US" sz="2400" b="0" i="0" u="none" strike="noStrike" cap="none" normalizeH="0" baseline="0" dirty="0" smtClean="0">
                <a:ln>
                  <a:noFill/>
                </a:ln>
                <a:solidFill>
                  <a:schemeClr val="tx1"/>
                </a:solidFill>
                <a:effectLst/>
                <a:latin typeface="MJXc-TeX-main-R"/>
              </a:rPr>
              <a:t>=0.05</a:t>
            </a:r>
            <a:endParaRPr kumimoji="0" lang="en-US" altLang="en-US" sz="2400" b="0" i="0" u="none" strike="noStrike" cap="none" normalizeH="0" baseline="0" dirty="0" smtClean="0">
              <a:ln>
                <a:noFill/>
              </a:ln>
              <a:solidFill>
                <a:schemeClr val="tx1"/>
              </a:solidFill>
              <a:effectLst/>
            </a:endParaRPr>
          </a:p>
        </p:txBody>
      </p:sp>
      <p:sp>
        <p:nvSpPr>
          <p:cNvPr id="5" name="Rectangle 4"/>
          <p:cNvSpPr/>
          <p:nvPr/>
        </p:nvSpPr>
        <p:spPr>
          <a:xfrm>
            <a:off x="251520" y="3105835"/>
            <a:ext cx="8640960" cy="369332"/>
          </a:xfrm>
          <a:prstGeom prst="rect">
            <a:avLst/>
          </a:prstGeom>
        </p:spPr>
        <p:txBody>
          <a:bodyPr wrap="square">
            <a:spAutoFit/>
          </a:bodyPr>
          <a:lstStyle/>
          <a:p>
            <a:r>
              <a:rPr lang="en-US" dirty="0" smtClean="0"/>
              <a:t>(Assume the sampling distribution to be normal, population variances are unequal</a:t>
            </a: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89040"/>
            <a:ext cx="3603625"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541" y="3954140"/>
            <a:ext cx="3067050" cy="171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397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x-ba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852936"/>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852936"/>
            <a:ext cx="1619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1-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852936"/>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x-ba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4283" y="3081536"/>
            <a:ext cx="1714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133" y="3081536"/>
            <a:ext cx="17145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s2 squar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84" y="3091061"/>
            <a:ext cx="152400" cy="238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lph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1895" y="3356992"/>
            <a:ext cx="123825" cy="133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43608" y="1268760"/>
            <a:ext cx="7344816" cy="2308324"/>
          </a:xfrm>
          <a:prstGeom prst="rect">
            <a:avLst/>
          </a:prstGeom>
        </p:spPr>
        <p:txBody>
          <a:bodyPr wrap="square">
            <a:spAutoFit/>
          </a:bodyPr>
          <a:lstStyle/>
          <a:p>
            <a:pPr lvl="0" fontAlgn="base">
              <a:spcBef>
                <a:spcPct val="0"/>
              </a:spcBef>
              <a:spcAft>
                <a:spcPct val="0"/>
              </a:spcAft>
            </a:pPr>
            <a:r>
              <a:rPr lang="en-US" altLang="en-US" sz="1200" dirty="0">
                <a:solidFill>
                  <a:srgbClr val="000000"/>
                </a:solidFill>
                <a:latin typeface="Times New Roman" pitchFamily="18" charset="0"/>
                <a:cs typeface="Times New Roman" pitchFamily="18" charset="0"/>
              </a:rPr>
              <a:t>Lung destructive index</a:t>
            </a:r>
            <a:r>
              <a:rPr lang="en-US" altLang="en-US" sz="600" dirty="0">
                <a:solidFill>
                  <a:prstClr val="black"/>
                </a:solidFill>
                <a:latin typeface="Arial" pitchFamily="34" charset="0"/>
                <a:cs typeface="Arial" pitchFamily="34" charset="0"/>
              </a:rPr>
              <a:t/>
            </a:r>
            <a:br>
              <a:rPr lang="en-US" altLang="en-US" sz="600" dirty="0">
                <a:solidFill>
                  <a:prstClr val="black"/>
                </a:solidFill>
                <a:latin typeface="Arial" pitchFamily="34" charset="0"/>
                <a:cs typeface="Arial" pitchFamily="34" charset="0"/>
              </a:rPr>
            </a:br>
            <a:r>
              <a:rPr lang="en-US" altLang="en-US" dirty="0">
                <a:solidFill>
                  <a:prstClr val="black"/>
                </a:solidFill>
                <a:latin typeface="Arial" pitchFamily="34" charset="0"/>
                <a:cs typeface="Arial" pitchFamily="34" charset="0"/>
              </a:rPr>
              <a:t/>
            </a:r>
            <a:br>
              <a:rPr lang="en-US" altLang="en-US" dirty="0">
                <a:solidFill>
                  <a:prstClr val="black"/>
                </a:solidFill>
                <a:latin typeface="Arial" pitchFamily="34" charset="0"/>
                <a:cs typeface="Arial" pitchFamily="34" charset="0"/>
              </a:rPr>
            </a:br>
            <a:r>
              <a:rPr lang="en-US" altLang="en-US" sz="1200" dirty="0">
                <a:solidFill>
                  <a:srgbClr val="000000"/>
                </a:solidFill>
                <a:latin typeface="Times New Roman" pitchFamily="18" charset="0"/>
                <a:cs typeface="Times New Roman" pitchFamily="18" charset="0"/>
              </a:rPr>
              <a:t>We wish to know if we may conclude, at the 95% confidence level, that smokers, in general, have greater lung damage than do non-smokers.</a:t>
            </a:r>
            <a:r>
              <a:rPr lang="en-US" altLang="en-US" sz="600" dirty="0">
                <a:solidFill>
                  <a:prstClr val="black"/>
                </a:solidFill>
                <a:latin typeface="Arial" pitchFamily="34" charset="0"/>
                <a:cs typeface="Arial" pitchFamily="34" charset="0"/>
              </a:rPr>
              <a:t/>
            </a:r>
            <a:br>
              <a:rPr lang="en-US" altLang="en-US" sz="600" dirty="0">
                <a:solidFill>
                  <a:prstClr val="black"/>
                </a:solidFill>
                <a:latin typeface="Arial" pitchFamily="34" charset="0"/>
                <a:cs typeface="Arial" pitchFamily="34" charset="0"/>
              </a:rPr>
            </a:br>
            <a:r>
              <a:rPr lang="en-US" altLang="en-US" dirty="0">
                <a:solidFill>
                  <a:prstClr val="black"/>
                </a:solidFill>
                <a:latin typeface="Arial" pitchFamily="34" charset="0"/>
                <a:cs typeface="Arial" pitchFamily="34" charset="0"/>
              </a:rPr>
              <a:t/>
            </a:r>
            <a:br>
              <a:rPr lang="en-US" altLang="en-US" dirty="0">
                <a:solidFill>
                  <a:prstClr val="black"/>
                </a:solidFill>
                <a:latin typeface="Arial" pitchFamily="34" charset="0"/>
                <a:cs typeface="Arial" pitchFamily="34" charset="0"/>
              </a:rPr>
            </a:br>
            <a:r>
              <a:rPr lang="en-US" altLang="en-US" sz="1200" dirty="0" smtClean="0">
                <a:solidFill>
                  <a:srgbClr val="000000"/>
                </a:solidFill>
                <a:latin typeface="Times New Roman" pitchFamily="18" charset="0"/>
                <a:cs typeface="Times New Roman" pitchFamily="18" charset="0"/>
              </a:rPr>
              <a:t>Data</a:t>
            </a:r>
            <a:r>
              <a:rPr lang="en-US" altLang="en-US" sz="600" dirty="0">
                <a:solidFill>
                  <a:prstClr val="black"/>
                </a:solidFill>
                <a:latin typeface="Arial" pitchFamily="34" charset="0"/>
                <a:cs typeface="Arial" pitchFamily="34" charset="0"/>
              </a:rPr>
              <a:t/>
            </a:r>
            <a:br>
              <a:rPr lang="en-US" altLang="en-US" sz="600" dirty="0">
                <a:solidFill>
                  <a:prstClr val="black"/>
                </a:solidFill>
                <a:latin typeface="Arial" pitchFamily="34" charset="0"/>
                <a:cs typeface="Arial" pitchFamily="34" charset="0"/>
              </a:rPr>
            </a:br>
            <a:r>
              <a:rPr lang="en-US" altLang="en-US" dirty="0">
                <a:solidFill>
                  <a:prstClr val="black"/>
                </a:solidFill>
                <a:latin typeface="Arial" pitchFamily="34" charset="0"/>
                <a:cs typeface="Arial" pitchFamily="34" charset="0"/>
              </a:rPr>
              <a:t/>
            </a:r>
            <a:br>
              <a:rPr lang="en-US" altLang="en-US" dirty="0">
                <a:solidFill>
                  <a:prstClr val="black"/>
                </a:solidFill>
                <a:latin typeface="Arial" pitchFamily="34" charset="0"/>
                <a:cs typeface="Arial" pitchFamily="34" charset="0"/>
              </a:rPr>
            </a:br>
            <a:r>
              <a:rPr lang="en-US" altLang="en-US" sz="1200" dirty="0">
                <a:solidFill>
                  <a:srgbClr val="000000"/>
                </a:solidFill>
                <a:latin typeface="Times New Roman" pitchFamily="18" charset="0"/>
                <a:cs typeface="Times New Roman" pitchFamily="18" charset="0"/>
              </a:rPr>
              <a:t>Smokers:         </a:t>
            </a:r>
            <a:r>
              <a:rPr lang="en-US" altLang="en-US" sz="1200" dirty="0" smtClean="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   </a:t>
            </a:r>
            <a:r>
              <a:rPr lang="en-US" altLang="en-US" sz="600" dirty="0">
                <a:solidFill>
                  <a:prstClr val="black"/>
                </a:solidFill>
                <a:latin typeface="Arial" pitchFamily="34" charset="0"/>
                <a:cs typeface="Arial" pitchFamily="34" charset="0"/>
              </a:rPr>
              <a:t>  </a:t>
            </a:r>
            <a:r>
              <a:rPr lang="en-US" altLang="en-US" sz="1400" dirty="0">
                <a:solidFill>
                  <a:srgbClr val="000000"/>
                </a:solidFill>
                <a:latin typeface="Times New Roman" pitchFamily="18" charset="0"/>
                <a:cs typeface="Times New Roman" pitchFamily="18" charset="0"/>
              </a:rPr>
              <a:t>=</a:t>
            </a:r>
            <a:r>
              <a:rPr lang="en-US" altLang="en-US" sz="1200" dirty="0">
                <a:solidFill>
                  <a:srgbClr val="000000"/>
                </a:solidFill>
                <a:latin typeface="Times New Roman" pitchFamily="18" charset="0"/>
                <a:cs typeface="Times New Roman" pitchFamily="18" charset="0"/>
              </a:rPr>
              <a:t> 17.5   </a:t>
            </a:r>
            <a:r>
              <a:rPr lang="en-US" altLang="en-US" sz="600" dirty="0">
                <a:solidFill>
                  <a:prstClr val="black"/>
                </a:solidFill>
                <a:latin typeface="Arial" pitchFamily="34" charset="0"/>
                <a:cs typeface="Arial" pitchFamily="34" charset="0"/>
              </a:rPr>
              <a:t>  </a:t>
            </a:r>
            <a:r>
              <a:rPr lang="en-US" altLang="en-US" sz="1400" dirty="0">
                <a:solidFill>
                  <a:srgbClr val="000000"/>
                </a:solidFill>
                <a:latin typeface="Times New Roman" pitchFamily="18" charset="0"/>
                <a:cs typeface="Times New Roman" pitchFamily="18" charset="0"/>
              </a:rPr>
              <a:t> </a:t>
            </a:r>
            <a:r>
              <a:rPr lang="en-US" altLang="en-US" sz="1400" dirty="0" smtClean="0">
                <a:solidFill>
                  <a:srgbClr val="000000"/>
                </a:solidFill>
                <a:latin typeface="Times New Roman" pitchFamily="18" charset="0"/>
                <a:cs typeface="Times New Roman" pitchFamily="18" charset="0"/>
              </a:rPr>
              <a:t>	</a:t>
            </a:r>
            <a:r>
              <a:rPr lang="en-US" altLang="en-US" sz="1200" dirty="0" smtClean="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16   </a:t>
            </a:r>
            <a:r>
              <a:rPr lang="en-US" altLang="en-US" sz="1200" dirty="0" smtClean="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 </a:t>
            </a:r>
            <a:r>
              <a:rPr lang="en-US" altLang="en-US" sz="600" dirty="0">
                <a:solidFill>
                  <a:prstClr val="black"/>
                </a:solidFill>
                <a:latin typeface="Arial" pitchFamily="34" charset="0"/>
                <a:cs typeface="Arial" pitchFamily="34" charset="0"/>
              </a:rPr>
              <a:t>  </a:t>
            </a:r>
            <a:r>
              <a:rPr lang="en-US" altLang="en-US" sz="1500" dirty="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 4.4752</a:t>
            </a:r>
            <a:r>
              <a:rPr lang="en-US" altLang="en-US" sz="600" dirty="0">
                <a:solidFill>
                  <a:prstClr val="black"/>
                </a:solidFill>
                <a:latin typeface="Arial" pitchFamily="34" charset="0"/>
                <a:cs typeface="Arial" pitchFamily="34" charset="0"/>
              </a:rPr>
              <a:t/>
            </a:r>
            <a:br>
              <a:rPr lang="en-US" altLang="en-US" sz="600" dirty="0">
                <a:solidFill>
                  <a:prstClr val="black"/>
                </a:solidFill>
                <a:latin typeface="Arial" pitchFamily="34" charset="0"/>
                <a:cs typeface="Arial" pitchFamily="34" charset="0"/>
              </a:rPr>
            </a:br>
            <a:r>
              <a:rPr lang="en-US" altLang="en-US" sz="1200" dirty="0">
                <a:solidFill>
                  <a:srgbClr val="000000"/>
                </a:solidFill>
                <a:latin typeface="Times New Roman" pitchFamily="18" charset="0"/>
                <a:cs typeface="Times New Roman" pitchFamily="18" charset="0"/>
              </a:rPr>
              <a:t>Non-Smokers:   </a:t>
            </a:r>
            <a:r>
              <a:rPr lang="en-US" altLang="en-US" sz="1200" dirty="0" smtClean="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 </a:t>
            </a:r>
            <a:r>
              <a:rPr lang="en-US" altLang="en-US" sz="600" dirty="0">
                <a:solidFill>
                  <a:prstClr val="black"/>
                </a:solidFill>
                <a:latin typeface="Arial" pitchFamily="34" charset="0"/>
                <a:cs typeface="Arial" pitchFamily="34" charset="0"/>
              </a:rPr>
              <a:t>  </a:t>
            </a:r>
            <a:r>
              <a:rPr lang="en-US" altLang="en-US" sz="1400" dirty="0">
                <a:solidFill>
                  <a:srgbClr val="000000"/>
                </a:solidFill>
                <a:latin typeface="Times New Roman" pitchFamily="18" charset="0"/>
                <a:cs typeface="Times New Roman" pitchFamily="18" charset="0"/>
              </a:rPr>
              <a:t>=</a:t>
            </a:r>
            <a:r>
              <a:rPr lang="en-US" altLang="en-US" sz="1200" dirty="0">
                <a:solidFill>
                  <a:srgbClr val="000000"/>
                </a:solidFill>
                <a:latin typeface="Times New Roman" pitchFamily="18" charset="0"/>
                <a:cs typeface="Times New Roman" pitchFamily="18" charset="0"/>
              </a:rPr>
              <a:t> 12.4   </a:t>
            </a:r>
            <a:r>
              <a:rPr lang="en-US" altLang="en-US" sz="600" dirty="0">
                <a:solidFill>
                  <a:prstClr val="black"/>
                </a:solidFill>
                <a:latin typeface="Arial" pitchFamily="34" charset="0"/>
                <a:cs typeface="Arial" pitchFamily="34" charset="0"/>
              </a:rPr>
              <a:t>  </a:t>
            </a:r>
            <a:r>
              <a:rPr lang="en-US" altLang="en-US" sz="1400" dirty="0">
                <a:solidFill>
                  <a:srgbClr val="000000"/>
                </a:solidFill>
                <a:latin typeface="Times New Roman" pitchFamily="18" charset="0"/>
                <a:cs typeface="Times New Roman" pitchFamily="18" charset="0"/>
              </a:rPr>
              <a:t> </a:t>
            </a:r>
            <a:r>
              <a:rPr lang="en-US" altLang="en-US" sz="1400" dirty="0" smtClean="0">
                <a:solidFill>
                  <a:srgbClr val="000000"/>
                </a:solidFill>
                <a:latin typeface="Times New Roman" pitchFamily="18" charset="0"/>
                <a:cs typeface="Times New Roman" pitchFamily="18" charset="0"/>
              </a:rPr>
              <a:t>	</a:t>
            </a:r>
            <a:r>
              <a:rPr lang="en-US" altLang="en-US" sz="1200" dirty="0" smtClean="0">
                <a:solidFill>
                  <a:srgbClr val="000000"/>
                </a:solidFill>
                <a:latin typeface="Times New Roman" pitchFamily="18" charset="0"/>
                <a:cs typeface="Times New Roman" pitchFamily="18" charset="0"/>
              </a:rPr>
              <a:t>=</a:t>
            </a:r>
            <a:r>
              <a:rPr lang="en-US" altLang="en-US" sz="1200" dirty="0">
                <a:solidFill>
                  <a:srgbClr val="000000"/>
                </a:solidFill>
                <a:latin typeface="Times New Roman" pitchFamily="18" charset="0"/>
                <a:cs typeface="Times New Roman" pitchFamily="18" charset="0"/>
              </a:rPr>
              <a:t>   9   </a:t>
            </a:r>
            <a:r>
              <a:rPr lang="en-US" altLang="en-US" sz="600" dirty="0">
                <a:solidFill>
                  <a:prstClr val="black"/>
                </a:solidFill>
                <a:latin typeface="Arial" pitchFamily="34" charset="0"/>
                <a:cs typeface="Arial" pitchFamily="34" charset="0"/>
              </a:rPr>
              <a:t>  </a:t>
            </a:r>
            <a:r>
              <a:rPr lang="en-US" altLang="en-US" sz="600" dirty="0" smtClean="0">
                <a:solidFill>
                  <a:prstClr val="black"/>
                </a:solidFill>
                <a:latin typeface="Arial" pitchFamily="34" charset="0"/>
                <a:cs typeface="Arial" pitchFamily="34" charset="0"/>
              </a:rPr>
              <a:t>	</a:t>
            </a:r>
            <a:r>
              <a:rPr lang="en-US" altLang="en-US" sz="1500" dirty="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 4.8492</a:t>
            </a:r>
            <a:r>
              <a:rPr lang="en-US" altLang="en-US" sz="600" dirty="0">
                <a:solidFill>
                  <a:prstClr val="black"/>
                </a:solidFill>
                <a:latin typeface="Arial" pitchFamily="34" charset="0"/>
                <a:cs typeface="Arial" pitchFamily="34" charset="0"/>
              </a:rPr>
              <a:t/>
            </a:r>
            <a:br>
              <a:rPr lang="en-US" altLang="en-US" sz="600" dirty="0">
                <a:solidFill>
                  <a:prstClr val="black"/>
                </a:solidFill>
                <a:latin typeface="Arial" pitchFamily="34" charset="0"/>
                <a:cs typeface="Arial" pitchFamily="34" charset="0"/>
              </a:rPr>
            </a:br>
            <a:r>
              <a:rPr lang="en-US" altLang="en-US" sz="1200" dirty="0">
                <a:solidFill>
                  <a:srgbClr val="000000"/>
                </a:solidFill>
                <a:latin typeface="Times New Roman" pitchFamily="18" charset="0"/>
                <a:cs typeface="Times New Roman" pitchFamily="18" charset="0"/>
              </a:rPr>
              <a:t>                           </a:t>
            </a:r>
            <a:r>
              <a:rPr lang="en-US" altLang="en-US" sz="600" dirty="0">
                <a:solidFill>
                  <a:prstClr val="black"/>
                </a:solidFill>
                <a:latin typeface="Arial" pitchFamily="34" charset="0"/>
                <a:cs typeface="Arial" pitchFamily="34" charset="0"/>
              </a:rPr>
              <a:t>  </a:t>
            </a:r>
            <a:r>
              <a:rPr lang="en-US" altLang="en-US" sz="800" dirty="0">
                <a:solidFill>
                  <a:srgbClr val="000000"/>
                </a:solidFill>
                <a:latin typeface="Times New Roman" pitchFamily="18" charset="0"/>
                <a:cs typeface="Times New Roman" pitchFamily="18" charset="0"/>
              </a:rPr>
              <a:t> </a:t>
            </a:r>
            <a:r>
              <a:rPr lang="en-US" altLang="en-US" sz="800" dirty="0" smtClean="0">
                <a:solidFill>
                  <a:srgbClr val="000000"/>
                </a:solidFill>
                <a:latin typeface="Times New Roman" pitchFamily="18" charset="0"/>
                <a:cs typeface="Times New Roman" pitchFamily="18" charset="0"/>
              </a:rPr>
              <a:t>	</a:t>
            </a:r>
            <a:r>
              <a:rPr lang="en-US" altLang="en-US" sz="1200" dirty="0" smtClean="0">
                <a:solidFill>
                  <a:srgbClr val="000000"/>
                </a:solidFill>
                <a:latin typeface="Times New Roman" pitchFamily="18" charset="0"/>
                <a:cs typeface="Times New Roman" pitchFamily="18" charset="0"/>
              </a:rPr>
              <a:t>= </a:t>
            </a:r>
            <a:r>
              <a:rPr lang="en-US" altLang="en-US" sz="1200" dirty="0">
                <a:solidFill>
                  <a:srgbClr val="000000"/>
                </a:solidFill>
                <a:latin typeface="Times New Roman" pitchFamily="18" charset="0"/>
                <a:cs typeface="Times New Roman" pitchFamily="18" charset="0"/>
              </a:rPr>
              <a:t>.05</a:t>
            </a:r>
            <a:r>
              <a:rPr lang="en-US" altLang="en-US" sz="600" dirty="0">
                <a:solidFill>
                  <a:prstClr val="black"/>
                </a:solidFill>
                <a:latin typeface="Arial" pitchFamily="34" charset="0"/>
                <a:cs typeface="Arial" pitchFamily="34" charset="0"/>
              </a:rPr>
              <a:t> </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009968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3090" y="332656"/>
            <a:ext cx="7776864" cy="3416320"/>
          </a:xfrm>
          <a:prstGeom prst="rect">
            <a:avLst/>
          </a:prstGeom>
        </p:spPr>
        <p:txBody>
          <a:bodyPr wrap="square">
            <a:spAutoFit/>
          </a:bodyPr>
          <a:lstStyle/>
          <a:p>
            <a:r>
              <a:rPr lang="en-US" sz="2400" dirty="0"/>
              <a:t>A new drug is proposed to lower total cholesterol. A randomized controlled trial is designed to evaluate the efficacy of the medication in lowering cholesterol. Thirty participants are enrolled in the trial and are randomly assigned to receive either the new drug or a placebo. The participants do not know which treatment they are assigned. Each participant is asked to take the assigned treatment for 6 weeks. At the end of 6 weeks, each patient's total cholesterol level is measured and the sample statistics are as follows.</a:t>
            </a:r>
            <a:endParaRPr lang="en-CA"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2" y="3645024"/>
            <a:ext cx="89916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7124" y="4772591"/>
            <a:ext cx="7776864" cy="1938992"/>
          </a:xfrm>
          <a:prstGeom prst="rect">
            <a:avLst/>
          </a:prstGeom>
        </p:spPr>
        <p:txBody>
          <a:bodyPr wrap="square">
            <a:spAutoFit/>
          </a:bodyPr>
          <a:lstStyle/>
          <a:p>
            <a:r>
              <a:rPr lang="en-US" sz="2400" dirty="0"/>
              <a:t>Is there statistical evidence of a reduction in mean total cholesterol in patients taking the new drug for 6 weeks as compared to participants taking placebo</a:t>
            </a:r>
            <a:r>
              <a:rPr lang="en-US" sz="2400" dirty="0" smtClean="0"/>
              <a:t>? (Assume the sampling distribution to be normal, population variances are equal and significance level to be 5%.</a:t>
            </a:r>
            <a:endParaRPr lang="en-CA" sz="2400" dirty="0"/>
          </a:p>
        </p:txBody>
      </p:sp>
    </p:spTree>
    <p:extLst>
      <p:ext uri="{BB962C8B-B14F-4D97-AF65-F5344CB8AC3E}">
        <p14:creationId xmlns:p14="http://schemas.microsoft.com/office/powerpoint/2010/main" val="2503962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fontScale="92500"/>
          </a:bodyPr>
          <a:lstStyle/>
          <a:p>
            <a:pPr marL="0" indent="0">
              <a:buNone/>
            </a:pPr>
            <a:r>
              <a:rPr lang="en-US" dirty="0" smtClean="0"/>
              <a:t>A </a:t>
            </a:r>
            <a:r>
              <a:rPr lang="en-US" dirty="0"/>
              <a:t>drawer contains:</a:t>
            </a:r>
          </a:p>
          <a:p>
            <a:pPr lvl="1">
              <a:buFont typeface="Arial" panose="020B0604020202020204" pitchFamily="34" charset="0"/>
              <a:buChar char="•"/>
            </a:pPr>
            <a:r>
              <a:rPr lang="en-US" dirty="0"/>
              <a:t>4 </a:t>
            </a:r>
            <a:r>
              <a:rPr lang="en-US" b="1" dirty="0"/>
              <a:t>red</a:t>
            </a:r>
            <a:r>
              <a:rPr lang="en-US" dirty="0"/>
              <a:t> socks</a:t>
            </a:r>
          </a:p>
          <a:p>
            <a:pPr lvl="1">
              <a:buFont typeface="Arial" panose="020B0604020202020204" pitchFamily="34" charset="0"/>
              <a:buChar char="•"/>
            </a:pPr>
            <a:r>
              <a:rPr lang="en-US" dirty="0"/>
              <a:t>6 </a:t>
            </a:r>
            <a:r>
              <a:rPr lang="en-US" b="1" dirty="0"/>
              <a:t>brown</a:t>
            </a:r>
            <a:r>
              <a:rPr lang="en-US" dirty="0"/>
              <a:t> socks</a:t>
            </a:r>
          </a:p>
          <a:p>
            <a:pPr lvl="1">
              <a:buFont typeface="Arial" panose="020B0604020202020204" pitchFamily="34" charset="0"/>
              <a:buChar char="•"/>
            </a:pPr>
            <a:r>
              <a:rPr lang="en-US" dirty="0"/>
              <a:t>8 </a:t>
            </a:r>
            <a:r>
              <a:rPr lang="en-US" b="1" dirty="0"/>
              <a:t>green</a:t>
            </a:r>
            <a:r>
              <a:rPr lang="en-US" dirty="0"/>
              <a:t> socks</a:t>
            </a:r>
          </a:p>
          <a:p>
            <a:pPr marL="0" indent="0">
              <a:buNone/>
            </a:pPr>
            <a:r>
              <a:rPr lang="en-US" dirty="0" smtClean="0"/>
              <a:t>A </a:t>
            </a:r>
            <a:r>
              <a:rPr lang="en-US" dirty="0"/>
              <a:t>man is getting dressed one morning and </a:t>
            </a:r>
            <a:r>
              <a:rPr lang="en-US" dirty="0" smtClean="0"/>
              <a:t>barely </a:t>
            </a:r>
            <a:r>
              <a:rPr lang="en-US" dirty="0"/>
              <a:t>awake when he randomly selects 2 </a:t>
            </a:r>
            <a:r>
              <a:rPr lang="en-US" dirty="0" smtClean="0"/>
              <a:t>socks </a:t>
            </a:r>
            <a:r>
              <a:rPr lang="en-US" dirty="0"/>
              <a:t>from the drawer (without replacement, </a:t>
            </a:r>
            <a:r>
              <a:rPr lang="en-US" dirty="0" smtClean="0"/>
              <a:t>of </a:t>
            </a:r>
            <a:r>
              <a:rPr lang="en-US" dirty="0"/>
              <a:t>course).  What is the probability that both of the socks he selects are </a:t>
            </a:r>
            <a:r>
              <a:rPr lang="en-US" b="1" dirty="0"/>
              <a:t>green</a:t>
            </a:r>
            <a:r>
              <a:rPr lang="en-US" dirty="0"/>
              <a:t> given that they are the same color? </a:t>
            </a:r>
          </a:p>
          <a:p>
            <a:endParaRPr lang="en-CA" dirty="0"/>
          </a:p>
        </p:txBody>
      </p:sp>
    </p:spTree>
    <p:extLst>
      <p:ext uri="{BB962C8B-B14F-4D97-AF65-F5344CB8AC3E}">
        <p14:creationId xmlns:p14="http://schemas.microsoft.com/office/powerpoint/2010/main" val="848787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fontScale="77500" lnSpcReduction="20000"/>
          </a:bodyPr>
          <a:lstStyle/>
          <a:p>
            <a:pPr marL="0" indent="0">
              <a:buNone/>
            </a:pPr>
            <a:r>
              <a:rPr lang="en-US" dirty="0"/>
              <a:t>Medical records reveal that of the 937 men who died in a particular region in 1999:</a:t>
            </a:r>
          </a:p>
          <a:p>
            <a:pPr lvl="1"/>
            <a:r>
              <a:rPr lang="en-US" dirty="0"/>
              <a:t>212 of the men died of causes related to heart disease,</a:t>
            </a:r>
          </a:p>
          <a:p>
            <a:pPr lvl="1"/>
            <a:r>
              <a:rPr lang="en-US" dirty="0"/>
              <a:t>312 of the men had at least one parent with heart disease</a:t>
            </a:r>
          </a:p>
          <a:p>
            <a:pPr marL="0" indent="0">
              <a:buNone/>
            </a:pPr>
            <a:r>
              <a:rPr lang="en-US" dirty="0"/>
              <a:t>Of the 312 men with at least one parent with heart disease, 102 died of causes related to heart disease.  Using this information, if we randomly select a man from the region, what is the probability that he dies of causes related to heart disease given that neither of his parents </a:t>
            </a:r>
            <a:r>
              <a:rPr lang="en-US" dirty="0" smtClean="0"/>
              <a:t>had heart </a:t>
            </a:r>
            <a:r>
              <a:rPr lang="en-US" dirty="0"/>
              <a:t>disease</a:t>
            </a:r>
            <a:r>
              <a:rPr lang="en-US" dirty="0" smtClean="0"/>
              <a:t>?</a:t>
            </a:r>
          </a:p>
          <a:p>
            <a:pPr marL="0" indent="0">
              <a:buNone/>
            </a:pPr>
            <a:r>
              <a:rPr lang="en-US" dirty="0" smtClean="0"/>
              <a:t>Also what is the probability that he dies of causes related to heart disease given that at least one of his parents had heart disease?</a:t>
            </a:r>
            <a:endParaRPr lang="en-US" dirty="0"/>
          </a:p>
          <a:p>
            <a:pPr marL="0" indent="0">
              <a:buNone/>
            </a:pPr>
            <a:endParaRPr lang="en-CA" dirty="0"/>
          </a:p>
        </p:txBody>
      </p:sp>
    </p:spTree>
    <p:extLst>
      <p:ext uri="{BB962C8B-B14F-4D97-AF65-F5344CB8AC3E}">
        <p14:creationId xmlns:p14="http://schemas.microsoft.com/office/powerpoint/2010/main" val="3021686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4538" y="1340768"/>
            <a:ext cx="7200800" cy="3046988"/>
          </a:xfrm>
          <a:prstGeom prst="rect">
            <a:avLst/>
          </a:prstGeom>
        </p:spPr>
        <p:txBody>
          <a:bodyPr wrap="square">
            <a:spAutoFit/>
          </a:bodyPr>
          <a:lstStyle/>
          <a:p>
            <a:r>
              <a:rPr lang="en-US" sz="2400" dirty="0"/>
              <a:t>Let </a:t>
            </a:r>
            <a:r>
              <a:rPr lang="en-US" sz="2400" i="1" dirty="0"/>
              <a:t>X</a:t>
            </a:r>
            <a:r>
              <a:rPr lang="en-US" sz="2400" dirty="0"/>
              <a:t> equal the IQ of a randomly selected American. Assume </a:t>
            </a:r>
            <a:r>
              <a:rPr lang="en-US" sz="2400" i="1" dirty="0"/>
              <a:t>X</a:t>
            </a:r>
            <a:r>
              <a:rPr lang="en-US" sz="2400" dirty="0"/>
              <a:t> ~ </a:t>
            </a:r>
            <a:r>
              <a:rPr lang="en-US" sz="2400" i="1" dirty="0"/>
              <a:t>N</a:t>
            </a:r>
            <a:r>
              <a:rPr lang="en-US" sz="2400" dirty="0"/>
              <a:t>(100, 16</a:t>
            </a:r>
            <a:r>
              <a:rPr lang="en-US" sz="2400" baseline="30000" dirty="0"/>
              <a:t>2</a:t>
            </a:r>
            <a:r>
              <a:rPr lang="en-US" sz="2400" dirty="0"/>
              <a:t>). </a:t>
            </a:r>
            <a:endParaRPr lang="en-US" sz="2400" dirty="0" smtClean="0"/>
          </a:p>
          <a:p>
            <a:endParaRPr lang="en-US" sz="2400" dirty="0"/>
          </a:p>
          <a:p>
            <a:r>
              <a:rPr lang="en-US" sz="2400" dirty="0" smtClean="0"/>
              <a:t>What </a:t>
            </a:r>
            <a:r>
              <a:rPr lang="en-US" sz="2400" dirty="0"/>
              <a:t>is the probability that a randomly selected American has an IQ below 90</a:t>
            </a:r>
            <a:r>
              <a:rPr lang="en-US" sz="2400" dirty="0" smtClean="0"/>
              <a:t>?</a:t>
            </a:r>
          </a:p>
          <a:p>
            <a:endParaRPr lang="en-US" sz="2400" dirty="0" smtClean="0"/>
          </a:p>
          <a:p>
            <a:r>
              <a:rPr lang="en-US" sz="2400" dirty="0" smtClean="0"/>
              <a:t>Also what </a:t>
            </a:r>
            <a:r>
              <a:rPr lang="en-US" sz="2400" dirty="0"/>
              <a:t>is the probability that a randomly selected American has an IQ </a:t>
            </a:r>
            <a:r>
              <a:rPr lang="en-US" sz="2400" b="1" dirty="0"/>
              <a:t>above</a:t>
            </a:r>
            <a:r>
              <a:rPr lang="en-US" sz="2400" dirty="0"/>
              <a:t> 140?</a:t>
            </a:r>
          </a:p>
        </p:txBody>
      </p:sp>
    </p:spTree>
    <p:extLst>
      <p:ext uri="{BB962C8B-B14F-4D97-AF65-F5344CB8AC3E}">
        <p14:creationId xmlns:p14="http://schemas.microsoft.com/office/powerpoint/2010/main" val="1407496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8136904" cy="5262979"/>
          </a:xfrm>
          <a:prstGeom prst="rect">
            <a:avLst/>
          </a:prstGeom>
        </p:spPr>
        <p:txBody>
          <a:bodyPr wrap="square">
            <a:spAutoFit/>
          </a:bodyPr>
          <a:lstStyle/>
          <a:p>
            <a:r>
              <a:rPr lang="en-US" sz="2400" dirty="0"/>
              <a:t>Suppose </a:t>
            </a:r>
            <a:r>
              <a:rPr lang="en-US" sz="2400" i="1" dirty="0"/>
              <a:t>X</a:t>
            </a:r>
            <a:r>
              <a:rPr lang="en-US" sz="2400" dirty="0"/>
              <a:t>, the grade on a midterm exam, is normally distributed with mean 70 and standard deviation 10. The instructor wants to give 15% of the class an </a:t>
            </a:r>
            <a:r>
              <a:rPr lang="en-US" sz="2400" dirty="0" smtClean="0"/>
              <a:t>A (the highest grade). </a:t>
            </a:r>
          </a:p>
          <a:p>
            <a:endParaRPr lang="en-US" sz="2400" dirty="0"/>
          </a:p>
          <a:p>
            <a:r>
              <a:rPr lang="en-US" sz="2400" dirty="0" smtClean="0"/>
              <a:t>What </a:t>
            </a:r>
            <a:r>
              <a:rPr lang="en-US" sz="2400" dirty="0"/>
              <a:t>cutoff should the instructor use to determine who gets an A</a:t>
            </a:r>
            <a:r>
              <a:rPr lang="en-US" sz="2400" dirty="0" smtClean="0"/>
              <a:t>?</a:t>
            </a:r>
          </a:p>
          <a:p>
            <a:r>
              <a:rPr lang="en-US" sz="2400" dirty="0" smtClean="0"/>
              <a:t/>
            </a:r>
            <a:br>
              <a:rPr lang="en-US" sz="2400" dirty="0" smtClean="0"/>
            </a:br>
            <a:r>
              <a:rPr lang="en-US" sz="2400" dirty="0"/>
              <a:t>The instructor now wants to give 10% of the class an A</a:t>
            </a:r>
            <a:r>
              <a:rPr lang="en-US" sz="2400" dirty="0" smtClean="0"/>
              <a:t>− (the second highest grade).</a:t>
            </a:r>
            <a:r>
              <a:rPr lang="en-US" sz="2400" dirty="0"/>
              <a:t> What cutoff should the instructor use to determine who gets an A−</a:t>
            </a:r>
            <a:r>
              <a:rPr lang="en-US" sz="2400" dirty="0" smtClean="0"/>
              <a:t>?</a:t>
            </a:r>
          </a:p>
          <a:p>
            <a:endParaRPr lang="en-US" sz="2400" dirty="0"/>
          </a:p>
          <a:p>
            <a:r>
              <a:rPr lang="en-US" sz="2400" dirty="0" smtClean="0"/>
              <a:t>The instructor fails a student if the score is less than 40. What is the probability that a student will fail the exam?</a:t>
            </a:r>
            <a:endParaRPr lang="en-CA" sz="2400" dirty="0"/>
          </a:p>
        </p:txBody>
      </p:sp>
    </p:spTree>
    <p:extLst>
      <p:ext uri="{BB962C8B-B14F-4D97-AF65-F5344CB8AC3E}">
        <p14:creationId xmlns:p14="http://schemas.microsoft.com/office/powerpoint/2010/main" val="1164270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1263" y="1052736"/>
            <a:ext cx="7632848" cy="4401205"/>
          </a:xfrm>
          <a:prstGeom prst="rect">
            <a:avLst/>
          </a:prstGeom>
        </p:spPr>
        <p:txBody>
          <a:bodyPr wrap="square">
            <a:spAutoFit/>
          </a:bodyPr>
          <a:lstStyle/>
          <a:p>
            <a:r>
              <a:rPr lang="en-US" sz="2800" dirty="0"/>
              <a:t>Suppose</a:t>
            </a:r>
            <a:r>
              <a:rPr lang="en-US" sz="2800" dirty="0" smtClean="0"/>
              <a:t>, from a Normal distribution(</a:t>
            </a:r>
            <a:r>
              <a:rPr lang="el-GR" sz="2800" dirty="0" smtClean="0"/>
              <a:t>μ=20</a:t>
            </a:r>
            <a:r>
              <a:rPr lang="el-GR" sz="2800" dirty="0"/>
              <a:t>, </a:t>
            </a:r>
            <a:r>
              <a:rPr lang="el-GR" sz="2800" dirty="0" smtClean="0"/>
              <a:t>σ=5</a:t>
            </a:r>
            <a:r>
              <a:rPr lang="en-US" sz="2800" dirty="0" smtClean="0"/>
              <a:t>), we </a:t>
            </a:r>
            <a:r>
              <a:rPr lang="en-US" sz="2800" dirty="0"/>
              <a:t>draw a sample of size </a:t>
            </a:r>
            <a:r>
              <a:rPr lang="en-US" sz="2800" dirty="0" smtClean="0"/>
              <a:t>n=16 and </a:t>
            </a:r>
            <a:r>
              <a:rPr lang="en-US" sz="2800" dirty="0"/>
              <a:t>want to know how likely we are to see a sample average greater than </a:t>
            </a:r>
            <a:r>
              <a:rPr lang="en-US" sz="2800" dirty="0" smtClean="0"/>
              <a:t>22?</a:t>
            </a:r>
          </a:p>
          <a:p>
            <a:endParaRPr lang="en-US" sz="2800" dirty="0"/>
          </a:p>
          <a:p>
            <a:r>
              <a:rPr lang="en-US" sz="2800" dirty="0"/>
              <a:t>Suppose we were to select a sample of size 49 in the example above instead of n=16. How will this affect the standard error of the mean? How do you think this will affect the probability that the sample mean will be &gt;22? </a:t>
            </a:r>
          </a:p>
        </p:txBody>
      </p:sp>
    </p:spTree>
    <p:extLst>
      <p:ext uri="{BB962C8B-B14F-4D97-AF65-F5344CB8AC3E}">
        <p14:creationId xmlns:p14="http://schemas.microsoft.com/office/powerpoint/2010/main" val="3964868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Boys </a:t>
            </a:r>
            <a:r>
              <a:rPr lang="en-US" dirty="0"/>
              <a:t>of a certain age are known to have a mean weight of </a:t>
            </a:r>
            <a:r>
              <a:rPr lang="en-US" i="1" dirty="0"/>
              <a:t>μ</a:t>
            </a:r>
            <a:r>
              <a:rPr lang="en-US" dirty="0"/>
              <a:t> = 85 pounds. A complaint is made that the boys living in a municipal children's home are underfed. As one bit of evidence, </a:t>
            </a:r>
            <a:r>
              <a:rPr lang="en-US" i="1" dirty="0"/>
              <a:t>n</a:t>
            </a:r>
            <a:r>
              <a:rPr lang="en-US" dirty="0"/>
              <a:t> = 25 boys (of the same age) are weighed and found to have a mean weight of </a:t>
            </a:r>
            <a:r>
              <a:rPr lang="en-US" dirty="0" smtClean="0"/>
              <a:t>¯x</a:t>
            </a:r>
            <a:r>
              <a:rPr lang="en-US" dirty="0"/>
              <a:t>¯ = 80.94 </a:t>
            </a:r>
            <a:r>
              <a:rPr lang="en-US" dirty="0" smtClean="0"/>
              <a:t>pounds with a standard deviation of 10 pounds. </a:t>
            </a:r>
            <a:r>
              <a:rPr lang="en-US" dirty="0"/>
              <a:t> Based on the available data, what should be concluded concerning the complaint?</a:t>
            </a:r>
          </a:p>
          <a:p>
            <a:pPr marL="0" indent="0">
              <a:buNone/>
            </a:pPr>
            <a:endParaRPr lang="en-CA" dirty="0"/>
          </a:p>
        </p:txBody>
      </p:sp>
    </p:spTree>
    <p:extLst>
      <p:ext uri="{BB962C8B-B14F-4D97-AF65-F5344CB8AC3E}">
        <p14:creationId xmlns:p14="http://schemas.microsoft.com/office/powerpoint/2010/main" val="3563761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1615388"/>
              </p:ext>
            </p:extLst>
          </p:nvPr>
        </p:nvGraphicFramePr>
        <p:xfrm>
          <a:off x="611560" y="2708920"/>
          <a:ext cx="8229600" cy="1183432"/>
        </p:xfrm>
        <a:graphic>
          <a:graphicData uri="http://schemas.openxmlformats.org/drawingml/2006/table">
            <a:tbl>
              <a:tblPr/>
              <a:tblGrid>
                <a:gridCol w="822960"/>
                <a:gridCol w="822960"/>
                <a:gridCol w="822960"/>
                <a:gridCol w="822960"/>
                <a:gridCol w="822960"/>
                <a:gridCol w="822960"/>
                <a:gridCol w="822960"/>
                <a:gridCol w="822960"/>
                <a:gridCol w="822960"/>
                <a:gridCol w="822960"/>
              </a:tblGrid>
              <a:tr h="295858">
                <a:tc gridSpan="5">
                  <a:txBody>
                    <a:bodyPr/>
                    <a:lstStyle/>
                    <a:p>
                      <a:r>
                        <a:rPr lang="en-US" sz="1600" dirty="0">
                          <a:effectLst/>
                        </a:rPr>
                        <a:t>New machine</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r>
                        <a:rPr lang="en-US" sz="1600">
                          <a:effectLst/>
                        </a:rPr>
                        <a:t>Old machine</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58">
                <a:tc>
                  <a:txBody>
                    <a:bodyPr/>
                    <a:lstStyle/>
                    <a:p>
                      <a:r>
                        <a:rPr lang="en-US" sz="1600">
                          <a:effectLst/>
                        </a:rPr>
                        <a:t>42.1</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dirty="0">
                          <a:effectLst/>
                        </a:rPr>
                        <a:t>41.3</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42.4</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43.2</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41.8</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42.7</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43.8</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42.5</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43.1</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44.0</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r>
              <a:tr h="295858">
                <a:tc>
                  <a:txBody>
                    <a:bodyPr/>
                    <a:lstStyle/>
                    <a:p>
                      <a:r>
                        <a:rPr lang="en-US" sz="1600">
                          <a:effectLst/>
                        </a:rPr>
                        <a:t>41.0</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41.8</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42.8</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42.3</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42.7</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43.6</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43.3</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43.5</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41.7</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a:txBody>
                    <a:bodyPr/>
                    <a:lstStyle/>
                    <a:p>
                      <a:r>
                        <a:rPr lang="en-US" sz="1600">
                          <a:effectLst/>
                        </a:rPr>
                        <a:t>44.1</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r>
              <a:tr h="295858">
                <a:tc gridSpan="5">
                  <a:txBody>
                    <a:bodyPr/>
                    <a:lstStyle/>
                    <a:p>
                      <a:r>
                        <a:rPr lang="en-US" sz="1600" b="0" i="0" dirty="0" smtClean="0">
                          <a:effectLst/>
                          <a:latin typeface="MJXc-TeX-main-R"/>
                        </a:rPr>
                        <a:t>¯</a:t>
                      </a:r>
                      <a:r>
                        <a:rPr lang="en-US" sz="1600" b="0" i="0" dirty="0" smtClean="0">
                          <a:effectLst/>
                          <a:latin typeface="MJXc-TeX-math-I"/>
                        </a:rPr>
                        <a:t>x1</a:t>
                      </a:r>
                      <a:r>
                        <a:rPr lang="en-US" sz="1600" b="0" i="0" dirty="0" smtClean="0">
                          <a:effectLst/>
                          <a:latin typeface="MJXc-TeX-main-R"/>
                        </a:rPr>
                        <a:t>¯</a:t>
                      </a:r>
                      <a:r>
                        <a:rPr lang="en-US" sz="1600" dirty="0">
                          <a:effectLst/>
                        </a:rPr>
                        <a:t> = 42.14, </a:t>
                      </a:r>
                      <a:r>
                        <a:rPr lang="en-US" sz="1600" i="1" dirty="0">
                          <a:effectLst/>
                        </a:rPr>
                        <a:t>s</a:t>
                      </a:r>
                      <a:r>
                        <a:rPr lang="en-US" sz="1600" baseline="-25000" dirty="0">
                          <a:effectLst/>
                        </a:rPr>
                        <a:t>1</a:t>
                      </a:r>
                      <a:r>
                        <a:rPr lang="en-US" sz="1600" dirty="0">
                          <a:effectLst/>
                        </a:rPr>
                        <a:t> = 0.683</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r>
                        <a:rPr lang="en-US" sz="1600" b="0" i="0" dirty="0" smtClean="0">
                          <a:effectLst/>
                          <a:latin typeface="MJXc-TeX-main-R"/>
                        </a:rPr>
                        <a:t>¯</a:t>
                      </a:r>
                      <a:r>
                        <a:rPr lang="en-US" sz="1600" b="0" i="0" dirty="0" smtClean="0">
                          <a:effectLst/>
                          <a:latin typeface="MJXc-TeX-math-I"/>
                        </a:rPr>
                        <a:t>x2</a:t>
                      </a:r>
                      <a:r>
                        <a:rPr lang="en-US" sz="1600" b="0" i="0" dirty="0" smtClean="0">
                          <a:effectLst/>
                          <a:latin typeface="MJXc-TeX-main-R"/>
                        </a:rPr>
                        <a:t>¯</a:t>
                      </a:r>
                      <a:r>
                        <a:rPr lang="en-US" sz="1600" dirty="0" smtClean="0">
                          <a:effectLst/>
                        </a:rPr>
                        <a:t>= </a:t>
                      </a:r>
                      <a:r>
                        <a:rPr lang="en-US" sz="1600" dirty="0">
                          <a:effectLst/>
                        </a:rPr>
                        <a:t>43.23, </a:t>
                      </a:r>
                      <a:r>
                        <a:rPr lang="en-US" sz="1600" i="1" dirty="0">
                          <a:effectLst/>
                        </a:rPr>
                        <a:t>s</a:t>
                      </a:r>
                      <a:r>
                        <a:rPr lang="en-US" sz="1600" baseline="-25000" dirty="0">
                          <a:effectLst/>
                        </a:rPr>
                        <a:t>2</a:t>
                      </a:r>
                      <a:r>
                        <a:rPr lang="en-US" sz="1600" dirty="0">
                          <a:effectLst/>
                        </a:rPr>
                        <a:t> = 0.750</a:t>
                      </a:r>
                    </a:p>
                  </a:txBody>
                  <a:tcPr marL="25505" marR="25505" marT="25505" marB="25505" anchor="ctr">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solidFill>
                      <a:srgbClr val="E2E5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5" name="Rectangle 2"/>
          <p:cNvSpPr>
            <a:spLocks noChangeArrowheads="1"/>
          </p:cNvSpPr>
          <p:nvPr/>
        </p:nvSpPr>
        <p:spPr bwMode="auto">
          <a:xfrm rot="10800000" flipV="1">
            <a:off x="1259630" y="1297552"/>
            <a:ext cx="662473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In a packing plant, a machine packs cartons with jars. It is supposed that a new machine will pack faster on the average than the machine currently used. To test that hypothesis, the times it takes each machine to pack ten cartons are recorded. The results in seconds, are shown in the following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331640" y="4051301"/>
            <a:ext cx="6480720" cy="923330"/>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Times New Roman" pitchFamily="18" charset="0"/>
                <a:cs typeface="Times New Roman" pitchFamily="18" charset="0"/>
              </a:rPr>
              <a:t>Do the data provide sufficient evidence to conclude that, on the average, the new machine packs faster? Perform the required hypothesis test at the 5% level of significance.</a:t>
            </a:r>
            <a:endParaRPr lang="en-US" altLang="en-US" dirty="0"/>
          </a:p>
        </p:txBody>
      </p:sp>
    </p:spTree>
    <p:extLst>
      <p:ext uri="{BB962C8B-B14F-4D97-AF65-F5344CB8AC3E}">
        <p14:creationId xmlns:p14="http://schemas.microsoft.com/office/powerpoint/2010/main" val="3453132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51343276"/>
              </p:ext>
            </p:extLst>
          </p:nvPr>
        </p:nvGraphicFramePr>
        <p:xfrm>
          <a:off x="1547664" y="1988840"/>
          <a:ext cx="5013963" cy="822960"/>
        </p:xfrm>
        <a:graphic>
          <a:graphicData uri="http://schemas.openxmlformats.org/drawingml/2006/table">
            <a:tbl>
              <a:tblPr/>
              <a:tblGrid>
                <a:gridCol w="557107"/>
                <a:gridCol w="557107"/>
                <a:gridCol w="557107"/>
                <a:gridCol w="557107"/>
                <a:gridCol w="557107"/>
                <a:gridCol w="557107"/>
                <a:gridCol w="557107"/>
                <a:gridCol w="557107"/>
                <a:gridCol w="557107"/>
              </a:tblGrid>
              <a:tr h="0">
                <a:tc>
                  <a:txBody>
                    <a:bodyPr/>
                    <a:lstStyle/>
                    <a:p>
                      <a:pPr algn="l" fontAlgn="t"/>
                      <a:r>
                        <a:rPr lang="en-US" dirty="0">
                          <a:effectLst/>
                        </a:rPr>
                        <a:t>170</a:t>
                      </a:r>
                    </a:p>
                  </a:txBody>
                  <a:tcPr marL="0" marR="0" marT="0" marB="0">
                    <a:lnL>
                      <a:noFill/>
                    </a:lnL>
                    <a:lnR>
                      <a:noFill/>
                    </a:lnR>
                    <a:lnT>
                      <a:noFill/>
                    </a:lnT>
                    <a:lnB>
                      <a:noFill/>
                    </a:lnB>
                    <a:solidFill>
                      <a:srgbClr val="FFFFFF"/>
                    </a:solidFill>
                  </a:tcPr>
                </a:tc>
                <a:tc>
                  <a:txBody>
                    <a:bodyPr/>
                    <a:lstStyle/>
                    <a:p>
                      <a:pPr algn="l" fontAlgn="t"/>
                      <a:r>
                        <a:rPr lang="en-US">
                          <a:effectLst/>
                        </a:rPr>
                        <a:t>167</a:t>
                      </a:r>
                    </a:p>
                  </a:txBody>
                  <a:tcPr marL="0" marR="0" marT="0" marB="0">
                    <a:lnL>
                      <a:noFill/>
                    </a:lnL>
                    <a:lnR>
                      <a:noFill/>
                    </a:lnR>
                    <a:lnT>
                      <a:noFill/>
                    </a:lnT>
                    <a:lnB>
                      <a:noFill/>
                    </a:lnB>
                    <a:solidFill>
                      <a:srgbClr val="FFFFFF"/>
                    </a:solidFill>
                  </a:tcPr>
                </a:tc>
                <a:tc>
                  <a:txBody>
                    <a:bodyPr/>
                    <a:lstStyle/>
                    <a:p>
                      <a:pPr algn="l" fontAlgn="t"/>
                      <a:r>
                        <a:rPr lang="en-US">
                          <a:effectLst/>
                        </a:rPr>
                        <a:t>174</a:t>
                      </a:r>
                    </a:p>
                  </a:txBody>
                  <a:tcPr marL="0" marR="0" marT="0" marB="0">
                    <a:lnL>
                      <a:noFill/>
                    </a:lnL>
                    <a:lnR>
                      <a:noFill/>
                    </a:lnR>
                    <a:lnT>
                      <a:noFill/>
                    </a:lnT>
                    <a:lnB>
                      <a:noFill/>
                    </a:lnB>
                    <a:solidFill>
                      <a:srgbClr val="FFFFFF"/>
                    </a:solidFill>
                  </a:tcPr>
                </a:tc>
                <a:tc>
                  <a:txBody>
                    <a:bodyPr/>
                    <a:lstStyle/>
                    <a:p>
                      <a:pPr algn="l" fontAlgn="t"/>
                      <a:r>
                        <a:rPr lang="en-US">
                          <a:effectLst/>
                        </a:rPr>
                        <a:t>179</a:t>
                      </a:r>
                    </a:p>
                  </a:txBody>
                  <a:tcPr marL="0" marR="0" marT="0" marB="0">
                    <a:lnL>
                      <a:noFill/>
                    </a:lnL>
                    <a:lnR>
                      <a:noFill/>
                    </a:lnR>
                    <a:lnT>
                      <a:noFill/>
                    </a:lnT>
                    <a:lnB>
                      <a:noFill/>
                    </a:lnB>
                    <a:solidFill>
                      <a:srgbClr val="FFFFFF"/>
                    </a:solidFill>
                  </a:tcPr>
                </a:tc>
                <a:tc>
                  <a:txBody>
                    <a:bodyPr/>
                    <a:lstStyle/>
                    <a:p>
                      <a:pPr algn="l" fontAlgn="t"/>
                      <a:r>
                        <a:rPr lang="en-US">
                          <a:effectLst/>
                        </a:rPr>
                        <a:t>179</a:t>
                      </a:r>
                    </a:p>
                  </a:txBody>
                  <a:tcPr marL="0" marR="0" marT="0" marB="0">
                    <a:lnL>
                      <a:noFill/>
                    </a:lnL>
                    <a:lnR>
                      <a:noFill/>
                    </a:lnR>
                    <a:lnT>
                      <a:noFill/>
                    </a:lnT>
                    <a:lnB>
                      <a:noFill/>
                    </a:lnB>
                    <a:solidFill>
                      <a:srgbClr val="FFFFFF"/>
                    </a:solidFill>
                  </a:tcPr>
                </a:tc>
                <a:tc>
                  <a:txBody>
                    <a:bodyPr/>
                    <a:lstStyle/>
                    <a:p>
                      <a:pPr algn="l" fontAlgn="t"/>
                      <a:r>
                        <a:rPr lang="en-US">
                          <a:effectLst/>
                        </a:rPr>
                        <a:t>187</a:t>
                      </a:r>
                    </a:p>
                  </a:txBody>
                  <a:tcPr marL="0" marR="0" marT="0" marB="0">
                    <a:lnL>
                      <a:noFill/>
                    </a:lnL>
                    <a:lnR>
                      <a:noFill/>
                    </a:lnR>
                    <a:lnT>
                      <a:noFill/>
                    </a:lnT>
                    <a:lnB>
                      <a:noFill/>
                    </a:lnB>
                    <a:solidFill>
                      <a:srgbClr val="FFFFFF"/>
                    </a:solidFill>
                  </a:tcPr>
                </a:tc>
                <a:tc>
                  <a:txBody>
                    <a:bodyPr/>
                    <a:lstStyle/>
                    <a:p>
                      <a:pPr algn="l" fontAlgn="t"/>
                      <a:r>
                        <a:rPr lang="en-US">
                          <a:effectLst/>
                        </a:rPr>
                        <a:t>179</a:t>
                      </a:r>
                    </a:p>
                  </a:txBody>
                  <a:tcPr marL="0" marR="0" marT="0" marB="0">
                    <a:lnL>
                      <a:noFill/>
                    </a:lnL>
                    <a:lnR>
                      <a:noFill/>
                    </a:lnR>
                    <a:lnT>
                      <a:noFill/>
                    </a:lnT>
                    <a:lnB>
                      <a:noFill/>
                    </a:lnB>
                    <a:solidFill>
                      <a:srgbClr val="FFFFFF"/>
                    </a:solidFill>
                  </a:tcPr>
                </a:tc>
                <a:tc>
                  <a:txBody>
                    <a:bodyPr/>
                    <a:lstStyle/>
                    <a:p>
                      <a:pPr algn="l" fontAlgn="t"/>
                      <a:r>
                        <a:rPr lang="en-US">
                          <a:effectLst/>
                        </a:rPr>
                        <a:t>183</a:t>
                      </a:r>
                    </a:p>
                  </a:txBody>
                  <a:tcPr marL="0" marR="0" marT="0" marB="0">
                    <a:lnL>
                      <a:noFill/>
                    </a:lnL>
                    <a:lnR>
                      <a:noFill/>
                    </a:lnR>
                    <a:lnT>
                      <a:noFill/>
                    </a:lnT>
                    <a:lnB>
                      <a:noFill/>
                    </a:lnB>
                    <a:solidFill>
                      <a:srgbClr val="FFFFFF"/>
                    </a:solidFill>
                  </a:tcPr>
                </a:tc>
                <a:tc>
                  <a:txBody>
                    <a:bodyPr/>
                    <a:lstStyle/>
                    <a:p>
                      <a:pPr algn="l" fontAlgn="t"/>
                      <a:r>
                        <a:rPr lang="en-US">
                          <a:effectLst/>
                        </a:rPr>
                        <a:t>179</a:t>
                      </a:r>
                    </a:p>
                  </a:txBody>
                  <a:tcPr marL="0" marR="0" marT="0" marB="0">
                    <a:lnL>
                      <a:noFill/>
                    </a:lnL>
                    <a:lnR>
                      <a:noFill/>
                    </a:lnR>
                    <a:lnT>
                      <a:noFill/>
                    </a:lnT>
                    <a:lnB>
                      <a:noFill/>
                    </a:lnB>
                    <a:solidFill>
                      <a:srgbClr val="FFFFFF"/>
                    </a:solidFill>
                  </a:tcPr>
                </a:tc>
              </a:tr>
              <a:tr h="0">
                <a:tc>
                  <a:txBody>
                    <a:bodyPr/>
                    <a:lstStyle/>
                    <a:p>
                      <a:pPr algn="l" fontAlgn="t"/>
                      <a:r>
                        <a:rPr lang="en-US" dirty="0">
                          <a:effectLst/>
                        </a:rPr>
                        <a:t>156</a:t>
                      </a:r>
                    </a:p>
                  </a:txBody>
                  <a:tcPr marL="0" marR="0" marT="0" marB="0">
                    <a:lnL>
                      <a:noFill/>
                    </a:lnL>
                    <a:lnR>
                      <a:noFill/>
                    </a:lnR>
                    <a:lnT>
                      <a:noFill/>
                    </a:lnT>
                    <a:lnB>
                      <a:noFill/>
                    </a:lnB>
                    <a:solidFill>
                      <a:srgbClr val="FFFFFF"/>
                    </a:solidFill>
                  </a:tcPr>
                </a:tc>
                <a:tc>
                  <a:txBody>
                    <a:bodyPr/>
                    <a:lstStyle/>
                    <a:p>
                      <a:pPr algn="l" fontAlgn="t"/>
                      <a:r>
                        <a:rPr lang="en-US" dirty="0">
                          <a:effectLst/>
                        </a:rPr>
                        <a:t>163</a:t>
                      </a:r>
                    </a:p>
                  </a:txBody>
                  <a:tcPr marL="0" marR="0" marT="0" marB="0">
                    <a:lnL>
                      <a:noFill/>
                    </a:lnL>
                    <a:lnR>
                      <a:noFill/>
                    </a:lnR>
                    <a:lnT>
                      <a:noFill/>
                    </a:lnT>
                    <a:lnB>
                      <a:noFill/>
                    </a:lnB>
                    <a:solidFill>
                      <a:srgbClr val="FFFFFF"/>
                    </a:solidFill>
                  </a:tcPr>
                </a:tc>
                <a:tc>
                  <a:txBody>
                    <a:bodyPr/>
                    <a:lstStyle/>
                    <a:p>
                      <a:pPr algn="l" fontAlgn="t"/>
                      <a:r>
                        <a:rPr lang="en-US">
                          <a:effectLst/>
                        </a:rPr>
                        <a:t>156</a:t>
                      </a:r>
                    </a:p>
                  </a:txBody>
                  <a:tcPr marL="0" marR="0" marT="0" marB="0">
                    <a:lnL>
                      <a:noFill/>
                    </a:lnL>
                    <a:lnR>
                      <a:noFill/>
                    </a:lnR>
                    <a:lnT>
                      <a:noFill/>
                    </a:lnT>
                    <a:lnB>
                      <a:noFill/>
                    </a:lnB>
                    <a:solidFill>
                      <a:srgbClr val="FFFFFF"/>
                    </a:solidFill>
                  </a:tcPr>
                </a:tc>
                <a:tc>
                  <a:txBody>
                    <a:bodyPr/>
                    <a:lstStyle/>
                    <a:p>
                      <a:pPr algn="l" fontAlgn="t"/>
                      <a:r>
                        <a:rPr lang="en-US">
                          <a:effectLst/>
                        </a:rPr>
                        <a:t>187</a:t>
                      </a:r>
                    </a:p>
                  </a:txBody>
                  <a:tcPr marL="0" marR="0" marT="0" marB="0">
                    <a:lnL>
                      <a:noFill/>
                    </a:lnL>
                    <a:lnR>
                      <a:noFill/>
                    </a:lnR>
                    <a:lnT>
                      <a:noFill/>
                    </a:lnT>
                    <a:lnB>
                      <a:noFill/>
                    </a:lnB>
                    <a:solidFill>
                      <a:srgbClr val="FFFFFF"/>
                    </a:solidFill>
                  </a:tcPr>
                </a:tc>
                <a:tc>
                  <a:txBody>
                    <a:bodyPr/>
                    <a:lstStyle/>
                    <a:p>
                      <a:pPr algn="l" fontAlgn="t"/>
                      <a:r>
                        <a:rPr lang="en-US">
                          <a:effectLst/>
                        </a:rPr>
                        <a:t>156</a:t>
                      </a:r>
                    </a:p>
                  </a:txBody>
                  <a:tcPr marL="0" marR="0" marT="0" marB="0">
                    <a:lnL>
                      <a:noFill/>
                    </a:lnL>
                    <a:lnR>
                      <a:noFill/>
                    </a:lnR>
                    <a:lnT>
                      <a:noFill/>
                    </a:lnT>
                    <a:lnB>
                      <a:noFill/>
                    </a:lnB>
                    <a:solidFill>
                      <a:srgbClr val="FFFFFF"/>
                    </a:solidFill>
                  </a:tcPr>
                </a:tc>
                <a:tc>
                  <a:txBody>
                    <a:bodyPr/>
                    <a:lstStyle/>
                    <a:p>
                      <a:pPr algn="l" fontAlgn="t"/>
                      <a:r>
                        <a:rPr lang="en-US">
                          <a:effectLst/>
                        </a:rPr>
                        <a:t>167</a:t>
                      </a:r>
                    </a:p>
                  </a:txBody>
                  <a:tcPr marL="0" marR="0" marT="0" marB="0">
                    <a:lnL>
                      <a:noFill/>
                    </a:lnL>
                    <a:lnR>
                      <a:noFill/>
                    </a:lnR>
                    <a:lnT>
                      <a:noFill/>
                    </a:lnT>
                    <a:lnB>
                      <a:noFill/>
                    </a:lnB>
                    <a:solidFill>
                      <a:srgbClr val="FFFFFF"/>
                    </a:solidFill>
                  </a:tcPr>
                </a:tc>
                <a:tc>
                  <a:txBody>
                    <a:bodyPr/>
                    <a:lstStyle/>
                    <a:p>
                      <a:pPr algn="l" fontAlgn="t"/>
                      <a:r>
                        <a:rPr lang="en-US">
                          <a:effectLst/>
                        </a:rPr>
                        <a:t>156</a:t>
                      </a:r>
                    </a:p>
                  </a:txBody>
                  <a:tcPr marL="0" marR="0" marT="0" marB="0">
                    <a:lnL>
                      <a:noFill/>
                    </a:lnL>
                    <a:lnR>
                      <a:noFill/>
                    </a:lnR>
                    <a:lnT>
                      <a:noFill/>
                    </a:lnT>
                    <a:lnB>
                      <a:noFill/>
                    </a:lnB>
                    <a:solidFill>
                      <a:srgbClr val="FFFFFF"/>
                    </a:solidFill>
                  </a:tcPr>
                </a:tc>
                <a:tc>
                  <a:txBody>
                    <a:bodyPr/>
                    <a:lstStyle/>
                    <a:p>
                      <a:pPr algn="l" fontAlgn="t"/>
                      <a:r>
                        <a:rPr lang="en-US">
                          <a:effectLst/>
                        </a:rPr>
                        <a:t>174</a:t>
                      </a:r>
                    </a:p>
                  </a:txBody>
                  <a:tcPr marL="0" marR="0" marT="0" marB="0">
                    <a:lnL>
                      <a:noFill/>
                    </a:lnL>
                    <a:lnR>
                      <a:noFill/>
                    </a:lnR>
                    <a:lnT>
                      <a:noFill/>
                    </a:lnT>
                    <a:lnB>
                      <a:noFill/>
                    </a:lnB>
                    <a:solidFill>
                      <a:srgbClr val="FFFFFF"/>
                    </a:solidFill>
                  </a:tcPr>
                </a:tc>
                <a:tc>
                  <a:txBody>
                    <a:bodyPr/>
                    <a:lstStyle/>
                    <a:p>
                      <a:pPr algn="l" fontAlgn="t"/>
                      <a:r>
                        <a:rPr lang="en-US">
                          <a:effectLst/>
                        </a:rPr>
                        <a:t>170</a:t>
                      </a:r>
                    </a:p>
                  </a:txBody>
                  <a:tcPr marL="0" marR="0" marT="0" marB="0">
                    <a:lnL>
                      <a:noFill/>
                    </a:lnL>
                    <a:lnR>
                      <a:noFill/>
                    </a:lnR>
                    <a:lnT>
                      <a:noFill/>
                    </a:lnT>
                    <a:lnB>
                      <a:noFill/>
                    </a:lnB>
                    <a:solidFill>
                      <a:srgbClr val="FFFFFF"/>
                    </a:solidFill>
                  </a:tcPr>
                </a:tc>
              </a:tr>
              <a:tr h="0">
                <a:tc>
                  <a:txBody>
                    <a:bodyPr/>
                    <a:lstStyle/>
                    <a:p>
                      <a:pPr algn="l" fontAlgn="t"/>
                      <a:r>
                        <a:rPr lang="en-US" dirty="0">
                          <a:effectLst/>
                        </a:rPr>
                        <a:t>183</a:t>
                      </a:r>
                    </a:p>
                  </a:txBody>
                  <a:tcPr marL="0" marR="0" marT="0" marB="0">
                    <a:lnL>
                      <a:noFill/>
                    </a:lnL>
                    <a:lnR>
                      <a:noFill/>
                    </a:lnR>
                    <a:lnT>
                      <a:noFill/>
                    </a:lnT>
                    <a:lnB>
                      <a:noFill/>
                    </a:lnB>
                    <a:solidFill>
                      <a:srgbClr val="FFFFFF"/>
                    </a:solidFill>
                  </a:tcPr>
                </a:tc>
                <a:tc>
                  <a:txBody>
                    <a:bodyPr/>
                    <a:lstStyle/>
                    <a:p>
                      <a:pPr algn="l" fontAlgn="t"/>
                      <a:r>
                        <a:rPr lang="en-US">
                          <a:effectLst/>
                        </a:rPr>
                        <a:t>179</a:t>
                      </a:r>
                    </a:p>
                  </a:txBody>
                  <a:tcPr marL="0" marR="0" marT="0" marB="0">
                    <a:lnL>
                      <a:noFill/>
                    </a:lnL>
                    <a:lnR>
                      <a:noFill/>
                    </a:lnR>
                    <a:lnT>
                      <a:noFill/>
                    </a:lnT>
                    <a:lnB>
                      <a:noFill/>
                    </a:lnB>
                    <a:solidFill>
                      <a:srgbClr val="FFFFFF"/>
                    </a:solidFill>
                  </a:tcPr>
                </a:tc>
                <a:tc>
                  <a:txBody>
                    <a:bodyPr/>
                    <a:lstStyle/>
                    <a:p>
                      <a:pPr algn="l" fontAlgn="t"/>
                      <a:r>
                        <a:rPr lang="en-US">
                          <a:effectLst/>
                        </a:rPr>
                        <a:t>174</a:t>
                      </a:r>
                    </a:p>
                  </a:txBody>
                  <a:tcPr marL="0" marR="0" marT="0" marB="0">
                    <a:lnL>
                      <a:noFill/>
                    </a:lnL>
                    <a:lnR>
                      <a:noFill/>
                    </a:lnR>
                    <a:lnT>
                      <a:noFill/>
                    </a:lnT>
                    <a:lnB>
                      <a:noFill/>
                    </a:lnB>
                    <a:solidFill>
                      <a:srgbClr val="FFFFFF"/>
                    </a:solidFill>
                  </a:tcPr>
                </a:tc>
                <a:tc>
                  <a:txBody>
                    <a:bodyPr/>
                    <a:lstStyle/>
                    <a:p>
                      <a:pPr algn="l" fontAlgn="t"/>
                      <a:r>
                        <a:rPr lang="en-US">
                          <a:effectLst/>
                        </a:rPr>
                        <a:t>179</a:t>
                      </a:r>
                    </a:p>
                  </a:txBody>
                  <a:tcPr marL="0" marR="0" marT="0" marB="0">
                    <a:lnL>
                      <a:noFill/>
                    </a:lnL>
                    <a:lnR>
                      <a:noFill/>
                    </a:lnR>
                    <a:lnT>
                      <a:noFill/>
                    </a:lnT>
                    <a:lnB>
                      <a:noFill/>
                    </a:lnB>
                    <a:solidFill>
                      <a:srgbClr val="FFFFFF"/>
                    </a:solidFill>
                  </a:tcPr>
                </a:tc>
                <a:tc>
                  <a:txBody>
                    <a:bodyPr/>
                    <a:lstStyle/>
                    <a:p>
                      <a:pPr algn="l" fontAlgn="t"/>
                      <a:r>
                        <a:rPr lang="en-US">
                          <a:effectLst/>
                        </a:rPr>
                        <a:t>170</a:t>
                      </a:r>
                    </a:p>
                  </a:txBody>
                  <a:tcPr marL="0" marR="0" marT="0" marB="0">
                    <a:lnL>
                      <a:noFill/>
                    </a:lnL>
                    <a:lnR>
                      <a:noFill/>
                    </a:lnR>
                    <a:lnT>
                      <a:noFill/>
                    </a:lnT>
                    <a:lnB>
                      <a:noFill/>
                    </a:lnB>
                    <a:solidFill>
                      <a:srgbClr val="FFFFFF"/>
                    </a:solidFill>
                  </a:tcPr>
                </a:tc>
                <a:tc>
                  <a:txBody>
                    <a:bodyPr/>
                    <a:lstStyle/>
                    <a:p>
                      <a:pPr algn="l" fontAlgn="t"/>
                      <a:r>
                        <a:rPr lang="en-US">
                          <a:effectLst/>
                        </a:rPr>
                        <a:t>159</a:t>
                      </a:r>
                    </a:p>
                  </a:txBody>
                  <a:tcPr marL="0" marR="0" marT="0" marB="0">
                    <a:lnL>
                      <a:noFill/>
                    </a:lnL>
                    <a:lnR>
                      <a:noFill/>
                    </a:lnR>
                    <a:lnT>
                      <a:noFill/>
                    </a:lnT>
                    <a:lnB>
                      <a:noFill/>
                    </a:lnB>
                    <a:solidFill>
                      <a:srgbClr val="FFFFFF"/>
                    </a:solidFill>
                  </a:tcPr>
                </a:tc>
                <a:tc>
                  <a:txBody>
                    <a:bodyPr/>
                    <a:lstStyle/>
                    <a:p>
                      <a:pPr algn="l" fontAlgn="t"/>
                      <a:r>
                        <a:rPr lang="en-US">
                          <a:effectLst/>
                        </a:rPr>
                        <a:t>187</a:t>
                      </a:r>
                    </a:p>
                  </a:txBody>
                  <a:tcPr marL="0" marR="0" marT="0" marB="0">
                    <a:lnL>
                      <a:noFill/>
                    </a:lnL>
                    <a:lnR>
                      <a:noFill/>
                    </a:lnR>
                    <a:lnT>
                      <a:noFill/>
                    </a:lnT>
                    <a:lnB>
                      <a:noFill/>
                    </a:lnB>
                    <a:solidFill>
                      <a:srgbClr val="FFFFFF"/>
                    </a:solidFill>
                  </a:tcPr>
                </a:tc>
                <a:tc>
                  <a:txBody>
                    <a:bodyPr/>
                    <a:lstStyle/>
                    <a:p>
                      <a:pPr algn="l" fontAlgn="t"/>
                      <a:r>
                        <a:rPr lang="en-US">
                          <a:effectLst/>
                        </a:rPr>
                        <a:t> </a:t>
                      </a:r>
                    </a:p>
                  </a:txBody>
                  <a:tcPr marL="0" marR="0" marT="0" marB="0">
                    <a:lnL>
                      <a:noFill/>
                    </a:lnL>
                    <a:lnR>
                      <a:noFill/>
                    </a:lnR>
                    <a:lnT>
                      <a:noFill/>
                    </a:lnT>
                    <a:lnB>
                      <a:noFill/>
                    </a:lnB>
                    <a:solidFill>
                      <a:srgbClr val="FFFFFF"/>
                    </a:solidFill>
                  </a:tcPr>
                </a:tc>
                <a:tc>
                  <a:txBody>
                    <a:bodyPr/>
                    <a:lstStyle/>
                    <a:p>
                      <a:pPr algn="l" fontAlgn="t"/>
                      <a:r>
                        <a:rPr lang="en-US" dirty="0">
                          <a:effectLst/>
                        </a:rPr>
                        <a:t> </a:t>
                      </a:r>
                    </a:p>
                  </a:txBody>
                  <a:tcPr marL="0" marR="0" marT="0" marB="0">
                    <a:lnL>
                      <a:noFill/>
                    </a:lnL>
                    <a:lnR>
                      <a:noFill/>
                    </a:lnR>
                    <a:lnT>
                      <a:noFill/>
                    </a:lnT>
                    <a:lnB>
                      <a:noFill/>
                    </a:lnB>
                    <a:solidFill>
                      <a:srgbClr val="FFFFFF"/>
                    </a:solidFill>
                  </a:tcPr>
                </a:tc>
              </a:tr>
            </a:tbl>
          </a:graphicData>
        </a:graphic>
      </p:graphicFrame>
      <p:sp>
        <p:nvSpPr>
          <p:cNvPr id="3" name="Rectangle 1"/>
          <p:cNvSpPr>
            <a:spLocks noChangeArrowheads="1"/>
          </p:cNvSpPr>
          <p:nvPr/>
        </p:nvSpPr>
        <p:spPr bwMode="auto">
          <a:xfrm>
            <a:off x="971600" y="836712"/>
            <a:ext cx="6733146"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B444F"/>
                </a:solidFill>
                <a:effectLst/>
                <a:latin typeface="-apple-system"/>
                <a:cs typeface="Arial" pitchFamily="34" charset="0"/>
              </a:rPr>
              <a:t>An engineer measured the </a:t>
            </a:r>
            <a:r>
              <a:rPr kumimoji="0" lang="en-US" altLang="en-US" sz="2000" b="0" i="0" u="none" strike="noStrike" cap="none" normalizeH="0" baseline="0" dirty="0" err="1" smtClean="0">
                <a:ln>
                  <a:noFill/>
                </a:ln>
                <a:solidFill>
                  <a:srgbClr val="3B444F"/>
                </a:solidFill>
                <a:effectLst/>
                <a:latin typeface="-apple-system"/>
                <a:cs typeface="Arial" pitchFamily="34" charset="0"/>
              </a:rPr>
              <a:t>Brinell</a:t>
            </a:r>
            <a:r>
              <a:rPr kumimoji="0" lang="en-US" altLang="en-US" sz="2000" b="0" i="0" u="none" strike="noStrike" cap="none" normalizeH="0" baseline="0" dirty="0" smtClean="0">
                <a:ln>
                  <a:noFill/>
                </a:ln>
                <a:solidFill>
                  <a:srgbClr val="3B444F"/>
                </a:solidFill>
                <a:effectLst/>
                <a:latin typeface="-apple-system"/>
                <a:cs typeface="Arial" pitchFamily="34" charset="0"/>
              </a:rPr>
              <a:t> hardness of 25 pieces of ductile iron that were </a:t>
            </a:r>
            <a:r>
              <a:rPr kumimoji="0" lang="en-US" altLang="en-US" sz="2000" b="0" i="0" u="none" strike="noStrike" cap="none" normalizeH="0" baseline="0" dirty="0" err="1" smtClean="0">
                <a:ln>
                  <a:noFill/>
                </a:ln>
                <a:solidFill>
                  <a:srgbClr val="3B444F"/>
                </a:solidFill>
                <a:effectLst/>
                <a:latin typeface="-apple-system"/>
                <a:cs typeface="Arial" pitchFamily="34" charset="0"/>
              </a:rPr>
              <a:t>subcritically</a:t>
            </a:r>
            <a:r>
              <a:rPr kumimoji="0" lang="en-US" altLang="en-US" sz="2000" b="0" i="0" u="none" strike="noStrike" cap="none" normalizeH="0" baseline="0" dirty="0" smtClean="0">
                <a:ln>
                  <a:noFill/>
                </a:ln>
                <a:solidFill>
                  <a:srgbClr val="3B444F"/>
                </a:solidFill>
                <a:effectLst/>
                <a:latin typeface="-apple-system"/>
                <a:cs typeface="Arial" pitchFamily="34" charset="0"/>
              </a:rPr>
              <a:t> annealed. The resulting data were:</a:t>
            </a:r>
          </a:p>
        </p:txBody>
      </p:sp>
      <p:sp>
        <p:nvSpPr>
          <p:cNvPr id="4" name="Rectangle 3"/>
          <p:cNvSpPr/>
          <p:nvPr/>
        </p:nvSpPr>
        <p:spPr>
          <a:xfrm>
            <a:off x="1043608" y="3068960"/>
            <a:ext cx="6768752" cy="923330"/>
          </a:xfrm>
          <a:prstGeom prst="rect">
            <a:avLst/>
          </a:prstGeom>
        </p:spPr>
        <p:txBody>
          <a:bodyPr wrap="square">
            <a:spAutoFit/>
          </a:bodyPr>
          <a:lstStyle/>
          <a:p>
            <a:pPr lvl="0" eaLnBrk="0" fontAlgn="base" hangingPunct="0">
              <a:spcBef>
                <a:spcPct val="0"/>
              </a:spcBef>
              <a:spcAft>
                <a:spcPct val="0"/>
              </a:spcAft>
            </a:pPr>
            <a:r>
              <a:rPr lang="en-US" altLang="en-US" dirty="0">
                <a:solidFill>
                  <a:srgbClr val="3B444F"/>
                </a:solidFill>
                <a:latin typeface="-apple-system"/>
                <a:cs typeface="Arial" pitchFamily="34" charset="0"/>
              </a:rPr>
              <a:t>The engineer hypothesized that the mean </a:t>
            </a:r>
            <a:r>
              <a:rPr lang="en-US" altLang="en-US" dirty="0" err="1">
                <a:solidFill>
                  <a:srgbClr val="3B444F"/>
                </a:solidFill>
                <a:latin typeface="-apple-system"/>
                <a:cs typeface="Arial" pitchFamily="34" charset="0"/>
              </a:rPr>
              <a:t>Brinell</a:t>
            </a:r>
            <a:r>
              <a:rPr lang="en-US" altLang="en-US" dirty="0">
                <a:solidFill>
                  <a:srgbClr val="3B444F"/>
                </a:solidFill>
                <a:latin typeface="-apple-system"/>
                <a:cs typeface="Arial" pitchFamily="34" charset="0"/>
              </a:rPr>
              <a:t> hardness of </a:t>
            </a:r>
            <a:r>
              <a:rPr lang="en-US" altLang="en-US" i="1" dirty="0">
                <a:solidFill>
                  <a:srgbClr val="3B444F"/>
                </a:solidFill>
                <a:latin typeface="-apple-system"/>
                <a:cs typeface="Arial" pitchFamily="34" charset="0"/>
              </a:rPr>
              <a:t>all</a:t>
            </a:r>
            <a:r>
              <a:rPr lang="en-US" altLang="en-US" dirty="0">
                <a:solidFill>
                  <a:srgbClr val="3B444F"/>
                </a:solidFill>
                <a:latin typeface="-apple-system"/>
                <a:cs typeface="Arial" pitchFamily="34" charset="0"/>
              </a:rPr>
              <a:t> such ductile iron pieces is greater than 170. </a:t>
            </a:r>
            <a:r>
              <a:rPr lang="en-US" altLang="en-US" dirty="0" smtClean="0">
                <a:solidFill>
                  <a:srgbClr val="3B444F"/>
                </a:solidFill>
                <a:latin typeface="-apple-system"/>
                <a:cs typeface="Arial" pitchFamily="34" charset="0"/>
              </a:rPr>
              <a:t>What would be the conclusion of the hypothesis test?</a:t>
            </a:r>
            <a:endParaRPr lang="en-US" altLang="en-US" sz="2800" dirty="0">
              <a:latin typeface="Arial" pitchFamily="34" charset="0"/>
              <a:cs typeface="Arial" pitchFamily="34" charset="0"/>
            </a:endParaRPr>
          </a:p>
        </p:txBody>
      </p:sp>
    </p:spTree>
    <p:extLst>
      <p:ext uri="{BB962C8B-B14F-4D97-AF65-F5344CB8AC3E}">
        <p14:creationId xmlns:p14="http://schemas.microsoft.com/office/powerpoint/2010/main" val="2143059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588</Words>
  <Application>Microsoft Office PowerPoint</Application>
  <PresentationFormat>On-screen Show (4:3)</PresentationFormat>
  <Paragraphs>102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Numerical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examples</dc:title>
  <dc:creator>Gitimoni Saikia</dc:creator>
  <cp:lastModifiedBy>Gitimoni Saikia</cp:lastModifiedBy>
  <cp:revision>20</cp:revision>
  <dcterms:created xsi:type="dcterms:W3CDTF">2018-12-04T13:51:18Z</dcterms:created>
  <dcterms:modified xsi:type="dcterms:W3CDTF">2019-04-30T14:34:25Z</dcterms:modified>
</cp:coreProperties>
</file>