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84" r:id="rId3"/>
    <p:sldId id="290" r:id="rId4"/>
    <p:sldId id="285" r:id="rId5"/>
    <p:sldId id="286" r:id="rId6"/>
    <p:sldId id="287" r:id="rId7"/>
    <p:sldId id="288" r:id="rId8"/>
    <p:sldId id="289" r:id="rId9"/>
    <p:sldId id="292" r:id="rId10"/>
    <p:sldId id="293" r:id="rId11"/>
    <p:sldId id="294" r:id="rId12"/>
    <p:sldId id="298" r:id="rId13"/>
    <p:sldId id="299" r:id="rId14"/>
    <p:sldId id="296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a2055dc5d412b7b" providerId="LiveId" clId="{60ACE9A2-2E94-4BA1-B97E-85DBA8DA90F2}"/>
    <pc:docChg chg="delSld modSld">
      <pc:chgData name=" " userId="0a2055dc5d412b7b" providerId="LiveId" clId="{60ACE9A2-2E94-4BA1-B97E-85DBA8DA90F2}" dt="2019-10-07T20:23:43.415" v="16" actId="6549"/>
      <pc:docMkLst>
        <pc:docMk/>
      </pc:docMkLst>
      <pc:sldChg chg="del">
        <pc:chgData name=" " userId="0a2055dc5d412b7b" providerId="LiveId" clId="{60ACE9A2-2E94-4BA1-B97E-85DBA8DA90F2}" dt="2019-10-07T20:23:14.323" v="11" actId="2696"/>
        <pc:sldMkLst>
          <pc:docMk/>
          <pc:sldMk cId="1773796779" sldId="258"/>
        </pc:sldMkLst>
      </pc:sldChg>
      <pc:sldChg chg="del">
        <pc:chgData name=" " userId="0a2055dc5d412b7b" providerId="LiveId" clId="{60ACE9A2-2E94-4BA1-B97E-85DBA8DA90F2}" dt="2019-10-07T20:23:14.321" v="10" actId="2696"/>
        <pc:sldMkLst>
          <pc:docMk/>
          <pc:sldMk cId="1568881852" sldId="259"/>
        </pc:sldMkLst>
      </pc:sldChg>
      <pc:sldChg chg="del">
        <pc:chgData name=" " userId="0a2055dc5d412b7b" providerId="LiveId" clId="{60ACE9A2-2E94-4BA1-B97E-85DBA8DA90F2}" dt="2019-10-07T20:23:14.275" v="1" actId="2696"/>
        <pc:sldMkLst>
          <pc:docMk/>
          <pc:sldMk cId="3770665492" sldId="262"/>
        </pc:sldMkLst>
      </pc:sldChg>
      <pc:sldChg chg="del">
        <pc:chgData name=" " userId="0a2055dc5d412b7b" providerId="LiveId" clId="{60ACE9A2-2E94-4BA1-B97E-85DBA8DA90F2}" dt="2019-10-07T20:23:14.317" v="9" actId="2696"/>
        <pc:sldMkLst>
          <pc:docMk/>
          <pc:sldMk cId="3606492666" sldId="271"/>
        </pc:sldMkLst>
      </pc:sldChg>
      <pc:sldChg chg="del">
        <pc:chgData name=" " userId="0a2055dc5d412b7b" providerId="LiveId" clId="{60ACE9A2-2E94-4BA1-B97E-85DBA8DA90F2}" dt="2019-10-07T20:23:14.300" v="7" actId="2696"/>
        <pc:sldMkLst>
          <pc:docMk/>
          <pc:sldMk cId="2712231922" sldId="272"/>
        </pc:sldMkLst>
      </pc:sldChg>
      <pc:sldChg chg="del">
        <pc:chgData name=" " userId="0a2055dc5d412b7b" providerId="LiveId" clId="{60ACE9A2-2E94-4BA1-B97E-85DBA8DA90F2}" dt="2019-10-07T20:23:14.311" v="8" actId="2696"/>
        <pc:sldMkLst>
          <pc:docMk/>
          <pc:sldMk cId="1888374410" sldId="273"/>
        </pc:sldMkLst>
      </pc:sldChg>
      <pc:sldChg chg="del">
        <pc:chgData name=" " userId="0a2055dc5d412b7b" providerId="LiveId" clId="{60ACE9A2-2E94-4BA1-B97E-85DBA8DA90F2}" dt="2019-10-07T20:23:14.296" v="6" actId="2696"/>
        <pc:sldMkLst>
          <pc:docMk/>
          <pc:sldMk cId="1477317245" sldId="274"/>
        </pc:sldMkLst>
      </pc:sldChg>
      <pc:sldChg chg="del">
        <pc:chgData name=" " userId="0a2055dc5d412b7b" providerId="LiveId" clId="{60ACE9A2-2E94-4BA1-B97E-85DBA8DA90F2}" dt="2019-10-07T20:23:14.291" v="5" actId="2696"/>
        <pc:sldMkLst>
          <pc:docMk/>
          <pc:sldMk cId="1465277647" sldId="275"/>
        </pc:sldMkLst>
      </pc:sldChg>
      <pc:sldChg chg="del">
        <pc:chgData name=" " userId="0a2055dc5d412b7b" providerId="LiveId" clId="{60ACE9A2-2E94-4BA1-B97E-85DBA8DA90F2}" dt="2019-10-07T20:23:14.288" v="4" actId="2696"/>
        <pc:sldMkLst>
          <pc:docMk/>
          <pc:sldMk cId="1409268186" sldId="276"/>
        </pc:sldMkLst>
      </pc:sldChg>
      <pc:sldChg chg="del">
        <pc:chgData name=" " userId="0a2055dc5d412b7b" providerId="LiveId" clId="{60ACE9A2-2E94-4BA1-B97E-85DBA8DA90F2}" dt="2019-10-07T20:23:14.285" v="3" actId="2696"/>
        <pc:sldMkLst>
          <pc:docMk/>
          <pc:sldMk cId="2403181337" sldId="278"/>
        </pc:sldMkLst>
      </pc:sldChg>
      <pc:sldChg chg="del">
        <pc:chgData name=" " userId="0a2055dc5d412b7b" providerId="LiveId" clId="{60ACE9A2-2E94-4BA1-B97E-85DBA8DA90F2}" dt="2019-10-07T20:23:14.282" v="2" actId="2696"/>
        <pc:sldMkLst>
          <pc:docMk/>
          <pc:sldMk cId="3609908181" sldId="280"/>
        </pc:sldMkLst>
      </pc:sldChg>
      <pc:sldChg chg="del">
        <pc:chgData name=" " userId="0a2055dc5d412b7b" providerId="LiveId" clId="{60ACE9A2-2E94-4BA1-B97E-85DBA8DA90F2}" dt="2019-10-07T20:23:14.272" v="0" actId="2696"/>
        <pc:sldMkLst>
          <pc:docMk/>
          <pc:sldMk cId="559828326" sldId="281"/>
        </pc:sldMkLst>
      </pc:sldChg>
      <pc:sldChg chg="modSp">
        <pc:chgData name=" " userId="0a2055dc5d412b7b" providerId="LiveId" clId="{60ACE9A2-2E94-4BA1-B97E-85DBA8DA90F2}" dt="2019-10-07T20:23:26.115" v="13" actId="20577"/>
        <pc:sldMkLst>
          <pc:docMk/>
          <pc:sldMk cId="2592608482" sldId="284"/>
        </pc:sldMkLst>
        <pc:spChg chg="mod">
          <ac:chgData name=" " userId="0a2055dc5d412b7b" providerId="LiveId" clId="{60ACE9A2-2E94-4BA1-B97E-85DBA8DA90F2}" dt="2019-10-07T20:23:26.115" v="13" actId="20577"/>
          <ac:spMkLst>
            <pc:docMk/>
            <pc:sldMk cId="2592608482" sldId="284"/>
            <ac:spMk id="2" creationId="{00000000-0000-0000-0000-000000000000}"/>
          </ac:spMkLst>
        </pc:spChg>
      </pc:sldChg>
      <pc:sldChg chg="modSp">
        <pc:chgData name=" " userId="0a2055dc5d412b7b" providerId="LiveId" clId="{60ACE9A2-2E94-4BA1-B97E-85DBA8DA90F2}" dt="2019-10-07T20:23:43.415" v="16" actId="6549"/>
        <pc:sldMkLst>
          <pc:docMk/>
          <pc:sldMk cId="3301324537" sldId="301"/>
        </pc:sldMkLst>
        <pc:spChg chg="mod">
          <ac:chgData name=" " userId="0a2055dc5d412b7b" providerId="LiveId" clId="{60ACE9A2-2E94-4BA1-B97E-85DBA8DA90F2}" dt="2019-10-07T20:23:43.415" v="16" actId="6549"/>
          <ac:spMkLst>
            <pc:docMk/>
            <pc:sldMk cId="3301324537" sldId="30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74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77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3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341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9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457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144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978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17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1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69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6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26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0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908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460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38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9594-0A00-4F7A-9177-33F0A632023D}" type="datetimeFigureOut">
              <a:rPr lang="en-CA" smtClean="0"/>
              <a:t>2019-10-07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CCFF-C4CB-4702-808E-78DCBC21F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0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59" y="0"/>
            <a:ext cx="9031515" cy="564094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03724" y="5417140"/>
            <a:ext cx="8422783" cy="12170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296033" y="5752849"/>
            <a:ext cx="4616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err="1">
                <a:solidFill>
                  <a:srgbClr val="FF0000"/>
                </a:solidFill>
              </a:rPr>
              <a:t>Fatemeh</a:t>
            </a:r>
            <a:r>
              <a:rPr lang="en-CA" sz="4400" dirty="0">
                <a:solidFill>
                  <a:srgbClr val="FF0000"/>
                </a:solidFill>
              </a:rPr>
              <a:t> </a:t>
            </a:r>
            <a:r>
              <a:rPr lang="en-CA" sz="4400" dirty="0" err="1">
                <a:solidFill>
                  <a:srgbClr val="FF0000"/>
                </a:solidFill>
              </a:rPr>
              <a:t>Kiaie</a:t>
            </a:r>
            <a:endParaRPr lang="en-CA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65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88316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Performance Evaluation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3698" y="1766886"/>
            <a:ext cx="9905999" cy="4648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Accuracy Score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C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0.9318181818181818</a:t>
            </a:r>
          </a:p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[[ 852    0    0    0    0    0    0]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  0    0  720    0    0    0    0]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  0    0 1822    0    0    0    0]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  0    0    0 1751    0    0    0]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  0    0    0    0 1762    0    0]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  0    0    0    0    0 1906    0]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   0    0    0    0    0    0 1747]]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7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866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88316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Performance Evaluation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7241" y="1578201"/>
            <a:ext cx="9905999" cy="4648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69" y="1578201"/>
            <a:ext cx="7115175" cy="3943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11" name="Picture 4" descr="Image result for wsn 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wsn 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wsn 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444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98" y="288316"/>
            <a:ext cx="10190746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Performance Evaluation without Elimination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3698" y="1766886"/>
            <a:ext cx="9905999" cy="4648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Accuracy Score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CA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0.881534090909091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Confusion Matrix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[[ 840,    4,    8,    0,    0,    0,    0],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   1,  303,  174,  160,   82,    0,    0],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   0,    1, 1716,   24,   81,    0,    0],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   0,    0,   19, 1621,  111,    0,    0],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   0,    0,   60,  225, 1416,   61,    0],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   0,    0,    0,   15,   75, 1741,   75],</a:t>
            </a:r>
          </a:p>
          <a:p>
            <a:pPr marL="722313" indent="0">
              <a:spcBef>
                <a:spcPts val="0"/>
              </a:spcBef>
              <a:buClr>
                <a:srgbClr val="FF0000"/>
              </a:buClr>
              <a:buNone/>
            </a:pPr>
            <a:r>
              <a:rPr lang="en-CA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   0,    0,    0,    0,    0,   75, 1672]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7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803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095" y="383277"/>
            <a:ext cx="10661385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Performance Evaluation Without Elimination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7241" y="1578201"/>
            <a:ext cx="9905999" cy="4648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11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500187"/>
            <a:ext cx="7077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0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8259" y="14317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0000FF"/>
                </a:solidFill>
              </a:rPr>
              <a:t>Performance Improvement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0927" y="1480686"/>
            <a:ext cx="9537473" cy="4412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4-folds modeling </a:t>
            </a:r>
          </a:p>
          <a:p>
            <a:pPr marL="711200" indent="-261938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Maximum Score: 0.9335227272727272</a:t>
            </a:r>
          </a:p>
          <a:p>
            <a:pPr marL="711200" indent="-261938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Best Model intercept: [ 13.09003088,   0.73509311,   0.70465072,  -0.8417617 ,  -2.50141104,  -5.5760216 , -38.81091931] </a:t>
            </a:r>
          </a:p>
          <a:p>
            <a:pPr marL="711200" indent="-261938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Coefficient:</a:t>
            </a:r>
          </a:p>
          <a:p>
            <a:pPr marL="447675" indent="442913">
              <a:buClr>
                <a:srgbClr val="FF0000"/>
              </a:buClr>
              <a:buNone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[[-8.838609  ],</a:t>
            </a:r>
          </a:p>
          <a:p>
            <a:pPr marL="449262" indent="0">
              <a:buClr>
                <a:srgbClr val="FF0000"/>
              </a:buClr>
              <a:buNone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[-1.0523147 ],</a:t>
            </a:r>
          </a:p>
          <a:p>
            <a:pPr marL="449262" indent="0">
              <a:buClr>
                <a:srgbClr val="FF0000"/>
              </a:buClr>
              <a:buNone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[-0.59081606],</a:t>
            </a:r>
          </a:p>
          <a:p>
            <a:pPr marL="449262" indent="0">
              <a:buClr>
                <a:srgbClr val="FF0000"/>
              </a:buClr>
              <a:buNone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[-0.17374003],</a:t>
            </a:r>
          </a:p>
          <a:p>
            <a:pPr marL="449262" indent="0">
              <a:buClr>
                <a:srgbClr val="FF0000"/>
              </a:buClr>
              <a:buNone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[ 0.19798333],</a:t>
            </a:r>
          </a:p>
          <a:p>
            <a:pPr marL="449262" indent="0">
              <a:buClr>
                <a:srgbClr val="FF0000"/>
              </a:buClr>
              <a:buNone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[ 0.76869241],</a:t>
            </a:r>
          </a:p>
          <a:p>
            <a:pPr marL="449262" indent="0">
              <a:buClr>
                <a:srgbClr val="FF0000"/>
              </a:buClr>
              <a:buNone/>
            </a:pPr>
            <a:r>
              <a:rPr lang="en-C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[ 5.98287748]]]</a:t>
            </a:r>
          </a:p>
          <a:p>
            <a:pPr marL="536575" indent="-87313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7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914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8259" y="14317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rgbClr val="0000FF"/>
                </a:solidFill>
              </a:rPr>
              <a:t>Conclusion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0927" y="1480686"/>
            <a:ext cx="10716568" cy="44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model features elimination improved the model score by about 6% and 4fold improved the model score by about 0.1%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CA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7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13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30" y="-140550"/>
            <a:ext cx="10204267" cy="1699125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4970" y="1564349"/>
            <a:ext cx="9842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UCI </a:t>
            </a:r>
            <a:r>
              <a:rPr lang="en-CA" sz="2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AReM</a:t>
            </a:r>
            <a:r>
              <a:rPr lang="en-CA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>
              <a:buClr>
                <a:srgbClr val="FF0000"/>
              </a:buClr>
            </a:pPr>
            <a:endParaRPr lang="en-CA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3" r="2002"/>
          <a:stretch/>
        </p:blipFill>
        <p:spPr>
          <a:xfrm>
            <a:off x="421110" y="2457988"/>
            <a:ext cx="2305471" cy="3981486"/>
          </a:xfrm>
          <a:prstGeom prst="rect">
            <a:avLst/>
          </a:prstGeom>
        </p:spPr>
      </p:pic>
      <p:pic>
        <p:nvPicPr>
          <p:cNvPr id="3074" name="Picture 2" descr="Image result for detection bending walking sit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05" y="3789034"/>
            <a:ext cx="63627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804108" y="4808209"/>
            <a:ext cx="1062263" cy="5296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6" name="Picture 4" descr="Image result for wsn 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72" y="3188326"/>
            <a:ext cx="2571133" cy="16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of Attributes: 8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sz="1800" dirty="0">
                <a:solidFill>
                  <a:schemeClr val="bg1"/>
                </a:solidFill>
              </a:rPr>
              <a:t>[time', 'avg_rss12', 'var_rss12', 'avg_rss13', 'var_rss13', 'avg_rss23', 'var_rss23', '</a:t>
            </a:r>
            <a:r>
              <a:rPr lang="en-CA" sz="1800" dirty="0" err="1">
                <a:solidFill>
                  <a:schemeClr val="bg1"/>
                </a:solidFill>
              </a:rPr>
              <a:t>detected_activity</a:t>
            </a:r>
            <a:r>
              <a:rPr lang="en-CA" sz="1800" dirty="0">
                <a:solidFill>
                  <a:schemeClr val="bg1"/>
                </a:solidFill>
              </a:rPr>
              <a:t>'], </a:t>
            </a:r>
          </a:p>
          <a:p>
            <a:pPr marL="0" indent="0">
              <a:buNone/>
            </a:pPr>
            <a:endParaRPr lang="en-CA" sz="1800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of Rows: 42239</a:t>
            </a:r>
          </a:p>
          <a:p>
            <a:endParaRPr lang="en-CA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Data Set Description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54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732144"/>
            <a:ext cx="9296657" cy="257639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10" name="Picture 4" descr="Image result for wsn 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wsn 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wsn 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72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55660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70" y="1378629"/>
            <a:ext cx="9905999" cy="458674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- </a:t>
            </a:r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Unnecessary Columns: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       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‘time’</a:t>
            </a:r>
          </a:p>
          <a:p>
            <a:pPr marL="0" indent="0">
              <a:buNone/>
            </a:pPr>
            <a:endParaRPr lang="en-CA" sz="1500" dirty="0">
              <a:solidFill>
                <a:schemeClr val="bg1"/>
              </a:solidFill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 handling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No missing value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9400"/>
              </p:ext>
            </p:extLst>
          </p:nvPr>
        </p:nvGraphicFramePr>
        <p:xfrm>
          <a:off x="5950857" y="3437771"/>
          <a:ext cx="2917371" cy="2212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1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0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avg_rss12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var_rss12 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avg_rss13 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var_rss13    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avg_rss23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var_rss23 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082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detected_activity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7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536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168576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Data Preprocessing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2" y="1647146"/>
            <a:ext cx="9905999" cy="458674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/>
              <a:t>- </a:t>
            </a: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Analysis: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Chi2 test result: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3538" indent="85725">
              <a:buClr>
                <a:srgbClr val="FF0000"/>
              </a:buClr>
              <a:buNone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Avg_rss12 is correlated at significant level 0.05</a:t>
            </a:r>
          </a:p>
          <a:p>
            <a:pPr marL="363538" indent="85725">
              <a:buClr>
                <a:srgbClr val="FF0000"/>
              </a:buClr>
              <a:buNone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Var_rss12 is correlated at significant level 0.05</a:t>
            </a:r>
          </a:p>
          <a:p>
            <a:pPr marL="363538" indent="85725">
              <a:buClr>
                <a:srgbClr val="FF0000"/>
              </a:buClr>
              <a:buNone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Avg_rss13 is correlated at significant level 0.05</a:t>
            </a:r>
          </a:p>
          <a:p>
            <a:pPr marL="363538" indent="85725">
              <a:buClr>
                <a:srgbClr val="FF0000"/>
              </a:buClr>
              <a:buNone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Var_rss13  is correlated at significant level 0.05</a:t>
            </a:r>
          </a:p>
          <a:p>
            <a:pPr marL="363538" indent="85725">
              <a:buClr>
                <a:srgbClr val="FF0000"/>
              </a:buClr>
              <a:buNone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Avg_rss23 is correlated at significant level 0.05</a:t>
            </a:r>
          </a:p>
          <a:p>
            <a:pPr marL="363538" indent="85725">
              <a:buClr>
                <a:srgbClr val="FF0000"/>
              </a:buClr>
              <a:buNone/>
            </a:pPr>
            <a:r>
              <a:rPr lang="en-US" sz="1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Var_rss23 is correlated at significant level 0.05</a:t>
            </a:r>
            <a:endParaRPr lang="en-CA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781" y="1103003"/>
            <a:ext cx="5225854" cy="40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1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3830"/>
            <a:ext cx="9905998" cy="36870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Encoding Categorical Data 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‘’</a:t>
            </a:r>
            <a:r>
              <a:rPr lang="en-CA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detected_activity</a:t>
            </a: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</a:p>
          <a:p>
            <a:pPr marL="0" indent="0">
              <a:buNone/>
            </a:pPr>
            <a:endParaRPr lang="en-C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and input separation</a:t>
            </a:r>
          </a:p>
          <a:p>
            <a:pPr marL="0" indent="0">
              <a:buNone/>
            </a:pP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“</a:t>
            </a:r>
            <a:r>
              <a:rPr lang="en-CA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detected_activity</a:t>
            </a: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is the target and the rest are the inputs</a:t>
            </a:r>
          </a:p>
          <a:p>
            <a:pPr marL="0" indent="0">
              <a:buNone/>
            </a:pPr>
            <a:endParaRPr lang="en-C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Scaling and Normalization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for scaling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429831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Data Preprocessing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7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380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23698" y="433459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Data Preprocessing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3698" y="1766886"/>
            <a:ext cx="9905999" cy="4648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RFE</a:t>
            </a:r>
          </a:p>
          <a:p>
            <a:pPr marL="812800" indent="-87313" defTabSz="900113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“var_rss23” remained as the dominant feature</a:t>
            </a:r>
          </a:p>
          <a:p>
            <a:pPr marL="0" indent="0">
              <a:buClr>
                <a:srgbClr val="FF0000"/>
              </a:buClr>
              <a:buNone/>
            </a:pPr>
            <a:endParaRPr lang="en-C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Ranking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is: [5 2 4 3 1]</a:t>
            </a:r>
            <a:endParaRPr lang="en-C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C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14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10" y="3377991"/>
            <a:ext cx="3490574" cy="21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88316"/>
            <a:ext cx="9905998" cy="1478570"/>
          </a:xfrm>
        </p:spPr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Training the 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23698" y="1766886"/>
            <a:ext cx="9905999" cy="4648427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Split the data and train the model using the linear regression model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C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" y="5943599"/>
            <a:ext cx="12046856" cy="1349831"/>
            <a:chOff x="638027" y="4163213"/>
            <a:chExt cx="11593061" cy="2694788"/>
          </a:xfrm>
        </p:grpSpPr>
        <p:pic>
          <p:nvPicPr>
            <p:cNvPr id="7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27" y="4230273"/>
              <a:ext cx="4170817" cy="262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472" y="4230273"/>
              <a:ext cx="4111459" cy="2590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wsn 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3830" y="4163213"/>
              <a:ext cx="4277258" cy="2694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9671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5">
      <a:dk1>
        <a:sysClr val="windowText" lastClr="000000"/>
      </a:dk1>
      <a:lt1>
        <a:sysClr val="window" lastClr="FFFFFF"/>
      </a:lt1>
      <a:dk2>
        <a:srgbClr val="CDFFFF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13477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2359</TotalTime>
  <Words>549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Tw Cen MT</vt:lpstr>
      <vt:lpstr>Wingdings</vt:lpstr>
      <vt:lpstr>Circuit</vt:lpstr>
      <vt:lpstr>PowerPoint Presentation</vt:lpstr>
      <vt:lpstr>Data Set</vt:lpstr>
      <vt:lpstr>Data Set Description</vt:lpstr>
      <vt:lpstr>Data Set Description</vt:lpstr>
      <vt:lpstr>Data Preprocessing</vt:lpstr>
      <vt:lpstr>Data Preprocessing</vt:lpstr>
      <vt:lpstr>Data Preprocessing</vt:lpstr>
      <vt:lpstr>Data Preprocessing</vt:lpstr>
      <vt:lpstr>Training the model</vt:lpstr>
      <vt:lpstr>Performance Evaluation </vt:lpstr>
      <vt:lpstr>Performance Evaluation </vt:lpstr>
      <vt:lpstr>Performance Evaluation without Elimination </vt:lpstr>
      <vt:lpstr>Performance Evaluation Without Elimination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Kian</dc:creator>
  <cp:lastModifiedBy> </cp:lastModifiedBy>
  <cp:revision>69</cp:revision>
  <dcterms:created xsi:type="dcterms:W3CDTF">2019-04-06T00:39:08Z</dcterms:created>
  <dcterms:modified xsi:type="dcterms:W3CDTF">2019-10-07T20:23:46Z</dcterms:modified>
</cp:coreProperties>
</file>