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9" r:id="rId1"/>
  </p:sldMasterIdLst>
  <p:sldIdLst>
    <p:sldId id="256" r:id="rId2"/>
    <p:sldId id="286" r:id="rId3"/>
    <p:sldId id="289" r:id="rId4"/>
    <p:sldId id="290" r:id="rId5"/>
    <p:sldId id="292" r:id="rId6"/>
    <p:sldId id="294" r:id="rId7"/>
    <p:sldId id="297" r:id="rId8"/>
    <p:sldId id="296" r:id="rId9"/>
    <p:sldId id="299" r:id="rId10"/>
    <p:sldId id="301" r:id="rId11"/>
    <p:sldId id="303" r:id="rId12"/>
    <p:sldId id="307" r:id="rId13"/>
    <p:sldId id="304" r:id="rId14"/>
    <p:sldId id="308" r:id="rId15"/>
    <p:sldId id="310" r:id="rId16"/>
    <p:sldId id="311" r:id="rId17"/>
    <p:sldId id="312" r:id="rId18"/>
    <p:sldId id="31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95" d="100"/>
          <a:sy n="95" d="100"/>
        </p:scale>
        <p:origin x="76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0a2055dc5d412b7b" providerId="LiveId" clId="{17EE2C3E-0F9A-42C5-8F3E-B79B886CAB52}"/>
    <pc:docChg chg="delSld modSld">
      <pc:chgData name=" " userId="0a2055dc5d412b7b" providerId="LiveId" clId="{17EE2C3E-0F9A-42C5-8F3E-B79B886CAB52}" dt="2019-10-07T19:40:58.894" v="16" actId="2696"/>
      <pc:docMkLst>
        <pc:docMk/>
      </pc:docMkLst>
      <pc:sldChg chg="modSp">
        <pc:chgData name=" " userId="0a2055dc5d412b7b" providerId="LiveId" clId="{17EE2C3E-0F9A-42C5-8F3E-B79B886CAB52}" dt="2019-10-07T19:40:33.940" v="0" actId="20577"/>
        <pc:sldMkLst>
          <pc:docMk/>
          <pc:sldMk cId="1037654630" sldId="256"/>
        </pc:sldMkLst>
        <pc:spChg chg="mod">
          <ac:chgData name=" " userId="0a2055dc5d412b7b" providerId="LiveId" clId="{17EE2C3E-0F9A-42C5-8F3E-B79B886CAB52}" dt="2019-10-07T19:40:33.940" v="0" actId="20577"/>
          <ac:spMkLst>
            <pc:docMk/>
            <pc:sldMk cId="1037654630" sldId="256"/>
            <ac:spMk id="7" creationId="{00000000-0000-0000-0000-000000000000}"/>
          </ac:spMkLst>
        </pc:spChg>
      </pc:sldChg>
      <pc:sldChg chg="del">
        <pc:chgData name=" " userId="0a2055dc5d412b7b" providerId="LiveId" clId="{17EE2C3E-0F9A-42C5-8F3E-B79B886CAB52}" dt="2019-10-07T19:40:58.887" v="15" actId="2696"/>
        <pc:sldMkLst>
          <pc:docMk/>
          <pc:sldMk cId="1057479641" sldId="257"/>
        </pc:sldMkLst>
      </pc:sldChg>
      <pc:sldChg chg="del">
        <pc:chgData name=" " userId="0a2055dc5d412b7b" providerId="LiveId" clId="{17EE2C3E-0F9A-42C5-8F3E-B79B886CAB52}" dt="2019-10-07T19:40:44.791" v="5" actId="2696"/>
        <pc:sldMkLst>
          <pc:docMk/>
          <pc:sldMk cId="1773796779" sldId="258"/>
        </pc:sldMkLst>
      </pc:sldChg>
      <pc:sldChg chg="del">
        <pc:chgData name=" " userId="0a2055dc5d412b7b" providerId="LiveId" clId="{17EE2C3E-0F9A-42C5-8F3E-B79B886CAB52}" dt="2019-10-07T19:40:44.778" v="3" actId="2696"/>
        <pc:sldMkLst>
          <pc:docMk/>
          <pc:sldMk cId="1568881852" sldId="259"/>
        </pc:sldMkLst>
      </pc:sldChg>
      <pc:sldChg chg="del">
        <pc:chgData name=" " userId="0a2055dc5d412b7b" providerId="LiveId" clId="{17EE2C3E-0F9A-42C5-8F3E-B79B886CAB52}" dt="2019-10-07T19:40:51.942" v="13" actId="2696"/>
        <pc:sldMkLst>
          <pc:docMk/>
          <pc:sldMk cId="2704960785" sldId="261"/>
        </pc:sldMkLst>
      </pc:sldChg>
      <pc:sldChg chg="del">
        <pc:chgData name=" " userId="0a2055dc5d412b7b" providerId="LiveId" clId="{17EE2C3E-0F9A-42C5-8F3E-B79B886CAB52}" dt="2019-10-07T19:40:44.756" v="1" actId="2696"/>
        <pc:sldMkLst>
          <pc:docMk/>
          <pc:sldMk cId="3770665492" sldId="262"/>
        </pc:sldMkLst>
      </pc:sldChg>
      <pc:sldChg chg="del">
        <pc:chgData name=" " userId="0a2055dc5d412b7b" providerId="LiveId" clId="{17EE2C3E-0F9A-42C5-8F3E-B79B886CAB52}" dt="2019-10-07T19:40:51.899" v="8" actId="2696"/>
        <pc:sldMkLst>
          <pc:docMk/>
          <pc:sldMk cId="2396657871" sldId="266"/>
        </pc:sldMkLst>
      </pc:sldChg>
      <pc:sldChg chg="del">
        <pc:chgData name=" " userId="0a2055dc5d412b7b" providerId="LiveId" clId="{17EE2C3E-0F9A-42C5-8F3E-B79B886CAB52}" dt="2019-10-07T19:40:51.923" v="11" actId="2696"/>
        <pc:sldMkLst>
          <pc:docMk/>
          <pc:sldMk cId="3222054452" sldId="272"/>
        </pc:sldMkLst>
      </pc:sldChg>
      <pc:sldChg chg="del">
        <pc:chgData name=" " userId="0a2055dc5d412b7b" providerId="LiveId" clId="{17EE2C3E-0F9A-42C5-8F3E-B79B886CAB52}" dt="2019-10-07T19:40:51.913" v="10" actId="2696"/>
        <pc:sldMkLst>
          <pc:docMk/>
          <pc:sldMk cId="1847637147" sldId="274"/>
        </pc:sldMkLst>
      </pc:sldChg>
      <pc:sldChg chg="del">
        <pc:chgData name=" " userId="0a2055dc5d412b7b" providerId="LiveId" clId="{17EE2C3E-0F9A-42C5-8F3E-B79B886CAB52}" dt="2019-10-07T19:40:51.891" v="7" actId="2696"/>
        <pc:sldMkLst>
          <pc:docMk/>
          <pc:sldMk cId="1652866635" sldId="275"/>
        </pc:sldMkLst>
      </pc:sldChg>
      <pc:sldChg chg="del">
        <pc:chgData name=" " userId="0a2055dc5d412b7b" providerId="LiveId" clId="{17EE2C3E-0F9A-42C5-8F3E-B79B886CAB52}" dt="2019-10-07T19:40:44.785" v="4" actId="2696"/>
        <pc:sldMkLst>
          <pc:docMk/>
          <pc:sldMk cId="589622664" sldId="278"/>
        </pc:sldMkLst>
      </pc:sldChg>
      <pc:sldChg chg="del">
        <pc:chgData name=" " userId="0a2055dc5d412b7b" providerId="LiveId" clId="{17EE2C3E-0F9A-42C5-8F3E-B79B886CAB52}" dt="2019-10-07T19:40:44.773" v="2" actId="2696"/>
        <pc:sldMkLst>
          <pc:docMk/>
          <pc:sldMk cId="354654586" sldId="279"/>
        </pc:sldMkLst>
      </pc:sldChg>
      <pc:sldChg chg="del">
        <pc:chgData name=" " userId="0a2055dc5d412b7b" providerId="LiveId" clId="{17EE2C3E-0F9A-42C5-8F3E-B79B886CAB52}" dt="2019-10-07T19:40:51.930" v="12" actId="2696"/>
        <pc:sldMkLst>
          <pc:docMk/>
          <pc:sldMk cId="1865919316" sldId="280"/>
        </pc:sldMkLst>
      </pc:sldChg>
      <pc:sldChg chg="del">
        <pc:chgData name=" " userId="0a2055dc5d412b7b" providerId="LiveId" clId="{17EE2C3E-0F9A-42C5-8F3E-B79B886CAB52}" dt="2019-10-07T19:40:51.905" v="9" actId="2696"/>
        <pc:sldMkLst>
          <pc:docMk/>
          <pc:sldMk cId="2738007195" sldId="281"/>
        </pc:sldMkLst>
      </pc:sldChg>
      <pc:sldChg chg="del">
        <pc:chgData name=" " userId="0a2055dc5d412b7b" providerId="LiveId" clId="{17EE2C3E-0F9A-42C5-8F3E-B79B886CAB52}" dt="2019-10-07T19:40:58.894" v="16" actId="2696"/>
        <pc:sldMkLst>
          <pc:docMk/>
          <pc:sldMk cId="3182621517" sldId="282"/>
        </pc:sldMkLst>
      </pc:sldChg>
      <pc:sldChg chg="del">
        <pc:chgData name=" " userId="0a2055dc5d412b7b" providerId="LiveId" clId="{17EE2C3E-0F9A-42C5-8F3E-B79B886CAB52}" dt="2019-10-07T19:40:44.801" v="6" actId="2696"/>
        <pc:sldMkLst>
          <pc:docMk/>
          <pc:sldMk cId="2113645997" sldId="283"/>
        </pc:sldMkLst>
      </pc:sldChg>
      <pc:sldChg chg="del">
        <pc:chgData name=" " userId="0a2055dc5d412b7b" providerId="LiveId" clId="{17EE2C3E-0F9A-42C5-8F3E-B79B886CAB52}" dt="2019-10-07T19:40:58.880" v="14" actId="2696"/>
        <pc:sldMkLst>
          <pc:docMk/>
          <pc:sldMk cId="1751220666" sldId="28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02DA9594-0A00-4F7A-9177-33F0A632023D}" type="datetimeFigureOut">
              <a:rPr lang="en-CA" smtClean="0"/>
              <a:t>2019-10-07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5EA2CCFF-C4CB-4702-808E-78DCBC21FFD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6574969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A9594-0A00-4F7A-9177-33F0A632023D}" type="datetimeFigureOut">
              <a:rPr lang="en-CA" smtClean="0"/>
              <a:t>2019-10-07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2CCFF-C4CB-4702-808E-78DCBC21FFD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96776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A9594-0A00-4F7A-9177-33F0A632023D}" type="datetimeFigureOut">
              <a:rPr lang="en-CA" smtClean="0"/>
              <a:t>2019-10-07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2CCFF-C4CB-4702-808E-78DCBC21FFD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913901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A9594-0A00-4F7A-9177-33F0A632023D}" type="datetimeFigureOut">
              <a:rPr lang="en-CA" smtClean="0"/>
              <a:t>2019-10-07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2CCFF-C4CB-4702-808E-78DCBC21FFD8}" type="slidenum">
              <a:rPr lang="en-CA" smtClean="0"/>
              <a:t>‹#›</a:t>
            </a:fld>
            <a:endParaRPr lang="en-CA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534138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A9594-0A00-4F7A-9177-33F0A632023D}" type="datetimeFigureOut">
              <a:rPr lang="en-CA" smtClean="0"/>
              <a:t>2019-10-07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2CCFF-C4CB-4702-808E-78DCBC21FFD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649955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A9594-0A00-4F7A-9177-33F0A632023D}" type="datetimeFigureOut">
              <a:rPr lang="en-CA" smtClean="0"/>
              <a:t>2019-10-07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2CCFF-C4CB-4702-808E-78DCBC21FFD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745701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A9594-0A00-4F7A-9177-33F0A632023D}" type="datetimeFigureOut">
              <a:rPr lang="en-CA" smtClean="0"/>
              <a:t>2019-10-07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2CCFF-C4CB-4702-808E-78DCBC21FFD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141445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A9594-0A00-4F7A-9177-33F0A632023D}" type="datetimeFigureOut">
              <a:rPr lang="en-CA" smtClean="0"/>
              <a:t>2019-10-07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2CCFF-C4CB-4702-808E-78DCBC21FFD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419787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A9594-0A00-4F7A-9177-33F0A632023D}" type="datetimeFigureOut">
              <a:rPr lang="en-CA" smtClean="0"/>
              <a:t>2019-10-07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2CCFF-C4CB-4702-808E-78DCBC21FFD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19175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A9594-0A00-4F7A-9177-33F0A632023D}" type="datetimeFigureOut">
              <a:rPr lang="en-CA" smtClean="0"/>
              <a:t>2019-10-07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2CCFF-C4CB-4702-808E-78DCBC21FFD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40614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A9594-0A00-4F7A-9177-33F0A632023D}" type="datetimeFigureOut">
              <a:rPr lang="en-CA" smtClean="0"/>
              <a:t>2019-10-07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2CCFF-C4CB-4702-808E-78DCBC21FFD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77697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A9594-0A00-4F7A-9177-33F0A632023D}" type="datetimeFigureOut">
              <a:rPr lang="en-CA" smtClean="0"/>
              <a:t>2019-10-07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2CCFF-C4CB-4702-808E-78DCBC21FFD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36609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A9594-0A00-4F7A-9177-33F0A632023D}" type="datetimeFigureOut">
              <a:rPr lang="en-CA" smtClean="0"/>
              <a:t>2019-10-07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2CCFF-C4CB-4702-808E-78DCBC21FFD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82261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A9594-0A00-4F7A-9177-33F0A632023D}" type="datetimeFigureOut">
              <a:rPr lang="en-CA" smtClean="0"/>
              <a:t>2019-10-07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2CCFF-C4CB-4702-808E-78DCBC21FFD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40037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A9594-0A00-4F7A-9177-33F0A632023D}" type="datetimeFigureOut">
              <a:rPr lang="en-CA" smtClean="0"/>
              <a:t>2019-10-07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2CCFF-C4CB-4702-808E-78DCBC21FFD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1890868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A9594-0A00-4F7A-9177-33F0A632023D}" type="datetimeFigureOut">
              <a:rPr lang="en-CA" smtClean="0"/>
              <a:t>2019-10-07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2CCFF-C4CB-4702-808E-78DCBC21FFD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2946007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A9594-0A00-4F7A-9177-33F0A632023D}" type="datetimeFigureOut">
              <a:rPr lang="en-CA" smtClean="0"/>
              <a:t>2019-10-07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2CCFF-C4CB-4702-808E-78DCBC21FFD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05382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DA9594-0A00-4F7A-9177-33F0A632023D}" type="datetimeFigureOut">
              <a:rPr lang="en-CA" smtClean="0"/>
              <a:t>2019-10-07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A2CCFF-C4CB-4702-808E-78DCBC21FFD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914087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70" r:id="rId1"/>
    <p:sldLayoutId id="2147483871" r:id="rId2"/>
    <p:sldLayoutId id="2147483872" r:id="rId3"/>
    <p:sldLayoutId id="2147483873" r:id="rId4"/>
    <p:sldLayoutId id="2147483874" r:id="rId5"/>
    <p:sldLayoutId id="2147483875" r:id="rId6"/>
    <p:sldLayoutId id="2147483876" r:id="rId7"/>
    <p:sldLayoutId id="2147483877" r:id="rId8"/>
    <p:sldLayoutId id="2147483878" r:id="rId9"/>
    <p:sldLayoutId id="2147483879" r:id="rId10"/>
    <p:sldLayoutId id="2147483880" r:id="rId11"/>
    <p:sldLayoutId id="2147483881" r:id="rId12"/>
    <p:sldLayoutId id="2147483882" r:id="rId13"/>
    <p:sldLayoutId id="2147483883" r:id="rId14"/>
    <p:sldLayoutId id="2147483884" r:id="rId15"/>
    <p:sldLayoutId id="2147483885" r:id="rId16"/>
    <p:sldLayoutId id="21474838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9359" y="0"/>
            <a:ext cx="9031515" cy="5640946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2003724" y="5376799"/>
            <a:ext cx="8422783" cy="121705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7" name="TextBox 6"/>
          <p:cNvSpPr txBox="1"/>
          <p:nvPr/>
        </p:nvSpPr>
        <p:spPr>
          <a:xfrm flipH="1">
            <a:off x="2622177" y="5752849"/>
            <a:ext cx="718072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400" dirty="0">
                <a:solidFill>
                  <a:srgbClr val="FF0000"/>
                </a:solidFill>
              </a:rPr>
              <a:t>Fatemeh </a:t>
            </a:r>
            <a:r>
              <a:rPr lang="en-CA" sz="4400" dirty="0" err="1">
                <a:solidFill>
                  <a:srgbClr val="FF0000"/>
                </a:solidFill>
              </a:rPr>
              <a:t>Kiaie</a:t>
            </a:r>
            <a:endParaRPr lang="en-CA" sz="4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76546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4980" y="197131"/>
            <a:ext cx="10204267" cy="1699125"/>
          </a:xfrm>
        </p:spPr>
        <p:txBody>
          <a:bodyPr>
            <a:normAutofit/>
          </a:bodyPr>
          <a:lstStyle/>
          <a:p>
            <a:r>
              <a:rPr lang="en-CA" sz="38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Classification Models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28101"/>
          <a:stretch/>
        </p:blipFill>
        <p:spPr>
          <a:xfrm>
            <a:off x="0" y="5982914"/>
            <a:ext cx="12192000" cy="875085"/>
          </a:xfrm>
          <a:prstGeom prst="rect">
            <a:avLst/>
          </a:prstGeom>
        </p:spPr>
      </p:pic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56960" y="1944985"/>
            <a:ext cx="10283828" cy="3640969"/>
          </a:xfrm>
        </p:spPr>
        <p:txBody>
          <a:bodyPr>
            <a:normAutofit/>
          </a:bodyPr>
          <a:lstStyle/>
          <a:p>
            <a:pPr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en-CA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Logistic Regression Multi-Label (target) Classification</a:t>
            </a:r>
          </a:p>
          <a:p>
            <a:pPr marL="0" indent="0">
              <a:buClr>
                <a:srgbClr val="FF0000"/>
              </a:buClr>
              <a:buNone/>
            </a:pPr>
            <a:endParaRPr lang="en-CA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en-CA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Decision Tree Multi-label (targets) Classification</a:t>
            </a:r>
          </a:p>
          <a:p>
            <a:pPr marL="0" indent="0">
              <a:buClr>
                <a:srgbClr val="FF0000"/>
              </a:buClr>
              <a:buNone/>
            </a:pPr>
            <a:r>
              <a:rPr lang="en-CA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CA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max_Depth</a:t>
            </a:r>
            <a:r>
              <a:rPr lang="en-CA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2</a:t>
            </a:r>
          </a:p>
          <a:p>
            <a:pPr marL="0" indent="0">
              <a:buClr>
                <a:srgbClr val="FF0000"/>
              </a:buClr>
              <a:buNone/>
            </a:pPr>
            <a:r>
              <a:rPr lang="en-CA" dirty="0"/>
              <a:t>\</a:t>
            </a:r>
          </a:p>
        </p:txBody>
      </p:sp>
    </p:spTree>
    <p:extLst>
      <p:ext uri="{BB962C8B-B14F-4D97-AF65-F5344CB8AC3E}">
        <p14:creationId xmlns:p14="http://schemas.microsoft.com/office/powerpoint/2010/main" val="7621781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3835" y="189332"/>
            <a:ext cx="9905998" cy="1478570"/>
          </a:xfrm>
        </p:spPr>
        <p:txBody>
          <a:bodyPr>
            <a:normAutofit/>
          </a:bodyPr>
          <a:lstStyle/>
          <a:p>
            <a:r>
              <a:rPr lang="en-CA" sz="44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0819" y="1467317"/>
            <a:ext cx="10467181" cy="4627562"/>
          </a:xfrm>
        </p:spPr>
        <p:txBody>
          <a:bodyPr>
            <a:normAutofit fontScale="92500" lnSpcReduction="20000"/>
          </a:bodyPr>
          <a:lstStyle/>
          <a:p>
            <a:pPr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en-CA" sz="360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 to data set</a:t>
            </a: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ü"/>
            </a:pPr>
            <a:endParaRPr lang="en-CA" sz="13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en-CA" sz="360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 data pre-processing</a:t>
            </a:r>
          </a:p>
          <a:p>
            <a:pPr marL="0" indent="0">
              <a:buClr>
                <a:srgbClr val="FF0000"/>
              </a:buClr>
              <a:buNone/>
            </a:pPr>
            <a:r>
              <a:rPr lang="en-CA" sz="13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en-CA" sz="360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Classification models</a:t>
            </a: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ü"/>
            </a:pPr>
            <a:endParaRPr lang="en-CA" sz="13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en-CA" sz="36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</a:p>
          <a:p>
            <a:pPr marL="0" indent="0">
              <a:buClr>
                <a:srgbClr val="FF0000"/>
              </a:buClr>
              <a:buNone/>
            </a:pPr>
            <a:endParaRPr lang="en-CA" sz="13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en-CA" sz="360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  <a:p>
            <a:endParaRPr lang="en-C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28101"/>
          <a:stretch/>
        </p:blipFill>
        <p:spPr>
          <a:xfrm>
            <a:off x="0" y="5982914"/>
            <a:ext cx="12192000" cy="875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2223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85924" y="-144063"/>
            <a:ext cx="10204267" cy="1699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38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Results – HATE IDENTITY As Target </a:t>
            </a:r>
          </a:p>
        </p:txBody>
      </p:sp>
      <p:pic>
        <p:nvPicPr>
          <p:cNvPr id="6148" name="Picture 4" descr="https://lh3.googleusercontent.com/lnPRltCa_QT_sYy0Bdl1_RtTpPhQqlN9fz1QddxmZFwkUc0Lq_3XBSQtEtrrgpgFI0PwQUtQD_W6feW4gr3vCWtoZ1TP262WjZLieu6omzyQDVQqwYppuK4TOe_bgxS-Pj9-VlX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4223" y="1259204"/>
            <a:ext cx="4875968" cy="3590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t="28101"/>
          <a:stretch/>
        </p:blipFill>
        <p:spPr>
          <a:xfrm>
            <a:off x="0" y="6015405"/>
            <a:ext cx="12192000" cy="87508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265069" y="5040051"/>
            <a:ext cx="277959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i="1" dirty="0">
                <a:solidFill>
                  <a:schemeClr val="bg1"/>
                </a:solidFill>
                <a:latin typeface="Courier New" panose="02070309020205020404" pitchFamily="49" charset="0"/>
              </a:rPr>
              <a:t>([[ 2475., 17.]</a:t>
            </a:r>
            <a:r>
              <a:rPr lang="en-US" sz="2200" dirty="0">
                <a:solidFill>
                  <a:schemeClr val="bg1"/>
                </a:solidFill>
                <a:latin typeface="Courier New" panose="02070309020205020404" pitchFamily="49" charset="0"/>
              </a:rPr>
              <a:t>       </a:t>
            </a:r>
            <a:r>
              <a:rPr lang="en-US" sz="2200" i="1" dirty="0">
                <a:solidFill>
                  <a:schemeClr val="bg1"/>
                </a:solidFill>
                <a:latin typeface="Courier New" panose="02070309020205020404" pitchFamily="49" charset="0"/>
              </a:rPr>
              <a:t>[ 23., 0.]])</a:t>
            </a:r>
            <a:endParaRPr lang="en-CA" sz="22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01003" y="4988411"/>
            <a:ext cx="39629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Confusion Matrix for LR</a:t>
            </a:r>
          </a:p>
        </p:txBody>
      </p:sp>
      <p:pic>
        <p:nvPicPr>
          <p:cNvPr id="11266" name="Picture 2" descr="https://lh3.googleusercontent.com/UaDa-lWrn6EPZb4tDChIk3EFriVYum-8TWXJ1V9VUE21A-E1upiVXzbSQRV0CVLtIkde0OMC1X-k2VoAyblLgqog6momuW7Ceav0EcUeGT3wRL_TKRwbT7shmUh-VkQ9QG0AFcw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924" y="1259204"/>
            <a:ext cx="4950601" cy="3590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26828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85924" y="-144063"/>
            <a:ext cx="10204267" cy="1699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38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Results – Insult As Target </a:t>
            </a:r>
          </a:p>
        </p:txBody>
      </p:sp>
      <p:pic>
        <p:nvPicPr>
          <p:cNvPr id="6146" name="Picture 2" descr="https://lh3.googleusercontent.com/91lNM-v4UxP8jsvHpqqlDdTgk4m62LgtKxFWiKmHzxxqJbXwrZLvhfqYlyYqd7BGZw9mkjz026VbQPR69vYKW0k1fc3j1dYGSbKjK5MaRGsBvKm422p-91B9KVIdYGYXtzAC8cB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021" y="1166941"/>
            <a:ext cx="4773182" cy="3569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ttps://lh3.googleusercontent.com/lnPRltCa_QT_sYy0Bdl1_RtTpPhQqlN9fz1QddxmZFwkUc0Lq_3XBSQtEtrrgpgFI0PwQUtQD_W6feW4gr3vCWtoZ1TP262WjZLieu6omzyQDVQqwYppuK4TOe_bgxS-Pj9-VlXu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7430" y="1166941"/>
            <a:ext cx="4849858" cy="3571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t="28101"/>
          <a:stretch/>
        </p:blipFill>
        <p:spPr>
          <a:xfrm>
            <a:off x="0" y="6015405"/>
            <a:ext cx="12192000" cy="87508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159517" y="4994077"/>
            <a:ext cx="277959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i="1" dirty="0">
                <a:solidFill>
                  <a:schemeClr val="bg1"/>
                </a:solidFill>
                <a:latin typeface="Courier New" panose="02070309020205020404" pitchFamily="49" charset="0"/>
              </a:rPr>
              <a:t>([[ 2340., 14.]</a:t>
            </a:r>
            <a:r>
              <a:rPr lang="en-US" sz="2200" dirty="0">
                <a:solidFill>
                  <a:schemeClr val="bg1"/>
                </a:solidFill>
                <a:latin typeface="Courier New" panose="02070309020205020404" pitchFamily="49" charset="0"/>
              </a:rPr>
              <a:t>       </a:t>
            </a:r>
            <a:r>
              <a:rPr lang="en-US" sz="2200" i="1" dirty="0">
                <a:solidFill>
                  <a:schemeClr val="bg1"/>
                </a:solidFill>
                <a:latin typeface="Courier New" panose="02070309020205020404" pitchFamily="49" charset="0"/>
              </a:rPr>
              <a:t>[ 98., 65.]])</a:t>
            </a:r>
            <a:endParaRPr lang="en-CA" sz="22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01003" y="4988411"/>
            <a:ext cx="40750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Confusion Matrix for DT </a:t>
            </a:r>
          </a:p>
        </p:txBody>
      </p:sp>
    </p:spTree>
    <p:extLst>
      <p:ext uri="{BB962C8B-B14F-4D97-AF65-F5344CB8AC3E}">
        <p14:creationId xmlns:p14="http://schemas.microsoft.com/office/powerpoint/2010/main" val="2514950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85924" y="-144063"/>
            <a:ext cx="10204267" cy="1699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38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Results – OBSCENCE As Target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t="28101"/>
          <a:stretch/>
        </p:blipFill>
        <p:spPr>
          <a:xfrm>
            <a:off x="0" y="6015405"/>
            <a:ext cx="12192000" cy="87508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265069" y="5040051"/>
            <a:ext cx="277959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i="1" dirty="0">
                <a:solidFill>
                  <a:schemeClr val="bg1"/>
                </a:solidFill>
                <a:latin typeface="Courier New" panose="02070309020205020404" pitchFamily="49" charset="0"/>
              </a:rPr>
              <a:t>([[ 2356., 19.]</a:t>
            </a:r>
            <a:r>
              <a:rPr lang="en-US" sz="2200" dirty="0">
                <a:solidFill>
                  <a:schemeClr val="bg1"/>
                </a:solidFill>
                <a:latin typeface="Courier New" panose="02070309020205020404" pitchFamily="49" charset="0"/>
              </a:rPr>
              <a:t>       </a:t>
            </a:r>
            <a:r>
              <a:rPr lang="en-US" sz="2200" i="1" dirty="0">
                <a:solidFill>
                  <a:schemeClr val="bg1"/>
                </a:solidFill>
                <a:latin typeface="Courier New" panose="02070309020205020404" pitchFamily="49" charset="0"/>
              </a:rPr>
              <a:t>[ 85., 64.]])</a:t>
            </a:r>
            <a:endParaRPr lang="en-CA" sz="22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01003" y="4988411"/>
            <a:ext cx="39821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Confusion Matrix for DT</a:t>
            </a:r>
          </a:p>
        </p:txBody>
      </p:sp>
      <p:pic>
        <p:nvPicPr>
          <p:cNvPr id="12290" name="Picture 2" descr="https://lh5.googleusercontent.com/d-DcdFfp1YHGVM1fPPY7Xi3XwDXsMJYCH3czw8T7LVo46SUnmmM1Mf9X8alhDfYlo7AN3oEUi35UQ_P_alPj8QWbSHWX3wNaZ-B3sgq1zkNov5RkyUpH2krGbpzHX3pVHNk5Hbzu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755" y="1275644"/>
            <a:ext cx="4696879" cy="3512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 descr="https://lh6.googleusercontent.com/1CA62ynYT1ptKddtUyoU-_VA4Sh5nv5LhuvfT9F6OdLP75kaIhYySjy3lK2hO-1R3bE8uF6dE1xao9X2wMazNaSDgbqWLlZMeDGEMwKiZuHK8h5FIp5zMzE47dIkiw_WydrVZiY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4865" y="1275644"/>
            <a:ext cx="4769888" cy="3512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96070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85924" y="-144063"/>
            <a:ext cx="10204267" cy="1699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38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Results – SEVERE TOXIC As Target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t="28101"/>
          <a:stretch/>
        </p:blipFill>
        <p:spPr>
          <a:xfrm>
            <a:off x="0" y="6015405"/>
            <a:ext cx="12192000" cy="87508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265069" y="5040051"/>
            <a:ext cx="277959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i="1" dirty="0">
                <a:solidFill>
                  <a:schemeClr val="bg1"/>
                </a:solidFill>
                <a:latin typeface="Courier New" panose="02070309020205020404" pitchFamily="49" charset="0"/>
              </a:rPr>
              <a:t>([[ 2457., 24.]</a:t>
            </a:r>
            <a:r>
              <a:rPr lang="en-US" sz="2200" dirty="0">
                <a:solidFill>
                  <a:schemeClr val="bg1"/>
                </a:solidFill>
                <a:latin typeface="Courier New" panose="02070309020205020404" pitchFamily="49" charset="0"/>
              </a:rPr>
              <a:t>       </a:t>
            </a:r>
            <a:r>
              <a:rPr lang="en-US" sz="2200" i="1" dirty="0">
                <a:solidFill>
                  <a:schemeClr val="bg1"/>
                </a:solidFill>
                <a:latin typeface="Courier New" panose="02070309020205020404" pitchFamily="49" charset="0"/>
              </a:rPr>
              <a:t>[ 15., 29.]])</a:t>
            </a:r>
            <a:endParaRPr lang="en-CA" sz="22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01003" y="4988411"/>
            <a:ext cx="39821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Confusion Matrix for DT</a:t>
            </a:r>
          </a:p>
        </p:txBody>
      </p:sp>
      <p:pic>
        <p:nvPicPr>
          <p:cNvPr id="14340" name="Picture 4" descr="https://lh4.googleusercontent.com/rjeS9HFwysUwJDZF9xr0izZV3GH-5IrvNC2AaVJrnZ0Q1yd34elP7Y0w1p8SXfLmBNAzDiHAPtKq7wCKlRZTvDVMhaN_t4BichZg9_XeQ_e_KPLOlYyOPlEI3FuHDz1objP8T-x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533" y="1313691"/>
            <a:ext cx="4763524" cy="3507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2" name="Picture 6" descr="https://lh4.googleusercontent.com/HVjZrlADAc4DrC3m3aZzq8fXviCGmDeN3H-etZD57_npgNN-34zokEUJXRorzuYBW3PMNgPYWrzGkAovK7ZL03oGdqRaDzMzd1_n-_lOfmWC_WoCZ0ueTCALgC790efhlFjX_RGK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7554" y="1301079"/>
            <a:ext cx="4797779" cy="3533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85762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85924" y="-144063"/>
            <a:ext cx="10204267" cy="1699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38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Results – THREAD As Target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t="28101"/>
          <a:stretch/>
        </p:blipFill>
        <p:spPr>
          <a:xfrm>
            <a:off x="0" y="6015405"/>
            <a:ext cx="12192000" cy="87508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265069" y="5040051"/>
            <a:ext cx="277959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i="1" dirty="0">
                <a:solidFill>
                  <a:schemeClr val="bg1"/>
                </a:solidFill>
                <a:latin typeface="Courier New" panose="02070309020205020404" pitchFamily="49" charset="0"/>
              </a:rPr>
              <a:t>([[ 2499., 13.]</a:t>
            </a:r>
            <a:r>
              <a:rPr lang="en-US" sz="2200" dirty="0">
                <a:solidFill>
                  <a:schemeClr val="bg1"/>
                </a:solidFill>
                <a:latin typeface="Courier New" panose="02070309020205020404" pitchFamily="49" charset="0"/>
              </a:rPr>
              <a:t>       </a:t>
            </a:r>
            <a:r>
              <a:rPr lang="en-US" sz="2200" i="1" dirty="0">
                <a:solidFill>
                  <a:schemeClr val="bg1"/>
                </a:solidFill>
                <a:latin typeface="Courier New" panose="02070309020205020404" pitchFamily="49" charset="0"/>
              </a:rPr>
              <a:t>[ 5., 6.]])</a:t>
            </a:r>
            <a:endParaRPr lang="en-CA" sz="22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01003" y="4988411"/>
            <a:ext cx="39821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Confusion Matrix for DT</a:t>
            </a:r>
          </a:p>
        </p:txBody>
      </p:sp>
      <p:pic>
        <p:nvPicPr>
          <p:cNvPr id="13314" name="Picture 2" descr="https://lh6.googleusercontent.com/-kUxLvSvEMSvNPpKm6CIkOK5zNehEplyDBgrqOxWa9gndqe3aDcHgNs0Og-ci7tneAsByNSr1lF7i0uUFuZPMtcNll1f7mKCvhoeWgBPjHsbu5Pm9pbwK7EUY4BCpKSTQJxbmFI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413" y="1126921"/>
            <a:ext cx="4901723" cy="3609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6" name="Picture 4" descr="https://lh5.googleusercontent.com/mmQbqVfOsHypNAKDoyMo8cnjHcjewB5CaWYfZ4urMXFNmB5gOP2MSy_d8kch2_g6qA8gyuSV3MnNpSkJN23IbjVu93ZZr2P_K6HUr77O7dNDYP9UhPSrY9N3agAzK0rpVP7DdB_K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2621" y="1126921"/>
            <a:ext cx="5040136" cy="3655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66954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85924" y="-144063"/>
            <a:ext cx="10204267" cy="1699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38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Results – TOXIC As Target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t="28101"/>
          <a:stretch/>
        </p:blipFill>
        <p:spPr>
          <a:xfrm>
            <a:off x="0" y="6015405"/>
            <a:ext cx="12192000" cy="87508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265069" y="5040051"/>
            <a:ext cx="277959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i="1">
                <a:solidFill>
                  <a:schemeClr val="bg1"/>
                </a:solidFill>
                <a:latin typeface="Courier New" panose="02070309020205020404" pitchFamily="49" charset="0"/>
              </a:rPr>
              <a:t>([[ 2265., 17.]</a:t>
            </a:r>
            <a:r>
              <a:rPr lang="en-US" sz="2200">
                <a:solidFill>
                  <a:schemeClr val="bg1"/>
                </a:solidFill>
                <a:latin typeface="Courier New" panose="02070309020205020404" pitchFamily="49" charset="0"/>
              </a:rPr>
              <a:t>       </a:t>
            </a:r>
            <a:r>
              <a:rPr lang="en-US" sz="2200" i="1">
                <a:solidFill>
                  <a:schemeClr val="bg1"/>
                </a:solidFill>
                <a:latin typeface="Courier New" panose="02070309020205020404" pitchFamily="49" charset="0"/>
              </a:rPr>
              <a:t>[ 154., 85.]])</a:t>
            </a:r>
            <a:endParaRPr lang="en-CA" sz="22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01003" y="4988411"/>
            <a:ext cx="39821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Confusion Matrix for DT</a:t>
            </a:r>
          </a:p>
        </p:txBody>
      </p:sp>
      <p:pic>
        <p:nvPicPr>
          <p:cNvPr id="15362" name="Picture 2" descr="https://lh4.googleusercontent.com/-mQvt3Of1lHpYeuiOv47sE7NaR-DnrF2v7Cj8aTMusK1i9QJBsnwKvpq7YFF1gbM0Fpi0qZQlINXjFwI8HZsiJfu4j9S3wr8OXaykEE9ym8j-4dJ-ePTx3Vg2WKMKm845_9yjmz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133" y="1127718"/>
            <a:ext cx="4956158" cy="3706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4" name="Picture 4" descr="https://lh3.googleusercontent.com/RiNaXj_AxYvGkngfcZ9eL02RVn4VcucbGoZG_rQ1l1mvPlfNp3gRXUzQ7vu76zSFXShQ-a6LEz3uay9RKICxduwJmZGgRbt7wp0w7fmBXjBi-itNcFiYl3rCT9YVprpA2NLwKeki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4501" y="1125695"/>
            <a:ext cx="5130154" cy="3708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92725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3835" y="189332"/>
            <a:ext cx="9905998" cy="1478570"/>
          </a:xfrm>
        </p:spPr>
        <p:txBody>
          <a:bodyPr>
            <a:normAutofit/>
          </a:bodyPr>
          <a:lstStyle/>
          <a:p>
            <a:r>
              <a:rPr lang="en-CA" sz="44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0819" y="1467317"/>
            <a:ext cx="10467181" cy="4627562"/>
          </a:xfrm>
        </p:spPr>
        <p:txBody>
          <a:bodyPr>
            <a:normAutofit/>
          </a:bodyPr>
          <a:lstStyle/>
          <a:p>
            <a:pPr>
              <a:buClr>
                <a:srgbClr val="FF0000"/>
              </a:buClr>
              <a:buSzPct val="90000"/>
              <a:buFont typeface="Wingdings" panose="05000000000000000000" pitchFamily="2" charset="2"/>
              <a:buChar char="v"/>
            </a:pPr>
            <a:r>
              <a:rPr lang="en-C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Both algorithms are performing pretty good and decision tree performs a little better compare with Logistic Regression</a:t>
            </a:r>
          </a:p>
          <a:p>
            <a:pPr>
              <a:buClr>
                <a:srgbClr val="FF0000"/>
              </a:buClr>
              <a:buSzPct val="90000"/>
              <a:buFont typeface="Wingdings" panose="05000000000000000000" pitchFamily="2" charset="2"/>
              <a:buChar char="v"/>
            </a:pPr>
            <a:endParaRPr lang="en-CA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rgbClr val="FF0000"/>
              </a:buClr>
              <a:buSzPct val="90000"/>
              <a:buFont typeface="Wingdings" panose="05000000000000000000" pitchFamily="2" charset="2"/>
              <a:buChar char="v"/>
            </a:pPr>
            <a:r>
              <a:rPr lang="en-C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Models are performing best in detecting THREAT as it is easy to label in the dataset</a:t>
            </a:r>
          </a:p>
          <a:p>
            <a:pPr>
              <a:buClr>
                <a:srgbClr val="FF0000"/>
              </a:buClr>
              <a:buSzPct val="90000"/>
              <a:buFont typeface="Wingdings" panose="05000000000000000000" pitchFamily="2" charset="2"/>
              <a:buChar char="v"/>
            </a:pPr>
            <a:endParaRPr lang="en-CA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rgbClr val="FF0000"/>
              </a:buClr>
              <a:buSzPct val="90000"/>
              <a:buFont typeface="Wingdings" panose="05000000000000000000" pitchFamily="2" charset="2"/>
              <a:buChar char="v"/>
            </a:pPr>
            <a:r>
              <a:rPr lang="en-C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overshooting is negligible; however, in general it is higher in DT</a:t>
            </a:r>
          </a:p>
          <a:p>
            <a:pPr>
              <a:buClr>
                <a:srgbClr val="FF0000"/>
              </a:buClr>
              <a:buSzPct val="90000"/>
              <a:buFont typeface="Wingdings" panose="05000000000000000000" pitchFamily="2" charset="2"/>
              <a:buChar char="v"/>
            </a:pPr>
            <a:endParaRPr lang="en-C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28101"/>
          <a:stretch/>
        </p:blipFill>
        <p:spPr>
          <a:xfrm>
            <a:off x="0" y="5982914"/>
            <a:ext cx="12192000" cy="875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962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256568"/>
            <a:ext cx="9905998" cy="1478570"/>
          </a:xfrm>
        </p:spPr>
        <p:txBody>
          <a:bodyPr>
            <a:normAutofit/>
          </a:bodyPr>
          <a:lstStyle/>
          <a:p>
            <a:r>
              <a:rPr lang="en-CA" sz="44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0820" y="1601788"/>
            <a:ext cx="10467181" cy="4627562"/>
          </a:xfrm>
        </p:spPr>
        <p:txBody>
          <a:bodyPr>
            <a:normAutofit fontScale="92500" lnSpcReduction="20000"/>
          </a:bodyPr>
          <a:lstStyle/>
          <a:p>
            <a:pPr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en-CA" sz="3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 to data set</a:t>
            </a: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ü"/>
            </a:pPr>
            <a:endParaRPr lang="en-CA" sz="13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en-CA" sz="3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 data pre-processing</a:t>
            </a:r>
          </a:p>
          <a:p>
            <a:pPr marL="0" indent="0">
              <a:buClr>
                <a:srgbClr val="FF0000"/>
              </a:buClr>
              <a:buNone/>
            </a:pPr>
            <a:r>
              <a:rPr lang="en-CA" sz="13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en-CA" sz="3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Classification models</a:t>
            </a: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ü"/>
            </a:pPr>
            <a:endParaRPr lang="en-CA" sz="13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en-CA" sz="3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</a:p>
          <a:p>
            <a:pPr marL="0" indent="0">
              <a:buClr>
                <a:srgbClr val="FF0000"/>
              </a:buClr>
              <a:buNone/>
            </a:pPr>
            <a:endParaRPr lang="en-CA" sz="13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en-CA" sz="3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76670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256568"/>
            <a:ext cx="9905998" cy="1478570"/>
          </a:xfrm>
        </p:spPr>
        <p:txBody>
          <a:bodyPr>
            <a:normAutofit/>
          </a:bodyPr>
          <a:lstStyle/>
          <a:p>
            <a:r>
              <a:rPr lang="en-CA" sz="44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0820" y="1601788"/>
            <a:ext cx="10467181" cy="4627562"/>
          </a:xfrm>
        </p:spPr>
        <p:txBody>
          <a:bodyPr>
            <a:normAutofit fontScale="92500" lnSpcReduction="20000"/>
          </a:bodyPr>
          <a:lstStyle/>
          <a:p>
            <a:pPr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en-CA" sz="36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 to data set</a:t>
            </a: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ü"/>
            </a:pPr>
            <a:endParaRPr lang="en-CA" sz="13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en-CA" sz="360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 data pre-processing</a:t>
            </a:r>
          </a:p>
          <a:p>
            <a:pPr marL="0" indent="0">
              <a:buClr>
                <a:srgbClr val="FF0000"/>
              </a:buClr>
              <a:buNone/>
            </a:pPr>
            <a:r>
              <a:rPr lang="en-CA" sz="13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en-CA" sz="360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Classification models</a:t>
            </a: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ü"/>
            </a:pPr>
            <a:endParaRPr lang="en-CA" sz="13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en-CA" sz="360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</a:p>
          <a:p>
            <a:pPr marL="0" indent="0">
              <a:buClr>
                <a:srgbClr val="FF0000"/>
              </a:buClr>
              <a:buNone/>
            </a:pPr>
            <a:endParaRPr lang="en-CA" sz="13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en-CA" sz="360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04014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238" y="0"/>
            <a:ext cx="10204267" cy="1699125"/>
          </a:xfrm>
        </p:spPr>
        <p:txBody>
          <a:bodyPr>
            <a:normAutofit/>
          </a:bodyPr>
          <a:lstStyle/>
          <a:p>
            <a:r>
              <a:rPr lang="en-CA" sz="38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Set Information and Goal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09043" y="1360463"/>
            <a:ext cx="11547020" cy="4310682"/>
          </a:xfrm>
        </p:spPr>
        <p:txBody>
          <a:bodyPr>
            <a:normAutofit/>
          </a:bodyPr>
          <a:lstStyle/>
          <a:p>
            <a:pPr marL="0" indent="0" algn="ctr">
              <a:buClr>
                <a:srgbClr val="FF0000"/>
              </a:buClr>
              <a:buNone/>
            </a:pPr>
            <a:r>
              <a:rPr lang="en-CA" sz="3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Toxic Comments Dataset</a:t>
            </a:r>
          </a:p>
          <a:p>
            <a:pPr marL="0" indent="0">
              <a:buClr>
                <a:srgbClr val="FF0000"/>
              </a:buClr>
              <a:buNone/>
            </a:pPr>
            <a:endParaRPr lang="en-CA" sz="13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Clr>
                <a:srgbClr val="FF0000"/>
              </a:buClr>
              <a:buNone/>
            </a:pPr>
            <a:endParaRPr lang="en-US" sz="1700" dirty="0">
              <a:solidFill>
                <a:schemeClr val="bg1"/>
              </a:solidFill>
            </a:endParaRP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ü"/>
            </a:pPr>
            <a:endParaRPr lang="en-CA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8694" y="2293829"/>
            <a:ext cx="6555621" cy="4359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1285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4980" y="197131"/>
            <a:ext cx="10204267" cy="1699125"/>
          </a:xfrm>
        </p:spPr>
        <p:txBody>
          <a:bodyPr>
            <a:normAutofit/>
          </a:bodyPr>
          <a:lstStyle/>
          <a:p>
            <a:r>
              <a:rPr lang="en-CA" sz="38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Set Information and Goal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22490" y="3827573"/>
            <a:ext cx="11547020" cy="4310682"/>
          </a:xfrm>
        </p:spPr>
        <p:txBody>
          <a:bodyPr>
            <a:normAutofit/>
          </a:bodyPr>
          <a:lstStyle/>
          <a:p>
            <a:pPr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en-CA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Number of features: 10             </a:t>
            </a: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en-CA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Number of entities: 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Number of targets: 6                              </a:t>
            </a:r>
            <a:r>
              <a:rPr 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Multi-Label Classification</a:t>
            </a: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Number of Records: 159572</a:t>
            </a: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ü"/>
            </a:pP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28101"/>
          <a:stretch/>
        </p:blipFill>
        <p:spPr>
          <a:xfrm>
            <a:off x="0" y="5982914"/>
            <a:ext cx="12192000" cy="87508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2" y="1464828"/>
            <a:ext cx="12181258" cy="2164977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3092824" y="4859934"/>
            <a:ext cx="1896035" cy="40341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770796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3835" y="189332"/>
            <a:ext cx="9905998" cy="1478570"/>
          </a:xfrm>
        </p:spPr>
        <p:txBody>
          <a:bodyPr>
            <a:normAutofit/>
          </a:bodyPr>
          <a:lstStyle/>
          <a:p>
            <a:r>
              <a:rPr lang="en-CA" sz="44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0819" y="1467317"/>
            <a:ext cx="10467181" cy="4627562"/>
          </a:xfrm>
        </p:spPr>
        <p:txBody>
          <a:bodyPr>
            <a:normAutofit fontScale="92500" lnSpcReduction="20000"/>
          </a:bodyPr>
          <a:lstStyle/>
          <a:p>
            <a:pPr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en-CA" sz="360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 to data set</a:t>
            </a: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ü"/>
            </a:pPr>
            <a:endParaRPr lang="en-CA" sz="13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en-CA" sz="36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 data pre-processing</a:t>
            </a:r>
          </a:p>
          <a:p>
            <a:pPr marL="0" indent="0">
              <a:buClr>
                <a:srgbClr val="FF0000"/>
              </a:buClr>
              <a:buNone/>
            </a:pPr>
            <a:r>
              <a:rPr lang="en-CA" sz="13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en-CA" sz="360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Classification models</a:t>
            </a: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ü"/>
            </a:pPr>
            <a:endParaRPr lang="en-CA" sz="13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en-CA" sz="360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</a:p>
          <a:p>
            <a:pPr marL="0" indent="0">
              <a:buClr>
                <a:srgbClr val="FF0000"/>
              </a:buClr>
              <a:buNone/>
            </a:pPr>
            <a:endParaRPr lang="en-CA" sz="13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en-CA" sz="360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  <a:p>
            <a:endParaRPr lang="en-C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28101"/>
          <a:stretch/>
        </p:blipFill>
        <p:spPr>
          <a:xfrm>
            <a:off x="0" y="5982914"/>
            <a:ext cx="12192000" cy="875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4292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4980" y="197131"/>
            <a:ext cx="10204267" cy="1699125"/>
          </a:xfrm>
        </p:spPr>
        <p:txBody>
          <a:bodyPr>
            <a:normAutofit/>
          </a:bodyPr>
          <a:lstStyle/>
          <a:p>
            <a:r>
              <a:rPr lang="en-CA" sz="38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 Pre-processing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28101"/>
          <a:stretch/>
        </p:blipFill>
        <p:spPr>
          <a:xfrm>
            <a:off x="0" y="5982914"/>
            <a:ext cx="12192000" cy="875085"/>
          </a:xfrm>
          <a:prstGeom prst="rect">
            <a:avLst/>
          </a:prstGeom>
        </p:spPr>
      </p:pic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56960" y="1944985"/>
            <a:ext cx="8145874" cy="3640969"/>
          </a:xfrm>
        </p:spPr>
        <p:txBody>
          <a:bodyPr>
            <a:normAutofit/>
          </a:bodyPr>
          <a:lstStyle/>
          <a:p>
            <a:pPr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en-CA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Removing unnecessary columns: id and set</a:t>
            </a: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en-CA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Correlation among rest</a:t>
            </a: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ü"/>
            </a:pPr>
            <a:endParaRPr lang="en-CA" sz="2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ü"/>
            </a:pPr>
            <a:endParaRPr lang="en-CA" sz="2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ü"/>
            </a:pPr>
            <a:endParaRPr lang="en-CA" dirty="0"/>
          </a:p>
          <a:p>
            <a:pPr marL="0" indent="0">
              <a:buClr>
                <a:srgbClr val="FF0000"/>
              </a:buClr>
              <a:buNone/>
            </a:pPr>
            <a:r>
              <a:rPr lang="en-CA" dirty="0"/>
              <a:t>\</a:t>
            </a:r>
          </a:p>
        </p:txBody>
      </p:sp>
      <p:pic>
        <p:nvPicPr>
          <p:cNvPr id="5122" name="Picture 2" descr="https://lh5.googleusercontent.com/OmeNjOdZAPS42NOBOIP2buYa9BU8mgWa3unke1Ml87s_sUEvpv27-MgvdkdoIzFwcz2kgNhgXgRij58UuiuQxQf5y5y8mEg-DnN_Ua-29NBkWXRPjuaLxiTNseb67c-spsca-Wq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4763" y="1542852"/>
            <a:ext cx="5208307" cy="4207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 descr="https://lh4.googleusercontent.com/hPrpG5eOCaubtaAMdGzkeKYfXZ8COAzhzSFSS_iBHz3ECS7Qj91ddUwxQ_MgGlTVD30PTPY8K_5AYkSV-C4WAcJwkrh-9Yil_qmk6Ngt3cpqZwQbB--amQ3aet-JAsWCsJXQ9JS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960" y="3069384"/>
            <a:ext cx="5242876" cy="332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2" name="Picture 12" descr="https://lh3.googleusercontent.com/i1R1BXsx-G2h5LU3Hi1jMuoOQh9MOiy3Li-8YthbYsjWDbtNoeNtmAime-qX0Gmkx2lVPd3DUfhcCPjRYla1rOZ7TsfYYp1i-qu6xj8fa7xnjZKGWcwWjCa4NQ8y-QCCwF4WO6Si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960" y="3508753"/>
            <a:ext cx="4457700" cy="314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4" name="Picture 14" descr="https://lh6.googleusercontent.com/34_amTvgC15tZjQGjDJopRm-l_LflT6LCdVANFt50Kjn5YoFSMEXB28PtC9-vFOmM7l2zK7h-tsueEY0PVpn4iegHPL7dLvn7qaZMEbGrszAErnXI9btgO2bVHLg-3bscB9090qA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960" y="3929726"/>
            <a:ext cx="4352925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6" name="Picture 16" descr="https://lh4.googleusercontent.com/DXXthFyWbuCqqBPqVYdSHMBTsGyN5ZnKhk5F9DI96DAAf0DN1A-HgRZDOzwLAgkXxmolpfuGurJtTmoUTB0CJiknUDa6mTmvVhXgZZ0mJfjk9C21h2GrWVciTGElLlcDW3CeTbZ-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147" y="4345928"/>
            <a:ext cx="440055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18" descr="https://lh5.googleusercontent.com/tFxxL3JApiqvrHx9KQvoV02mA2Owdf5TDXw69xgz_jBE95rt3dM7p3_wdf7haywq7tlwtrLragm-JjHHVrPsDtSaBbf-dpGDYTr64QBBeaoGMtRcIjDcqW4pCyOtP0toYlyv6dtq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916" b="1"/>
          <a:stretch/>
        </p:blipFill>
        <p:spPr bwMode="auto">
          <a:xfrm>
            <a:off x="433147" y="4734291"/>
            <a:ext cx="5200650" cy="327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12170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4980" y="197131"/>
            <a:ext cx="10204267" cy="1699125"/>
          </a:xfrm>
        </p:spPr>
        <p:txBody>
          <a:bodyPr>
            <a:normAutofit/>
          </a:bodyPr>
          <a:lstStyle/>
          <a:p>
            <a:r>
              <a:rPr lang="en-CA" sz="38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 Pre-processing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28101"/>
          <a:stretch/>
        </p:blipFill>
        <p:spPr>
          <a:xfrm>
            <a:off x="0" y="5982914"/>
            <a:ext cx="12192000" cy="875085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38023" y="1902527"/>
            <a:ext cx="1571630" cy="90073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Text Lowerization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2032999" y="1889138"/>
            <a:ext cx="1581993" cy="90073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Tokenization</a:t>
            </a:r>
          </a:p>
        </p:txBody>
      </p:sp>
      <p:pic>
        <p:nvPicPr>
          <p:cNvPr id="3074" name="Picture 2" descr="https://lh6.googleusercontent.com/jAZw1zQQxkBHrzphKTr9CHzs4e-V1-lwU_TgovUxnFA-rKw_ehNh3R5Wyt3RgK8L-n2v4Sm9NfQ8i-DDGKATEPsSsfp46DaGG2dkNRaybm7MdMg3pAA8W0doqdLgejOr2CUUlNKu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36586"/>
            <a:ext cx="10897790" cy="2624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Down Arrow 9"/>
          <p:cNvSpPr/>
          <p:nvPr/>
        </p:nvSpPr>
        <p:spPr>
          <a:xfrm>
            <a:off x="2747026" y="2766757"/>
            <a:ext cx="255494" cy="4000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Rounded Rectangle 12"/>
          <p:cNvSpPr/>
          <p:nvPr/>
        </p:nvSpPr>
        <p:spPr>
          <a:xfrm>
            <a:off x="4106163" y="1879437"/>
            <a:ext cx="1583486" cy="90073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Stop Words Removal</a:t>
            </a:r>
          </a:p>
        </p:txBody>
      </p:sp>
      <p:pic>
        <p:nvPicPr>
          <p:cNvPr id="3076" name="Picture 4" descr="https://lh6.googleusercontent.com/Sqc4YWQAd2r4CArdStTxwI2W6DiHtWSXcUd2DZ9du87xLjNn-9dfIK1l_x15zOqKoSl5Hrv2LpVCPguj8Yu2okY4xHA64-cMhVukDHICnCaP16O0iD5_IDy9pvjF-_zVBnY2E2Lr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020"/>
          <a:stretch/>
        </p:blipFill>
        <p:spPr bwMode="auto">
          <a:xfrm>
            <a:off x="585712" y="3297513"/>
            <a:ext cx="10831830" cy="2130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Down Arrow 15"/>
          <p:cNvSpPr/>
          <p:nvPr/>
        </p:nvSpPr>
        <p:spPr>
          <a:xfrm>
            <a:off x="5042647" y="2778623"/>
            <a:ext cx="250317" cy="5188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Rounded Rectangle 16"/>
          <p:cNvSpPr/>
          <p:nvPr/>
        </p:nvSpPr>
        <p:spPr>
          <a:xfrm>
            <a:off x="6229448" y="1895788"/>
            <a:ext cx="1610151" cy="88391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Punctuation Removal</a:t>
            </a:r>
          </a:p>
        </p:txBody>
      </p:sp>
      <p:pic>
        <p:nvPicPr>
          <p:cNvPr id="3078" name="Picture 6" descr="https://lh5.googleusercontent.com/8yNM4Tuvm72sB3B8buIDNfwoUTsPXUdSoECHqa2n2bj9OxI0ieP4vqgHsGdq0r7f6n4qns5Kh6Bsi-1ioai3pZ6GvSs2y0xbhmnUyInRsViqa4Ihk8NeECYMCVNeNTWiVTdy8mJR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1190" y="3385289"/>
            <a:ext cx="10998388" cy="2265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Down Arrow 18"/>
          <p:cNvSpPr/>
          <p:nvPr/>
        </p:nvSpPr>
        <p:spPr>
          <a:xfrm>
            <a:off x="6979026" y="2778623"/>
            <a:ext cx="309283" cy="7982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Rounded Rectangle 19"/>
          <p:cNvSpPr/>
          <p:nvPr/>
        </p:nvSpPr>
        <p:spPr>
          <a:xfrm>
            <a:off x="8345869" y="1873989"/>
            <a:ext cx="1566213" cy="90073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 err="1"/>
              <a:t>Leminization</a:t>
            </a:r>
            <a:endParaRPr lang="en-CA" dirty="0"/>
          </a:p>
        </p:txBody>
      </p:sp>
      <p:sp>
        <p:nvSpPr>
          <p:cNvPr id="21" name="Rounded Rectangle 20"/>
          <p:cNvSpPr/>
          <p:nvPr/>
        </p:nvSpPr>
        <p:spPr>
          <a:xfrm>
            <a:off x="10449145" y="1878178"/>
            <a:ext cx="1566213" cy="90073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TF-IDF</a:t>
            </a:r>
          </a:p>
        </p:txBody>
      </p:sp>
      <p:cxnSp>
        <p:nvCxnSpPr>
          <p:cNvPr id="18" name="Straight Arrow Connector 17"/>
          <p:cNvCxnSpPr>
            <a:stCxn id="3" idx="3"/>
            <a:endCxn id="9" idx="1"/>
          </p:cNvCxnSpPr>
          <p:nvPr/>
        </p:nvCxnSpPr>
        <p:spPr>
          <a:xfrm flipV="1">
            <a:off x="1609653" y="2339504"/>
            <a:ext cx="423346" cy="13389"/>
          </a:xfrm>
          <a:prstGeom prst="straightConnector1">
            <a:avLst/>
          </a:prstGeom>
          <a:ln w="3810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3656454" y="2352893"/>
            <a:ext cx="423346" cy="13389"/>
          </a:xfrm>
          <a:prstGeom prst="straightConnector1">
            <a:avLst/>
          </a:prstGeom>
          <a:ln w="3810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5741979" y="2317356"/>
            <a:ext cx="423346" cy="13389"/>
          </a:xfrm>
          <a:prstGeom prst="straightConnector1">
            <a:avLst/>
          </a:prstGeom>
          <a:ln w="3810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7884835" y="2303967"/>
            <a:ext cx="423346" cy="13389"/>
          </a:xfrm>
          <a:prstGeom prst="straightConnector1">
            <a:avLst/>
          </a:prstGeom>
          <a:ln w="3810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9954665" y="2317355"/>
            <a:ext cx="423346" cy="13389"/>
          </a:xfrm>
          <a:prstGeom prst="straightConnector1">
            <a:avLst/>
          </a:prstGeom>
          <a:ln w="3810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1866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 animBg="1"/>
      <p:bldP spid="10" grpId="0" animBg="1"/>
      <p:bldP spid="10" grpId="1" animBg="1"/>
      <p:bldP spid="13" grpId="0" animBg="1"/>
      <p:bldP spid="16" grpId="0" animBg="1"/>
      <p:bldP spid="16" grpId="1" animBg="1"/>
      <p:bldP spid="17" grpId="0" animBg="1"/>
      <p:bldP spid="19" grpId="0" animBg="1"/>
      <p:bldP spid="19" grpId="1" animBg="1"/>
      <p:bldP spid="20" grpId="0" animBg="1"/>
      <p:bldP spid="2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3835" y="189332"/>
            <a:ext cx="9905998" cy="1478570"/>
          </a:xfrm>
        </p:spPr>
        <p:txBody>
          <a:bodyPr>
            <a:normAutofit/>
          </a:bodyPr>
          <a:lstStyle/>
          <a:p>
            <a:r>
              <a:rPr lang="en-CA" sz="44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0819" y="1467317"/>
            <a:ext cx="10467181" cy="4627562"/>
          </a:xfrm>
        </p:spPr>
        <p:txBody>
          <a:bodyPr>
            <a:normAutofit fontScale="92500" lnSpcReduction="20000"/>
          </a:bodyPr>
          <a:lstStyle/>
          <a:p>
            <a:pPr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en-CA" sz="360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 to data set</a:t>
            </a: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ü"/>
            </a:pPr>
            <a:endParaRPr lang="en-CA" sz="13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en-CA" sz="360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 data pre-processing</a:t>
            </a:r>
          </a:p>
          <a:p>
            <a:pPr marL="0" indent="0">
              <a:buClr>
                <a:srgbClr val="FF0000"/>
              </a:buClr>
              <a:buNone/>
            </a:pPr>
            <a:r>
              <a:rPr lang="en-CA" sz="13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en-CA" sz="36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Classification models</a:t>
            </a: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ü"/>
            </a:pPr>
            <a:endParaRPr lang="en-CA" sz="13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en-CA" sz="360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</a:p>
          <a:p>
            <a:pPr marL="0" indent="0">
              <a:buClr>
                <a:srgbClr val="FF0000"/>
              </a:buClr>
              <a:buNone/>
            </a:pPr>
            <a:endParaRPr lang="en-CA" sz="13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en-CA" sz="360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  <a:p>
            <a:endParaRPr lang="en-C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28101"/>
          <a:stretch/>
        </p:blipFill>
        <p:spPr>
          <a:xfrm>
            <a:off x="0" y="5982914"/>
            <a:ext cx="12192000" cy="875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7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ustom 5">
      <a:dk1>
        <a:sysClr val="windowText" lastClr="000000"/>
      </a:dk1>
      <a:lt1>
        <a:sysClr val="window" lastClr="FFFFFF"/>
      </a:lt1>
      <a:dk2>
        <a:srgbClr val="CDFFFF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134770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3958</TotalTime>
  <Words>316</Words>
  <Application>Microsoft Office PowerPoint</Application>
  <PresentationFormat>Widescreen</PresentationFormat>
  <Paragraphs>103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Courier New</vt:lpstr>
      <vt:lpstr>Tw Cen MT</vt:lpstr>
      <vt:lpstr>Wingdings</vt:lpstr>
      <vt:lpstr>Circuit</vt:lpstr>
      <vt:lpstr>PowerPoint Presentation</vt:lpstr>
      <vt:lpstr>Outline</vt:lpstr>
      <vt:lpstr>Outline</vt:lpstr>
      <vt:lpstr>Data Set Information and Goal</vt:lpstr>
      <vt:lpstr>Data Set Information and Goal</vt:lpstr>
      <vt:lpstr>Outline</vt:lpstr>
      <vt:lpstr>Input Pre-processing</vt:lpstr>
      <vt:lpstr>Input Pre-processing</vt:lpstr>
      <vt:lpstr>Outline</vt:lpstr>
      <vt:lpstr>Classification Models</vt:lpstr>
      <vt:lpstr>Outline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Kian</dc:creator>
  <cp:lastModifiedBy> </cp:lastModifiedBy>
  <cp:revision>111</cp:revision>
  <dcterms:created xsi:type="dcterms:W3CDTF">2019-04-06T00:39:08Z</dcterms:created>
  <dcterms:modified xsi:type="dcterms:W3CDTF">2019-10-07T19:41:09Z</dcterms:modified>
</cp:coreProperties>
</file>