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83" r:id="rId4"/>
    <p:sldId id="259" r:id="rId5"/>
    <p:sldId id="285" r:id="rId6"/>
    <p:sldId id="286" r:id="rId7"/>
    <p:sldId id="284" r:id="rId8"/>
    <p:sldId id="287" r:id="rId9"/>
    <p:sldId id="288" r:id="rId10"/>
    <p:sldId id="290" r:id="rId11"/>
    <p:sldId id="289" r:id="rId12"/>
    <p:sldId id="291" r:id="rId13"/>
    <p:sldId id="292" r:id="rId14"/>
    <p:sldId id="296" r:id="rId15"/>
    <p:sldId id="297" r:id="rId16"/>
    <p:sldId id="293" r:id="rId17"/>
    <p:sldId id="298" r:id="rId18"/>
    <p:sldId id="294" r:id="rId19"/>
    <p:sldId id="311" r:id="rId20"/>
    <p:sldId id="299" r:id="rId21"/>
    <p:sldId id="295" r:id="rId22"/>
    <p:sldId id="301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257" r:id="rId31"/>
    <p:sldId id="313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7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19:32:30.1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19:32:47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96,'77'2,"-35"-1,0-1,0-1,21-5,9-13,-53 13,-1 0,1 2,15-2,64 1,71 6,-46 2,915-4,-1026 1,0-1,0-1,-1 0,1-1,0 0,-1-1,0 0,4-2,6-2,-9 4,0 1,0 0,0 1,0 0,1 1,2 0,78 3,-36 0,31-3,-23 0,33 4,-28 8,-47-6,1-2,17 1,392-3,-208-2,-210 1,-1 2,1 0,-1 1,1 0,48 8,-41-9,0 2,8 2,-10-2,0 0,0-2,4 0,302-1,-153-2,-153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19:32:53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4126 1,'0'1,"0"0,-1 0,1 0,-1 0,1 0,-1 0,1 0,-1-1,0 1,1 0,-1 0,0 0,0-1,0 1,1 0,-1-1,0 1,0-1,0 1,0-1,0 0,0 1,0-1,0 0,0 1,0-1,0 0,-1 0,-36 4,34-4,-74 3,-7-5,8 0,-13 5,40 2,-12 5,24-4,-12 4,32-6,0 0,-1-1,-3-1,-61-2,54-1,0 1,0 1,0 2,-8 3,-83 12,50-8,41-6,2-1,0 2,0 0,0 2,1 1,0 1,-4 3,18-7,0 0,0-1,0-1,-1 0,0-1,1 0,-10 0,-24-1,-24-3,13 0,-846 2,877 2,0 0,0 2,0 1,-12 5,7-2,0-2,-28 2,37-6,-4-1,-1 2,-25 6,18-4,-1-1,0-1,0-2,-33-4,-1 1,-868 2,915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4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77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39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41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99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57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1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978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1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1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6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6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26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0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908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60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38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90.png"/><Relationship Id="rId4" Type="http://schemas.openxmlformats.org/officeDocument/2006/relationships/customXml" Target="../ink/ink1.xml"/><Relationship Id="rId9" Type="http://schemas.openxmlformats.org/officeDocument/2006/relationships/image" Target="../media/image4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9" y="0"/>
            <a:ext cx="9031515" cy="564094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03722" y="5487211"/>
            <a:ext cx="8422783" cy="12170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646270" y="5840421"/>
            <a:ext cx="5137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Student: Fatemeh </a:t>
            </a:r>
            <a:r>
              <a:rPr lang="en-CA" sz="3200" dirty="0" err="1">
                <a:solidFill>
                  <a:srgbClr val="FF0000"/>
                </a:solidFill>
              </a:rPr>
              <a:t>Kiaie</a:t>
            </a:r>
            <a:r>
              <a:rPr lang="en-CA" sz="3200" dirty="0">
                <a:solidFill>
                  <a:srgbClr val="FF000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3765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4678"/>
            <a:ext cx="8028439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Features Individually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D919E005-0168-4AF6-BCEA-7028E03B0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09D3C-06A7-49B2-98A1-3B6EE9EF881E}"/>
              </a:ext>
            </a:extLst>
          </p:cNvPr>
          <p:cNvSpPr txBox="1"/>
          <p:nvPr/>
        </p:nvSpPr>
        <p:spPr>
          <a:xfrm>
            <a:off x="1234228" y="4864731"/>
            <a:ext cx="1592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Table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Mean= 57.45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7730C9-D543-4295-8CF2-3644123C9EE0}"/>
              </a:ext>
            </a:extLst>
          </p:cNvPr>
          <p:cNvSpPr txBox="1"/>
          <p:nvPr/>
        </p:nvSpPr>
        <p:spPr>
          <a:xfrm>
            <a:off x="5299678" y="4880157"/>
            <a:ext cx="159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Carat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Mean= 0.79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ED5785-053D-4EA7-B821-A07D620C672C}"/>
              </a:ext>
            </a:extLst>
          </p:cNvPr>
          <p:cNvSpPr txBox="1"/>
          <p:nvPr/>
        </p:nvSpPr>
        <p:spPr>
          <a:xfrm>
            <a:off x="9365128" y="4921052"/>
            <a:ext cx="186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Price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Mean= 3931.22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6FD355-AA99-4B2B-AF4C-B373EE809A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686" y="1987016"/>
            <a:ext cx="3847666" cy="2852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D93541-2DC4-46E6-BD39-140732F6D73A}"/>
              </a:ext>
            </a:extLst>
          </p:cNvPr>
          <p:cNvPicPr/>
          <p:nvPr/>
        </p:nvPicPr>
        <p:blipFill rotWithShape="1">
          <a:blip r:embed="rId4"/>
          <a:srcRect t="2350"/>
          <a:stretch/>
        </p:blipFill>
        <p:spPr>
          <a:xfrm>
            <a:off x="4196978" y="1987016"/>
            <a:ext cx="3764770" cy="2921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BDC8A-7D96-4C4E-84B3-6AFB36558F1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95357" y="1905905"/>
            <a:ext cx="3764770" cy="30151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BCA60D-3CF8-493E-90D8-F8404D4010FB}"/>
              </a:ext>
            </a:extLst>
          </p:cNvPr>
          <p:cNvSpPr txBox="1"/>
          <p:nvPr/>
        </p:nvSpPr>
        <p:spPr>
          <a:xfrm>
            <a:off x="111686" y="5904141"/>
            <a:ext cx="11428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is following the normal distribution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is right skewed graph not normal, can be transformed to normal</a:t>
            </a:r>
          </a:p>
        </p:txBody>
      </p:sp>
    </p:spTree>
    <p:extLst>
      <p:ext uri="{BB962C8B-B14F-4D97-AF65-F5344CB8AC3E}">
        <p14:creationId xmlns:p14="http://schemas.microsoft.com/office/powerpoint/2010/main" val="345783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3577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- Categorical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E31AE-17B1-44FE-B85C-854D939D6E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2097088"/>
            <a:ext cx="5943600" cy="3672840"/>
          </a:xfrm>
          <a:prstGeom prst="rect">
            <a:avLst/>
          </a:prstGeom>
        </p:spPr>
      </p:pic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81ECA-669B-4726-A22A-AF93FD4F72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2" y="2097089"/>
            <a:ext cx="5613688" cy="3672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72ECD-02CA-472F-9FB2-596E4FCA49F8}"/>
              </a:ext>
            </a:extLst>
          </p:cNvPr>
          <p:cNvSpPr txBox="1"/>
          <p:nvPr/>
        </p:nvSpPr>
        <p:spPr>
          <a:xfrm>
            <a:off x="637306" y="5904140"/>
            <a:ext cx="1037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cut with G color and VS2 clarity have maximum distribution  </a:t>
            </a:r>
          </a:p>
        </p:txBody>
      </p:sp>
    </p:spTree>
    <p:extLst>
      <p:ext uri="{BB962C8B-B14F-4D97-AF65-F5344CB8AC3E}">
        <p14:creationId xmlns:p14="http://schemas.microsoft.com/office/powerpoint/2010/main" val="288005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9DC5C-173E-463A-BB22-EB9A55AF96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64509" y="1710575"/>
            <a:ext cx="6677891" cy="408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AEC0E-49B2-4809-AEA3-21FA1F8B362F}"/>
              </a:ext>
            </a:extLst>
          </p:cNvPr>
          <p:cNvSpPr txBox="1"/>
          <p:nvPr/>
        </p:nvSpPr>
        <p:spPr>
          <a:xfrm>
            <a:off x="909782" y="5904141"/>
            <a:ext cx="1037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is more uniform when it comes to color and clarity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613F4C-C1AF-4BAD-84C8-4D1C2B3E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2316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- Categorical Features</a:t>
            </a:r>
          </a:p>
        </p:txBody>
      </p:sp>
    </p:spTree>
    <p:extLst>
      <p:ext uri="{BB962C8B-B14F-4D97-AF65-F5344CB8AC3E}">
        <p14:creationId xmlns:p14="http://schemas.microsoft.com/office/powerpoint/2010/main" val="210311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7794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Numerical and Categorical Features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AEC0E-49B2-4809-AEA3-21FA1F8B362F}"/>
              </a:ext>
            </a:extLst>
          </p:cNvPr>
          <p:cNvSpPr txBox="1"/>
          <p:nvPr/>
        </p:nvSpPr>
        <p:spPr>
          <a:xfrm>
            <a:off x="909782" y="5658044"/>
            <a:ext cx="1037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cut is more affordable and therefore more popular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cut is expensive and therefore brings more price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31528D-F31B-4CA0-9A46-3E822BE8DB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7927" y="1663771"/>
            <a:ext cx="6834909" cy="3530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A44BC-3366-43C1-8B0B-668EE8B4D6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595" y="1464735"/>
            <a:ext cx="4326514" cy="4119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31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7794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Numerical and Categorical Features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AEC0E-49B2-4809-AEA3-21FA1F8B362F}"/>
              </a:ext>
            </a:extLst>
          </p:cNvPr>
          <p:cNvSpPr txBox="1"/>
          <p:nvPr/>
        </p:nvSpPr>
        <p:spPr>
          <a:xfrm>
            <a:off x="909782" y="5658044"/>
            <a:ext cx="1037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G, E, F, H color has affordable price and therefore more popular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is not a favorable color, and not worth it for its high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9EFD1-E2B9-4D09-9E2C-F279B250D5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663771"/>
            <a:ext cx="6862618" cy="3625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C6932F-115A-46D1-BF5A-3B93F1FE3C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38303" y="1390844"/>
            <a:ext cx="4208752" cy="41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5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7794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Numerical and Categorical Features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AEC0E-49B2-4809-AEA3-21FA1F8B362F}"/>
              </a:ext>
            </a:extLst>
          </p:cNvPr>
          <p:cNvSpPr txBox="1"/>
          <p:nvPr/>
        </p:nvSpPr>
        <p:spPr>
          <a:xfrm>
            <a:off x="387925" y="5658044"/>
            <a:ext cx="1167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varieties of carat price is huge. It can be considered a continues variable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carat value of 1.01 and 1.51 are the most popular (standard carat)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50F87-1886-4EFA-A7FD-53B6B7ED2F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1334655"/>
            <a:ext cx="4239490" cy="4050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A72C6-9B93-4BBB-ADCC-5927344109E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6" y="1663770"/>
            <a:ext cx="6918037" cy="37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30" y="92045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Numerical FEATURES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AEC0E-49B2-4809-AEA3-21FA1F8B362F}"/>
              </a:ext>
            </a:extLst>
          </p:cNvPr>
          <p:cNvSpPr txBox="1"/>
          <p:nvPr/>
        </p:nvSpPr>
        <p:spPr>
          <a:xfrm>
            <a:off x="1713346" y="5904141"/>
            <a:ext cx="756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correlation between price and x, y, z, carat.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correlation between price and depth, table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F2984E-C836-490A-987D-ED16F0F7DF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1097597"/>
            <a:ext cx="5943600" cy="46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6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and Exception Report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81CE11D7-FAE8-42AD-A9EA-5E464B80E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29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49" y="102939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and Dummy variables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dummy variables data">
            <a:extLst>
              <a:ext uri="{FF2B5EF4-FFF2-40B4-BE49-F238E27FC236}">
                <a16:creationId xmlns:a16="http://schemas.microsoft.com/office/drawing/2014/main" id="{1B07A720-3620-431D-8574-568C1322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" y="1371065"/>
            <a:ext cx="3045186" cy="324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9F6E2-977E-4DF1-903B-D68680BEA3B3}"/>
              </a:ext>
            </a:extLst>
          </p:cNvPr>
          <p:cNvSpPr txBox="1"/>
          <p:nvPr/>
        </p:nvSpPr>
        <p:spPr>
          <a:xfrm>
            <a:off x="4140200" y="1767007"/>
            <a:ext cx="21751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15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15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CE140F-F7C9-4D33-A411-3010C8E10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478" y="3614498"/>
            <a:ext cx="9317813" cy="29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49" y="102939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and Normalization 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6" y="4118576"/>
            <a:ext cx="4383079" cy="2739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549" y="4118575"/>
            <a:ext cx="4413259" cy="27582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549" y="1284779"/>
            <a:ext cx="4413259" cy="2758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76" y="1284779"/>
            <a:ext cx="4413260" cy="27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and Exception Report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379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and Exception Report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49E5E178-B8A4-4E53-99B1-E5B2F3ADB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49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4574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and training the machine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8BD3A94D-1E12-4842-B2FA-8EC068622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2097088"/>
            <a:ext cx="5770274" cy="32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519B814-BC98-4AF0-A4C6-635C590411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81" y="1595474"/>
            <a:ext cx="4231207" cy="42490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4ADEF9-EB95-4AFE-8A9E-7CBB678D0E77}"/>
              </a:ext>
            </a:extLst>
          </p:cNvPr>
          <p:cNvSpPr/>
          <p:nvPr/>
        </p:nvSpPr>
        <p:spPr>
          <a:xfrm>
            <a:off x="1594331" y="5844480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</a:rPr>
              <a:t>ModelC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</a:rPr>
              <a:t>logcarat|cut|color|clarity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94760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35" y="66528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and Results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14391-3DCB-48A7-AD1B-48DD4C3A97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" y="1097000"/>
            <a:ext cx="3825499" cy="4515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261020-EB9C-448D-B69E-8F7E527B48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88103" y="1425027"/>
            <a:ext cx="8241293" cy="39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35" y="66528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and Results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CA758-A5C8-425F-A40F-B5A06C96FF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30929" y="1473545"/>
            <a:ext cx="6523263" cy="49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57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35" y="66528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and Results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815248-5AFE-48DF-87A5-CB30899229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7207" y="1168717"/>
            <a:ext cx="6996793" cy="56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6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35" y="66528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and Results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7772C-62D2-4831-B3AE-CB7FF0AD1F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1965" y="1266189"/>
            <a:ext cx="6041571" cy="47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8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35" y="66528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and Results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66E46-0A92-434A-B12E-5991815942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57450" y="1545098"/>
            <a:ext cx="6000749" cy="44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0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35" y="66528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and Results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60AB1-FCE9-422B-B9F3-B463CFD43015}"/>
              </a:ext>
            </a:extLst>
          </p:cNvPr>
          <p:cNvPicPr/>
          <p:nvPr/>
        </p:nvPicPr>
        <p:blipFill rotWithShape="1">
          <a:blip r:embed="rId3"/>
          <a:srcRect b="32639"/>
          <a:stretch/>
        </p:blipFill>
        <p:spPr>
          <a:xfrm>
            <a:off x="230279" y="1028699"/>
            <a:ext cx="3790950" cy="5543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6AF9C-3728-4C76-8DD5-DFB87018959B}"/>
              </a:ext>
            </a:extLst>
          </p:cNvPr>
          <p:cNvPicPr/>
          <p:nvPr/>
        </p:nvPicPr>
        <p:blipFill rotWithShape="1">
          <a:blip r:embed="rId3"/>
          <a:srcRect t="66880"/>
          <a:stretch/>
        </p:blipFill>
        <p:spPr>
          <a:xfrm>
            <a:off x="4021228" y="987875"/>
            <a:ext cx="3862523" cy="2750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1A9AC3-C79C-45F2-91EA-0F1378256AD8}"/>
              </a:ext>
            </a:extLst>
          </p:cNvPr>
          <p:cNvPicPr/>
          <p:nvPr/>
        </p:nvPicPr>
        <p:blipFill rotWithShape="1">
          <a:blip r:embed="rId4"/>
          <a:srcRect t="1" r="1045" b="65263"/>
          <a:stretch/>
        </p:blipFill>
        <p:spPr>
          <a:xfrm>
            <a:off x="4021228" y="3689045"/>
            <a:ext cx="3862523" cy="2858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B0E440-5527-4344-A64D-D5CE330965D1}"/>
              </a:ext>
            </a:extLst>
          </p:cNvPr>
          <p:cNvPicPr/>
          <p:nvPr/>
        </p:nvPicPr>
        <p:blipFill rotWithShape="1">
          <a:blip r:embed="rId4"/>
          <a:srcRect t="31052"/>
          <a:stretch/>
        </p:blipFill>
        <p:spPr>
          <a:xfrm>
            <a:off x="7883752" y="963383"/>
            <a:ext cx="3903345" cy="567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47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BA017-1115-4DEA-A34E-CED11F43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35" y="66528"/>
            <a:ext cx="10579533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Results-predicted price for test dataset</a:t>
            </a:r>
          </a:p>
        </p:txBody>
      </p:sp>
      <p:pic>
        <p:nvPicPr>
          <p:cNvPr id="6" name="Picture 4" descr="Related image">
            <a:extLst>
              <a:ext uri="{FF2B5EF4-FFF2-40B4-BE49-F238E27FC236}">
                <a16:creationId xmlns:a16="http://schemas.microsoft.com/office/drawing/2014/main" id="{796BDF3B-5F57-4A5D-93D9-0DEFAF4B3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98C676-BC22-4C3C-AB46-5D493403E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1" r="15525"/>
          <a:stretch/>
        </p:blipFill>
        <p:spPr>
          <a:xfrm>
            <a:off x="2767693" y="1191985"/>
            <a:ext cx="5568043" cy="55074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4F4FFF-D76B-4B76-A5B2-5CEE255AE36C}"/>
              </a:ext>
            </a:extLst>
          </p:cNvPr>
          <p:cNvSpPr/>
          <p:nvPr/>
        </p:nvSpPr>
        <p:spPr>
          <a:xfrm>
            <a:off x="6245679" y="1545098"/>
            <a:ext cx="1714500" cy="5246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FC99CB-FAB2-4136-B64F-D63EAA5904BB}"/>
                  </a:ext>
                </a:extLst>
              </p14:cNvPr>
              <p14:cNvContentPartPr/>
              <p14:nvPr/>
            </p14:nvContentPartPr>
            <p14:xfrm>
              <a:off x="7763876" y="170593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FC99CB-FAB2-4136-B64F-D63EAA5904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0236" y="159829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863CE7-E68B-4B5E-898C-709342E87365}"/>
                  </a:ext>
                </a:extLst>
              </p14:cNvPr>
              <p14:cNvContentPartPr/>
              <p14:nvPr/>
            </p14:nvContentPartPr>
            <p14:xfrm>
              <a:off x="6326756" y="1663817"/>
              <a:ext cx="1477440" cy="3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863CE7-E68B-4B5E-898C-709342E873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3116" y="1555817"/>
                <a:ext cx="1585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716C64-B4DE-428E-9FA3-8E7D68E64215}"/>
                  </a:ext>
                </a:extLst>
              </p14:cNvPr>
              <p14:cNvContentPartPr/>
              <p14:nvPr/>
            </p14:nvContentPartPr>
            <p14:xfrm>
              <a:off x="6376436" y="1714217"/>
              <a:ext cx="1485720" cy="91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716C64-B4DE-428E-9FA3-8E7D68E642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22436" y="1606577"/>
                <a:ext cx="1593360" cy="3074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59E0756-EA94-4552-87D1-90B526562177}"/>
              </a:ext>
            </a:extLst>
          </p:cNvPr>
          <p:cNvSpPr/>
          <p:nvPr/>
        </p:nvSpPr>
        <p:spPr>
          <a:xfrm>
            <a:off x="3019924" y="1534742"/>
            <a:ext cx="640270" cy="5246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078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and Exception Report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A870693B-5BE5-45EA-96F9-401721C58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9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and Exception Report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8682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143001" y="435978"/>
            <a:ext cx="9905998" cy="121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287BC379-CBF9-47E9-8607-EABC508C2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0C14F-AAB7-4396-9FDC-13A1C9E38F16}"/>
              </a:ext>
            </a:extLst>
          </p:cNvPr>
          <p:cNvSpPr txBox="1"/>
          <p:nvPr/>
        </p:nvSpPr>
        <p:spPr>
          <a:xfrm>
            <a:off x="736783" y="1405321"/>
            <a:ext cx="1070274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SAS using Proc GLMSELECT and Proc Log and following Data Science Process Flow we can predict the price of diamond with the accuracy above 97.5% .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CA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were interested in a 1.5 carat diamond with a Very Good cut and a VS2 clarity rating, how much would the model predict you should pay for it?</a:t>
            </a:r>
          </a:p>
          <a:p>
            <a:pPr algn="just">
              <a:buClr>
                <a:srgbClr val="FF0000"/>
              </a:buClr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Logprice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5.114068879 + 4.348410395 *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logcarat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 * cut (very good) + 0.133169096 * clarity(VS2)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Logprice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5.114068879 + 4.348410395 * log(1.5) + 0 * 1 + 0.133169096 * 1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Price = 10,214.34</a:t>
            </a:r>
          </a:p>
          <a:p>
            <a:pPr algn="just">
              <a:buClr>
                <a:srgbClr val="FF0000"/>
              </a:buClr>
            </a:pP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US" sz="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US" sz="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price do you recommend the jewelry company to bid?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predicted price for 3000 diamonds is 12,261,458.95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 recommend that the bid price should be 8,583,021.26</a:t>
            </a:r>
          </a:p>
          <a:p>
            <a:pPr algn="just">
              <a:buClr>
                <a:srgbClr val="FF0000"/>
              </a:buClr>
            </a:pP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US" sz="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79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143001" y="435978"/>
            <a:ext cx="9905998" cy="121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287BC379-CBF9-47E9-8607-EABC508C2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0C14F-AAB7-4396-9FDC-13A1C9E38F16}"/>
              </a:ext>
            </a:extLst>
          </p:cNvPr>
          <p:cNvSpPr txBox="1"/>
          <p:nvPr/>
        </p:nvSpPr>
        <p:spPr>
          <a:xfrm>
            <a:off x="736783" y="1405321"/>
            <a:ext cx="1070274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strikes you about this comparison? After seeing this plot, do you feel confident in the model’s ability to predict prices?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Predicted prices are distributed linearly but old diamond prices are non-linear. </a:t>
            </a:r>
          </a:p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CA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model, if a diamond is 1 carat heavier than another with the same cut, how much more should I expect to pay? Why?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0.54 carat, D color, VS1 clarity and good cut we have e^(5.318127 + ln(.54+1)(-0.044844 + 0.871416 +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4.101698))-1 which comes out to $1712.11277234 and for a 1.54 carat we get e^(5.318127 + ln(1.54+1)(-         0.044844 + 0.871416 + 4.101698))-1 and it’ll be valued at $20171.6554478</a:t>
            </a:r>
          </a:p>
          <a:p>
            <a:pPr algn="just">
              <a:buClr>
                <a:srgbClr val="FF0000"/>
              </a:buClr>
            </a:pPr>
            <a:endParaRPr lang="en-US" sz="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US" sz="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US" sz="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95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thank you diamonds">
            <a:extLst>
              <a:ext uri="{FF2B5EF4-FFF2-40B4-BE49-F238E27FC236}">
                <a16:creationId xmlns:a16="http://schemas.microsoft.com/office/drawing/2014/main" id="{18013826-F84A-4900-A8D3-2B2C1209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84" y="1359007"/>
            <a:ext cx="7396889" cy="44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D919E005-0168-4AF6-BCEA-7028E03B0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5017180" y="2310494"/>
            <a:ext cx="7174821" cy="45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371943"/>
            <a:ext cx="10204267" cy="1699125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4980" y="2071068"/>
            <a:ext cx="11547020" cy="431068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information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information including: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CA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y, z, depth, table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CA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CA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Clarity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CA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8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980" y="151507"/>
            <a:ext cx="11547020" cy="169912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– Data Science Process FLOW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4980" y="2071068"/>
            <a:ext cx="11547020" cy="4310682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data science process">
            <a:extLst>
              <a:ext uri="{FF2B5EF4-FFF2-40B4-BE49-F238E27FC236}">
                <a16:creationId xmlns:a16="http://schemas.microsoft.com/office/drawing/2014/main" id="{EC9F4104-013E-4AE7-8CD9-1BE2A0F0C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6" b="12"/>
          <a:stretch/>
        </p:blipFill>
        <p:spPr bwMode="auto">
          <a:xfrm>
            <a:off x="81643" y="1744779"/>
            <a:ext cx="11805557" cy="51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1002C568-68F6-4957-8DD0-CFCADF903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3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and Exception Report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D69D1399-180E-44C3-9701-817F6646D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8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13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8028439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– Cleaning Data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627" y="2784175"/>
            <a:ext cx="6205492" cy="218122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Zero missing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289 duplicate records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 invalid records ({x or y or z} = 0)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7F02091-66A3-4A4B-A494-B774C370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4920" y="2101397"/>
            <a:ext cx="5456279" cy="362842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13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D919E005-0168-4AF6-BCEA-7028E03B0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2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6568"/>
            <a:ext cx="9905998" cy="147857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20" y="1601788"/>
            <a:ext cx="10467181" cy="4627562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and Exception Report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Results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CA" dirty="0"/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A870693B-5BE5-45EA-96F9-401721C58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2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8329"/>
            <a:ext cx="9545638" cy="1478570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Features Individually 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D919E005-0168-4AF6-BCEA-7028E03B0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5424" b="10357"/>
          <a:stretch/>
        </p:blipFill>
        <p:spPr bwMode="auto">
          <a:xfrm>
            <a:off x="10687050" y="5904141"/>
            <a:ext cx="1504950" cy="9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11F885-3110-42BB-BEF6-E86CF94B9C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" y="2134426"/>
            <a:ext cx="2954682" cy="239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8885AC-DA1E-4DFF-9FA6-CC72CD53DC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59186" y="2032351"/>
            <a:ext cx="2830133" cy="25305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0A8EAC9-5FCE-4F65-A919-6660CF5C17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2032351"/>
            <a:ext cx="3044826" cy="25305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C85765A-080E-40ED-9BD1-B76F4E57122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229221" y="2060033"/>
            <a:ext cx="3044826" cy="2475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09D3C-06A7-49B2-98A1-3B6EE9EF881E}"/>
              </a:ext>
            </a:extLst>
          </p:cNvPr>
          <p:cNvSpPr txBox="1"/>
          <p:nvPr/>
        </p:nvSpPr>
        <p:spPr>
          <a:xfrm>
            <a:off x="775652" y="4722309"/>
            <a:ext cx="1592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X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Mean= 5.731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402630-B224-4CDE-B074-26233F6254E9}"/>
              </a:ext>
            </a:extLst>
          </p:cNvPr>
          <p:cNvSpPr txBox="1"/>
          <p:nvPr/>
        </p:nvSpPr>
        <p:spPr>
          <a:xfrm>
            <a:off x="3846510" y="4738598"/>
            <a:ext cx="159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Y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Mean= 5.734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7730C9-D543-4295-8CF2-3644123C9EE0}"/>
              </a:ext>
            </a:extLst>
          </p:cNvPr>
          <p:cNvSpPr txBox="1"/>
          <p:nvPr/>
        </p:nvSpPr>
        <p:spPr>
          <a:xfrm>
            <a:off x="6935728" y="4722308"/>
            <a:ext cx="159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Z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Mean= 3.539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ED5785-053D-4EA7-B821-A07D620C672C}"/>
              </a:ext>
            </a:extLst>
          </p:cNvPr>
          <p:cNvSpPr txBox="1"/>
          <p:nvPr/>
        </p:nvSpPr>
        <p:spPr>
          <a:xfrm>
            <a:off x="10200068" y="4722307"/>
            <a:ext cx="159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Depth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Mean= 61.74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A50793-F86C-4059-9177-E00561BEB2AA}"/>
              </a:ext>
            </a:extLst>
          </p:cNvPr>
          <p:cNvSpPr txBox="1"/>
          <p:nvPr/>
        </p:nvSpPr>
        <p:spPr>
          <a:xfrm>
            <a:off x="1768176" y="5904141"/>
            <a:ext cx="823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CA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 Z and Depth are following the normal distribution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B428F0E-49CE-4D1C-9842-112D0DAC4D1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28191" y="2032351"/>
            <a:ext cx="2830133" cy="25305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DC8CAA1-AD4C-41AA-8CEA-1BDB7BB80A6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65005" y="2032351"/>
            <a:ext cx="3044826" cy="253050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1A879C1-7C25-4FA6-A88D-3DEBC02EC75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198226" y="2060033"/>
            <a:ext cx="3044826" cy="24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7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5">
      <a:dk1>
        <a:sysClr val="windowText" lastClr="000000"/>
      </a:dk1>
      <a:lt1>
        <a:sysClr val="window" lastClr="FFFFFF"/>
      </a:lt1>
      <a:dk2>
        <a:srgbClr val="CDFFFF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13477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698</Words>
  <Application>Microsoft Office PowerPoint</Application>
  <PresentationFormat>Widescreen</PresentationFormat>
  <Paragraphs>179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Tw Cen MT</vt:lpstr>
      <vt:lpstr>Wingdings</vt:lpstr>
      <vt:lpstr>Circuit</vt:lpstr>
      <vt:lpstr>PowerPoint Presentation</vt:lpstr>
      <vt:lpstr>Outline</vt:lpstr>
      <vt:lpstr>Outline</vt:lpstr>
      <vt:lpstr>Introduction</vt:lpstr>
      <vt:lpstr>Introduction – Data Science Process FLOW</vt:lpstr>
      <vt:lpstr>Outline</vt:lpstr>
      <vt:lpstr>Introduction – Cleaning Data</vt:lpstr>
      <vt:lpstr>Outline</vt:lpstr>
      <vt:lpstr>EDA – Features Individually </vt:lpstr>
      <vt:lpstr>EDA – Features Individually</vt:lpstr>
      <vt:lpstr>EDA - Categorical Features</vt:lpstr>
      <vt:lpstr>EDA - Categorical Features</vt:lpstr>
      <vt:lpstr>EDA – Numerical and Categorical Features</vt:lpstr>
      <vt:lpstr>EDA – Numerical and Categorical Features</vt:lpstr>
      <vt:lpstr>EDA – Numerical and Categorical Features</vt:lpstr>
      <vt:lpstr>EDA – Numerical FEATURES</vt:lpstr>
      <vt:lpstr>Outline</vt:lpstr>
      <vt:lpstr>Feature Engineering and Dummy variables</vt:lpstr>
      <vt:lpstr>Feature Engineering and Normalization </vt:lpstr>
      <vt:lpstr>Outline</vt:lpstr>
      <vt:lpstr>Model and training the machine</vt:lpstr>
      <vt:lpstr>Model Evaluation and Results</vt:lpstr>
      <vt:lpstr>Model Evaluation and Results</vt:lpstr>
      <vt:lpstr>Model Evaluation and Results</vt:lpstr>
      <vt:lpstr>Model Evaluation and Results</vt:lpstr>
      <vt:lpstr>Model Evaluation and Results</vt:lpstr>
      <vt:lpstr>Model Evaluation and Results</vt:lpstr>
      <vt:lpstr>Results-predicted price for test dataset</vt:lpstr>
      <vt:lpstr>Outline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Mansour Kiaie Fatemeh</dc:creator>
  <cp:lastModifiedBy> </cp:lastModifiedBy>
  <cp:revision>5</cp:revision>
  <dcterms:created xsi:type="dcterms:W3CDTF">2019-10-03T17:17:52Z</dcterms:created>
  <dcterms:modified xsi:type="dcterms:W3CDTF">2019-10-07T17:19:17Z</dcterms:modified>
</cp:coreProperties>
</file>