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317" r:id="rId5"/>
    <p:sldId id="307" r:id="rId6"/>
    <p:sldId id="309" r:id="rId7"/>
    <p:sldId id="263" r:id="rId8"/>
    <p:sldId id="310" r:id="rId9"/>
    <p:sldId id="311" r:id="rId10"/>
    <p:sldId id="325" r:id="rId11"/>
    <p:sldId id="324" r:id="rId12"/>
    <p:sldId id="323" r:id="rId13"/>
    <p:sldId id="322" r:id="rId14"/>
    <p:sldId id="321" r:id="rId15"/>
    <p:sldId id="320" r:id="rId16"/>
    <p:sldId id="318" r:id="rId17"/>
    <p:sldId id="319" r:id="rId18"/>
    <p:sldId id="326" r:id="rId19"/>
    <p:sldId id="327" r:id="rId20"/>
    <p:sldId id="328" r:id="rId21"/>
    <p:sldId id="331" r:id="rId22"/>
    <p:sldId id="329" r:id="rId23"/>
    <p:sldId id="332" r:id="rId24"/>
    <p:sldId id="333" r:id="rId25"/>
    <p:sldId id="334" r:id="rId26"/>
    <p:sldId id="335" r:id="rId27"/>
    <p:sldId id="336" r:id="rId28"/>
    <p:sldId id="337" r:id="rId29"/>
    <p:sldId id="339" r:id="rId30"/>
    <p:sldId id="340" r:id="rId31"/>
    <p:sldId id="338"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p:scale>
          <a:sx n="90" d="100"/>
          <a:sy n="90" d="100"/>
        </p:scale>
        <p:origin x="-108" y="6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34457-7420-8662-5BEF-C148338F65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CFA931-FB03-CA19-F42F-7E96843F6C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85368B-9E6D-A8D9-AFBB-8F05172920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C5860B-99FF-1DF6-B946-B9FA5D3AFA3F}"/>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5145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71787-ECFD-1821-6177-8DFB1B86F4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F77D3-8EAA-DCB5-9A95-6E498F56D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4FA9A-FE28-06A7-09F3-1DCE3947CB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2B5AD1-90A6-E80A-63C0-DAB2903FCEDC}"/>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26752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F9E3-F468-5367-3C9F-327099881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4B35F-20D8-AD0F-B85E-1E8284DC9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CE5589-AFD5-08D0-F236-68F774D48A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0E1337-2B3E-70F0-67FC-1B2FE2F8B459}"/>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104837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1EF5B-6CFE-D719-4BDE-DCF6A5843F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864BE0-9A10-03D4-789B-BC24F6EDAE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27B178-1ECC-1846-B6E6-D675858D8F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B7BF93-FAE0-66EE-E383-DC0535BFD890}"/>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452819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0DA30-8D03-4285-2374-4B338B1C7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D26D5-8FBC-E2F4-28D0-A9B10E9AE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B71D4-DEF5-4476-3775-C7F333BABE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3901CE-99E8-6402-2D86-92DE0FF0BB4F}"/>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18263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86EA6-3359-2E6A-C83A-1D5245CA0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6B440-63F0-067D-FF4B-414DE72ED9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1040AC-99E0-D6C8-2FAF-27427ACC5F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0DE7A2-FE1E-E9F7-87E9-966220689F3A}"/>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176277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A2CFE-235E-0D9F-6FC4-E1FD92D089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2EC37-E924-0AA8-9F6C-2F3AD8763F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141E13-C1A1-CC72-97F0-C1A25420C2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51A8A7-09D4-B620-4E29-820F4BE4773C}"/>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51162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C87C6-E5E6-F29A-C1B0-B3D6A6EE9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45FB3-B90D-A9E7-9B3E-5F23D02252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F4E7D-F64D-4446-35BA-2CFB505602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17DF8F-2119-EA51-0E8E-9D94584F235D}"/>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30552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fa-IR" sz="4800" dirty="0">
                <a:solidFill>
                  <a:schemeClr val="tx1"/>
                </a:solidFill>
                <a:latin typeface="+mn-lt"/>
                <a:ea typeface="+mn-ea"/>
                <a:cs typeface="B Nazanin" panose="00000400000000000000" pitchFamily="2" charset="-78"/>
              </a:rPr>
              <a:t>پروژه درس سری زمانی فصل 6</a:t>
            </a:r>
            <a:br>
              <a:rPr lang="fa-IR" sz="3600" dirty="0">
                <a:cs typeface="B Nazanin" panose="00000400000000000000" pitchFamily="2" charset="-78"/>
              </a:rPr>
            </a:br>
            <a:r>
              <a:rPr lang="fa-IR" sz="4800" dirty="0">
                <a:cs typeface="B Nazanin" panose="00000400000000000000" pitchFamily="2" charset="-78"/>
              </a:rPr>
              <a:t>نام استاد: دکتر آرزو حاج رجبی</a:t>
            </a:r>
            <a:br>
              <a:rPr lang="fa-IR" sz="4800" dirty="0">
                <a:cs typeface="B Nazanin" panose="00000400000000000000" pitchFamily="2" charset="-78"/>
              </a:rPr>
            </a:br>
            <a:r>
              <a:rPr lang="fa-IR" sz="4800" dirty="0">
                <a:cs typeface="B Nazanin" panose="00000400000000000000" pitchFamily="2" charset="-78"/>
              </a:rPr>
              <a:t>نام دانشجو: فاطمه آب روش</a:t>
            </a:r>
            <a:br>
              <a:rPr lang="fa-IR" sz="4800" dirty="0">
                <a:cs typeface="B Nazanin" panose="00000400000000000000" pitchFamily="2" charset="-78"/>
              </a:rPr>
            </a:br>
            <a:r>
              <a:rPr lang="fa-IR" sz="4800" dirty="0">
                <a:cs typeface="B Nazanin" panose="00000400000000000000" pitchFamily="2" charset="-78"/>
              </a:rPr>
              <a:t>پاییز 1403</a:t>
            </a:r>
            <a:br>
              <a:rPr lang="fa-IR" sz="4800" dirty="0">
                <a:cs typeface="B Nazanin" panose="00000400000000000000" pitchFamily="2" charset="-78"/>
              </a:rPr>
            </a:br>
            <a:r>
              <a:rPr lang="fa-IR" sz="4800" dirty="0">
                <a:cs typeface="B Nazanin" panose="00000400000000000000" pitchFamily="2" charset="-78"/>
              </a:rPr>
              <a:t>دانشگاه بین المللی امام خمینی قزوین</a:t>
            </a:r>
            <a:br>
              <a:rPr lang="en-US" sz="4800"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6ADE9-F5F4-DE88-14CA-78A798E060D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871D134-8221-D99A-28A9-6FD794842869}"/>
              </a:ext>
            </a:extLst>
          </p:cNvPr>
          <p:cNvSpPr>
            <a:spLocks noGrp="1"/>
          </p:cNvSpPr>
          <p:nvPr>
            <p:ph type="title"/>
          </p:nvPr>
        </p:nvSpPr>
        <p:spPr>
          <a:xfrm>
            <a:off x="8931348" y="744279"/>
            <a:ext cx="2226245" cy="382772"/>
          </a:xfrm>
        </p:spPr>
        <p:txBody>
          <a:bodyPr/>
          <a:lstStyle/>
          <a:p>
            <a:pPr algn="r"/>
            <a:r>
              <a:rPr lang="fa-IR" sz="1600" dirty="0"/>
              <a:t>درصد سری زمانی </a:t>
            </a:r>
            <a:r>
              <a:rPr lang="fa-IR" sz="1600" b="1" dirty="0"/>
              <a:t>بازده</a:t>
            </a:r>
            <a:endParaRPr lang="en-US" sz="1600" b="1" dirty="0"/>
          </a:p>
        </p:txBody>
      </p:sp>
      <p:sp>
        <p:nvSpPr>
          <p:cNvPr id="12" name="Content Placeholder 11">
            <a:extLst>
              <a:ext uri="{FF2B5EF4-FFF2-40B4-BE49-F238E27FC236}">
                <a16:creationId xmlns:a16="http://schemas.microsoft.com/office/drawing/2014/main" id="{C8BE0082-4374-FFB4-3B4A-29304952B936}"/>
              </a:ext>
            </a:extLst>
          </p:cNvPr>
          <p:cNvSpPr>
            <a:spLocks noGrp="1"/>
          </p:cNvSpPr>
          <p:nvPr>
            <p:ph sz="quarter" idx="13"/>
          </p:nvPr>
        </p:nvSpPr>
        <p:spPr>
          <a:xfrm>
            <a:off x="691116" y="1337364"/>
            <a:ext cx="5156791" cy="629660"/>
          </a:xfrm>
        </p:spPr>
        <p:txBody>
          <a:bodyPr>
            <a:normAutofit/>
          </a:bodyPr>
          <a:lstStyle/>
          <a:p>
            <a:pPr marL="0" indent="0">
              <a:buNone/>
            </a:pPr>
            <a:r>
              <a:rPr lang="en-US" sz="1600" dirty="0"/>
              <a:t>Return1&lt;-log( Price[-1] / Price[-NROW(Price)] )*100Return1</a:t>
            </a:r>
          </a:p>
        </p:txBody>
      </p:sp>
      <p:sp>
        <p:nvSpPr>
          <p:cNvPr id="25" name="Content Placeholder 24">
            <a:extLst>
              <a:ext uri="{FF2B5EF4-FFF2-40B4-BE49-F238E27FC236}">
                <a16:creationId xmlns:a16="http://schemas.microsoft.com/office/drawing/2014/main" id="{DECD833B-3FFA-7C66-7F28-1A5CBE7A48C0}"/>
              </a:ext>
            </a:extLst>
          </p:cNvPr>
          <p:cNvSpPr>
            <a:spLocks noGrp="1"/>
          </p:cNvSpPr>
          <p:nvPr>
            <p:ph sz="quarter" idx="12"/>
          </p:nvPr>
        </p:nvSpPr>
        <p:spPr>
          <a:xfrm>
            <a:off x="524539" y="2151924"/>
            <a:ext cx="5571461" cy="2862497"/>
          </a:xfrm>
        </p:spPr>
        <p:txBody>
          <a:bodyPr>
            <a:normAutofit/>
          </a:bodyPr>
          <a:lstStyle/>
          <a:p>
            <a:r>
              <a:rPr lang="en-US" sz="1600" dirty="0"/>
              <a:t>[1]   0.126182982   0.000000000   0.126023961   0.752826642   0.000000000   2.955880224   0.725517088</a:t>
            </a:r>
          </a:p>
          <a:p>
            <a:r>
              <a:rPr lang="en-US" sz="1600" dirty="0"/>
              <a:t>   [8]  -0.604231446   0.242130869   0.000000000   1.321340546   0.000000000   0.000000000   0.000000000</a:t>
            </a:r>
          </a:p>
          <a:p>
            <a:r>
              <a:rPr lang="en-US" sz="1600" dirty="0"/>
              <a:t>  [15]   0.357355949   0.118835427   0.237248035   0.708385489   0.703402666   0.116754246   0.233100339</a:t>
            </a:r>
          </a:p>
          <a:p>
            <a:r>
              <a:rPr lang="en-US" sz="1600" dirty="0"/>
              <a:t>  [22]   0.232558244   0.463500250   0.115540163   0.000000000   0.115406822  -0.230946985  -0.231481585</a:t>
            </a:r>
          </a:p>
        </p:txBody>
      </p:sp>
    </p:spTree>
    <p:extLst>
      <p:ext uri="{BB962C8B-B14F-4D97-AF65-F5344CB8AC3E}">
        <p14:creationId xmlns:p14="http://schemas.microsoft.com/office/powerpoint/2010/main" val="31410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43918-4527-B06A-B02A-04D2AA53EBB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FD699ED-A764-C37E-4307-3F986C608C31}"/>
              </a:ext>
            </a:extLst>
          </p:cNvPr>
          <p:cNvSpPr>
            <a:spLocks noGrp="1"/>
          </p:cNvSpPr>
          <p:nvPr>
            <p:ph type="title"/>
          </p:nvPr>
        </p:nvSpPr>
        <p:spPr>
          <a:xfrm>
            <a:off x="4419369" y="946298"/>
            <a:ext cx="7372403" cy="914400"/>
          </a:xfrm>
        </p:spPr>
        <p:txBody>
          <a:bodyPr/>
          <a:lstStyle/>
          <a:p>
            <a:pPr algn="r"/>
            <a:r>
              <a:rPr lang="fa-IR" sz="2000" b="1" dirty="0"/>
              <a:t>آزمون ژارک برا برای بررسی  </a:t>
            </a:r>
            <a:r>
              <a:rPr lang="fa-IR" sz="1600" b="1" dirty="0"/>
              <a:t>نرمال</a:t>
            </a:r>
            <a:r>
              <a:rPr lang="fa-IR" sz="2000" b="1" dirty="0"/>
              <a:t> بودن توزیع سری زمانی بازده</a:t>
            </a:r>
            <a:endParaRPr lang="en-US" sz="2000" b="1" dirty="0"/>
          </a:p>
        </p:txBody>
      </p:sp>
      <p:sp>
        <p:nvSpPr>
          <p:cNvPr id="12" name="Content Placeholder 11">
            <a:extLst>
              <a:ext uri="{FF2B5EF4-FFF2-40B4-BE49-F238E27FC236}">
                <a16:creationId xmlns:a16="http://schemas.microsoft.com/office/drawing/2014/main" id="{E3E32E0C-FBF7-6396-FFD8-6327E2E4CBB6}"/>
              </a:ext>
            </a:extLst>
          </p:cNvPr>
          <p:cNvSpPr>
            <a:spLocks noGrp="1"/>
          </p:cNvSpPr>
          <p:nvPr>
            <p:ph sz="quarter" idx="13"/>
          </p:nvPr>
        </p:nvSpPr>
        <p:spPr>
          <a:xfrm>
            <a:off x="914399" y="2007214"/>
            <a:ext cx="4397007" cy="3904488"/>
          </a:xfrm>
        </p:spPr>
        <p:txBody>
          <a:bodyPr>
            <a:normAutofit/>
          </a:bodyPr>
          <a:lstStyle/>
          <a:p>
            <a:pPr marL="0" indent="0">
              <a:buNone/>
            </a:pPr>
            <a:r>
              <a:rPr lang="en-US" sz="1600" dirty="0" err="1"/>
              <a:t>normalTest</a:t>
            </a:r>
            <a:r>
              <a:rPr lang="en-US" sz="1600" dirty="0"/>
              <a:t>(</a:t>
            </a:r>
            <a:r>
              <a:rPr lang="en-US" sz="1600" dirty="0" err="1"/>
              <a:t>return,method</a:t>
            </a:r>
            <a:r>
              <a:rPr lang="en-US" sz="1600" dirty="0"/>
              <a:t>="</a:t>
            </a:r>
            <a:r>
              <a:rPr lang="en-US" sz="1600" dirty="0" err="1"/>
              <a:t>jb</a:t>
            </a:r>
            <a:r>
              <a:rPr lang="en-US" sz="1600" dirty="0"/>
              <a:t>")</a:t>
            </a:r>
            <a:endParaRPr lang="fa-IR" sz="1600" dirty="0"/>
          </a:p>
          <a:p>
            <a:pPr marL="0" indent="0">
              <a:buNone/>
            </a:pPr>
            <a:r>
              <a:rPr lang="en-US" sz="1600" dirty="0"/>
              <a:t>Title:</a:t>
            </a:r>
          </a:p>
          <a:p>
            <a:pPr marL="0" indent="0">
              <a:buNone/>
            </a:pPr>
            <a:r>
              <a:rPr lang="en-US" sz="1600" dirty="0"/>
              <a:t> Jarque-Bera Normality Test</a:t>
            </a:r>
          </a:p>
          <a:p>
            <a:pPr marL="0" indent="0">
              <a:buNone/>
            </a:pPr>
            <a:endParaRPr lang="en-US" sz="1600" dirty="0"/>
          </a:p>
          <a:p>
            <a:pPr marL="0" indent="0">
              <a:buNone/>
            </a:pPr>
            <a:r>
              <a:rPr lang="en-US" sz="1600" dirty="0"/>
              <a:t>Test Results:</a:t>
            </a:r>
          </a:p>
          <a:p>
            <a:pPr marL="0" indent="0">
              <a:buNone/>
            </a:pPr>
            <a:r>
              <a:rPr lang="en-US" sz="1600" dirty="0"/>
              <a:t>  STATISTIC:</a:t>
            </a:r>
          </a:p>
          <a:p>
            <a:pPr marL="0" indent="0">
              <a:buNone/>
            </a:pPr>
            <a:r>
              <a:rPr lang="en-US" sz="1600" dirty="0"/>
              <a:t>    X-squared: 64.7348</a:t>
            </a:r>
          </a:p>
          <a:p>
            <a:pPr marL="0" indent="0">
              <a:buNone/>
            </a:pPr>
            <a:r>
              <a:rPr lang="en-US" sz="1600" dirty="0"/>
              <a:t>  P VALUE:</a:t>
            </a:r>
          </a:p>
          <a:p>
            <a:pPr marL="0" indent="0">
              <a:buNone/>
            </a:pPr>
            <a:r>
              <a:rPr lang="en-US" sz="1600" dirty="0"/>
              <a:t>    Asymptotic p Value: 8.771e-15 </a:t>
            </a:r>
          </a:p>
        </p:txBody>
      </p:sp>
      <p:sp>
        <p:nvSpPr>
          <p:cNvPr id="25" name="Content Placeholder 24">
            <a:extLst>
              <a:ext uri="{FF2B5EF4-FFF2-40B4-BE49-F238E27FC236}">
                <a16:creationId xmlns:a16="http://schemas.microsoft.com/office/drawing/2014/main" id="{52EEBD30-5AEA-CA80-D7F3-5995EB15768F}"/>
              </a:ext>
            </a:extLst>
          </p:cNvPr>
          <p:cNvSpPr>
            <a:spLocks noGrp="1"/>
          </p:cNvSpPr>
          <p:nvPr>
            <p:ph sz="quarter" idx="12"/>
          </p:nvPr>
        </p:nvSpPr>
        <p:spPr>
          <a:xfrm>
            <a:off x="6443329" y="2821774"/>
            <a:ext cx="5348443" cy="1214451"/>
          </a:xfrm>
        </p:spPr>
        <p:txBody>
          <a:bodyPr/>
          <a:lstStyle/>
          <a:p>
            <a:pPr algn="r"/>
            <a:r>
              <a:rPr lang="fa-IR" dirty="0"/>
              <a:t>آماره آزمون کای دو 64.73 است. با توجه به مقدار سطح معناداری که کوچکتر از 0.05 است فرض صفر رد میشود لذا داده ها نرمال نیستند.</a:t>
            </a:r>
          </a:p>
          <a:p>
            <a:pPr algn="r"/>
            <a:endParaRPr lang="en-US" dirty="0"/>
          </a:p>
        </p:txBody>
      </p:sp>
    </p:spTree>
    <p:extLst>
      <p:ext uri="{BB962C8B-B14F-4D97-AF65-F5344CB8AC3E}">
        <p14:creationId xmlns:p14="http://schemas.microsoft.com/office/powerpoint/2010/main" val="128663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EE265-4C18-4B3D-CEF7-43FE2FAA99F3}"/>
            </a:ext>
          </a:extLst>
        </p:cNvPr>
        <p:cNvGrpSpPr/>
        <p:nvPr/>
      </p:nvGrpSpPr>
      <p:grpSpPr>
        <a:xfrm>
          <a:off x="0" y="0"/>
          <a:ext cx="0" cy="0"/>
          <a:chOff x="0" y="0"/>
          <a:chExt cx="0" cy="0"/>
        </a:xfrm>
      </p:grpSpPr>
      <p:sp>
        <p:nvSpPr>
          <p:cNvPr id="2" name="Arrow: Left 1">
            <a:extLst>
              <a:ext uri="{FF2B5EF4-FFF2-40B4-BE49-F238E27FC236}">
                <a16:creationId xmlns:a16="http://schemas.microsoft.com/office/drawing/2014/main" id="{5E27D90F-60A2-94CF-23E8-9C638C7BBCB8}"/>
              </a:ext>
            </a:extLst>
          </p:cNvPr>
          <p:cNvSpPr/>
          <p:nvPr/>
        </p:nvSpPr>
        <p:spPr>
          <a:xfrm>
            <a:off x="5326912" y="0"/>
            <a:ext cx="6865088" cy="279636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b="1" dirty="0"/>
              <a:t>آماره آزمون چولگی</a:t>
            </a:r>
          </a:p>
          <a:p>
            <a:pPr algn="ctr"/>
            <a:r>
              <a:rPr lang="fa-IR" dirty="0"/>
              <a:t>برای بررسی آزمون چولگی سری بازده از دستور روبرو استفاده میکنیم. با توجه به نتیجه بدست آمده مقدار آماره آزمون کوچک است لذا فرض صفر رد نمیشود یعنی سری زمانی بازده متقارن است.</a:t>
            </a:r>
          </a:p>
          <a:p>
            <a:pPr algn="ctr"/>
            <a:endParaRPr lang="en-US" dirty="0"/>
          </a:p>
        </p:txBody>
      </p:sp>
      <p:sp>
        <p:nvSpPr>
          <p:cNvPr id="4" name="Rectangle 3">
            <a:extLst>
              <a:ext uri="{FF2B5EF4-FFF2-40B4-BE49-F238E27FC236}">
                <a16:creationId xmlns:a16="http://schemas.microsoft.com/office/drawing/2014/main" id="{76AF6E7B-FB25-DD48-6760-8AD931538BAA}"/>
              </a:ext>
            </a:extLst>
          </p:cNvPr>
          <p:cNvSpPr/>
          <p:nvPr/>
        </p:nvSpPr>
        <p:spPr>
          <a:xfrm>
            <a:off x="1488559" y="2184991"/>
            <a:ext cx="3508744" cy="2567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s4&lt;- var(return)^2</a:t>
            </a:r>
            <a:endParaRPr lang="fa-IR" dirty="0"/>
          </a:p>
          <a:p>
            <a:pPr algn="ctr"/>
            <a:r>
              <a:rPr lang="en-US" dirty="0"/>
              <a:t>t4&lt;-s4/sqrt(24/length(return))t4</a:t>
            </a:r>
            <a:endParaRPr lang="fa-IR" dirty="0"/>
          </a:p>
          <a:p>
            <a:pPr algn="ctr"/>
            <a:endParaRPr lang="fa-IR" dirty="0"/>
          </a:p>
          <a:p>
            <a:pPr algn="ctr"/>
            <a:endParaRPr lang="fa-IR" dirty="0"/>
          </a:p>
          <a:p>
            <a:pPr algn="ctr"/>
            <a:r>
              <a:rPr lang="en-US" dirty="0"/>
              <a:t>[1] 0.0003400524</a:t>
            </a:r>
          </a:p>
          <a:p>
            <a:pPr algn="ctr"/>
            <a:r>
              <a:rPr lang="en-US" dirty="0"/>
              <a:t> </a:t>
            </a:r>
            <a:r>
              <a:rPr lang="en-US" dirty="0" err="1"/>
              <a:t>pv</a:t>
            </a:r>
            <a:r>
              <a:rPr lang="en-US" dirty="0"/>
              <a:t>=2*(1-pnorm(t4))</a:t>
            </a:r>
          </a:p>
          <a:p>
            <a:pPr algn="ctr"/>
            <a:r>
              <a:rPr lang="en-US" dirty="0"/>
              <a:t> </a:t>
            </a:r>
            <a:r>
              <a:rPr lang="en-US" dirty="0" err="1"/>
              <a:t>pv</a:t>
            </a:r>
            <a:endParaRPr lang="en-US" dirty="0"/>
          </a:p>
          <a:p>
            <a:pPr algn="ctr"/>
            <a:r>
              <a:rPr lang="en-US" dirty="0"/>
              <a:t>[1] 0.9997287</a:t>
            </a:r>
          </a:p>
        </p:txBody>
      </p:sp>
      <p:sp>
        <p:nvSpPr>
          <p:cNvPr id="6" name="Arrow: Left 5">
            <a:extLst>
              <a:ext uri="{FF2B5EF4-FFF2-40B4-BE49-F238E27FC236}">
                <a16:creationId xmlns:a16="http://schemas.microsoft.com/office/drawing/2014/main" id="{F040C9E2-6390-C1A6-1EC7-A93899B28BB0}"/>
              </a:ext>
            </a:extLst>
          </p:cNvPr>
          <p:cNvSpPr/>
          <p:nvPr/>
        </p:nvSpPr>
        <p:spPr>
          <a:xfrm>
            <a:off x="5635256" y="2275367"/>
            <a:ext cx="6379960" cy="2870791"/>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b="1" dirty="0"/>
              <a:t>آماره آزمون برجستگی:</a:t>
            </a:r>
          </a:p>
          <a:p>
            <a:pPr algn="r"/>
            <a:r>
              <a:rPr lang="fa-IR" dirty="0"/>
              <a:t>برای بررسی آزمون برجستگی و سنگینی دم توزیع سری زمانی بازده ازدستور روبرواستفاده میکنیم. آماره آزمون 0.00034</a:t>
            </a:r>
            <a:r>
              <a:rPr lang="en-US" dirty="0"/>
              <a:t> </a:t>
            </a:r>
            <a:r>
              <a:rPr lang="fa-IR" dirty="0"/>
              <a:t>مربوط به آزمون و سطح معنی داری نزدیک به یک است که نشان دهنده عدم وجود کشیدگی در داده هاست و میتوان گفت داده ها از توزیع نرمال تبعیت میکنند.</a:t>
            </a:r>
          </a:p>
        </p:txBody>
      </p:sp>
      <p:sp>
        <p:nvSpPr>
          <p:cNvPr id="7" name="Rectangle 6">
            <a:extLst>
              <a:ext uri="{FF2B5EF4-FFF2-40B4-BE49-F238E27FC236}">
                <a16:creationId xmlns:a16="http://schemas.microsoft.com/office/drawing/2014/main" id="{EA7961FA-4398-5138-0AF5-6636F7C6A68E}"/>
              </a:ext>
            </a:extLst>
          </p:cNvPr>
          <p:cNvSpPr/>
          <p:nvPr/>
        </p:nvSpPr>
        <p:spPr>
          <a:xfrm>
            <a:off x="1392865" y="457200"/>
            <a:ext cx="3508744" cy="1339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s1 &lt;- sqrt(var(return))</a:t>
            </a:r>
          </a:p>
          <a:p>
            <a:pPr algn="ctr"/>
            <a:r>
              <a:rPr lang="en-US" dirty="0"/>
              <a:t>t1 &lt;- s1 / sqrt(6 / length(return))</a:t>
            </a:r>
          </a:p>
          <a:p>
            <a:pPr algn="ctr"/>
            <a:r>
              <a:rPr lang="en-US" dirty="0"/>
              <a:t>1.644459</a:t>
            </a:r>
          </a:p>
        </p:txBody>
      </p:sp>
    </p:spTree>
    <p:extLst>
      <p:ext uri="{BB962C8B-B14F-4D97-AF65-F5344CB8AC3E}">
        <p14:creationId xmlns:p14="http://schemas.microsoft.com/office/powerpoint/2010/main" val="423554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A4A07-6574-3EEC-82C6-2186982B5AA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3C63D85-3E88-4727-D1B7-CD3828B6AD2C}"/>
              </a:ext>
            </a:extLst>
          </p:cNvPr>
          <p:cNvSpPr>
            <a:spLocks noGrp="1"/>
          </p:cNvSpPr>
          <p:nvPr>
            <p:ph type="title"/>
          </p:nvPr>
        </p:nvSpPr>
        <p:spPr>
          <a:xfrm>
            <a:off x="4125431" y="669852"/>
            <a:ext cx="5146159" cy="914400"/>
          </a:xfrm>
        </p:spPr>
        <p:style>
          <a:lnRef idx="2">
            <a:schemeClr val="dk1"/>
          </a:lnRef>
          <a:fillRef idx="1">
            <a:schemeClr val="lt1"/>
          </a:fillRef>
          <a:effectRef idx="0">
            <a:schemeClr val="dk1"/>
          </a:effectRef>
          <a:fontRef idx="minor">
            <a:schemeClr val="dk1"/>
          </a:fontRef>
        </p:style>
        <p:txBody>
          <a:bodyPr/>
          <a:lstStyle/>
          <a:p>
            <a:pPr algn="ctr"/>
            <a:r>
              <a:rPr lang="fa-IR" sz="1600" b="1" dirty="0"/>
              <a:t>نمودار سری زمانی قیمت و سری زمانی بازده</a:t>
            </a:r>
            <a:br>
              <a:rPr lang="en-US" sz="1600" dirty="0"/>
            </a:br>
            <a:br>
              <a:rPr lang="en-US" sz="1600" dirty="0"/>
            </a:br>
            <a:r>
              <a:rPr lang="en-US" sz="1600" dirty="0"/>
              <a:t>plot(</a:t>
            </a:r>
            <a:r>
              <a:rPr lang="en-US" sz="1600" dirty="0" err="1"/>
              <a:t>cbind</a:t>
            </a:r>
            <a:r>
              <a:rPr lang="en-US" sz="1600" dirty="0"/>
              <a:t>(</a:t>
            </a:r>
            <a:r>
              <a:rPr lang="en-US" sz="1600" dirty="0" err="1"/>
              <a:t>tsprice,tsreturn</a:t>
            </a:r>
            <a:r>
              <a:rPr lang="en-US" sz="1600" dirty="0"/>
              <a:t>),</a:t>
            </a:r>
            <a:r>
              <a:rPr lang="en-US" sz="1600" dirty="0" err="1"/>
              <a:t>ylab</a:t>
            </a:r>
            <a:r>
              <a:rPr lang="en-US" sz="1600" dirty="0"/>
              <a:t>=c("</a:t>
            </a:r>
            <a:r>
              <a:rPr lang="en-US" sz="1600" dirty="0" err="1"/>
              <a:t>Price","Return</a:t>
            </a:r>
            <a:r>
              <a:rPr lang="en-US" sz="1600" dirty="0"/>
              <a:t>"),main="")</a:t>
            </a:r>
          </a:p>
        </p:txBody>
      </p:sp>
      <p:pic>
        <p:nvPicPr>
          <p:cNvPr id="2" name="Picture 1">
            <a:extLst>
              <a:ext uri="{FF2B5EF4-FFF2-40B4-BE49-F238E27FC236}">
                <a16:creationId xmlns:a16="http://schemas.microsoft.com/office/drawing/2014/main" id="{472E4BF6-173C-166C-AD86-3893175D9E71}"/>
              </a:ext>
            </a:extLst>
          </p:cNvPr>
          <p:cNvPicPr>
            <a:picLocks noChangeAspect="1"/>
          </p:cNvPicPr>
          <p:nvPr/>
        </p:nvPicPr>
        <p:blipFill>
          <a:blip r:embed="rId3"/>
          <a:stretch>
            <a:fillRect/>
          </a:stretch>
        </p:blipFill>
        <p:spPr>
          <a:xfrm>
            <a:off x="786256" y="1679944"/>
            <a:ext cx="4594208" cy="4348716"/>
          </a:xfrm>
          <a:prstGeom prst="rect">
            <a:avLst/>
          </a:prstGeom>
        </p:spPr>
      </p:pic>
      <p:sp>
        <p:nvSpPr>
          <p:cNvPr id="3" name="Rectangle 2">
            <a:extLst>
              <a:ext uri="{FF2B5EF4-FFF2-40B4-BE49-F238E27FC236}">
                <a16:creationId xmlns:a16="http://schemas.microsoft.com/office/drawing/2014/main" id="{4271EA5B-B9C3-56EB-8238-1D9251F472E0}"/>
              </a:ext>
            </a:extLst>
          </p:cNvPr>
          <p:cNvSpPr/>
          <p:nvPr/>
        </p:nvSpPr>
        <p:spPr>
          <a:xfrm>
            <a:off x="5964865" y="2083981"/>
            <a:ext cx="5932968" cy="34449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sz="1600" dirty="0">
                <a:cs typeface="B Nazanin" panose="00000400000000000000" pitchFamily="2" charset="-78"/>
              </a:rPr>
              <a:t>تحلیل نمودار قیمت:</a:t>
            </a:r>
          </a:p>
          <a:p>
            <a:pPr algn="r"/>
            <a:r>
              <a:rPr lang="fa-IR" sz="1600" dirty="0">
                <a:cs typeface="B Nazanin" panose="00000400000000000000" pitchFamily="2" charset="-78"/>
              </a:rPr>
              <a:t>نمودار قیمت نشان‌دهنده یک روند افزایشی قوی در برخی دوره‌هاست. دو اوج بزرگ در حدود سال‌های ۲۰۱۷-۲۰۱۸ و ۲۰۲۰-۲۰۲۱ دیده می‌شود که پس از هر یک، یک کاهش شدید در قیمت رخ داده است. در نمودار قیمت به طور کلی روند خاصی مشاهده نمیشود و میتوان گفت در میانگین مانا است.</a:t>
            </a:r>
          </a:p>
          <a:p>
            <a:pPr algn="r" rtl="1"/>
            <a:r>
              <a:rPr lang="fa-IR" sz="1600" dirty="0">
                <a:cs typeface="B Nazanin" panose="00000400000000000000" pitchFamily="2" charset="-78"/>
              </a:rPr>
              <a:t>تحلیل نمودار بازده: </a:t>
            </a:r>
          </a:p>
          <a:p>
            <a:pPr algn="r" rtl="1"/>
            <a:r>
              <a:rPr lang="fa-IR" sz="1600" dirty="0">
                <a:cs typeface="B Nazanin" panose="00000400000000000000" pitchFamily="2" charset="-78"/>
              </a:rPr>
              <a:t>نمودار بازده در پنل پایین نشان‌دهنده تغییرات روزانه یا دوره‌ای قیمت است. در این نمودار، بازه‌هایی از نوسانات شدید در برخی نقاط زمانی مشاهده می‌شود، که نشان می‌دهد در این زمان‌ها قیمت به‌طور ناگهانی تغییرات زیادی داشته است. قله‌های ناگهانی در بازده نیز ممکن است به دلیل تغییرات ناگهانی در قیمت باشد.نمودار بازده مانایی در واریانس دارد.</a:t>
            </a:r>
            <a:endParaRPr lang="en-US" sz="1600" dirty="0">
              <a:cs typeface="B Nazanin" panose="00000400000000000000" pitchFamily="2" charset="-78"/>
            </a:endParaRPr>
          </a:p>
        </p:txBody>
      </p:sp>
    </p:spTree>
    <p:extLst>
      <p:ext uri="{BB962C8B-B14F-4D97-AF65-F5344CB8AC3E}">
        <p14:creationId xmlns:p14="http://schemas.microsoft.com/office/powerpoint/2010/main" val="180542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7C1CE-9BB8-892A-90BD-B5D7CED2D78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97AE4FF-19CC-4D3C-4673-22FF440E9DF4}"/>
              </a:ext>
            </a:extLst>
          </p:cNvPr>
          <p:cNvSpPr>
            <a:spLocks noGrp="1"/>
          </p:cNvSpPr>
          <p:nvPr>
            <p:ph type="title"/>
          </p:nvPr>
        </p:nvSpPr>
        <p:spPr>
          <a:xfrm>
            <a:off x="914400" y="552893"/>
            <a:ext cx="10360152" cy="1403499"/>
          </a:xfrm>
        </p:spPr>
        <p:txBody>
          <a:bodyPr/>
          <a:lstStyle/>
          <a:p>
            <a:pPr algn="r"/>
            <a:r>
              <a:rPr lang="fa-IR" sz="1600" b="1" dirty="0">
                <a:solidFill>
                  <a:schemeClr val="dk1"/>
                </a:solidFill>
                <a:latin typeface="+mn-lt"/>
                <a:ea typeface="+mn-ea"/>
                <a:cs typeface="B Nazanin" panose="00000400000000000000" pitchFamily="2" charset="-78"/>
              </a:rPr>
              <a:t>مقادیر خودهمبستگی سری زمانی بازده تا تاخیر 34:</a:t>
            </a:r>
            <a:br>
              <a:rPr lang="fa-IR" sz="1600" dirty="0">
                <a:solidFill>
                  <a:schemeClr val="dk1"/>
                </a:solidFill>
                <a:latin typeface="+mn-lt"/>
                <a:ea typeface="+mn-ea"/>
                <a:cs typeface="B Nazanin" panose="00000400000000000000" pitchFamily="2" charset="-78"/>
              </a:rPr>
            </a:br>
            <a:r>
              <a:rPr lang="fa-IR" sz="1600" dirty="0">
                <a:solidFill>
                  <a:schemeClr val="dk1"/>
                </a:solidFill>
                <a:latin typeface="+mn-lt"/>
                <a:ea typeface="+mn-ea"/>
                <a:cs typeface="B Nazanin" panose="00000400000000000000" pitchFamily="2" charset="-78"/>
              </a:rPr>
              <a:t>مقدار خودهمبستگی در تاخیر ۰ برابر با ۱.۰۰۰ است. برای بیشتر تاخیرها ، مقادیر خودهمبستگی بسیار کوچک و نزدیک به صفر هستند و نشان‌دهنده همبستگی کمی بین بازده‌ها در زمان‌های مختلف است.</a:t>
            </a:r>
            <a:br>
              <a:rPr lang="fa-IR" dirty="0"/>
            </a:br>
            <a:endParaRPr lang="en-US" dirty="0"/>
          </a:p>
        </p:txBody>
      </p:sp>
      <p:sp>
        <p:nvSpPr>
          <p:cNvPr id="12" name="Content Placeholder 11">
            <a:extLst>
              <a:ext uri="{FF2B5EF4-FFF2-40B4-BE49-F238E27FC236}">
                <a16:creationId xmlns:a16="http://schemas.microsoft.com/office/drawing/2014/main" id="{B6C16C4C-01BF-0F4A-6660-5CE6DB18647B}"/>
              </a:ext>
            </a:extLst>
          </p:cNvPr>
          <p:cNvSpPr>
            <a:spLocks noGrp="1"/>
          </p:cNvSpPr>
          <p:nvPr>
            <p:ph sz="quarter" idx="13"/>
          </p:nvPr>
        </p:nvSpPr>
        <p:spPr>
          <a:xfrm>
            <a:off x="914399" y="2039112"/>
            <a:ext cx="3364992" cy="3904488"/>
          </a:xfrm>
        </p:spPr>
        <p:txBody>
          <a:bodyPr/>
          <a:lstStyle/>
          <a:p>
            <a:r>
              <a:rPr lang="en-US" dirty="0" err="1"/>
              <a:t>acf</a:t>
            </a:r>
            <a:r>
              <a:rPr lang="en-US" dirty="0"/>
              <a:t>(</a:t>
            </a:r>
            <a:r>
              <a:rPr lang="en-US" dirty="0" err="1"/>
              <a:t>Return,plot</a:t>
            </a:r>
            <a:r>
              <a:rPr lang="en-US" dirty="0"/>
              <a:t>=FALSE)</a:t>
            </a:r>
          </a:p>
        </p:txBody>
      </p:sp>
      <p:sp>
        <p:nvSpPr>
          <p:cNvPr id="25" name="Content Placeholder 24">
            <a:extLst>
              <a:ext uri="{FF2B5EF4-FFF2-40B4-BE49-F238E27FC236}">
                <a16:creationId xmlns:a16="http://schemas.microsoft.com/office/drawing/2014/main" id="{EF824D05-4D9A-03EC-DAF8-B5926E1E2CAB}"/>
              </a:ext>
            </a:extLst>
          </p:cNvPr>
          <p:cNvSpPr>
            <a:spLocks noGrp="1"/>
          </p:cNvSpPr>
          <p:nvPr>
            <p:ph sz="quarter" idx="12"/>
          </p:nvPr>
        </p:nvSpPr>
        <p:spPr>
          <a:xfrm>
            <a:off x="4743451" y="2039112"/>
            <a:ext cx="6537960" cy="3904488"/>
          </a:xfrm>
        </p:spPr>
        <p:txBody>
          <a:bodyPr>
            <a:normAutofit fontScale="92500" lnSpcReduction="10000"/>
          </a:bodyPr>
          <a:lstStyle/>
          <a:p>
            <a:r>
              <a:rPr lang="en-US" dirty="0"/>
              <a:t>Autocorrelations of series ‘Return’, by lag</a:t>
            </a:r>
          </a:p>
          <a:p>
            <a:endParaRPr lang="en-US" dirty="0"/>
          </a:p>
          <a:p>
            <a:r>
              <a:rPr lang="en-US" dirty="0"/>
              <a:t>     0      1      2      3      4      5      6      7      8      9     10     11     12     13     14     15 </a:t>
            </a:r>
          </a:p>
          <a:p>
            <a:r>
              <a:rPr lang="en-US" dirty="0"/>
              <a:t> 1.000  0.022 -0.061  0.063  0.016 -0.014  0.000  0.021  0.007  0.012  0.038 -0.015 -0.007  0.027 -0.036 -0.013 </a:t>
            </a:r>
          </a:p>
          <a:p>
            <a:r>
              <a:rPr lang="en-US" dirty="0"/>
              <a:t>    16     17     18     19     20     21     22     23     24     25     26     27     28     29     30     31 </a:t>
            </a:r>
          </a:p>
          <a:p>
            <a:r>
              <a:rPr lang="en-US" dirty="0"/>
              <a:t> 0.005 -0.010 -0.016 -0.007 -0.007 -0.012 -0.026 -0.020 -0.006 -0.001 -0.025 -0.007  0.018 -0.020 -0.012 -0.008 </a:t>
            </a:r>
          </a:p>
          <a:p>
            <a:r>
              <a:rPr lang="en-US" dirty="0"/>
              <a:t>    32     33     34 </a:t>
            </a:r>
          </a:p>
          <a:p>
            <a:r>
              <a:rPr lang="en-US" dirty="0"/>
              <a:t> 0.039  0.006 -0.017 </a:t>
            </a:r>
          </a:p>
        </p:txBody>
      </p:sp>
    </p:spTree>
    <p:extLst>
      <p:ext uri="{BB962C8B-B14F-4D97-AF65-F5344CB8AC3E}">
        <p14:creationId xmlns:p14="http://schemas.microsoft.com/office/powerpoint/2010/main" val="87180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B177-E9D6-28BE-040A-4B8FC579DE70}"/>
              </a:ext>
            </a:extLst>
          </p:cNvPr>
          <p:cNvSpPr>
            <a:spLocks noGrp="1"/>
          </p:cNvSpPr>
          <p:nvPr>
            <p:ph type="title"/>
          </p:nvPr>
        </p:nvSpPr>
        <p:spPr>
          <a:xfrm>
            <a:off x="914400" y="648586"/>
            <a:ext cx="10360152" cy="1180214"/>
          </a:xfrm>
        </p:spPr>
        <p:txBody>
          <a:bodyPr/>
          <a:lstStyle/>
          <a:p>
            <a:pPr algn="r"/>
            <a:r>
              <a:rPr lang="fa-IR" sz="1600" b="1" dirty="0">
                <a:solidFill>
                  <a:schemeClr val="dk1"/>
                </a:solidFill>
                <a:latin typeface="+mn-lt"/>
                <a:ea typeface="+mn-ea"/>
                <a:cs typeface="B Nazanin" panose="00000400000000000000" pitchFamily="2" charset="-78"/>
              </a:rPr>
              <a:t>نمودار خود همبستگی سری زمانی بازده:</a:t>
            </a:r>
            <a:br>
              <a:rPr lang="fa-IR" sz="1600" dirty="0">
                <a:solidFill>
                  <a:schemeClr val="dk1"/>
                </a:solidFill>
                <a:latin typeface="+mn-lt"/>
                <a:ea typeface="+mn-ea"/>
                <a:cs typeface="B Nazanin" panose="00000400000000000000" pitchFamily="2" charset="-78"/>
              </a:rPr>
            </a:br>
            <a:r>
              <a:rPr lang="fa-IR" sz="1600" dirty="0">
                <a:solidFill>
                  <a:schemeClr val="dk1"/>
                </a:solidFill>
                <a:latin typeface="+mn-lt"/>
                <a:ea typeface="+mn-ea"/>
                <a:cs typeface="B Nazanin" panose="00000400000000000000" pitchFamily="2" charset="-78"/>
              </a:rPr>
              <a:t>با توجه به نمودار مقدار خودهمبستگی در تاخیر ۰ برابر ۱ است، که طبیعی است، زیرا هر نقطه به‌طور کامل با خودش همبستگی دارد.. برای سایر تاخیرها، مقادیر خودهمبستگی نزدیک به صفر و درون حدود اطمینان (خطوط آبی نقطه‌چین) قرار دارند. این نشان می‌دهد که در سری بازده به‌جز وقفه اول، خودهمبستگی بسیار کم یا نزدیک به صفر است. به‌طور کلی، این نمودار نشان می‌دهد که سری بازده فاقد همبستگی خطی معنادار در طول زمان است. </a:t>
            </a:r>
            <a:endParaRPr lang="en-US" sz="1600" dirty="0">
              <a:solidFill>
                <a:schemeClr val="dk1"/>
              </a:solidFill>
              <a:latin typeface="+mn-lt"/>
              <a:ea typeface="+mn-ea"/>
              <a:cs typeface="B Nazanin" panose="00000400000000000000" pitchFamily="2" charset="-78"/>
            </a:endParaRPr>
          </a:p>
        </p:txBody>
      </p:sp>
      <p:sp>
        <p:nvSpPr>
          <p:cNvPr id="3" name="Content Placeholder 2">
            <a:extLst>
              <a:ext uri="{FF2B5EF4-FFF2-40B4-BE49-F238E27FC236}">
                <a16:creationId xmlns:a16="http://schemas.microsoft.com/office/drawing/2014/main" id="{6C41BCF3-A64B-10D8-DADC-7BED4D69272B}"/>
              </a:ext>
            </a:extLst>
          </p:cNvPr>
          <p:cNvSpPr>
            <a:spLocks noGrp="1"/>
          </p:cNvSpPr>
          <p:nvPr>
            <p:ph sz="quarter" idx="13"/>
          </p:nvPr>
        </p:nvSpPr>
        <p:spPr/>
        <p:txBody>
          <a:bodyPr/>
          <a:lstStyle/>
          <a:p>
            <a:r>
              <a:rPr lang="en-US" dirty="0" err="1"/>
              <a:t>acf</a:t>
            </a:r>
            <a:r>
              <a:rPr lang="en-US" dirty="0"/>
              <a:t>(</a:t>
            </a:r>
            <a:r>
              <a:rPr lang="en-US" dirty="0" err="1"/>
              <a:t>Return,plot</a:t>
            </a:r>
            <a:r>
              <a:rPr lang="en-US" dirty="0"/>
              <a:t>=TRUE)</a:t>
            </a:r>
          </a:p>
        </p:txBody>
      </p:sp>
      <p:pic>
        <p:nvPicPr>
          <p:cNvPr id="6" name="Content Placeholder 5">
            <a:extLst>
              <a:ext uri="{FF2B5EF4-FFF2-40B4-BE49-F238E27FC236}">
                <a16:creationId xmlns:a16="http://schemas.microsoft.com/office/drawing/2014/main" id="{6FF50A12-1750-0CBD-387B-E2DDB16BC5C8}"/>
              </a:ext>
            </a:extLst>
          </p:cNvPr>
          <p:cNvPicPr>
            <a:picLocks noGrp="1" noChangeAspect="1"/>
          </p:cNvPicPr>
          <p:nvPr>
            <p:ph sz="quarter" idx="12"/>
          </p:nvPr>
        </p:nvPicPr>
        <p:blipFill>
          <a:blip r:embed="rId2"/>
          <a:stretch>
            <a:fillRect/>
          </a:stretch>
        </p:blipFill>
        <p:spPr>
          <a:xfrm>
            <a:off x="5949259" y="2038350"/>
            <a:ext cx="4125707" cy="3905250"/>
          </a:xfrm>
          <a:prstGeom prst="rect">
            <a:avLst/>
          </a:prstGeom>
        </p:spPr>
      </p:pic>
    </p:spTree>
    <p:extLst>
      <p:ext uri="{BB962C8B-B14F-4D97-AF65-F5344CB8AC3E}">
        <p14:creationId xmlns:p14="http://schemas.microsoft.com/office/powerpoint/2010/main" val="208406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220E-567F-765E-ECC2-83F25EAD036D}"/>
              </a:ext>
            </a:extLst>
          </p:cNvPr>
          <p:cNvSpPr>
            <a:spLocks noGrp="1"/>
          </p:cNvSpPr>
          <p:nvPr>
            <p:ph type="title"/>
          </p:nvPr>
        </p:nvSpPr>
        <p:spPr/>
        <p:txBody>
          <a:bodyPr/>
          <a:lstStyle/>
          <a:p>
            <a:pPr algn="r"/>
            <a:r>
              <a:rPr lang="fa-IR" sz="1600" b="1" dirty="0">
                <a:solidFill>
                  <a:schemeClr val="dk1"/>
                </a:solidFill>
                <a:latin typeface="+mn-lt"/>
                <a:ea typeface="+mn-ea"/>
                <a:cs typeface="B Nazanin" panose="00000400000000000000" pitchFamily="2" charset="-78"/>
              </a:rPr>
              <a:t>مقادیر خودهمبستگی جزیی سری زمانی بازده تا تاخیر 34:</a:t>
            </a:r>
            <a:br>
              <a:rPr lang="fa-IR" sz="1600" dirty="0">
                <a:solidFill>
                  <a:schemeClr val="dk1"/>
                </a:solidFill>
                <a:latin typeface="+mn-lt"/>
                <a:ea typeface="+mn-ea"/>
                <a:cs typeface="B Nazanin" panose="00000400000000000000" pitchFamily="2" charset="-78"/>
              </a:rPr>
            </a:br>
            <a:r>
              <a:rPr lang="fa-IR" sz="1600" dirty="0">
                <a:solidFill>
                  <a:schemeClr val="dk1"/>
                </a:solidFill>
                <a:latin typeface="+mn-lt"/>
                <a:ea typeface="+mn-ea"/>
                <a:cs typeface="B Nazanin" panose="00000400000000000000" pitchFamily="2" charset="-78"/>
              </a:rPr>
              <a:t>با توجه به اعداد از تأخیر 3 به بعد مقادیر خودهمبستگی جزئی نزدیک به صفر هستند پس میتوان مدل اتورگرسیو مرتبه 3 را پیشنهاد داد. </a:t>
            </a:r>
            <a:endParaRPr lang="en-US" sz="1600" dirty="0">
              <a:solidFill>
                <a:schemeClr val="dk1"/>
              </a:solidFill>
              <a:latin typeface="+mn-lt"/>
              <a:ea typeface="+mn-ea"/>
              <a:cs typeface="B Nazanin" panose="00000400000000000000" pitchFamily="2" charset="-78"/>
            </a:endParaRPr>
          </a:p>
        </p:txBody>
      </p:sp>
      <p:sp>
        <p:nvSpPr>
          <p:cNvPr id="3" name="Content Placeholder 2">
            <a:extLst>
              <a:ext uri="{FF2B5EF4-FFF2-40B4-BE49-F238E27FC236}">
                <a16:creationId xmlns:a16="http://schemas.microsoft.com/office/drawing/2014/main" id="{2330A57F-ACBE-43BF-B5C0-D2AE6AAD5248}"/>
              </a:ext>
            </a:extLst>
          </p:cNvPr>
          <p:cNvSpPr>
            <a:spLocks noGrp="1"/>
          </p:cNvSpPr>
          <p:nvPr>
            <p:ph sz="quarter" idx="13"/>
          </p:nvPr>
        </p:nvSpPr>
        <p:spPr/>
        <p:txBody>
          <a:bodyPr/>
          <a:lstStyle/>
          <a:p>
            <a:r>
              <a:rPr lang="en-US" dirty="0" err="1"/>
              <a:t>pacf</a:t>
            </a:r>
            <a:r>
              <a:rPr lang="en-US" dirty="0"/>
              <a:t>(</a:t>
            </a:r>
            <a:r>
              <a:rPr lang="en-US" dirty="0" err="1"/>
              <a:t>Return,plot</a:t>
            </a:r>
            <a:r>
              <a:rPr lang="en-US" dirty="0"/>
              <a:t>=FALSE)</a:t>
            </a:r>
          </a:p>
        </p:txBody>
      </p:sp>
      <p:sp>
        <p:nvSpPr>
          <p:cNvPr id="4" name="Content Placeholder 3">
            <a:extLst>
              <a:ext uri="{FF2B5EF4-FFF2-40B4-BE49-F238E27FC236}">
                <a16:creationId xmlns:a16="http://schemas.microsoft.com/office/drawing/2014/main" id="{8B0246DF-B406-2B33-DF1C-9AFB00C97D16}"/>
              </a:ext>
            </a:extLst>
          </p:cNvPr>
          <p:cNvSpPr>
            <a:spLocks noGrp="1"/>
          </p:cNvSpPr>
          <p:nvPr>
            <p:ph sz="quarter" idx="12"/>
          </p:nvPr>
        </p:nvSpPr>
        <p:spPr/>
        <p:txBody>
          <a:bodyPr>
            <a:normAutofit fontScale="92500" lnSpcReduction="10000"/>
          </a:bodyPr>
          <a:lstStyle/>
          <a:p>
            <a:r>
              <a:rPr lang="en-US" dirty="0"/>
              <a:t>Partial autocorrelations of series ‘Return’, by lag</a:t>
            </a:r>
          </a:p>
          <a:p>
            <a:endParaRPr lang="en-US" dirty="0"/>
          </a:p>
          <a:p>
            <a:r>
              <a:rPr lang="en-US" dirty="0"/>
              <a:t>     1      2      3      4      5      6      7      8      9     10     11     12     13     14     15     16 </a:t>
            </a:r>
          </a:p>
          <a:p>
            <a:r>
              <a:rPr lang="en-US" dirty="0"/>
              <a:t> 0.022 -0.062  0.066  0.009 -0.007 -0.002  0.018  0.007  0.014  0.036 -0.017 -0.003  0.021 -0.037 -0.007 -0.002 </a:t>
            </a:r>
          </a:p>
          <a:p>
            <a:r>
              <a:rPr lang="en-US" dirty="0"/>
              <a:t>    17     18     19     20     21     22     23     24     25     26     27     28     29     30     31     32 </a:t>
            </a:r>
          </a:p>
          <a:p>
            <a:r>
              <a:rPr lang="en-US" dirty="0"/>
              <a:t>-0.009 -0.013 -0.009 -0.010 -0.009 -0.025 -0.021 -0.003  0.001 -0.024 -0.002  0.016 -0.018 -0.005 -0.011  0.042 </a:t>
            </a:r>
          </a:p>
          <a:p>
            <a:r>
              <a:rPr lang="en-US" dirty="0"/>
              <a:t>    33     34 </a:t>
            </a:r>
          </a:p>
          <a:p>
            <a:r>
              <a:rPr lang="en-US" dirty="0"/>
              <a:t> 0.006 -0.012 </a:t>
            </a:r>
          </a:p>
        </p:txBody>
      </p:sp>
    </p:spTree>
    <p:extLst>
      <p:ext uri="{BB962C8B-B14F-4D97-AF65-F5344CB8AC3E}">
        <p14:creationId xmlns:p14="http://schemas.microsoft.com/office/powerpoint/2010/main" val="352230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83F8-AE8A-2A6B-763A-71557AD76DCE}"/>
              </a:ext>
            </a:extLst>
          </p:cNvPr>
          <p:cNvSpPr>
            <a:spLocks noGrp="1"/>
          </p:cNvSpPr>
          <p:nvPr>
            <p:ph type="title"/>
          </p:nvPr>
        </p:nvSpPr>
        <p:spPr>
          <a:xfrm>
            <a:off x="839972" y="1544061"/>
            <a:ext cx="10360152" cy="914400"/>
          </a:xfrm>
        </p:spPr>
        <p:txBody>
          <a:bodyPr/>
          <a:lstStyle/>
          <a:p>
            <a:pPr algn="r" rtl="1"/>
            <a:r>
              <a:rPr lang="fa-IR" sz="1600" b="1" dirty="0">
                <a:solidFill>
                  <a:schemeClr val="dk1"/>
                </a:solidFill>
                <a:latin typeface="+mn-lt"/>
                <a:ea typeface="+mn-ea"/>
                <a:cs typeface="B Nazanin" panose="00000400000000000000" pitchFamily="2" charset="-78"/>
              </a:rPr>
              <a:t>نمودارخودهمبستگی جزیی سری زمانی بازده:</a:t>
            </a:r>
            <a:br>
              <a:rPr lang="fa-IR" sz="1600" dirty="0">
                <a:solidFill>
                  <a:schemeClr val="dk1"/>
                </a:solidFill>
                <a:latin typeface="+mn-lt"/>
                <a:ea typeface="+mn-ea"/>
                <a:cs typeface="B Nazanin" panose="00000400000000000000" pitchFamily="2" charset="-78"/>
              </a:rPr>
            </a:br>
            <a:r>
              <a:rPr lang="fa-IR" sz="1600" dirty="0">
                <a:solidFill>
                  <a:schemeClr val="dk1"/>
                </a:solidFill>
                <a:latin typeface="+mn-lt"/>
                <a:ea typeface="+mn-ea"/>
                <a:cs typeface="B Nazanin" panose="00000400000000000000" pitchFamily="2" charset="-78"/>
              </a:rPr>
              <a:t>با توجه به اینکه بعد از تاخیر 3 مقادیر داخل فاصله اطمینان هستند پس میتوان مدل اتورگرسیو مرتبه 3 را پیشنهاد داد.</a:t>
            </a:r>
            <a:endParaRPr lang="en-US" sz="1600" dirty="0">
              <a:solidFill>
                <a:schemeClr val="dk1"/>
              </a:solidFill>
              <a:latin typeface="+mn-lt"/>
              <a:ea typeface="+mn-ea"/>
              <a:cs typeface="B Nazanin" panose="00000400000000000000" pitchFamily="2" charset="-78"/>
            </a:endParaRPr>
          </a:p>
        </p:txBody>
      </p:sp>
      <p:sp>
        <p:nvSpPr>
          <p:cNvPr id="3" name="Content Placeholder 2">
            <a:extLst>
              <a:ext uri="{FF2B5EF4-FFF2-40B4-BE49-F238E27FC236}">
                <a16:creationId xmlns:a16="http://schemas.microsoft.com/office/drawing/2014/main" id="{B8672339-42B1-D1CA-1A76-4BB144DADBAC}"/>
              </a:ext>
            </a:extLst>
          </p:cNvPr>
          <p:cNvSpPr>
            <a:spLocks noGrp="1"/>
          </p:cNvSpPr>
          <p:nvPr>
            <p:ph sz="quarter" idx="13"/>
          </p:nvPr>
        </p:nvSpPr>
        <p:spPr>
          <a:xfrm>
            <a:off x="744278" y="2953511"/>
            <a:ext cx="3364992" cy="629661"/>
          </a:xfrm>
        </p:spPr>
        <p:txBody>
          <a:bodyPr/>
          <a:lstStyle/>
          <a:p>
            <a:r>
              <a:rPr lang="en-US" dirty="0" err="1"/>
              <a:t>pacf</a:t>
            </a:r>
            <a:r>
              <a:rPr lang="en-US" dirty="0"/>
              <a:t>(</a:t>
            </a:r>
            <a:r>
              <a:rPr lang="en-US" dirty="0" err="1"/>
              <a:t>Return,plot</a:t>
            </a:r>
            <a:r>
              <a:rPr lang="en-US" dirty="0"/>
              <a:t>=TRUE)</a:t>
            </a:r>
          </a:p>
        </p:txBody>
      </p:sp>
      <p:pic>
        <p:nvPicPr>
          <p:cNvPr id="6" name="Content Placeholder 5">
            <a:extLst>
              <a:ext uri="{FF2B5EF4-FFF2-40B4-BE49-F238E27FC236}">
                <a16:creationId xmlns:a16="http://schemas.microsoft.com/office/drawing/2014/main" id="{59B0DED3-6564-6642-F9AE-C03DEAC72466}"/>
              </a:ext>
            </a:extLst>
          </p:cNvPr>
          <p:cNvPicPr>
            <a:picLocks noGrp="1" noChangeAspect="1"/>
          </p:cNvPicPr>
          <p:nvPr>
            <p:ph sz="quarter" idx="12"/>
          </p:nvPr>
        </p:nvPicPr>
        <p:blipFill>
          <a:blip r:embed="rId2"/>
          <a:stretch>
            <a:fillRect/>
          </a:stretch>
        </p:blipFill>
        <p:spPr>
          <a:xfrm>
            <a:off x="4535129" y="2952750"/>
            <a:ext cx="4125707" cy="3905250"/>
          </a:xfrm>
          <a:prstGeom prst="rect">
            <a:avLst/>
          </a:prstGeom>
        </p:spPr>
      </p:pic>
    </p:spTree>
    <p:extLst>
      <p:ext uri="{BB962C8B-B14F-4D97-AF65-F5344CB8AC3E}">
        <p14:creationId xmlns:p14="http://schemas.microsoft.com/office/powerpoint/2010/main" val="128474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7185-AC89-ED30-0A12-3898712ABDB0}"/>
              </a:ext>
            </a:extLst>
          </p:cNvPr>
          <p:cNvSpPr>
            <a:spLocks noGrp="1"/>
          </p:cNvSpPr>
          <p:nvPr>
            <p:ph type="title"/>
          </p:nvPr>
        </p:nvSpPr>
        <p:spPr>
          <a:xfrm>
            <a:off x="2817628" y="701747"/>
            <a:ext cx="7623544" cy="1943419"/>
          </a:xfrm>
        </p:spPr>
        <p:txBody>
          <a:bodyPr/>
          <a:lstStyle/>
          <a:p>
            <a:pPr algn="r" rtl="1"/>
            <a:r>
              <a:rPr lang="fa-IR" sz="1600" b="1" dirty="0">
                <a:solidFill>
                  <a:schemeClr val="dk1"/>
                </a:solidFill>
                <a:latin typeface="+mn-lt"/>
                <a:ea typeface="+mn-ea"/>
                <a:cs typeface="B Nazanin" panose="00000400000000000000" pitchFamily="2" charset="-78"/>
              </a:rPr>
              <a:t>برازش مدل اتو رگرسیو مرتبه سه با روش ماکسیمم درستنمایی</a:t>
            </a:r>
            <a:r>
              <a:rPr lang="en-US" sz="1600" b="1" dirty="0">
                <a:cs typeface="B Nazanin" panose="00000400000000000000" pitchFamily="2" charset="-78"/>
              </a:rPr>
              <a:t> MLE </a:t>
            </a:r>
            <a:r>
              <a:rPr lang="fa-IR" sz="1600" b="1" dirty="0">
                <a:solidFill>
                  <a:schemeClr val="dk1"/>
                </a:solidFill>
                <a:latin typeface="+mn-lt"/>
                <a:ea typeface="+mn-ea"/>
                <a:cs typeface="B Nazanin" panose="00000400000000000000" pitchFamily="2" charset="-78"/>
              </a:rPr>
              <a:t>:</a:t>
            </a:r>
            <a:br>
              <a:rPr lang="fa-IR" sz="1600" dirty="0">
                <a:solidFill>
                  <a:schemeClr val="dk1"/>
                </a:solidFill>
                <a:latin typeface="+mn-lt"/>
                <a:ea typeface="+mn-ea"/>
                <a:cs typeface="B Nazanin" panose="00000400000000000000" pitchFamily="2" charset="-78"/>
              </a:rPr>
            </a:br>
            <a:r>
              <a:rPr lang="fa-IR" sz="1600" dirty="0">
                <a:cs typeface="B Nazanin" panose="00000400000000000000" pitchFamily="2" charset="-78"/>
              </a:rPr>
              <a:t>براورد ضرایب مدل:</a:t>
            </a:r>
            <a:br>
              <a:rPr lang="fa-IR" sz="1600" dirty="0">
                <a:cs typeface="B Nazanin" panose="00000400000000000000" pitchFamily="2" charset="-78"/>
              </a:rPr>
            </a:br>
            <a:r>
              <a:rPr lang="fa-IR" sz="1600" dirty="0">
                <a:cs typeface="B Nazanin" panose="00000400000000000000" pitchFamily="2" charset="-78"/>
              </a:rPr>
              <a:t>ضریب اول: 0.0273 ، ضریب دوم: 0.0631- ، ضریب سوم: 0.065</a:t>
            </a:r>
            <a:br>
              <a:rPr lang="fa-IR" sz="1600" dirty="0">
                <a:cs typeface="B Nazanin" panose="00000400000000000000" pitchFamily="2" charset="-78"/>
              </a:rPr>
            </a:br>
            <a:r>
              <a:rPr lang="fa-IR" sz="1600" dirty="0">
                <a:cs typeface="B Nazanin" panose="00000400000000000000" pitchFamily="2" charset="-78"/>
              </a:rPr>
              <a:t>با توجه به اینکه مقدار ضرایب بسیار کوچک هستند میتوان گفت تاثیر ضرایب چندان تاثیرگذار نیست.</a:t>
            </a:r>
            <a:br>
              <a:rPr lang="fa-IR" sz="1600" dirty="0">
                <a:cs typeface="B Nazanin" panose="00000400000000000000" pitchFamily="2" charset="-78"/>
              </a:rPr>
            </a:br>
            <a:r>
              <a:rPr lang="fa-IR" sz="1600" dirty="0">
                <a:cs typeface="B Nazanin" panose="00000400000000000000" pitchFamily="2" charset="-78"/>
              </a:rPr>
              <a:t>برآورد واریانس خطا 0.0055. این مقدار بیانگر پراکندگی باقی‌مانده‌های مدل است.</a:t>
            </a:r>
            <a:br>
              <a:rPr lang="fa-IR" sz="1600" dirty="0">
                <a:cs typeface="B Nazanin" panose="00000400000000000000" pitchFamily="2" charset="-78"/>
              </a:rPr>
            </a:br>
            <a:br>
              <a:rPr lang="fa-IR" sz="1600" dirty="0">
                <a:cs typeface="B Nazanin" panose="00000400000000000000" pitchFamily="2" charset="-78"/>
              </a:rPr>
            </a:br>
            <a:br>
              <a:rPr lang="fa-IR" sz="1600" dirty="0">
                <a:cs typeface="B Nazanin" panose="00000400000000000000" pitchFamily="2" charset="-78"/>
              </a:rPr>
            </a:br>
            <a:endParaRPr lang="en-US" sz="1600" dirty="0">
              <a:cs typeface="B Nazanin" panose="00000400000000000000" pitchFamily="2" charset="-78"/>
            </a:endParaRPr>
          </a:p>
        </p:txBody>
      </p:sp>
      <p:sp>
        <p:nvSpPr>
          <p:cNvPr id="3" name="Content Placeholder 2">
            <a:extLst>
              <a:ext uri="{FF2B5EF4-FFF2-40B4-BE49-F238E27FC236}">
                <a16:creationId xmlns:a16="http://schemas.microsoft.com/office/drawing/2014/main" id="{B3C54EE2-116B-5DC9-B778-936C6E487ECC}"/>
              </a:ext>
            </a:extLst>
          </p:cNvPr>
          <p:cNvSpPr>
            <a:spLocks noGrp="1"/>
          </p:cNvSpPr>
          <p:nvPr>
            <p:ph sz="quarter" idx="13"/>
          </p:nvPr>
        </p:nvSpPr>
        <p:spPr>
          <a:xfrm>
            <a:off x="457199" y="3034426"/>
            <a:ext cx="3561908" cy="789148"/>
          </a:xfrm>
        </p:spPr>
        <p:txBody>
          <a:bodyPr>
            <a:normAutofit/>
          </a:bodyPr>
          <a:lstStyle/>
          <a:p>
            <a:pPr marL="0" indent="0">
              <a:buNone/>
            </a:pPr>
            <a:r>
              <a:rPr lang="en-US" sz="1600" dirty="0" err="1"/>
              <a:t>ord</a:t>
            </a:r>
            <a:r>
              <a:rPr lang="en-US" sz="1600" dirty="0"/>
              <a:t>=</a:t>
            </a:r>
            <a:r>
              <a:rPr lang="en-US" sz="1600" dirty="0" err="1"/>
              <a:t>ar</a:t>
            </a:r>
            <a:r>
              <a:rPr lang="en-US" sz="1600" dirty="0"/>
              <a:t>(</a:t>
            </a:r>
            <a:r>
              <a:rPr lang="en-US" sz="1600" dirty="0" err="1"/>
              <a:t>Return,method</a:t>
            </a:r>
            <a:r>
              <a:rPr lang="en-US" sz="1600" dirty="0"/>
              <a:t>="</a:t>
            </a:r>
            <a:r>
              <a:rPr lang="en-US" sz="1600" dirty="0" err="1"/>
              <a:t>mle</a:t>
            </a:r>
            <a:r>
              <a:rPr lang="en-US" sz="1600" dirty="0"/>
              <a:t>")</a:t>
            </a:r>
          </a:p>
        </p:txBody>
      </p:sp>
      <p:sp>
        <p:nvSpPr>
          <p:cNvPr id="4" name="Content Placeholder 3">
            <a:extLst>
              <a:ext uri="{FF2B5EF4-FFF2-40B4-BE49-F238E27FC236}">
                <a16:creationId xmlns:a16="http://schemas.microsoft.com/office/drawing/2014/main" id="{131F9AAB-04FC-8B25-BE00-6D3C89856849}"/>
              </a:ext>
            </a:extLst>
          </p:cNvPr>
          <p:cNvSpPr>
            <a:spLocks noGrp="1"/>
          </p:cNvSpPr>
          <p:nvPr>
            <p:ph sz="quarter" idx="12"/>
          </p:nvPr>
        </p:nvSpPr>
        <p:spPr>
          <a:xfrm>
            <a:off x="4158660" y="2874939"/>
            <a:ext cx="6537960" cy="2309604"/>
          </a:xfrm>
        </p:spPr>
        <p:txBody>
          <a:bodyPr>
            <a:normAutofit/>
          </a:bodyPr>
          <a:lstStyle/>
          <a:p>
            <a:r>
              <a:rPr lang="en-US" sz="1600" dirty="0"/>
              <a:t>Call:</a:t>
            </a:r>
          </a:p>
          <a:p>
            <a:r>
              <a:rPr lang="en-US" sz="1600" dirty="0" err="1"/>
              <a:t>ar</a:t>
            </a:r>
            <a:r>
              <a:rPr lang="en-US" sz="1600" dirty="0"/>
              <a:t>(x = Return, method = "</a:t>
            </a:r>
            <a:r>
              <a:rPr lang="en-US" sz="1600" dirty="0" err="1"/>
              <a:t>mle</a:t>
            </a:r>
            <a:r>
              <a:rPr lang="en-US" sz="1600" dirty="0"/>
              <a:t>")</a:t>
            </a:r>
          </a:p>
          <a:p>
            <a:r>
              <a:rPr lang="en-US" sz="1600" dirty="0"/>
              <a:t>Coefficients:</a:t>
            </a:r>
          </a:p>
          <a:p>
            <a:r>
              <a:rPr lang="en-US" sz="1600" dirty="0"/>
              <a:t>      1        2        3  </a:t>
            </a:r>
          </a:p>
          <a:p>
            <a:r>
              <a:rPr lang="en-US" sz="1600" dirty="0"/>
              <a:t> 0.0273  -0.0631   0.0656  </a:t>
            </a:r>
          </a:p>
          <a:p>
            <a:r>
              <a:rPr lang="en-US" sz="1600" dirty="0"/>
              <a:t>Order selected 3  sigma^2 estimated as  0.005502</a:t>
            </a:r>
          </a:p>
        </p:txBody>
      </p:sp>
    </p:spTree>
    <p:extLst>
      <p:ext uri="{BB962C8B-B14F-4D97-AF65-F5344CB8AC3E}">
        <p14:creationId xmlns:p14="http://schemas.microsoft.com/office/powerpoint/2010/main" val="236791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DD48-3494-7AC2-F82A-A735C7E9CAEF}"/>
              </a:ext>
            </a:extLst>
          </p:cNvPr>
          <p:cNvSpPr>
            <a:spLocks noGrp="1"/>
          </p:cNvSpPr>
          <p:nvPr>
            <p:ph type="title"/>
          </p:nvPr>
        </p:nvSpPr>
        <p:spPr>
          <a:xfrm>
            <a:off x="914400" y="784470"/>
            <a:ext cx="10360152" cy="1044330"/>
          </a:xfrm>
        </p:spPr>
        <p:txBody>
          <a:bodyPr/>
          <a:lstStyle/>
          <a:p>
            <a:pPr algn="r" rtl="1"/>
            <a:r>
              <a:rPr lang="fa-IR" sz="1600" b="1" dirty="0">
                <a:cs typeface="B Nazanin" panose="00000400000000000000" pitchFamily="2" charset="-78"/>
              </a:rPr>
              <a:t>مقادیر معیار اطلاع آکائیکه تا مرتبه 12:</a:t>
            </a:r>
            <a:br>
              <a:rPr lang="fa-IR" sz="1600" dirty="0">
                <a:cs typeface="B Nazanin" panose="00000400000000000000" pitchFamily="2" charset="-78"/>
              </a:rPr>
            </a:br>
            <a:br>
              <a:rPr lang="fa-IR" sz="1600" dirty="0">
                <a:cs typeface="B Nazanin" panose="00000400000000000000" pitchFamily="2" charset="-78"/>
              </a:rPr>
            </a:br>
            <a:r>
              <a:rPr lang="fa-IR" sz="1600" dirty="0">
                <a:cs typeface="B Nazanin" panose="00000400000000000000" pitchFamily="2" charset="-78"/>
              </a:rPr>
              <a:t>با توجه به نتایج مشاهده میشود که درتاخیرسوم </a:t>
            </a:r>
            <a:br>
              <a:rPr lang="fa-IR" sz="1600" dirty="0">
                <a:cs typeface="B Nazanin" panose="00000400000000000000" pitchFamily="2" charset="-78"/>
              </a:rPr>
            </a:br>
            <a:r>
              <a:rPr lang="fa-IR" sz="1600" dirty="0">
                <a:cs typeface="B Nazanin" panose="00000400000000000000" pitchFamily="2" charset="-78"/>
              </a:rPr>
              <a:t>این معیار دارای مقدار صفر و کمترین مقدار در بین دیگر مراتب است که بر این اساس نیز مدل اتورگرسیو مرتبه سوم پیشنهاد میشود. </a:t>
            </a:r>
            <a:endParaRPr lang="en-US" sz="1600" dirty="0">
              <a:cs typeface="B Nazanin" panose="00000400000000000000" pitchFamily="2" charset="-78"/>
            </a:endParaRPr>
          </a:p>
        </p:txBody>
      </p:sp>
      <p:sp>
        <p:nvSpPr>
          <p:cNvPr id="3" name="Content Placeholder 2">
            <a:extLst>
              <a:ext uri="{FF2B5EF4-FFF2-40B4-BE49-F238E27FC236}">
                <a16:creationId xmlns:a16="http://schemas.microsoft.com/office/drawing/2014/main" id="{FB44C2F4-4784-0249-DD44-ECE640922BEF}"/>
              </a:ext>
            </a:extLst>
          </p:cNvPr>
          <p:cNvSpPr>
            <a:spLocks noGrp="1"/>
          </p:cNvSpPr>
          <p:nvPr>
            <p:ph sz="quarter" idx="13"/>
          </p:nvPr>
        </p:nvSpPr>
        <p:spPr/>
        <p:txBody>
          <a:bodyPr/>
          <a:lstStyle/>
          <a:p>
            <a:pPr marL="0" indent="0">
              <a:buNone/>
            </a:pPr>
            <a:r>
              <a:rPr lang="en-US" dirty="0" err="1"/>
              <a:t>aic</a:t>
            </a:r>
            <a:r>
              <a:rPr lang="en-US" dirty="0"/>
              <a:t>&lt;- </a:t>
            </a:r>
            <a:r>
              <a:rPr lang="en-US" dirty="0" err="1"/>
              <a:t>ord$aic</a:t>
            </a:r>
            <a:endParaRPr lang="en-US" dirty="0"/>
          </a:p>
        </p:txBody>
      </p:sp>
      <p:pic>
        <p:nvPicPr>
          <p:cNvPr id="7" name="Content Placeholder 6">
            <a:extLst>
              <a:ext uri="{FF2B5EF4-FFF2-40B4-BE49-F238E27FC236}">
                <a16:creationId xmlns:a16="http://schemas.microsoft.com/office/drawing/2014/main" id="{83CAAD26-CAC7-1D2D-5232-DF4C1C9408E5}"/>
              </a:ext>
            </a:extLst>
          </p:cNvPr>
          <p:cNvPicPr>
            <a:picLocks noGrp="1" noChangeAspect="1"/>
          </p:cNvPicPr>
          <p:nvPr>
            <p:ph sz="quarter" idx="12"/>
          </p:nvPr>
        </p:nvPicPr>
        <p:blipFill>
          <a:blip r:embed="rId2"/>
          <a:stretch>
            <a:fillRect/>
          </a:stretch>
        </p:blipFill>
        <p:spPr>
          <a:xfrm>
            <a:off x="3530009" y="2474276"/>
            <a:ext cx="8250865" cy="2214682"/>
          </a:xfrm>
        </p:spPr>
      </p:pic>
    </p:spTree>
    <p:extLst>
      <p:ext uri="{BB962C8B-B14F-4D97-AF65-F5344CB8AC3E}">
        <p14:creationId xmlns:p14="http://schemas.microsoft.com/office/powerpoint/2010/main" val="58894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6" y="914400"/>
            <a:ext cx="10974223" cy="5029200"/>
          </a:xfrm>
        </p:spPr>
        <p:txBody>
          <a:bodyPr/>
          <a:lstStyle/>
          <a:p>
            <a:pPr algn="r" rtl="1"/>
            <a:r>
              <a:rPr lang="fa-IR" sz="1600" b="1" dirty="0">
                <a:solidFill>
                  <a:schemeClr val="bg2">
                    <a:lumMod val="10000"/>
                  </a:schemeClr>
                </a:solidFill>
              </a:rPr>
              <a:t>مدل اتو رگرسیو مرتبه اول: ( همبستگی نگار)</a:t>
            </a:r>
            <a:br>
              <a:rPr lang="fa-IR" sz="1600" dirty="0">
                <a:solidFill>
                  <a:schemeClr val="bg2">
                    <a:lumMod val="10000"/>
                  </a:schemeClr>
                </a:solidFill>
              </a:rPr>
            </a:br>
            <a:r>
              <a:rPr lang="fa-IR" sz="1600" dirty="0">
                <a:solidFill>
                  <a:schemeClr val="bg2">
                    <a:lumMod val="10000"/>
                  </a:schemeClr>
                </a:solidFill>
              </a:rPr>
              <a:t>تعداد 500 مشاهدۀ سری زمانی از مدل</a:t>
            </a:r>
            <a:r>
              <a:rPr lang="en-US" sz="1600" dirty="0">
                <a:solidFill>
                  <a:schemeClr val="bg2">
                    <a:lumMod val="10000"/>
                  </a:schemeClr>
                </a:solidFill>
              </a:rPr>
              <a:t>AR(1)</a:t>
            </a:r>
            <a:r>
              <a:rPr lang="fa-IR" sz="1600" dirty="0">
                <a:solidFill>
                  <a:schemeClr val="bg2">
                    <a:lumMod val="10000"/>
                  </a:schemeClr>
                </a:solidFill>
              </a:rPr>
              <a:t> با در نظر گرفتن ضریب </a:t>
            </a:r>
            <a:r>
              <a:rPr lang="en-US" sz="1600" dirty="0">
                <a:solidFill>
                  <a:schemeClr val="bg2">
                    <a:lumMod val="10000"/>
                  </a:schemeClr>
                </a:solidFill>
              </a:rPr>
              <a:t>-.95</a:t>
            </a:r>
            <a:r>
              <a:rPr lang="fa-IR" sz="1600" dirty="0">
                <a:solidFill>
                  <a:schemeClr val="bg2">
                    <a:lumMod val="10000"/>
                  </a:schemeClr>
                </a:solidFill>
              </a:rPr>
              <a:t> شبیه سازی شده و سپس همبستگی نگار مدل رسم شده است. همانطور که از شکل زیر مشاهده میشود مقادیر همبستگی ها در دو جهت مختلف به سمت صفر نزول پیدا میکنند.</a:t>
            </a: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br>
              <a:rPr lang="fa-IR" sz="1600" dirty="0">
                <a:solidFill>
                  <a:schemeClr val="bg2">
                    <a:lumMod val="10000"/>
                  </a:schemeClr>
                </a:solidFill>
              </a:rPr>
            </a:br>
            <a:endParaRPr lang="en-US" sz="1600" dirty="0">
              <a:solidFill>
                <a:schemeClr val="bg2">
                  <a:lumMod val="10000"/>
                </a:schemeClr>
              </a:solidFill>
            </a:endParaRPr>
          </a:p>
        </p:txBody>
      </p:sp>
      <p:pic>
        <p:nvPicPr>
          <p:cNvPr id="5" name="Picture 4">
            <a:extLst>
              <a:ext uri="{FF2B5EF4-FFF2-40B4-BE49-F238E27FC236}">
                <a16:creationId xmlns:a16="http://schemas.microsoft.com/office/drawing/2014/main" id="{2A469816-51E4-A39B-44DB-E56DBE438664}"/>
              </a:ext>
            </a:extLst>
          </p:cNvPr>
          <p:cNvPicPr>
            <a:picLocks noChangeAspect="1"/>
          </p:cNvPicPr>
          <p:nvPr/>
        </p:nvPicPr>
        <p:blipFill>
          <a:blip r:embed="rId3"/>
          <a:stretch>
            <a:fillRect/>
          </a:stretch>
        </p:blipFill>
        <p:spPr>
          <a:xfrm>
            <a:off x="1233376" y="1737358"/>
            <a:ext cx="3968661" cy="3756595"/>
          </a:xfrm>
          <a:prstGeom prst="rect">
            <a:avLst/>
          </a:prstGeom>
        </p:spPr>
      </p:pic>
      <p:sp>
        <p:nvSpPr>
          <p:cNvPr id="7" name="Rectangle 6">
            <a:extLst>
              <a:ext uri="{FF2B5EF4-FFF2-40B4-BE49-F238E27FC236}">
                <a16:creationId xmlns:a16="http://schemas.microsoft.com/office/drawing/2014/main" id="{DED5BC0E-C367-5A9F-6097-45C6B798FBA4}"/>
              </a:ext>
            </a:extLst>
          </p:cNvPr>
          <p:cNvSpPr/>
          <p:nvPr/>
        </p:nvSpPr>
        <p:spPr>
          <a:xfrm>
            <a:off x="6615166" y="1998922"/>
            <a:ext cx="4862624" cy="11802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dirty="0"/>
              <a:t>ts.sim &lt;- arima.sim(list(ar = c(-0.95)), n = 500)</a:t>
            </a:r>
          </a:p>
          <a:p>
            <a:pPr algn="ctr"/>
            <a:r>
              <a:rPr lang="en-US" dirty="0" err="1"/>
              <a:t>acf</a:t>
            </a:r>
            <a:r>
              <a:rPr lang="en-US" dirty="0"/>
              <a:t>(</a:t>
            </a:r>
            <a:r>
              <a:rPr lang="en-US" dirty="0" err="1"/>
              <a:t>ts.sim</a:t>
            </a:r>
            <a:r>
              <a:rPr lang="en-US" dirty="0"/>
              <a:t>, main = expression(phi[1] == -0.95))</a:t>
            </a:r>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75B7-97FA-B1C2-D9B9-F8532814CD47}"/>
              </a:ext>
            </a:extLst>
          </p:cNvPr>
          <p:cNvSpPr>
            <a:spLocks noGrp="1"/>
          </p:cNvSpPr>
          <p:nvPr>
            <p:ph type="title"/>
          </p:nvPr>
        </p:nvSpPr>
        <p:spPr>
          <a:xfrm>
            <a:off x="914400" y="914400"/>
            <a:ext cx="10360152" cy="914400"/>
          </a:xfrm>
        </p:spPr>
        <p:txBody>
          <a:bodyPr/>
          <a:lstStyle/>
          <a:p>
            <a:pPr algn="r" rtl="1"/>
            <a:r>
              <a:rPr lang="fa-IR" sz="1600" b="1" dirty="0">
                <a:cs typeface="B Nazanin" panose="00000400000000000000" pitchFamily="2" charset="-78"/>
              </a:rPr>
              <a:t>نمودارمعیار اطلاع آکائیکه با روش ماکسیمم درستنمایی تا مرتبه 12:</a:t>
            </a:r>
            <a:br>
              <a:rPr lang="fa-IR" sz="1600" dirty="0">
                <a:cs typeface="B Nazanin" panose="00000400000000000000" pitchFamily="2" charset="-78"/>
              </a:rPr>
            </a:br>
            <a:r>
              <a:rPr lang="fa-IR" sz="1600" dirty="0">
                <a:cs typeface="B Nazanin" panose="00000400000000000000" pitchFamily="2" charset="-78"/>
              </a:rPr>
              <a:t>با توجه نمودارکمترین مقدار معیار در مرتبه 3 مشاهده میشود و لذا مدل اتو رگرسیو مرتبه 3 مناسب است. میدانیم هرچه مقدار </a:t>
            </a:r>
            <a:r>
              <a:rPr lang="en-US" sz="1600" dirty="0">
                <a:cs typeface="B Nazanin" panose="00000400000000000000" pitchFamily="2" charset="-78"/>
              </a:rPr>
              <a:t>AIC </a:t>
            </a:r>
            <a:r>
              <a:rPr lang="fa-IR" sz="1600" dirty="0">
                <a:cs typeface="B Nazanin" panose="00000400000000000000" pitchFamily="2" charset="-78"/>
              </a:rPr>
              <a:t>کمتر باشد، مدل بهتری داریم. با افزایش مراتب، مقدار </a:t>
            </a:r>
            <a:r>
              <a:rPr lang="en-US" sz="1600" dirty="0">
                <a:cs typeface="B Nazanin" panose="00000400000000000000" pitchFamily="2" charset="-78"/>
              </a:rPr>
              <a:t>AIC </a:t>
            </a:r>
            <a:r>
              <a:rPr lang="fa-IR" sz="1600" dirty="0">
                <a:cs typeface="B Nazanin" panose="00000400000000000000" pitchFamily="2" charset="-78"/>
              </a:rPr>
              <a:t>افزایش می‌یابد، که نشان می‌دهد مدل‌های با ترتیب بالاتر از 3 مناسب نیستند و به پیچیدگی مدل منجر می شوند.</a:t>
            </a:r>
            <a:endParaRPr lang="en-US" sz="1600" dirty="0">
              <a:cs typeface="B Nazanin" panose="00000400000000000000" pitchFamily="2" charset="-78"/>
            </a:endParaRPr>
          </a:p>
        </p:txBody>
      </p:sp>
      <p:sp>
        <p:nvSpPr>
          <p:cNvPr id="3" name="Content Placeholder 2">
            <a:extLst>
              <a:ext uri="{FF2B5EF4-FFF2-40B4-BE49-F238E27FC236}">
                <a16:creationId xmlns:a16="http://schemas.microsoft.com/office/drawing/2014/main" id="{1490244F-C821-B71F-A369-C90128F469DA}"/>
              </a:ext>
            </a:extLst>
          </p:cNvPr>
          <p:cNvSpPr>
            <a:spLocks noGrp="1"/>
          </p:cNvSpPr>
          <p:nvPr>
            <p:ph sz="quarter" idx="13"/>
          </p:nvPr>
        </p:nvSpPr>
        <p:spPr>
          <a:xfrm>
            <a:off x="914398" y="2039112"/>
            <a:ext cx="4497573" cy="3904488"/>
          </a:xfrm>
        </p:spPr>
        <p:txBody>
          <a:bodyPr>
            <a:normAutofit/>
          </a:bodyPr>
          <a:lstStyle/>
          <a:p>
            <a:pPr marL="0" indent="0">
              <a:buNone/>
            </a:pPr>
            <a:r>
              <a:rPr lang="en-US" sz="1800" dirty="0"/>
              <a:t>length(</a:t>
            </a:r>
            <a:r>
              <a:rPr lang="en-US" sz="1800" dirty="0" err="1"/>
              <a:t>aic</a:t>
            </a:r>
            <a:r>
              <a:rPr lang="en-US" sz="1800" dirty="0"/>
              <a:t>)</a:t>
            </a:r>
            <a:endParaRPr lang="fa-IR" sz="1800" dirty="0"/>
          </a:p>
          <a:p>
            <a:pPr marL="0" indent="0">
              <a:buNone/>
            </a:pPr>
            <a:r>
              <a:rPr lang="en-US" sz="1800" dirty="0"/>
              <a:t>plot(c(0:12),</a:t>
            </a:r>
            <a:r>
              <a:rPr lang="en-US" sz="1800" dirty="0" err="1"/>
              <a:t>aic,type</a:t>
            </a:r>
            <a:r>
              <a:rPr lang="en-US" sz="1800" dirty="0"/>
              <a:t>="h",</a:t>
            </a:r>
            <a:r>
              <a:rPr lang="en-US" sz="1800" dirty="0" err="1"/>
              <a:t>xlab</a:t>
            </a:r>
            <a:r>
              <a:rPr lang="en-US" sz="1800" dirty="0"/>
              <a:t>="order",</a:t>
            </a:r>
            <a:r>
              <a:rPr lang="en-US" sz="1800" dirty="0" err="1"/>
              <a:t>ylab</a:t>
            </a:r>
            <a:r>
              <a:rPr lang="en-US" sz="1800" dirty="0"/>
              <a:t>="</a:t>
            </a:r>
            <a:r>
              <a:rPr lang="en-US" sz="1800" dirty="0" err="1"/>
              <a:t>aic</a:t>
            </a:r>
            <a:r>
              <a:rPr lang="en-US" sz="1800" dirty="0"/>
              <a:t>")</a:t>
            </a:r>
            <a:endParaRPr lang="fa-IR" sz="1800" dirty="0"/>
          </a:p>
          <a:p>
            <a:pPr marL="0" indent="0">
              <a:buNone/>
            </a:pPr>
            <a:r>
              <a:rPr lang="en-US" sz="1800" dirty="0"/>
              <a:t>lines(0:12,aic,lty=2)</a:t>
            </a:r>
          </a:p>
        </p:txBody>
      </p:sp>
      <p:pic>
        <p:nvPicPr>
          <p:cNvPr id="6" name="Picture 5">
            <a:extLst>
              <a:ext uri="{FF2B5EF4-FFF2-40B4-BE49-F238E27FC236}">
                <a16:creationId xmlns:a16="http://schemas.microsoft.com/office/drawing/2014/main" id="{A103D890-9755-AD8D-33CB-D1B86C707ACD}"/>
              </a:ext>
            </a:extLst>
          </p:cNvPr>
          <p:cNvPicPr>
            <a:picLocks noChangeAspect="1"/>
          </p:cNvPicPr>
          <p:nvPr/>
        </p:nvPicPr>
        <p:blipFill>
          <a:blip r:embed="rId2"/>
          <a:stretch>
            <a:fillRect/>
          </a:stretch>
        </p:blipFill>
        <p:spPr>
          <a:xfrm>
            <a:off x="5640385" y="2039112"/>
            <a:ext cx="4383126" cy="4148913"/>
          </a:xfrm>
          <a:prstGeom prst="rect">
            <a:avLst/>
          </a:prstGeom>
        </p:spPr>
      </p:pic>
    </p:spTree>
    <p:extLst>
      <p:ext uri="{BB962C8B-B14F-4D97-AF65-F5344CB8AC3E}">
        <p14:creationId xmlns:p14="http://schemas.microsoft.com/office/powerpoint/2010/main" val="1606435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B98C-3533-563C-8CFD-81176902EA43}"/>
              </a:ext>
            </a:extLst>
          </p:cNvPr>
          <p:cNvSpPr>
            <a:spLocks noGrp="1"/>
          </p:cNvSpPr>
          <p:nvPr>
            <p:ph type="title"/>
          </p:nvPr>
        </p:nvSpPr>
        <p:spPr>
          <a:xfrm>
            <a:off x="542260" y="1180213"/>
            <a:ext cx="10360152" cy="2083982"/>
          </a:xfrm>
        </p:spPr>
        <p:txBody>
          <a:bodyPr/>
          <a:lstStyle/>
          <a:p>
            <a:pPr algn="r" rtl="1"/>
            <a:r>
              <a:rPr lang="fa-IR" sz="1600" b="1" dirty="0">
                <a:cs typeface="B Nazanin" panose="00000400000000000000" pitchFamily="2" charset="-78"/>
              </a:rPr>
              <a:t>برازش مدل اتورگرسیو با روش حداقل مربعات:</a:t>
            </a:r>
            <a:br>
              <a:rPr lang="fa-IR" sz="1600" dirty="0">
                <a:cs typeface="B Nazanin" panose="00000400000000000000" pitchFamily="2" charset="-78"/>
              </a:rPr>
            </a:br>
            <a:r>
              <a:rPr lang="fa-IR" sz="1600" dirty="0">
                <a:cs typeface="B Nazanin" panose="00000400000000000000" pitchFamily="2" charset="-78"/>
              </a:rPr>
              <a:t>براورد ضرایب مدل:</a:t>
            </a:r>
            <a:br>
              <a:rPr lang="fa-IR" sz="1600" dirty="0">
                <a:cs typeface="B Nazanin" panose="00000400000000000000" pitchFamily="2" charset="-78"/>
              </a:rPr>
            </a:br>
            <a:r>
              <a:rPr lang="fa-IR" sz="1600" dirty="0">
                <a:cs typeface="B Nazanin" panose="00000400000000000000" pitchFamily="2" charset="-78"/>
              </a:rPr>
              <a:t>ضریب اول: 0.0273 ، ضریب دوم: 0.0631- ، ضریب سوم: 0.065</a:t>
            </a:r>
            <a:br>
              <a:rPr lang="fa-IR" sz="1600" dirty="0">
                <a:cs typeface="B Nazanin" panose="00000400000000000000" pitchFamily="2" charset="-78"/>
              </a:rPr>
            </a:br>
            <a:r>
              <a:rPr lang="fa-IR" sz="1600" dirty="0">
                <a:cs typeface="B Nazanin" panose="00000400000000000000" pitchFamily="2" charset="-78"/>
              </a:rPr>
              <a:t>با توجه به اینکه مقدار ضرایب بسیار کوچک هستند میتوان گفت تاثیر ضرایب چندان تاثیرگذار نیست.</a:t>
            </a:r>
            <a:br>
              <a:rPr lang="fa-IR" sz="1600" dirty="0">
                <a:cs typeface="B Nazanin" panose="00000400000000000000" pitchFamily="2" charset="-78"/>
              </a:rPr>
            </a:br>
            <a:r>
              <a:rPr lang="fa-IR" sz="1600" dirty="0">
                <a:cs typeface="B Nazanin" panose="00000400000000000000" pitchFamily="2" charset="-78"/>
              </a:rPr>
              <a:t>برآورد واریانس خطا 0.0055. این مقدار بیانگر پراکندگی باقی‌مانده‌های مدل است.</a:t>
            </a:r>
            <a:br>
              <a:rPr lang="fa-IR" sz="1600" dirty="0">
                <a:cs typeface="B Nazanin" panose="00000400000000000000" pitchFamily="2" charset="-78"/>
              </a:rPr>
            </a:br>
            <a:r>
              <a:rPr lang="fa-IR" sz="1600" dirty="0">
                <a:cs typeface="B Nazanin" panose="00000400000000000000" pitchFamily="2" charset="-78"/>
              </a:rPr>
              <a:t>نتایج بدست آمده در روش حداقل مربعات و ماکسیمم درستنمایی کاملا مشابه هم هستند لذا در برآورد ضرایب و برآورد واریانس خطا فرقی نمیکند از کدام روش استفاده کنیم.</a:t>
            </a:r>
            <a:br>
              <a:rPr lang="fa-IR" sz="3200" dirty="0">
                <a:cs typeface="B Nazanin" panose="00000400000000000000" pitchFamily="2" charset="-78"/>
              </a:rPr>
            </a:br>
            <a:endParaRPr lang="en-US" dirty="0"/>
          </a:p>
        </p:txBody>
      </p:sp>
      <p:sp>
        <p:nvSpPr>
          <p:cNvPr id="3" name="Content Placeholder 2">
            <a:extLst>
              <a:ext uri="{FF2B5EF4-FFF2-40B4-BE49-F238E27FC236}">
                <a16:creationId xmlns:a16="http://schemas.microsoft.com/office/drawing/2014/main" id="{37B9B1C2-1413-9000-99DB-5544D1526F4D}"/>
              </a:ext>
            </a:extLst>
          </p:cNvPr>
          <p:cNvSpPr>
            <a:spLocks noGrp="1"/>
          </p:cNvSpPr>
          <p:nvPr>
            <p:ph sz="quarter" idx="13"/>
          </p:nvPr>
        </p:nvSpPr>
        <p:spPr>
          <a:xfrm>
            <a:off x="446567" y="4080564"/>
            <a:ext cx="3364992" cy="533967"/>
          </a:xfrm>
        </p:spPr>
        <p:txBody>
          <a:bodyPr/>
          <a:lstStyle/>
          <a:p>
            <a:pPr marL="0" indent="0">
              <a:buNone/>
            </a:pPr>
            <a:r>
              <a:rPr lang="en-US" dirty="0" err="1"/>
              <a:t>ord</a:t>
            </a:r>
            <a:r>
              <a:rPr lang="en-US" dirty="0"/>
              <a:t>=</a:t>
            </a:r>
            <a:r>
              <a:rPr lang="en-US" dirty="0" err="1"/>
              <a:t>ar</a:t>
            </a:r>
            <a:r>
              <a:rPr lang="en-US" dirty="0"/>
              <a:t>(</a:t>
            </a:r>
            <a:r>
              <a:rPr lang="en-US" dirty="0" err="1"/>
              <a:t>Return,method</a:t>
            </a:r>
            <a:r>
              <a:rPr lang="en-US" dirty="0"/>
              <a:t>="</a:t>
            </a:r>
            <a:r>
              <a:rPr lang="en-US" dirty="0" err="1"/>
              <a:t>ols</a:t>
            </a:r>
            <a:r>
              <a:rPr lang="en-US" dirty="0"/>
              <a:t>")</a:t>
            </a:r>
          </a:p>
        </p:txBody>
      </p:sp>
      <p:sp>
        <p:nvSpPr>
          <p:cNvPr id="4" name="Content Placeholder 3">
            <a:extLst>
              <a:ext uri="{FF2B5EF4-FFF2-40B4-BE49-F238E27FC236}">
                <a16:creationId xmlns:a16="http://schemas.microsoft.com/office/drawing/2014/main" id="{3464EF91-A5F7-8263-1D8D-5BB70F041585}"/>
              </a:ext>
            </a:extLst>
          </p:cNvPr>
          <p:cNvSpPr>
            <a:spLocks noGrp="1"/>
          </p:cNvSpPr>
          <p:nvPr>
            <p:ph sz="quarter" idx="12"/>
          </p:nvPr>
        </p:nvSpPr>
        <p:spPr>
          <a:xfrm>
            <a:off x="4098638" y="3429000"/>
            <a:ext cx="6537960" cy="2972969"/>
          </a:xfrm>
        </p:spPr>
        <p:txBody>
          <a:bodyPr>
            <a:normAutofit/>
          </a:bodyPr>
          <a:lstStyle/>
          <a:p>
            <a:r>
              <a:rPr lang="en-US" dirty="0"/>
              <a:t>Call:</a:t>
            </a:r>
          </a:p>
          <a:p>
            <a:r>
              <a:rPr lang="en-US" dirty="0" err="1"/>
              <a:t>ar</a:t>
            </a:r>
            <a:r>
              <a:rPr lang="en-US" dirty="0"/>
              <a:t>(x = Return, method = "</a:t>
            </a:r>
            <a:r>
              <a:rPr lang="en-US" dirty="0" err="1"/>
              <a:t>ols</a:t>
            </a:r>
            <a:r>
              <a:rPr lang="en-US" dirty="0"/>
              <a:t>")</a:t>
            </a:r>
          </a:p>
          <a:p>
            <a:r>
              <a:rPr lang="en-US" dirty="0"/>
              <a:t>Coefficients:</a:t>
            </a:r>
          </a:p>
          <a:p>
            <a:r>
              <a:rPr lang="en-US" dirty="0"/>
              <a:t>      1        2        3  </a:t>
            </a:r>
          </a:p>
          <a:p>
            <a:r>
              <a:rPr lang="en-US" dirty="0"/>
              <a:t> 0.0273  -0.0631   0.0657  </a:t>
            </a:r>
          </a:p>
          <a:p>
            <a:r>
              <a:rPr lang="en-US" dirty="0"/>
              <a:t>Intercept: -7.997e-07 (0.001373) </a:t>
            </a:r>
          </a:p>
          <a:p>
            <a:r>
              <a:rPr lang="en-US" dirty="0"/>
              <a:t>Order selected 3  sigma^2 estimated as  0.005507</a:t>
            </a:r>
          </a:p>
        </p:txBody>
      </p:sp>
    </p:spTree>
    <p:extLst>
      <p:ext uri="{BB962C8B-B14F-4D97-AF65-F5344CB8AC3E}">
        <p14:creationId xmlns:p14="http://schemas.microsoft.com/office/powerpoint/2010/main" val="2219886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CBFF-F4D3-EFDF-3E4D-E8285A58841D}"/>
              </a:ext>
            </a:extLst>
          </p:cNvPr>
          <p:cNvSpPr>
            <a:spLocks noGrp="1"/>
          </p:cNvSpPr>
          <p:nvPr>
            <p:ph type="title"/>
          </p:nvPr>
        </p:nvSpPr>
        <p:spPr>
          <a:xfrm>
            <a:off x="1105786" y="595424"/>
            <a:ext cx="10360152" cy="837633"/>
          </a:xfrm>
        </p:spPr>
        <p:txBody>
          <a:bodyPr/>
          <a:lstStyle/>
          <a:p>
            <a:pPr algn="r" rtl="1"/>
            <a:r>
              <a:rPr lang="fa-IR" sz="1600" b="1" dirty="0">
                <a:cs typeface="B Nazanin" panose="00000400000000000000" pitchFamily="2" charset="-78"/>
              </a:rPr>
              <a:t>نمودارمعیار اطلاع آکائیکه با روش حداقل مربعات تا مرتبه 12:</a:t>
            </a:r>
            <a:br>
              <a:rPr lang="fa-IR" sz="1600" dirty="0">
                <a:cs typeface="B Nazanin" panose="00000400000000000000" pitchFamily="2" charset="-78"/>
              </a:rPr>
            </a:br>
            <a:r>
              <a:rPr lang="fa-IR" sz="1600" dirty="0">
                <a:cs typeface="B Nazanin" panose="00000400000000000000" pitchFamily="2" charset="-78"/>
              </a:rPr>
              <a:t>نتایج نمودار دقیقا با نتایج نمودار بدست آمده از روش ماکسیمم درستنمایی مطابقت دارد و مدل اتو رگرسیو مرتبه سه را مدل مناسب نشان میدهد.</a:t>
            </a:r>
            <a:endParaRPr lang="en-US" dirty="0"/>
          </a:p>
        </p:txBody>
      </p:sp>
      <p:sp>
        <p:nvSpPr>
          <p:cNvPr id="3" name="Content Placeholder 2">
            <a:extLst>
              <a:ext uri="{FF2B5EF4-FFF2-40B4-BE49-F238E27FC236}">
                <a16:creationId xmlns:a16="http://schemas.microsoft.com/office/drawing/2014/main" id="{7EB0911B-8787-BC40-B256-F710A9A36C99}"/>
              </a:ext>
            </a:extLst>
          </p:cNvPr>
          <p:cNvSpPr>
            <a:spLocks noGrp="1"/>
          </p:cNvSpPr>
          <p:nvPr>
            <p:ph sz="quarter" idx="13"/>
          </p:nvPr>
        </p:nvSpPr>
        <p:spPr/>
        <p:txBody>
          <a:bodyPr/>
          <a:lstStyle/>
          <a:p>
            <a:pPr marL="0" indent="0">
              <a:buNone/>
            </a:pPr>
            <a:r>
              <a:rPr lang="en-US" dirty="0" err="1"/>
              <a:t>aic</a:t>
            </a:r>
            <a:r>
              <a:rPr lang="en-US" dirty="0"/>
              <a:t>&lt;- </a:t>
            </a:r>
            <a:r>
              <a:rPr lang="en-US" dirty="0" err="1"/>
              <a:t>ord$aic</a:t>
            </a:r>
            <a:endParaRPr lang="fa-IR" dirty="0"/>
          </a:p>
          <a:p>
            <a:pPr marL="0" indent="0">
              <a:buNone/>
            </a:pPr>
            <a:r>
              <a:rPr lang="en-US" dirty="0" err="1"/>
              <a:t>aic</a:t>
            </a:r>
            <a:endParaRPr lang="en-US" dirty="0"/>
          </a:p>
        </p:txBody>
      </p:sp>
      <p:pic>
        <p:nvPicPr>
          <p:cNvPr id="6" name="Content Placeholder 5">
            <a:extLst>
              <a:ext uri="{FF2B5EF4-FFF2-40B4-BE49-F238E27FC236}">
                <a16:creationId xmlns:a16="http://schemas.microsoft.com/office/drawing/2014/main" id="{96DD459A-9AC2-9DBE-7520-FBCC70555AC8}"/>
              </a:ext>
            </a:extLst>
          </p:cNvPr>
          <p:cNvPicPr>
            <a:picLocks noGrp="1" noChangeAspect="1"/>
          </p:cNvPicPr>
          <p:nvPr>
            <p:ph sz="quarter" idx="12"/>
          </p:nvPr>
        </p:nvPicPr>
        <p:blipFill>
          <a:blip r:embed="rId2"/>
          <a:stretch>
            <a:fillRect/>
          </a:stretch>
        </p:blipFill>
        <p:spPr>
          <a:xfrm>
            <a:off x="4534571" y="2782629"/>
            <a:ext cx="4125707" cy="3905250"/>
          </a:xfrm>
          <a:prstGeom prst="rect">
            <a:avLst/>
          </a:prstGeom>
        </p:spPr>
      </p:pic>
    </p:spTree>
    <p:extLst>
      <p:ext uri="{BB962C8B-B14F-4D97-AF65-F5344CB8AC3E}">
        <p14:creationId xmlns:p14="http://schemas.microsoft.com/office/powerpoint/2010/main" val="55110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2950894-AE61-9531-2973-67E0289D450B}"/>
                  </a:ext>
                </a:extLst>
              </p:cNvPr>
              <p:cNvSpPr>
                <a:spLocks noGrp="1"/>
              </p:cNvSpPr>
              <p:nvPr>
                <p:ph type="title"/>
              </p:nvPr>
            </p:nvSpPr>
            <p:spPr>
              <a:xfrm>
                <a:off x="3221666" y="297712"/>
                <a:ext cx="8006316" cy="1666972"/>
              </a:xfrm>
            </p:spPr>
            <p:txBody>
              <a:bodyPr/>
              <a:lstStyle/>
              <a:p>
                <a:pPr algn="l" rtl="1"/>
                <a:r>
                  <a:rPr lang="fa-IR" sz="1600" b="1" dirty="0">
                    <a:cs typeface="B Nazanin" panose="00000400000000000000" pitchFamily="2" charset="-78"/>
                  </a:rPr>
                  <a:t>برآوردگرهای ماکسیمم درستنمایی پارامترهای مدل اتورگرسیو مرتبه3:</a:t>
                </a:r>
                <a:br>
                  <a:rPr lang="fa-IR" sz="1600" dirty="0">
                    <a:cs typeface="B Nazanin" panose="00000400000000000000" pitchFamily="2" charset="-78"/>
                  </a:rPr>
                </a:br>
                <a:r>
                  <a:rPr lang="fa-IR" sz="1600" dirty="0">
                    <a:cs typeface="B Nazanin" panose="00000400000000000000" pitchFamily="2" charset="-78"/>
                  </a:rPr>
                  <a:t>با توجه به برآورد ضرایب مدل بدست آمده به شکل زیر است:</a:t>
                </a:r>
                <a:br>
                  <a:rPr lang="fa-IR" sz="1600" dirty="0">
                    <a:cs typeface="B Nazanin" panose="00000400000000000000" pitchFamily="2" charset="-78"/>
                  </a:rPr>
                </a:br>
                <a:r>
                  <a:rPr lang="en-US" sz="1600" dirty="0">
                    <a:cs typeface="B Nazanin" panose="00000400000000000000" pitchFamily="2" charset="-78"/>
                  </a:rPr>
                  <a:t>𝑟𝑡 = 0/0001</a:t>
                </a:r>
                <a:r>
                  <a:rPr lang="fa-IR" sz="1600" dirty="0">
                    <a:cs typeface="B Nazanin" panose="00000400000000000000" pitchFamily="2" charset="-78"/>
                  </a:rPr>
                  <a:t>-</a:t>
                </a:r>
                <a:r>
                  <a:rPr lang="en-US" sz="1600" dirty="0">
                    <a:cs typeface="B Nazanin" panose="00000400000000000000" pitchFamily="2" charset="-78"/>
                  </a:rPr>
                  <a:t> 0/</a:t>
                </a:r>
                <a:r>
                  <a:rPr lang="fa-IR" sz="1600" dirty="0">
                    <a:cs typeface="B Nazanin" panose="00000400000000000000" pitchFamily="2" charset="-78"/>
                  </a:rPr>
                  <a:t>7495</a:t>
                </a:r>
                <a:r>
                  <a:rPr lang="en-US" sz="1600" dirty="0">
                    <a:cs typeface="B Nazanin" panose="00000400000000000000" pitchFamily="2" charset="-78"/>
                  </a:rPr>
                  <a:t> 𝑟𝑡−1 </a:t>
                </a:r>
                <a:r>
                  <a:rPr lang="fa-IR" sz="1600" dirty="0">
                    <a:cs typeface="B Nazanin" panose="00000400000000000000" pitchFamily="2" charset="-78"/>
                  </a:rPr>
                  <a:t>-</a:t>
                </a:r>
                <a:r>
                  <a:rPr lang="en-US" sz="1600" dirty="0">
                    <a:cs typeface="B Nazanin" panose="00000400000000000000" pitchFamily="2" charset="-78"/>
                  </a:rPr>
                  <a:t>0/</a:t>
                </a:r>
                <a:r>
                  <a:rPr lang="fa-IR" sz="1600" dirty="0">
                    <a:cs typeface="B Nazanin" panose="00000400000000000000" pitchFamily="2" charset="-78"/>
                  </a:rPr>
                  <a:t>4998</a:t>
                </a:r>
                <a:r>
                  <a:rPr lang="en-US" sz="1600" dirty="0">
                    <a:cs typeface="B Nazanin" panose="00000400000000000000" pitchFamily="2" charset="-78"/>
                  </a:rPr>
                  <a:t> 𝑟𝑡−2 </a:t>
                </a:r>
                <a:r>
                  <a:rPr lang="fa-IR" sz="1600" dirty="0">
                    <a:cs typeface="B Nazanin" panose="00000400000000000000" pitchFamily="2" charset="-78"/>
                  </a:rPr>
                  <a:t>-</a:t>
                </a:r>
                <a:r>
                  <a:rPr lang="en-US" sz="1600" dirty="0">
                    <a:cs typeface="B Nazanin" panose="00000400000000000000" pitchFamily="2" charset="-78"/>
                  </a:rPr>
                  <a:t>0/</a:t>
                </a:r>
                <a:r>
                  <a:rPr lang="fa-IR" sz="1600" dirty="0">
                    <a:cs typeface="B Nazanin" panose="00000400000000000000" pitchFamily="2" charset="-78"/>
                  </a:rPr>
                  <a:t>2502</a:t>
                </a:r>
                <a:r>
                  <a:rPr lang="en-US" sz="1600" dirty="0">
                    <a:cs typeface="B Nazanin" panose="00000400000000000000" pitchFamily="2" charset="-78"/>
                  </a:rPr>
                  <a:t> 𝑟𝑡−3 +𝑎t</a:t>
                </a:r>
                <a:br>
                  <a:rPr lang="en-US" sz="1600" dirty="0">
                    <a:cs typeface="B Nazanin" panose="00000400000000000000" pitchFamily="2" charset="-78"/>
                  </a:rPr>
                </a:br>
                <a:r>
                  <a:rPr lang="en-US" sz="1600" dirty="0">
                    <a:cs typeface="B Nazanin" panose="00000400000000000000" pitchFamily="2" charset="-78"/>
                  </a:rPr>
                  <a:t>𝜙(𝐵) = 1 + 0/7495𝐵^1 + 0/4998𝐵^2 + 0/2502𝐵^3</a:t>
                </a:r>
                <a:br>
                  <a:rPr lang="en-US" sz="1600" dirty="0">
                    <a:cs typeface="B Nazanin" panose="00000400000000000000" pitchFamily="2" charset="-78"/>
                  </a:rPr>
                </a:br>
                <a:r>
                  <a:rPr lang="en-US" sz="1600" dirty="0">
                    <a:cs typeface="B Nazanin" panose="00000400000000000000" pitchFamily="2" charset="-78"/>
                  </a:rPr>
                  <a:t>𝜎̂a= 223932</a:t>
                </a:r>
                <a:br>
                  <a:rPr lang="en-US" sz="1600" dirty="0">
                    <a:cs typeface="B Nazanin" panose="00000400000000000000" pitchFamily="2" charset="-78"/>
                  </a:rPr>
                </a:br>
                <a14:m>
                  <m:oMath xmlns:m="http://schemas.openxmlformats.org/officeDocument/2006/math">
                    <m:r>
                      <m:rPr>
                        <m:nor/>
                      </m:rPr>
                      <a:rPr lang="en-US" sz="1600" dirty="0">
                        <a:cs typeface="B Nazanin" panose="00000400000000000000" pitchFamily="2" charset="-78"/>
                      </a:rPr>
                      <m:t>𝜙</m:t>
                    </m:r>
                  </m:oMath>
                </a14:m>
                <a:r>
                  <a:rPr lang="en-US" sz="1600" dirty="0">
                    <a:cs typeface="B Nazanin" panose="00000400000000000000" pitchFamily="2" charset="-78"/>
                  </a:rPr>
                  <a:t>0 = 𝜇(1 −𝜙1 − 𝜙2 −𝜙3) = (1 + 0/7495 + 0/4998+ 0/2502) × </a:t>
                </a:r>
                <a:r>
                  <a:rPr lang="en-US" sz="1600" dirty="0"/>
                  <a:t>-0.0736</a:t>
                </a:r>
                <a:endParaRPr lang="en-US" sz="1600" dirty="0">
                  <a:cs typeface="B Nazanin" panose="00000400000000000000" pitchFamily="2" charset="-78"/>
                </a:endParaRPr>
              </a:p>
            </p:txBody>
          </p:sp>
        </mc:Choice>
        <mc:Fallback>
          <p:sp>
            <p:nvSpPr>
              <p:cNvPr id="2" name="Title 1">
                <a:extLst>
                  <a:ext uri="{FF2B5EF4-FFF2-40B4-BE49-F238E27FC236}">
                    <a16:creationId xmlns:a16="http://schemas.microsoft.com/office/drawing/2014/main" id="{C2950894-AE61-9531-2973-67E0289D450B}"/>
                  </a:ext>
                </a:extLst>
              </p:cNvPr>
              <p:cNvSpPr>
                <a:spLocks noGrp="1" noRot="1" noChangeAspect="1" noMove="1" noResize="1" noEditPoints="1" noAdjustHandles="1" noChangeArrowheads="1" noChangeShapeType="1" noTextEdit="1"/>
              </p:cNvSpPr>
              <p:nvPr>
                <p:ph type="title"/>
              </p:nvPr>
            </p:nvSpPr>
            <p:spPr>
              <a:xfrm>
                <a:off x="3221666" y="297712"/>
                <a:ext cx="8006316" cy="1666972"/>
              </a:xfrm>
              <a:blipFill>
                <a:blip r:embed="rId2"/>
                <a:stretch>
                  <a:fillRect l="-381" b="-549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D8E3519A-122A-99FC-8C3F-74D417156E74}"/>
              </a:ext>
            </a:extLst>
          </p:cNvPr>
          <p:cNvSpPr>
            <a:spLocks noGrp="1"/>
          </p:cNvSpPr>
          <p:nvPr>
            <p:ph sz="quarter" idx="13"/>
          </p:nvPr>
        </p:nvSpPr>
        <p:spPr>
          <a:xfrm>
            <a:off x="914399" y="2039112"/>
            <a:ext cx="3829052" cy="3904488"/>
          </a:xfrm>
        </p:spPr>
        <p:txBody>
          <a:bodyPr/>
          <a:lstStyle/>
          <a:p>
            <a:pPr marL="0" indent="0">
              <a:buNone/>
            </a:pPr>
            <a:r>
              <a:rPr lang="en-US" dirty="0"/>
              <a:t>m1=</a:t>
            </a:r>
            <a:r>
              <a:rPr lang="en-US" dirty="0" err="1"/>
              <a:t>arima</a:t>
            </a:r>
            <a:r>
              <a:rPr lang="en-US" dirty="0"/>
              <a:t>(</a:t>
            </a:r>
            <a:r>
              <a:rPr lang="en-US" dirty="0" err="1"/>
              <a:t>return,order</a:t>
            </a:r>
            <a:r>
              <a:rPr lang="en-US" dirty="0"/>
              <a:t>=c(3,0,0))</a:t>
            </a:r>
          </a:p>
        </p:txBody>
      </p:sp>
      <p:sp>
        <p:nvSpPr>
          <p:cNvPr id="4" name="Content Placeholder 3">
            <a:extLst>
              <a:ext uri="{FF2B5EF4-FFF2-40B4-BE49-F238E27FC236}">
                <a16:creationId xmlns:a16="http://schemas.microsoft.com/office/drawing/2014/main" id="{2528617C-CEEC-3F45-6BB1-10DF8B01F5E8}"/>
              </a:ext>
            </a:extLst>
          </p:cNvPr>
          <p:cNvSpPr>
            <a:spLocks noGrp="1"/>
          </p:cNvSpPr>
          <p:nvPr>
            <p:ph sz="quarter" idx="12"/>
          </p:nvPr>
        </p:nvSpPr>
        <p:spPr>
          <a:xfrm>
            <a:off x="4743450" y="2039112"/>
            <a:ext cx="6920465" cy="3904488"/>
          </a:xfrm>
        </p:spPr>
        <p:txBody>
          <a:bodyPr>
            <a:normAutofit/>
          </a:bodyPr>
          <a:lstStyle/>
          <a:p>
            <a:r>
              <a:rPr lang="en-US" sz="1800" dirty="0"/>
              <a:t>Call:</a:t>
            </a:r>
          </a:p>
          <a:p>
            <a:r>
              <a:rPr lang="en-US" sz="1800" dirty="0" err="1"/>
              <a:t>arima</a:t>
            </a:r>
            <a:r>
              <a:rPr lang="en-US" sz="1800" dirty="0"/>
              <a:t>(x = return, order = c(3, 0, 0))</a:t>
            </a:r>
          </a:p>
          <a:p>
            <a:r>
              <a:rPr lang="fa-IR" sz="1800" dirty="0"/>
              <a:t>ضرایب</a:t>
            </a:r>
            <a:endParaRPr lang="en-US" sz="1800" dirty="0"/>
          </a:p>
          <a:p>
            <a:r>
              <a:rPr lang="en-US" sz="1800" dirty="0"/>
              <a:t>          ar1      ar2      ar3  intercept</a:t>
            </a:r>
          </a:p>
          <a:p>
            <a:r>
              <a:rPr lang="en-US" sz="1800" dirty="0"/>
              <a:t>      -0.7495  -0.4998  -0.2502    -0.0736</a:t>
            </a:r>
          </a:p>
          <a:p>
            <a:r>
              <a:rPr lang="en-US" sz="1800" dirty="0"/>
              <a:t>0.0120   0.0139   0.0120     2.3479</a:t>
            </a:r>
            <a:r>
              <a:rPr lang="fa-IR" sz="1800" dirty="0"/>
              <a:t> انحراف استاندارد       </a:t>
            </a:r>
            <a:r>
              <a:rPr lang="en-US" sz="1800" dirty="0"/>
              <a:t> </a:t>
            </a:r>
          </a:p>
          <a:p>
            <a:r>
              <a:rPr lang="en-US" sz="1800" dirty="0"/>
              <a:t>sigma^2 estimated as 223932:  log likelihood = -49290.84,  </a:t>
            </a:r>
            <a:r>
              <a:rPr lang="en-US" sz="1800" dirty="0" err="1"/>
              <a:t>aic</a:t>
            </a:r>
            <a:r>
              <a:rPr lang="en-US" sz="1800" dirty="0"/>
              <a:t> = 98591.69</a:t>
            </a:r>
          </a:p>
        </p:txBody>
      </p:sp>
    </p:spTree>
    <p:extLst>
      <p:ext uri="{BB962C8B-B14F-4D97-AF65-F5344CB8AC3E}">
        <p14:creationId xmlns:p14="http://schemas.microsoft.com/office/powerpoint/2010/main" val="2104507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BB77-F718-FAB2-6A52-083135277A0D}"/>
              </a:ext>
            </a:extLst>
          </p:cNvPr>
          <p:cNvSpPr>
            <a:spLocks noGrp="1"/>
          </p:cNvSpPr>
          <p:nvPr>
            <p:ph type="title"/>
          </p:nvPr>
        </p:nvSpPr>
        <p:spPr>
          <a:xfrm>
            <a:off x="637954" y="1531088"/>
            <a:ext cx="10360152" cy="1392865"/>
          </a:xfrm>
        </p:spPr>
        <p:txBody>
          <a:bodyPr/>
          <a:lstStyle/>
          <a:p>
            <a:pPr algn="r" rtl="1"/>
            <a:r>
              <a:rPr lang="fa-IR" sz="1600" b="1" dirty="0">
                <a:cs typeface="B Nazanin" panose="00000400000000000000" pitchFamily="2" charset="-78"/>
              </a:rPr>
              <a:t>آزمون لیونگ-باکس روی باقیمانده ها برای چک کردن نیکویی برازش مدل اتو رگرسیو مرتبه 3</a:t>
            </a:r>
            <a:br>
              <a:rPr lang="fa-IR" dirty="0"/>
            </a:br>
            <a:br>
              <a:rPr lang="fa-IR" dirty="0"/>
            </a:br>
            <a:r>
              <a:rPr lang="fa-IR" sz="1600" dirty="0">
                <a:cs typeface="B Nazanin" panose="00000400000000000000" pitchFamily="2" charset="-78"/>
              </a:rPr>
              <a:t>با توجه به سطح معناداری که کمتر از 0.05 است در آزمون لیونگ– باکس فرضیه صفر بودن همبستگیها رد میشود؛ </a:t>
            </a:r>
            <a:br>
              <a:rPr lang="fa-IR" sz="1600" dirty="0">
                <a:cs typeface="B Nazanin" panose="00000400000000000000" pitchFamily="2" charset="-78"/>
              </a:rPr>
            </a:br>
            <a:r>
              <a:rPr lang="fa-IR" sz="1600" dirty="0">
                <a:cs typeface="B Nazanin" panose="00000400000000000000" pitchFamily="2" charset="-78"/>
              </a:rPr>
              <a:t>در نتیجه بین مانده ها همبستگی وجود دارد. </a:t>
            </a:r>
            <a:endParaRPr lang="en-US" sz="1600" dirty="0">
              <a:cs typeface="B Nazanin" panose="00000400000000000000" pitchFamily="2" charset="-78"/>
            </a:endParaRPr>
          </a:p>
        </p:txBody>
      </p:sp>
      <p:sp>
        <p:nvSpPr>
          <p:cNvPr id="3" name="Content Placeholder 2">
            <a:extLst>
              <a:ext uri="{FF2B5EF4-FFF2-40B4-BE49-F238E27FC236}">
                <a16:creationId xmlns:a16="http://schemas.microsoft.com/office/drawing/2014/main" id="{37073CF0-03AE-4D86-F879-BBCFB1637498}"/>
              </a:ext>
            </a:extLst>
          </p:cNvPr>
          <p:cNvSpPr>
            <a:spLocks noGrp="1"/>
          </p:cNvSpPr>
          <p:nvPr>
            <p:ph sz="quarter" idx="13"/>
          </p:nvPr>
        </p:nvSpPr>
        <p:spPr>
          <a:xfrm>
            <a:off x="563525" y="3444417"/>
            <a:ext cx="3364992" cy="608395"/>
          </a:xfrm>
        </p:spPr>
        <p:txBody>
          <a:bodyPr>
            <a:normAutofit lnSpcReduction="10000"/>
          </a:bodyPr>
          <a:lstStyle/>
          <a:p>
            <a:pPr marL="0" indent="0">
              <a:buNone/>
            </a:pPr>
            <a:r>
              <a:rPr lang="en-US" dirty="0" err="1"/>
              <a:t>Box.test</a:t>
            </a:r>
            <a:r>
              <a:rPr lang="en-US" dirty="0"/>
              <a:t>(m1$residuals,lag=30,type="</a:t>
            </a:r>
            <a:r>
              <a:rPr lang="en-US" dirty="0" err="1"/>
              <a:t>Ljung</a:t>
            </a:r>
            <a:r>
              <a:rPr lang="en-US" dirty="0"/>
              <a:t>")</a:t>
            </a:r>
          </a:p>
        </p:txBody>
      </p:sp>
      <p:sp>
        <p:nvSpPr>
          <p:cNvPr id="4" name="Content Placeholder 3">
            <a:extLst>
              <a:ext uri="{FF2B5EF4-FFF2-40B4-BE49-F238E27FC236}">
                <a16:creationId xmlns:a16="http://schemas.microsoft.com/office/drawing/2014/main" id="{84465595-C145-CE9D-A6BB-9BBC322A6D4B}"/>
              </a:ext>
            </a:extLst>
          </p:cNvPr>
          <p:cNvSpPr>
            <a:spLocks noGrp="1"/>
          </p:cNvSpPr>
          <p:nvPr>
            <p:ph sz="quarter" idx="12"/>
          </p:nvPr>
        </p:nvSpPr>
        <p:spPr>
          <a:xfrm>
            <a:off x="4643631" y="3748615"/>
            <a:ext cx="6537960" cy="2235176"/>
          </a:xfrm>
        </p:spPr>
        <p:txBody>
          <a:bodyPr/>
          <a:lstStyle/>
          <a:p>
            <a:endParaRPr lang="en-US" dirty="0"/>
          </a:p>
          <a:p>
            <a:r>
              <a:rPr lang="en-US" dirty="0"/>
              <a:t>	Box-</a:t>
            </a:r>
            <a:r>
              <a:rPr lang="en-US" dirty="0" err="1"/>
              <a:t>Ljung</a:t>
            </a:r>
            <a:r>
              <a:rPr lang="en-US" dirty="0"/>
              <a:t> test</a:t>
            </a:r>
          </a:p>
          <a:p>
            <a:endParaRPr lang="en-US" dirty="0"/>
          </a:p>
          <a:p>
            <a:r>
              <a:rPr lang="en-US" dirty="0"/>
              <a:t>data:  m1$residuals</a:t>
            </a:r>
          </a:p>
          <a:p>
            <a:r>
              <a:rPr lang="en-US" dirty="0"/>
              <a:t>X-squared = 48606, </a:t>
            </a:r>
            <a:r>
              <a:rPr lang="en-US" dirty="0" err="1"/>
              <a:t>df</a:t>
            </a:r>
            <a:r>
              <a:rPr lang="en-US" dirty="0"/>
              <a:t> = 30, p-value &lt; 2.2e-16</a:t>
            </a:r>
          </a:p>
          <a:p>
            <a:endParaRPr lang="en-US" dirty="0"/>
          </a:p>
        </p:txBody>
      </p:sp>
    </p:spTree>
    <p:extLst>
      <p:ext uri="{BB962C8B-B14F-4D97-AF65-F5344CB8AC3E}">
        <p14:creationId xmlns:p14="http://schemas.microsoft.com/office/powerpoint/2010/main" val="1324762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FA23-44F5-AECA-18F5-40EA265D3BD8}"/>
              </a:ext>
            </a:extLst>
          </p:cNvPr>
          <p:cNvSpPr>
            <a:spLocks noGrp="1"/>
          </p:cNvSpPr>
          <p:nvPr>
            <p:ph type="title"/>
          </p:nvPr>
        </p:nvSpPr>
        <p:spPr>
          <a:xfrm>
            <a:off x="1127051" y="499731"/>
            <a:ext cx="10360152" cy="914400"/>
          </a:xfrm>
        </p:spPr>
        <p:txBody>
          <a:bodyPr/>
          <a:lstStyle/>
          <a:p>
            <a:pPr algn="r" rtl="1"/>
            <a:r>
              <a:rPr lang="fa-IR" sz="1600" b="1" dirty="0">
                <a:cs typeface="B Nazanin" panose="00000400000000000000" pitchFamily="2" charset="-78"/>
              </a:rPr>
              <a:t>همبستگی نگار مانده های سری زمانی بازده:</a:t>
            </a:r>
            <a:br>
              <a:rPr lang="fa-IR" sz="1600" dirty="0">
                <a:cs typeface="B Nazanin" panose="00000400000000000000" pitchFamily="2" charset="-78"/>
              </a:rPr>
            </a:br>
            <a:r>
              <a:rPr lang="fa-IR" sz="1600" dirty="0">
                <a:cs typeface="B Nazanin" panose="00000400000000000000" pitchFamily="2" charset="-78"/>
              </a:rPr>
              <a:t>نمودار نشان دهنده وجود همبستگی بین مانده هاست و تمام خطوط از فاصله اطمینان خارج شده اند.</a:t>
            </a:r>
            <a:endParaRPr lang="en-US" sz="1600" dirty="0">
              <a:cs typeface="B Nazanin" panose="00000400000000000000" pitchFamily="2" charset="-78"/>
            </a:endParaRPr>
          </a:p>
        </p:txBody>
      </p:sp>
      <p:sp>
        <p:nvSpPr>
          <p:cNvPr id="3" name="Content Placeholder 2">
            <a:extLst>
              <a:ext uri="{FF2B5EF4-FFF2-40B4-BE49-F238E27FC236}">
                <a16:creationId xmlns:a16="http://schemas.microsoft.com/office/drawing/2014/main" id="{9493297F-2843-2694-7D34-CA6C84E4C1BF}"/>
              </a:ext>
            </a:extLst>
          </p:cNvPr>
          <p:cNvSpPr>
            <a:spLocks noGrp="1"/>
          </p:cNvSpPr>
          <p:nvPr>
            <p:ph sz="quarter" idx="13"/>
          </p:nvPr>
        </p:nvSpPr>
        <p:spPr>
          <a:xfrm>
            <a:off x="606057" y="2081643"/>
            <a:ext cx="5816009" cy="512702"/>
          </a:xfrm>
        </p:spPr>
        <p:txBody>
          <a:bodyPr>
            <a:normAutofit fontScale="92500"/>
          </a:bodyPr>
          <a:lstStyle/>
          <a:p>
            <a:pPr marL="0" indent="0">
              <a:buNone/>
            </a:pPr>
            <a:r>
              <a:rPr lang="en-US" dirty="0" err="1"/>
              <a:t>acf</a:t>
            </a:r>
            <a:r>
              <a:rPr lang="en-US" dirty="0"/>
              <a:t>(m1$residuals, main="Residuals of fitted AR(3) model ")</a:t>
            </a:r>
          </a:p>
        </p:txBody>
      </p:sp>
      <p:sp>
        <p:nvSpPr>
          <p:cNvPr id="5" name="Slide Number Placeholder 4">
            <a:extLst>
              <a:ext uri="{FF2B5EF4-FFF2-40B4-BE49-F238E27FC236}">
                <a16:creationId xmlns:a16="http://schemas.microsoft.com/office/drawing/2014/main" id="{BF233452-0DCA-8D00-B4A6-32E9A09BB68F}"/>
              </a:ext>
            </a:extLst>
          </p:cNvPr>
          <p:cNvSpPr>
            <a:spLocks noGrp="1"/>
          </p:cNvSpPr>
          <p:nvPr>
            <p:ph type="sldNum" sz="quarter" idx="4"/>
          </p:nvPr>
        </p:nvSpPr>
        <p:spPr/>
        <p:txBody>
          <a:bodyPr/>
          <a:lstStyle/>
          <a:p>
            <a:fld id="{58FB4751-880F-D840-AAA9-3A15815CC996}" type="slidenum">
              <a:rPr lang="en-US" smtClean="0"/>
              <a:pPr/>
              <a:t>25</a:t>
            </a:fld>
            <a:endParaRPr lang="en-US" dirty="0"/>
          </a:p>
        </p:txBody>
      </p:sp>
      <p:pic>
        <p:nvPicPr>
          <p:cNvPr id="6" name="Picture 5">
            <a:extLst>
              <a:ext uri="{FF2B5EF4-FFF2-40B4-BE49-F238E27FC236}">
                <a16:creationId xmlns:a16="http://schemas.microsoft.com/office/drawing/2014/main" id="{27E0D9E3-8633-DF26-5FBD-8C1C09993985}"/>
              </a:ext>
            </a:extLst>
          </p:cNvPr>
          <p:cNvPicPr>
            <a:picLocks noChangeAspect="1"/>
          </p:cNvPicPr>
          <p:nvPr/>
        </p:nvPicPr>
        <p:blipFill>
          <a:blip r:embed="rId2"/>
          <a:stretch>
            <a:fillRect/>
          </a:stretch>
        </p:blipFill>
        <p:spPr>
          <a:xfrm>
            <a:off x="6878712" y="1957896"/>
            <a:ext cx="4987224" cy="4720731"/>
          </a:xfrm>
          <a:prstGeom prst="rect">
            <a:avLst/>
          </a:prstGeom>
        </p:spPr>
      </p:pic>
    </p:spTree>
    <p:extLst>
      <p:ext uri="{BB962C8B-B14F-4D97-AF65-F5344CB8AC3E}">
        <p14:creationId xmlns:p14="http://schemas.microsoft.com/office/powerpoint/2010/main" val="195513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C5E3-88B6-6AB6-BB61-5E9B4CD98414}"/>
              </a:ext>
            </a:extLst>
          </p:cNvPr>
          <p:cNvSpPr>
            <a:spLocks noGrp="1"/>
          </p:cNvSpPr>
          <p:nvPr>
            <p:ph type="title"/>
          </p:nvPr>
        </p:nvSpPr>
        <p:spPr>
          <a:xfrm>
            <a:off x="914400" y="255181"/>
            <a:ext cx="10360152" cy="1573619"/>
          </a:xfrm>
        </p:spPr>
        <p:txBody>
          <a:bodyPr/>
          <a:lstStyle/>
          <a:p>
            <a:pPr algn="r" rtl="1"/>
            <a:r>
              <a:rPr lang="fa-IR" sz="1600" b="1" dirty="0">
                <a:cs typeface="B Nazanin" panose="00000400000000000000" pitchFamily="2" charset="-78"/>
              </a:rPr>
              <a:t> نمودارهای تشخیصی مانده ها:</a:t>
            </a:r>
            <a:br>
              <a:rPr lang="fa-IR" sz="1600" dirty="0">
                <a:cs typeface="B Nazanin" panose="00000400000000000000" pitchFamily="2" charset="-78"/>
              </a:rPr>
            </a:br>
            <a:r>
              <a:rPr lang="fa-IR" sz="1600" dirty="0">
                <a:cs typeface="B Nazanin" panose="00000400000000000000" pitchFamily="2" charset="-78"/>
              </a:rPr>
              <a:t>نموداراول در شکل مربوط به سری زمانی مانده های مدل است.</a:t>
            </a:r>
            <a:br>
              <a:rPr lang="fa-IR" sz="1600" dirty="0">
                <a:cs typeface="B Nazanin" panose="00000400000000000000" pitchFamily="2" charset="-78"/>
              </a:rPr>
            </a:br>
            <a:r>
              <a:rPr lang="fa-IR" sz="1600" dirty="0">
                <a:cs typeface="B Nazanin" panose="00000400000000000000" pitchFamily="2" charset="-78"/>
              </a:rPr>
              <a:t> نمودار دوم مربوط بهخود همبستگی مانده های مدل است که در تمام تأخیرها خارج فاصله اطمینان است.</a:t>
            </a:r>
            <a:br>
              <a:rPr lang="fa-IR" sz="1600" dirty="0">
                <a:cs typeface="B Nazanin" panose="00000400000000000000" pitchFamily="2" charset="-78"/>
              </a:rPr>
            </a:br>
            <a:r>
              <a:rPr lang="fa-IR" sz="1600" dirty="0">
                <a:cs typeface="B Nazanin" panose="00000400000000000000" pitchFamily="2" charset="-78"/>
              </a:rPr>
              <a:t> نمودار سوم مربوط به مقادیرسطح معنی داری آزمون لیونگ- باکس است که در تمام تأخیرها این مقادیر از %5 کمتر است. </a:t>
            </a:r>
            <a:br>
              <a:rPr lang="fa-IR" sz="1600" dirty="0">
                <a:cs typeface="B Nazanin" panose="00000400000000000000" pitchFamily="2" charset="-78"/>
              </a:rPr>
            </a:br>
            <a:r>
              <a:rPr lang="fa-IR" sz="1600" dirty="0">
                <a:cs typeface="B Nazanin" panose="00000400000000000000" pitchFamily="2" charset="-78"/>
              </a:rPr>
              <a:t>هر سه نمودار ویژگیهای استقلال و هم توزیع بودن سری مانده ها را ردمیکنند.</a:t>
            </a:r>
            <a:endParaRPr lang="en-US" sz="1600" dirty="0">
              <a:cs typeface="B Nazanin" panose="00000400000000000000" pitchFamily="2" charset="-78"/>
            </a:endParaRPr>
          </a:p>
        </p:txBody>
      </p:sp>
      <p:sp>
        <p:nvSpPr>
          <p:cNvPr id="3" name="Content Placeholder 2">
            <a:extLst>
              <a:ext uri="{FF2B5EF4-FFF2-40B4-BE49-F238E27FC236}">
                <a16:creationId xmlns:a16="http://schemas.microsoft.com/office/drawing/2014/main" id="{75FB42FE-E35B-6D68-5F38-CB3A44D50747}"/>
              </a:ext>
            </a:extLst>
          </p:cNvPr>
          <p:cNvSpPr>
            <a:spLocks noGrp="1"/>
          </p:cNvSpPr>
          <p:nvPr>
            <p:ph sz="quarter" idx="13"/>
          </p:nvPr>
        </p:nvSpPr>
        <p:spPr/>
        <p:txBody>
          <a:bodyPr/>
          <a:lstStyle/>
          <a:p>
            <a:pPr marL="0" indent="0">
              <a:buNone/>
            </a:pPr>
            <a:r>
              <a:rPr lang="en-US" dirty="0" err="1"/>
              <a:t>tsdiag</a:t>
            </a:r>
            <a:r>
              <a:rPr lang="en-US" dirty="0"/>
              <a:t>(m1, </a:t>
            </a:r>
            <a:r>
              <a:rPr lang="en-US" dirty="0" err="1"/>
              <a:t>gof.lag</a:t>
            </a:r>
            <a:r>
              <a:rPr lang="en-US" dirty="0"/>
              <a:t>=20)</a:t>
            </a:r>
          </a:p>
        </p:txBody>
      </p:sp>
      <p:sp>
        <p:nvSpPr>
          <p:cNvPr id="5" name="Slide Number Placeholder 4">
            <a:extLst>
              <a:ext uri="{FF2B5EF4-FFF2-40B4-BE49-F238E27FC236}">
                <a16:creationId xmlns:a16="http://schemas.microsoft.com/office/drawing/2014/main" id="{452BDAC3-FB1C-F3B2-0A22-9D324765918E}"/>
              </a:ext>
            </a:extLst>
          </p:cNvPr>
          <p:cNvSpPr>
            <a:spLocks noGrp="1"/>
          </p:cNvSpPr>
          <p:nvPr>
            <p:ph type="sldNum" sz="quarter" idx="4"/>
          </p:nvPr>
        </p:nvSpPr>
        <p:spPr/>
        <p:txBody>
          <a:bodyPr/>
          <a:lstStyle/>
          <a:p>
            <a:fld id="{58FB4751-880F-D840-AAA9-3A15815CC996}" type="slidenum">
              <a:rPr lang="en-US" smtClean="0"/>
              <a:pPr/>
              <a:t>26</a:t>
            </a:fld>
            <a:endParaRPr lang="en-US" dirty="0"/>
          </a:p>
        </p:txBody>
      </p:sp>
      <p:pic>
        <p:nvPicPr>
          <p:cNvPr id="6" name="Picture 5">
            <a:extLst>
              <a:ext uri="{FF2B5EF4-FFF2-40B4-BE49-F238E27FC236}">
                <a16:creationId xmlns:a16="http://schemas.microsoft.com/office/drawing/2014/main" id="{794BDBC6-1473-6E76-8B43-38C310A2BA34}"/>
              </a:ext>
            </a:extLst>
          </p:cNvPr>
          <p:cNvPicPr>
            <a:picLocks noChangeAspect="1"/>
          </p:cNvPicPr>
          <p:nvPr/>
        </p:nvPicPr>
        <p:blipFill>
          <a:blip r:embed="rId2"/>
          <a:stretch>
            <a:fillRect/>
          </a:stretch>
        </p:blipFill>
        <p:spPr>
          <a:xfrm>
            <a:off x="4518466" y="2179674"/>
            <a:ext cx="4466045" cy="4227401"/>
          </a:xfrm>
          <a:prstGeom prst="rect">
            <a:avLst/>
          </a:prstGeom>
        </p:spPr>
      </p:pic>
    </p:spTree>
    <p:extLst>
      <p:ext uri="{BB962C8B-B14F-4D97-AF65-F5344CB8AC3E}">
        <p14:creationId xmlns:p14="http://schemas.microsoft.com/office/powerpoint/2010/main" val="356055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D095-4140-932F-876F-3AFB853F32D8}"/>
              </a:ext>
            </a:extLst>
          </p:cNvPr>
          <p:cNvSpPr>
            <a:spLocks noGrp="1"/>
          </p:cNvSpPr>
          <p:nvPr>
            <p:ph type="title"/>
          </p:nvPr>
        </p:nvSpPr>
        <p:spPr>
          <a:xfrm>
            <a:off x="7398373" y="233916"/>
            <a:ext cx="3480887" cy="914400"/>
          </a:xfrm>
        </p:spPr>
        <p:txBody>
          <a:bodyPr/>
          <a:lstStyle/>
          <a:p>
            <a:pPr algn="r" rtl="1"/>
            <a:r>
              <a:rPr lang="fa-IR" sz="1600" b="1" dirty="0">
                <a:cs typeface="B Nazanin" panose="00000400000000000000" pitchFamily="2" charset="-78"/>
              </a:rPr>
              <a:t>پیش بینی 15 گامی سری زمانی بازده</a:t>
            </a:r>
            <a:endParaRPr lang="en-US" sz="1600" b="1" dirty="0">
              <a:cs typeface="B Nazanin" panose="00000400000000000000" pitchFamily="2" charset="-78"/>
            </a:endParaRPr>
          </a:p>
        </p:txBody>
      </p:sp>
      <p:sp>
        <p:nvSpPr>
          <p:cNvPr id="3" name="Content Placeholder 2">
            <a:extLst>
              <a:ext uri="{FF2B5EF4-FFF2-40B4-BE49-F238E27FC236}">
                <a16:creationId xmlns:a16="http://schemas.microsoft.com/office/drawing/2014/main" id="{FF41BE9A-09D2-11FF-85DB-45AD4CA00575}"/>
              </a:ext>
            </a:extLst>
          </p:cNvPr>
          <p:cNvSpPr>
            <a:spLocks noGrp="1"/>
          </p:cNvSpPr>
          <p:nvPr>
            <p:ph sz="quarter" idx="13"/>
          </p:nvPr>
        </p:nvSpPr>
        <p:spPr>
          <a:xfrm>
            <a:off x="914399" y="2039112"/>
            <a:ext cx="4561368" cy="3904488"/>
          </a:xfrm>
        </p:spPr>
        <p:txBody>
          <a:bodyPr/>
          <a:lstStyle/>
          <a:p>
            <a:pPr marL="0" indent="0">
              <a:buNone/>
            </a:pPr>
            <a:r>
              <a:rPr lang="en-US" dirty="0" err="1"/>
              <a:t>install.packages</a:t>
            </a:r>
            <a:r>
              <a:rPr lang="en-US" dirty="0"/>
              <a:t>("forecast")</a:t>
            </a:r>
            <a:endParaRPr lang="fa-IR" dirty="0"/>
          </a:p>
          <a:p>
            <a:pPr marL="0" indent="0">
              <a:buNone/>
            </a:pPr>
            <a:r>
              <a:rPr lang="en-US" dirty="0"/>
              <a:t>library(forecast)</a:t>
            </a:r>
            <a:endParaRPr lang="fa-IR" dirty="0"/>
          </a:p>
          <a:p>
            <a:pPr marL="0" indent="0">
              <a:buNone/>
            </a:pPr>
            <a:r>
              <a:rPr lang="en-US" dirty="0"/>
              <a:t>forecasts &lt;-</a:t>
            </a:r>
            <a:r>
              <a:rPr lang="en-US" dirty="0" err="1"/>
              <a:t>forecast.Arima</a:t>
            </a:r>
            <a:r>
              <a:rPr lang="en-US" dirty="0"/>
              <a:t>(m1,h=15</a:t>
            </a:r>
            <a:r>
              <a:rPr lang="fa-IR" dirty="0"/>
              <a:t>( </a:t>
            </a:r>
            <a:r>
              <a:rPr lang="en-US" dirty="0" err="1"/>
              <a:t>plot.forecast</a:t>
            </a:r>
            <a:r>
              <a:rPr lang="en-US" dirty="0"/>
              <a:t>(forecasts)</a:t>
            </a:r>
          </a:p>
        </p:txBody>
      </p:sp>
      <p:sp>
        <p:nvSpPr>
          <p:cNvPr id="4" name="Content Placeholder 3">
            <a:extLst>
              <a:ext uri="{FF2B5EF4-FFF2-40B4-BE49-F238E27FC236}">
                <a16:creationId xmlns:a16="http://schemas.microsoft.com/office/drawing/2014/main" id="{29236D41-852B-149B-94B3-89847C406C4D}"/>
              </a:ext>
            </a:extLst>
          </p:cNvPr>
          <p:cNvSpPr>
            <a:spLocks noGrp="1"/>
          </p:cNvSpPr>
          <p:nvPr>
            <p:ph sz="quarter" idx="12"/>
          </p:nvPr>
        </p:nvSpPr>
        <p:spPr>
          <a:xfrm>
            <a:off x="6996223" y="2039112"/>
            <a:ext cx="4285188" cy="3904488"/>
          </a:xfrm>
        </p:spPr>
        <p:txBody>
          <a:bodyPr>
            <a:normAutofit fontScale="92500" lnSpcReduction="20000"/>
          </a:bodyPr>
          <a:lstStyle/>
          <a:p>
            <a:r>
              <a:rPr lang="en-US" dirty="0"/>
              <a:t> library(forecast)</a:t>
            </a:r>
          </a:p>
          <a:p>
            <a:r>
              <a:rPr lang="en-US" dirty="0"/>
              <a:t>Registered S3 method overwritten by '</a:t>
            </a:r>
            <a:r>
              <a:rPr lang="en-US" dirty="0" err="1"/>
              <a:t>quantmod</a:t>
            </a:r>
            <a:r>
              <a:rPr lang="en-US" dirty="0"/>
              <a:t>':</a:t>
            </a:r>
          </a:p>
          <a:p>
            <a:r>
              <a:rPr lang="en-US" dirty="0"/>
              <a:t>  method            from</a:t>
            </a:r>
          </a:p>
          <a:p>
            <a:r>
              <a:rPr lang="en-US" dirty="0"/>
              <a:t>  </a:t>
            </a:r>
            <a:r>
              <a:rPr lang="en-US" dirty="0" err="1"/>
              <a:t>as.zoo.data.frame</a:t>
            </a:r>
            <a:r>
              <a:rPr lang="en-US" dirty="0"/>
              <a:t> zoo </a:t>
            </a:r>
          </a:p>
          <a:p>
            <a:r>
              <a:rPr lang="en-US" dirty="0"/>
              <a:t>&gt; forecasts &lt;-</a:t>
            </a:r>
            <a:r>
              <a:rPr lang="en-US" dirty="0" err="1"/>
              <a:t>forecast.Arima</a:t>
            </a:r>
            <a:r>
              <a:rPr lang="en-US" dirty="0"/>
              <a:t>(m1,h=15)</a:t>
            </a:r>
          </a:p>
          <a:p>
            <a:r>
              <a:rPr lang="en-US" dirty="0"/>
              <a:t>Error in </a:t>
            </a:r>
            <a:r>
              <a:rPr lang="en-US" dirty="0" err="1"/>
              <a:t>forecast.Arima</a:t>
            </a:r>
            <a:r>
              <a:rPr lang="en-US" dirty="0"/>
              <a:t>(m1, h = 15) : </a:t>
            </a:r>
          </a:p>
          <a:p>
            <a:r>
              <a:rPr lang="en-US" dirty="0">
                <a:solidFill>
                  <a:srgbClr val="FF0000"/>
                </a:solidFill>
              </a:rPr>
              <a:t>  could not find function "</a:t>
            </a:r>
            <a:r>
              <a:rPr lang="en-US" dirty="0" err="1">
                <a:solidFill>
                  <a:srgbClr val="FF0000"/>
                </a:solidFill>
              </a:rPr>
              <a:t>forecast.Arima</a:t>
            </a:r>
            <a:r>
              <a:rPr lang="en-US" dirty="0">
                <a:solidFill>
                  <a:srgbClr val="FF0000"/>
                </a:solidFill>
              </a:rPr>
              <a:t>"</a:t>
            </a:r>
          </a:p>
          <a:p>
            <a:r>
              <a:rPr lang="en-US" dirty="0"/>
              <a:t>&gt; #</a:t>
            </a:r>
            <a:r>
              <a:rPr lang="fa-IR" dirty="0"/>
              <a:t>نمودار پیش بینی خارج نمونه ای</a:t>
            </a:r>
          </a:p>
          <a:p>
            <a:r>
              <a:rPr lang="fa-IR" dirty="0"/>
              <a:t>&gt; </a:t>
            </a:r>
            <a:r>
              <a:rPr lang="en-US" dirty="0" err="1"/>
              <a:t>plot.forecast</a:t>
            </a:r>
            <a:r>
              <a:rPr lang="en-US" dirty="0"/>
              <a:t>(forecasts)</a:t>
            </a:r>
          </a:p>
          <a:p>
            <a:r>
              <a:rPr lang="en-US" dirty="0">
                <a:solidFill>
                  <a:srgbClr val="FF0000"/>
                </a:solidFill>
              </a:rPr>
              <a:t>Error in </a:t>
            </a:r>
            <a:r>
              <a:rPr lang="en-US" dirty="0" err="1">
                <a:solidFill>
                  <a:srgbClr val="FF0000"/>
                </a:solidFill>
              </a:rPr>
              <a:t>plot.forecast</a:t>
            </a:r>
            <a:r>
              <a:rPr lang="en-US" dirty="0">
                <a:solidFill>
                  <a:srgbClr val="FF0000"/>
                </a:solidFill>
              </a:rPr>
              <a:t>(forecasts) : </a:t>
            </a:r>
          </a:p>
          <a:p>
            <a:r>
              <a:rPr lang="en-US" dirty="0">
                <a:solidFill>
                  <a:srgbClr val="FF0000"/>
                </a:solidFill>
              </a:rPr>
              <a:t>  could not find function "</a:t>
            </a:r>
            <a:r>
              <a:rPr lang="en-US" dirty="0" err="1">
                <a:solidFill>
                  <a:srgbClr val="FF0000"/>
                </a:solidFill>
              </a:rPr>
              <a:t>plot.forecast</a:t>
            </a:r>
            <a:r>
              <a:rPr lang="en-US" dirty="0">
                <a:solidFill>
                  <a:srgbClr val="FF0000"/>
                </a:solidFill>
              </a:rPr>
              <a:t>"</a:t>
            </a:r>
          </a:p>
        </p:txBody>
      </p:sp>
      <p:sp>
        <p:nvSpPr>
          <p:cNvPr id="5" name="Slide Number Placeholder 4">
            <a:extLst>
              <a:ext uri="{FF2B5EF4-FFF2-40B4-BE49-F238E27FC236}">
                <a16:creationId xmlns:a16="http://schemas.microsoft.com/office/drawing/2014/main" id="{1DB6A737-565B-BF29-18DD-AA7AB2543619}"/>
              </a:ext>
            </a:extLst>
          </p:cNvPr>
          <p:cNvSpPr>
            <a:spLocks noGrp="1"/>
          </p:cNvSpPr>
          <p:nvPr>
            <p:ph type="sldNum" sz="quarter" idx="4"/>
          </p:nvPr>
        </p:nvSpPr>
        <p:spPr/>
        <p:txBody>
          <a:bodyPr/>
          <a:lstStyle/>
          <a:p>
            <a:fld id="{58FB4751-880F-D840-AAA9-3A15815CC996}" type="slidenum">
              <a:rPr lang="en-US" smtClean="0"/>
              <a:pPr/>
              <a:t>27</a:t>
            </a:fld>
            <a:endParaRPr lang="en-US" dirty="0"/>
          </a:p>
        </p:txBody>
      </p:sp>
    </p:spTree>
    <p:extLst>
      <p:ext uri="{BB962C8B-B14F-4D97-AF65-F5344CB8AC3E}">
        <p14:creationId xmlns:p14="http://schemas.microsoft.com/office/powerpoint/2010/main" val="4057501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13B-6107-D369-89D6-4A58C7F915C3}"/>
              </a:ext>
            </a:extLst>
          </p:cNvPr>
          <p:cNvSpPr>
            <a:spLocks noGrp="1"/>
          </p:cNvSpPr>
          <p:nvPr>
            <p:ph type="title"/>
          </p:nvPr>
        </p:nvSpPr>
        <p:spPr/>
        <p:txBody>
          <a:bodyPr/>
          <a:lstStyle/>
          <a:p>
            <a:pPr algn="r" rtl="1"/>
            <a:r>
              <a:rPr lang="fa-IR" dirty="0"/>
              <a:t>نصب بسته های جایگزین بسته </a:t>
            </a:r>
            <a:r>
              <a:rPr lang="en-US" dirty="0"/>
              <a:t>forecast</a:t>
            </a:r>
          </a:p>
        </p:txBody>
      </p:sp>
      <p:sp>
        <p:nvSpPr>
          <p:cNvPr id="5" name="Slide Number Placeholder 4">
            <a:extLst>
              <a:ext uri="{FF2B5EF4-FFF2-40B4-BE49-F238E27FC236}">
                <a16:creationId xmlns:a16="http://schemas.microsoft.com/office/drawing/2014/main" id="{AD0F4FF8-6DC5-94C9-5DB5-6728D3930F99}"/>
              </a:ext>
            </a:extLst>
          </p:cNvPr>
          <p:cNvSpPr>
            <a:spLocks noGrp="1"/>
          </p:cNvSpPr>
          <p:nvPr>
            <p:ph type="sldNum" sz="quarter" idx="4"/>
          </p:nvPr>
        </p:nvSpPr>
        <p:spPr/>
        <p:txBody>
          <a:bodyPr/>
          <a:lstStyle/>
          <a:p>
            <a:fld id="{58FB4751-880F-D840-AAA9-3A15815CC996}" type="slidenum">
              <a:rPr lang="en-US" smtClean="0"/>
              <a:pPr/>
              <a:t>28</a:t>
            </a:fld>
            <a:endParaRPr lang="en-US" dirty="0"/>
          </a:p>
        </p:txBody>
      </p:sp>
      <p:pic>
        <p:nvPicPr>
          <p:cNvPr id="7" name="Picture 6">
            <a:extLst>
              <a:ext uri="{FF2B5EF4-FFF2-40B4-BE49-F238E27FC236}">
                <a16:creationId xmlns:a16="http://schemas.microsoft.com/office/drawing/2014/main" id="{E164D006-0595-49D2-7537-EDFCEBCC8485}"/>
              </a:ext>
            </a:extLst>
          </p:cNvPr>
          <p:cNvPicPr>
            <a:picLocks noChangeAspect="1"/>
          </p:cNvPicPr>
          <p:nvPr/>
        </p:nvPicPr>
        <p:blipFill>
          <a:blip r:embed="rId2"/>
          <a:stretch>
            <a:fillRect/>
          </a:stretch>
        </p:blipFill>
        <p:spPr>
          <a:xfrm>
            <a:off x="0" y="2014335"/>
            <a:ext cx="12192000" cy="2829329"/>
          </a:xfrm>
          <a:prstGeom prst="rect">
            <a:avLst/>
          </a:prstGeom>
        </p:spPr>
      </p:pic>
    </p:spTree>
    <p:extLst>
      <p:ext uri="{BB962C8B-B14F-4D97-AF65-F5344CB8AC3E}">
        <p14:creationId xmlns:p14="http://schemas.microsoft.com/office/powerpoint/2010/main" val="3160821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348717" y="680483"/>
            <a:ext cx="4805916" cy="2849525"/>
          </a:xfrm>
        </p:spPr>
        <p:txBody>
          <a:bodyPr/>
          <a:lstStyle/>
          <a:p>
            <a:r>
              <a:rPr lang="fa-IR" dirty="0"/>
              <a:t>با تشکر از توجه شما</a:t>
            </a:r>
            <a:endParaRPr lang="en-US" dirty="0"/>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628294" y="446568"/>
            <a:ext cx="10935412" cy="1679944"/>
          </a:xfrm>
        </p:spPr>
        <p:txBody>
          <a:bodyPr/>
          <a:lstStyle/>
          <a:p>
            <a:pPr algn="r" rtl="1"/>
            <a:r>
              <a:rPr lang="fa-IR" sz="1600" b="1" dirty="0">
                <a:solidFill>
                  <a:schemeClr val="bg2">
                    <a:lumMod val="10000"/>
                  </a:schemeClr>
                </a:solidFill>
              </a:rPr>
              <a:t>مدل اتو رگرسیو مرتبه اول: (خودهمبستگی نگار)</a:t>
            </a:r>
            <a:br>
              <a:rPr lang="fa-IR" sz="1600" dirty="0">
                <a:solidFill>
                  <a:schemeClr val="bg2">
                    <a:lumMod val="10000"/>
                  </a:schemeClr>
                </a:solidFill>
              </a:rPr>
            </a:br>
            <a:r>
              <a:rPr lang="fa-IR" sz="1600" dirty="0">
                <a:solidFill>
                  <a:schemeClr val="bg2">
                    <a:lumMod val="10000"/>
                  </a:schemeClr>
                </a:solidFill>
              </a:rPr>
              <a:t> طبق نموداردراولین تأخیر خود همبستگی شدید مشاهده میشود که مورد انتظار است.خطوط افقی آبی: این خطوط فواصل اطمینان را نشان می‌دهند. با توجه به نتایج نشان می‌دهد تأخیرات بعدی خودهمبستگی معنی‌داری ندارند و تاخیر 11 و 26 کمی از فاصله اطمینان خارج هستند که نشان دهنده خود همبستگی ناچیز این دو تاخیر است. این نمودار نشان می‌دهد که مدل</a:t>
            </a:r>
            <a:r>
              <a:rPr lang="en-US" sz="1600" dirty="0">
                <a:solidFill>
                  <a:schemeClr val="bg2">
                    <a:lumMod val="10000"/>
                  </a:schemeClr>
                </a:solidFill>
              </a:rPr>
              <a:t>AR(1) </a:t>
            </a:r>
            <a:r>
              <a:rPr lang="fa-IR" sz="1600" dirty="0">
                <a:solidFill>
                  <a:schemeClr val="bg2">
                    <a:lumMod val="10000"/>
                  </a:schemeClr>
                </a:solidFill>
              </a:rPr>
              <a:t> به خوبی با داده‌های مشاهده شده مطابقت دارد و تنها تأخیر اول نقش مهمی در پیش‌بینی مقادیر آینده سری زمانی ایفا می‌کند.</a:t>
            </a:r>
            <a:endParaRPr lang="en-US" sz="1600" dirty="0">
              <a:solidFill>
                <a:schemeClr val="bg2">
                  <a:lumMod val="10000"/>
                </a:schemeClr>
              </a:solidFill>
            </a:endParaRPr>
          </a:p>
        </p:txBody>
      </p:sp>
      <p:pic>
        <p:nvPicPr>
          <p:cNvPr id="2" name="Content Placeholder 1">
            <a:extLst>
              <a:ext uri="{FF2B5EF4-FFF2-40B4-BE49-F238E27FC236}">
                <a16:creationId xmlns:a16="http://schemas.microsoft.com/office/drawing/2014/main" id="{2DD8B4A0-42D0-5650-B007-253226E9A422}"/>
              </a:ext>
            </a:extLst>
          </p:cNvPr>
          <p:cNvPicPr>
            <a:picLocks noGrp="1" noChangeAspect="1"/>
          </p:cNvPicPr>
          <p:nvPr>
            <p:ph sz="quarter" idx="10"/>
          </p:nvPr>
        </p:nvPicPr>
        <p:blipFill>
          <a:blip r:embed="rId3"/>
          <a:stretch>
            <a:fillRect/>
          </a:stretch>
        </p:blipFill>
        <p:spPr>
          <a:xfrm>
            <a:off x="1333666" y="2522241"/>
            <a:ext cx="3547102" cy="3357563"/>
          </a:xfrm>
          <a:prstGeom prst="rect">
            <a:avLst/>
          </a:prstGeom>
        </p:spPr>
      </p:pic>
      <p:sp>
        <p:nvSpPr>
          <p:cNvPr id="4" name="Rectangle 3">
            <a:extLst>
              <a:ext uri="{FF2B5EF4-FFF2-40B4-BE49-F238E27FC236}">
                <a16:creationId xmlns:a16="http://schemas.microsoft.com/office/drawing/2014/main" id="{035C00D8-72B2-0694-2562-21EA9589165E}"/>
              </a:ext>
            </a:extLst>
          </p:cNvPr>
          <p:cNvSpPr/>
          <p:nvPr/>
        </p:nvSpPr>
        <p:spPr>
          <a:xfrm>
            <a:off x="5762846" y="2929268"/>
            <a:ext cx="4644656" cy="9994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pacf</a:t>
            </a:r>
            <a:r>
              <a:rPr lang="en-US" dirty="0"/>
              <a:t>(</a:t>
            </a:r>
            <a:r>
              <a:rPr lang="en-US" dirty="0" err="1"/>
              <a:t>ts.sim</a:t>
            </a:r>
            <a:r>
              <a:rPr lang="en-US" dirty="0"/>
              <a:t>, main = expression(phi[1] == 0.95))</a:t>
            </a:r>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1355572" cy="2843784"/>
          </a:xfrm>
        </p:spPr>
        <p:txBody>
          <a:bodyPr anchor="b"/>
          <a:lstStyle/>
          <a:p>
            <a:endParaRPr lang="en-US" sz="1800" dirty="0">
              <a:solidFill>
                <a:schemeClr val="lt1"/>
              </a:solidFill>
              <a:latin typeface="+mn-lt"/>
              <a:ea typeface="+mn-ea"/>
              <a:cs typeface="+mn-cs"/>
            </a:endParaRP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65815" y="191387"/>
            <a:ext cx="11451264" cy="4263656"/>
          </a:xfrm>
        </p:spPr>
        <p:txBody>
          <a:bodyPr/>
          <a:lstStyle/>
          <a:p>
            <a:pPr algn="r" rtl="1"/>
            <a:r>
              <a:rPr lang="fa-IR" sz="1600" b="1" dirty="0">
                <a:solidFill>
                  <a:schemeClr val="bg2">
                    <a:lumMod val="10000"/>
                  </a:schemeClr>
                </a:solidFill>
                <a:latin typeface="+mj-lt"/>
                <a:ea typeface="+mj-ea"/>
                <a:cs typeface="+mj-cs"/>
              </a:rPr>
              <a:t>مدل اتو رگرسیو مرتبه دوم: ( همبستگی نگار)</a:t>
            </a:r>
          </a:p>
          <a:p>
            <a:pPr algn="r" rtl="1"/>
            <a:r>
              <a:rPr lang="fa-IR" sz="1600" dirty="0">
                <a:solidFill>
                  <a:schemeClr val="bg2">
                    <a:lumMod val="10000"/>
                  </a:schemeClr>
                </a:solidFill>
                <a:latin typeface="+mj-lt"/>
                <a:ea typeface="+mj-ea"/>
                <a:cs typeface="+mj-cs"/>
              </a:rPr>
              <a:t>با توجه به نمودار از تاخیر دوم به بعد مقدار همبستگی به صورت سینوسی به سمت کم شدن میل میکند و همبستگی تا تاخیر دوم معنادار است.</a:t>
            </a:r>
          </a:p>
        </p:txBody>
      </p:sp>
      <p:pic>
        <p:nvPicPr>
          <p:cNvPr id="2" name="Picture 1">
            <a:extLst>
              <a:ext uri="{FF2B5EF4-FFF2-40B4-BE49-F238E27FC236}">
                <a16:creationId xmlns:a16="http://schemas.microsoft.com/office/drawing/2014/main" id="{F67F391B-63F7-CD18-4DD9-84239D564CFA}"/>
              </a:ext>
            </a:extLst>
          </p:cNvPr>
          <p:cNvPicPr>
            <a:picLocks noChangeAspect="1"/>
          </p:cNvPicPr>
          <p:nvPr/>
        </p:nvPicPr>
        <p:blipFill>
          <a:blip r:embed="rId3"/>
          <a:stretch>
            <a:fillRect/>
          </a:stretch>
        </p:blipFill>
        <p:spPr>
          <a:xfrm>
            <a:off x="668079" y="1428290"/>
            <a:ext cx="4478155" cy="4238864"/>
          </a:xfrm>
          <a:prstGeom prst="rect">
            <a:avLst/>
          </a:prstGeom>
        </p:spPr>
      </p:pic>
      <p:sp>
        <p:nvSpPr>
          <p:cNvPr id="3" name="Rectangle 2">
            <a:extLst>
              <a:ext uri="{FF2B5EF4-FFF2-40B4-BE49-F238E27FC236}">
                <a16:creationId xmlns:a16="http://schemas.microsoft.com/office/drawing/2014/main" id="{113721EE-C55F-6052-90C3-1DC3D9F93EDA}"/>
              </a:ext>
            </a:extLst>
          </p:cNvPr>
          <p:cNvSpPr/>
          <p:nvPr/>
        </p:nvSpPr>
        <p:spPr>
          <a:xfrm>
            <a:off x="5470527" y="2025502"/>
            <a:ext cx="6799445" cy="14034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dirty="0"/>
              <a:t>ts.sim &lt;- arima.sim(model = list(order = c(2, 0, 0), ar = c(0.7, -0.2)), n = 500)</a:t>
            </a:r>
          </a:p>
          <a:p>
            <a:pPr algn="ctr"/>
            <a:r>
              <a:rPr lang="en-US" sz="1600" dirty="0" err="1"/>
              <a:t>acf</a:t>
            </a:r>
            <a:r>
              <a:rPr lang="en-US" sz="1600" dirty="0"/>
              <a:t>(</a:t>
            </a:r>
            <a:r>
              <a:rPr lang="en-US" sz="1600" dirty="0" err="1"/>
              <a:t>ts.sim</a:t>
            </a:r>
            <a:r>
              <a:rPr lang="en-US" sz="1600" dirty="0"/>
              <a:t>, main=expression(list(phi[1] == 0.7, phi[2] == -0.2)))</a:t>
            </a:r>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5304542" y="393405"/>
            <a:ext cx="5970009" cy="1435395"/>
          </a:xfrm>
        </p:spPr>
        <p:txBody>
          <a:bodyPr/>
          <a:lstStyle/>
          <a:p>
            <a:pPr algn="r" rtl="1"/>
            <a:r>
              <a:rPr lang="fa-IR" sz="1600" b="1" cap="all" dirty="0">
                <a:solidFill>
                  <a:schemeClr val="bg2">
                    <a:lumMod val="10000"/>
                  </a:schemeClr>
                </a:solidFill>
              </a:rPr>
              <a:t>مدل اتو رگرسیو مرتبه دوم: (خودهمبستگی نگار)</a:t>
            </a:r>
            <a:br>
              <a:rPr lang="fa-IR" sz="1600" cap="all" dirty="0">
                <a:solidFill>
                  <a:schemeClr val="bg2">
                    <a:lumMod val="10000"/>
                  </a:schemeClr>
                </a:solidFill>
              </a:rPr>
            </a:br>
            <a:r>
              <a:rPr lang="fa-IR" sz="1600" cap="all" dirty="0">
                <a:solidFill>
                  <a:schemeClr val="bg2">
                    <a:lumMod val="10000"/>
                  </a:schemeClr>
                </a:solidFill>
              </a:rPr>
              <a:t>با توجه به نمودار بعد از تاخیر دوم به مقدار خود همبستگی مدل صفر است. پس مدل اتو رگرسیو مرتبه دوم مناسب است.</a:t>
            </a:r>
            <a:br>
              <a:rPr lang="fa-IR" sz="3200" dirty="0">
                <a:solidFill>
                  <a:schemeClr val="bg2">
                    <a:lumMod val="10000"/>
                  </a:schemeClr>
                </a:solidFill>
                <a:latin typeface="+mj-lt"/>
                <a:ea typeface="+mj-ea"/>
                <a:cs typeface="+mj-cs"/>
              </a:rPr>
            </a:br>
            <a:endParaRPr lang="en-US" dirty="0"/>
          </a:p>
        </p:txBody>
      </p:sp>
      <p:pic>
        <p:nvPicPr>
          <p:cNvPr id="3" name="Content Placeholder 2">
            <a:extLst>
              <a:ext uri="{FF2B5EF4-FFF2-40B4-BE49-F238E27FC236}">
                <a16:creationId xmlns:a16="http://schemas.microsoft.com/office/drawing/2014/main" id="{749E1352-3CA2-5E92-768D-287243A6DD45}"/>
              </a:ext>
            </a:extLst>
          </p:cNvPr>
          <p:cNvPicPr>
            <a:picLocks noGrp="1" noChangeAspect="1"/>
          </p:cNvPicPr>
          <p:nvPr>
            <p:ph sz="quarter" idx="11"/>
          </p:nvPr>
        </p:nvPicPr>
        <p:blipFill>
          <a:blip r:embed="rId3"/>
          <a:stretch>
            <a:fillRect/>
          </a:stretch>
        </p:blipFill>
        <p:spPr>
          <a:xfrm>
            <a:off x="1207346" y="914400"/>
            <a:ext cx="4097197" cy="3878263"/>
          </a:xfrm>
          <a:prstGeom prst="rect">
            <a:avLst/>
          </a:prstGeom>
        </p:spPr>
      </p:pic>
      <p:sp>
        <p:nvSpPr>
          <p:cNvPr id="4" name="Rectangle 3">
            <a:extLst>
              <a:ext uri="{FF2B5EF4-FFF2-40B4-BE49-F238E27FC236}">
                <a16:creationId xmlns:a16="http://schemas.microsoft.com/office/drawing/2014/main" id="{C92DB39A-8371-07B2-5FC8-A246553C7467}"/>
              </a:ext>
            </a:extLst>
          </p:cNvPr>
          <p:cNvSpPr/>
          <p:nvPr/>
        </p:nvSpPr>
        <p:spPr>
          <a:xfrm>
            <a:off x="5613991" y="2158409"/>
            <a:ext cx="6241311" cy="11802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pacf(ts.sim, main=expression(list(phi[1] == 0.7, phi[2] == -0.2)))</a:t>
            </a:r>
          </a:p>
        </p:txBody>
      </p:sp>
    </p:spTree>
    <p:extLst>
      <p:ext uri="{BB962C8B-B14F-4D97-AF65-F5344CB8AC3E}">
        <p14:creationId xmlns:p14="http://schemas.microsoft.com/office/powerpoint/2010/main" val="423010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pPr algn="r" rtl="1"/>
            <a:r>
              <a:rPr lang="fa-IR" sz="1600" b="1" cap="all" dirty="0">
                <a:solidFill>
                  <a:schemeClr val="bg2">
                    <a:lumMod val="10000"/>
                  </a:schemeClr>
                </a:solidFill>
                <a:cs typeface="B Nazanin" panose="00000400000000000000" pitchFamily="2" charset="-78"/>
              </a:rPr>
              <a:t>داده های مربوط به قیمت پایانی سهام مخابرات ایران که در فایل "</a:t>
            </a:r>
            <a:r>
              <a:rPr lang="en-US" sz="1600" b="1" cap="all" dirty="0">
                <a:solidFill>
                  <a:schemeClr val="bg2">
                    <a:lumMod val="10000"/>
                  </a:schemeClr>
                </a:solidFill>
                <a:cs typeface="B Nazanin" panose="00000400000000000000" pitchFamily="2" charset="-78"/>
              </a:rPr>
              <a:t>" Iran Tele </a:t>
            </a:r>
            <a:r>
              <a:rPr lang="en-US" sz="1600" b="1" cap="all" dirty="0" err="1">
                <a:solidFill>
                  <a:schemeClr val="bg2">
                    <a:lumMod val="10000"/>
                  </a:schemeClr>
                </a:solidFill>
                <a:cs typeface="B Nazanin" panose="00000400000000000000" pitchFamily="2" charset="-78"/>
              </a:rPr>
              <a:t>Fact.cvc</a:t>
            </a:r>
            <a:r>
              <a:rPr lang="fa-IR" sz="1600" b="1" cap="all" dirty="0">
                <a:solidFill>
                  <a:schemeClr val="bg2">
                    <a:lumMod val="10000"/>
                  </a:schemeClr>
                </a:solidFill>
                <a:cs typeface="B Nazanin" panose="00000400000000000000" pitchFamily="2" charset="-78"/>
              </a:rPr>
              <a:t>که به‌صورت روزانه از تاریخ 2012/09/23 تا تاریخ 2024/11/05 ثبت شده است، به‌منظور برازش مدل اتورگرسیو استفاده شده است.</a:t>
            </a:r>
            <a:endParaRPr lang="en-US" sz="1600" b="1" cap="all" dirty="0">
              <a:solidFill>
                <a:schemeClr val="bg2">
                  <a:lumMod val="10000"/>
                </a:schemeClr>
              </a:solidFill>
              <a:cs typeface="B Nazanin" panose="00000400000000000000" pitchFamily="2" charset="-78"/>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712380" y="1975316"/>
            <a:ext cx="7400262" cy="3277168"/>
          </a:xfrm>
        </p:spPr>
        <p:txBody>
          <a:bodyPr>
            <a:noAutofit/>
          </a:bodyPr>
          <a:lstStyle/>
          <a:p>
            <a:r>
              <a:rPr lang="en-US" sz="1400" dirty="0" err="1"/>
              <a:t>choose.files</a:t>
            </a:r>
            <a:r>
              <a:rPr lang="en-US" sz="1400" dirty="0"/>
              <a:t>()</a:t>
            </a:r>
            <a:endParaRPr lang="fa-IR" sz="1400" dirty="0"/>
          </a:p>
          <a:p>
            <a:r>
              <a:rPr lang="en-US" sz="1400" dirty="0"/>
              <a:t>data&lt;-</a:t>
            </a:r>
            <a:r>
              <a:rPr lang="en-US" sz="1400" dirty="0" err="1"/>
              <a:t>read.table</a:t>
            </a:r>
            <a:r>
              <a:rPr lang="en-US" sz="1400" dirty="0"/>
              <a:t> (c("E:\\daneshgah\\time series\\</a:t>
            </a:r>
            <a:r>
              <a:rPr lang="fa-IR" sz="1400" dirty="0"/>
              <a:t>پروزه سوم\\</a:t>
            </a:r>
            <a:r>
              <a:rPr lang="en-US" sz="1400" dirty="0"/>
              <a:t>Iran Tele </a:t>
            </a:r>
            <a:r>
              <a:rPr lang="en-US" sz="1400" dirty="0" err="1"/>
              <a:t>Fact..csv</a:t>
            </a:r>
            <a:r>
              <a:rPr lang="en-US" sz="1400" dirty="0"/>
              <a:t>"),header=T ,</a:t>
            </a:r>
            <a:r>
              <a:rPr lang="en-US" sz="1400" dirty="0" err="1"/>
              <a:t>sep</a:t>
            </a:r>
            <a:r>
              <a:rPr lang="en-US" sz="1400" dirty="0"/>
              <a:t> = ",") head(data)</a:t>
            </a:r>
            <a:endParaRPr lang="fa-IR" sz="1400" dirty="0"/>
          </a:p>
          <a:p>
            <a:r>
              <a:rPr lang="en-US" sz="1400" dirty="0"/>
              <a:t> time price</a:t>
            </a:r>
          </a:p>
          <a:p>
            <a:r>
              <a:rPr lang="en-US" sz="1400" dirty="0"/>
              <a:t>1 20241105   792</a:t>
            </a:r>
          </a:p>
          <a:p>
            <a:r>
              <a:rPr lang="en-US" sz="1400" dirty="0"/>
              <a:t>2 20241104   793</a:t>
            </a:r>
          </a:p>
          <a:p>
            <a:r>
              <a:rPr lang="en-US" sz="1400" dirty="0"/>
              <a:t>3 20241103   793</a:t>
            </a:r>
          </a:p>
          <a:p>
            <a:r>
              <a:rPr lang="en-US" sz="1400" dirty="0"/>
              <a:t>4 20241102   794</a:t>
            </a:r>
          </a:p>
          <a:p>
            <a:r>
              <a:rPr lang="en-US" sz="1400" dirty="0"/>
              <a:t>5 20241030   800</a:t>
            </a:r>
          </a:p>
          <a:p>
            <a:r>
              <a:rPr lang="en-US" sz="1400" dirty="0"/>
              <a:t>6 20241029   800</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8591106" y="1975316"/>
            <a:ext cx="3200401" cy="374479"/>
          </a:xfrm>
        </p:spPr>
        <p:txBody>
          <a:bodyPr/>
          <a:lstStyle/>
          <a:p>
            <a:r>
              <a:rPr lang="fa-IR" sz="1600" cap="all" dirty="0">
                <a:solidFill>
                  <a:schemeClr val="bg2">
                    <a:lumMod val="10000"/>
                  </a:schemeClr>
                </a:solidFill>
                <a:latin typeface="+mj-lt"/>
                <a:ea typeface="+mj-ea"/>
                <a:cs typeface="B Nazanin" panose="00000400000000000000" pitchFamily="2" charset="-78"/>
              </a:rPr>
              <a:t>خواندن داده ها به صورت چارچوب اطلاعاتی:</a:t>
            </a:r>
            <a:endParaRPr lang="en-US" sz="1600" cap="all" dirty="0">
              <a:solidFill>
                <a:schemeClr val="bg2">
                  <a:lumMod val="10000"/>
                </a:schemeClr>
              </a:solidFill>
              <a:latin typeface="+mj-lt"/>
              <a:ea typeface="+mj-ea"/>
              <a:cs typeface="B Nazanin" panose="00000400000000000000" pitchFamily="2" charset="-78"/>
            </a:endParaRPr>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52E4C-8696-9A0F-7506-81EA5F8A1A67}"/>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7AEE61D-F53B-B659-989F-1E332C120C73}"/>
              </a:ext>
            </a:extLst>
          </p:cNvPr>
          <p:cNvSpPr>
            <a:spLocks noGrp="1"/>
          </p:cNvSpPr>
          <p:nvPr>
            <p:ph sz="quarter" idx="13"/>
          </p:nvPr>
        </p:nvSpPr>
        <p:spPr>
          <a:xfrm>
            <a:off x="244549" y="807756"/>
            <a:ext cx="5422604" cy="3904488"/>
          </a:xfrm>
        </p:spPr>
        <p:txBody>
          <a:bodyPr>
            <a:normAutofit fontScale="55000" lnSpcReduction="20000"/>
          </a:bodyPr>
          <a:lstStyle/>
          <a:p>
            <a:pPr marL="0" indent="0">
              <a:buNone/>
            </a:pPr>
            <a:r>
              <a:rPr lang="en-US" dirty="0"/>
              <a:t>Price&lt;-data[,"price"]</a:t>
            </a:r>
            <a:endParaRPr lang="fa-IR" dirty="0"/>
          </a:p>
          <a:p>
            <a:pPr marL="0" indent="0">
              <a:buNone/>
            </a:pPr>
            <a:r>
              <a:rPr lang="fa-IR" dirty="0"/>
              <a:t> [1]   792   793   793   794   800   800   824   830   825   827   827   838   838   838   838   841   842   844</a:t>
            </a:r>
          </a:p>
          <a:p>
            <a:pPr marL="0" indent="0">
              <a:buNone/>
            </a:pPr>
            <a:r>
              <a:rPr lang="fa-IR" dirty="0"/>
              <a:t>  [19]   850   856   857   859   861   865   866   866   867   865   863   865   856   852   845   839   824   819</a:t>
            </a:r>
          </a:p>
          <a:p>
            <a:pPr marL="0" indent="0">
              <a:buNone/>
            </a:pPr>
            <a:r>
              <a:rPr lang="fa-IR" dirty="0"/>
              <a:t>  [37]   824   827   825   830   835   842   822   822   822   818   814   808   805   803   799   795   798   809</a:t>
            </a:r>
          </a:p>
          <a:p>
            <a:pPr marL="0" indent="0">
              <a:buNone/>
            </a:pPr>
            <a:r>
              <a:rPr lang="fa-IR" dirty="0"/>
              <a:t>  [55]   817   830   831   832   835   835   835   835   835   835   835   835   848   853   858   863   866   866</a:t>
            </a:r>
          </a:p>
          <a:p>
            <a:pPr marL="0" indent="0">
              <a:buNone/>
            </a:pPr>
            <a:r>
              <a:rPr lang="en-US" dirty="0"/>
              <a:t>Return&lt;-log( Price[-1] / Price[-NROW(Price)] )</a:t>
            </a:r>
            <a:endParaRPr lang="fa-IR" dirty="0"/>
          </a:p>
          <a:p>
            <a:pPr marL="0" indent="0">
              <a:buNone/>
            </a:pPr>
            <a:r>
              <a:rPr lang="en-US" dirty="0"/>
              <a:t>Return</a:t>
            </a:r>
          </a:p>
          <a:p>
            <a:pPr marL="0" indent="0">
              <a:buNone/>
            </a:pPr>
            <a:r>
              <a:rPr lang="en-US" dirty="0"/>
              <a:t>   [1]  1.261830e-03  0.000000e+00  1.260240e-03  7.528266e-03  0.000000e+00  2.955880e-02  7.255171e-03</a:t>
            </a:r>
          </a:p>
          <a:p>
            <a:pPr marL="0" indent="0">
              <a:buNone/>
            </a:pPr>
            <a:r>
              <a:rPr lang="en-US" dirty="0"/>
              <a:t>   [8] -6.042314e-03  2.421309e-03  0.000000e+00  1.321341e-02  0.000000e+00  </a:t>
            </a:r>
            <a:r>
              <a:rPr lang="en-US" dirty="0" err="1"/>
              <a:t>0.000000e+00</a:t>
            </a:r>
            <a:r>
              <a:rPr lang="en-US" dirty="0"/>
              <a:t>  </a:t>
            </a:r>
            <a:r>
              <a:rPr lang="en-US" dirty="0" err="1"/>
              <a:t>0.000000e+00</a:t>
            </a:r>
            <a:endParaRPr lang="en-US" dirty="0"/>
          </a:p>
          <a:p>
            <a:pPr marL="0" indent="0">
              <a:buNone/>
            </a:pPr>
            <a:r>
              <a:rPr lang="en-US" dirty="0"/>
              <a:t>  [15]  3.573559e-03  1.188354e-03  2.372480e-03  7.083855e-03  7.034027e-03  1.167542e-03  2.331003e-03</a:t>
            </a:r>
          </a:p>
          <a:p>
            <a:pPr marL="0" indent="0">
              <a:buNone/>
            </a:pPr>
            <a:r>
              <a:rPr lang="en-US" dirty="0"/>
              <a:t>  [22]  2.325582e-03  4.635003e-03  1.155402e-03  0.000000e+00  1.154068e-03 -2.309470e-03 -2.314816e-03</a:t>
            </a:r>
          </a:p>
        </p:txBody>
      </p:sp>
      <p:sp>
        <p:nvSpPr>
          <p:cNvPr id="2" name="Arrow: Left 1">
            <a:extLst>
              <a:ext uri="{FF2B5EF4-FFF2-40B4-BE49-F238E27FC236}">
                <a16:creationId xmlns:a16="http://schemas.microsoft.com/office/drawing/2014/main" id="{0FF1C5A4-7983-DE29-DDA8-331D70C62AB4}"/>
              </a:ext>
            </a:extLst>
          </p:cNvPr>
          <p:cNvSpPr/>
          <p:nvPr/>
        </p:nvSpPr>
        <p:spPr>
          <a:xfrm>
            <a:off x="6524849" y="685800"/>
            <a:ext cx="3364991" cy="7070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dirty="0"/>
              <a:t>بردارقیمت:</a:t>
            </a:r>
            <a:endParaRPr lang="en-US" dirty="0"/>
          </a:p>
        </p:txBody>
      </p:sp>
      <p:sp>
        <p:nvSpPr>
          <p:cNvPr id="3" name="Arrow: Left 2">
            <a:extLst>
              <a:ext uri="{FF2B5EF4-FFF2-40B4-BE49-F238E27FC236}">
                <a16:creationId xmlns:a16="http://schemas.microsoft.com/office/drawing/2014/main" id="{32E7A903-F215-0DAE-E1B8-D57A910BFF9C}"/>
              </a:ext>
            </a:extLst>
          </p:cNvPr>
          <p:cNvSpPr/>
          <p:nvPr/>
        </p:nvSpPr>
        <p:spPr>
          <a:xfrm>
            <a:off x="6524850" y="1871331"/>
            <a:ext cx="3168006" cy="861236"/>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dirty="0"/>
              <a:t>بردار سری زمانی بازده:</a:t>
            </a:r>
            <a:endParaRPr lang="en-US" dirty="0"/>
          </a:p>
        </p:txBody>
      </p:sp>
    </p:spTree>
    <p:extLst>
      <p:ext uri="{BB962C8B-B14F-4D97-AF65-F5344CB8AC3E}">
        <p14:creationId xmlns:p14="http://schemas.microsoft.com/office/powerpoint/2010/main" val="340341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A2C82-C2D3-5697-DA19-BF26A90A2AB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FFB8CB0-8414-7B91-AB74-1AC5D162A866}"/>
              </a:ext>
            </a:extLst>
          </p:cNvPr>
          <p:cNvSpPr/>
          <p:nvPr/>
        </p:nvSpPr>
        <p:spPr>
          <a:xfrm>
            <a:off x="744279" y="887818"/>
            <a:ext cx="6177516" cy="25411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t>date&lt;-</a:t>
            </a:r>
            <a:r>
              <a:rPr lang="en-US" sz="1600" dirty="0" err="1"/>
              <a:t>as.character</a:t>
            </a:r>
            <a:r>
              <a:rPr lang="en-US" sz="1600" dirty="0"/>
              <a:t>(data[,"time"])</a:t>
            </a:r>
            <a:endParaRPr lang="fa-IR" sz="1600" dirty="0"/>
          </a:p>
          <a:p>
            <a:r>
              <a:rPr lang="en-US" sz="1600" dirty="0"/>
              <a:t>dates &lt;- </a:t>
            </a:r>
            <a:r>
              <a:rPr lang="en-US" sz="1600" dirty="0" err="1"/>
              <a:t>as.Date</a:t>
            </a:r>
            <a:r>
              <a:rPr lang="en-US" sz="1600" dirty="0"/>
              <a:t>(date, "%</a:t>
            </a:r>
            <a:r>
              <a:rPr lang="en-US" sz="1600" dirty="0" err="1"/>
              <a:t>Y%m%d</a:t>
            </a:r>
            <a:r>
              <a:rPr lang="en-US" sz="1600" dirty="0"/>
              <a:t>")</a:t>
            </a:r>
            <a:endParaRPr lang="fa-IR" sz="1600" dirty="0"/>
          </a:p>
          <a:p>
            <a:endParaRPr lang="fa-IR" sz="1600" dirty="0"/>
          </a:p>
          <a:p>
            <a:endParaRPr lang="fa-IR" sz="1600" dirty="0"/>
          </a:p>
          <a:p>
            <a:r>
              <a:rPr lang="en-US" sz="1600" dirty="0"/>
              <a:t>library(zoo)</a:t>
            </a:r>
            <a:endParaRPr lang="fa-IR" sz="1600" dirty="0"/>
          </a:p>
          <a:p>
            <a:r>
              <a:rPr lang="en-US" sz="1600" dirty="0" err="1"/>
              <a:t>tsprice</a:t>
            </a:r>
            <a:r>
              <a:rPr lang="en-US" sz="1600" dirty="0"/>
              <a:t>&lt;-zoo(</a:t>
            </a:r>
            <a:r>
              <a:rPr lang="en-US" sz="1600" dirty="0" err="1"/>
              <a:t>Price,dates</a:t>
            </a:r>
            <a:r>
              <a:rPr lang="en-US" sz="1600" dirty="0"/>
              <a:t>)</a:t>
            </a:r>
            <a:endParaRPr lang="fa-IR" sz="1600" dirty="0"/>
          </a:p>
          <a:p>
            <a:r>
              <a:rPr lang="en-US" sz="1600" dirty="0" err="1"/>
              <a:t>tsreturn</a:t>
            </a:r>
            <a:r>
              <a:rPr lang="en-US" sz="1600" dirty="0"/>
              <a:t>&lt;-zoo(</a:t>
            </a:r>
            <a:r>
              <a:rPr lang="en-US" sz="1600" dirty="0" err="1"/>
              <a:t>Return,dates</a:t>
            </a:r>
            <a:r>
              <a:rPr lang="en-US" sz="1600" dirty="0"/>
              <a:t>[-1])</a:t>
            </a:r>
            <a:endParaRPr lang="fa-IR" sz="1600" dirty="0"/>
          </a:p>
          <a:p>
            <a:endParaRPr lang="en-US" sz="1600" dirty="0"/>
          </a:p>
        </p:txBody>
      </p:sp>
      <p:sp>
        <p:nvSpPr>
          <p:cNvPr id="3" name="Rectangle 2">
            <a:extLst>
              <a:ext uri="{FF2B5EF4-FFF2-40B4-BE49-F238E27FC236}">
                <a16:creationId xmlns:a16="http://schemas.microsoft.com/office/drawing/2014/main" id="{BB4DAEE9-F4EC-FD42-0317-219E2EF5ECCD}"/>
              </a:ext>
            </a:extLst>
          </p:cNvPr>
          <p:cNvSpPr/>
          <p:nvPr/>
        </p:nvSpPr>
        <p:spPr>
          <a:xfrm>
            <a:off x="7187609" y="887818"/>
            <a:ext cx="3423684" cy="25411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dirty="0"/>
              <a:t>فرمت تاریخ ستون تاریخ </a:t>
            </a:r>
          </a:p>
          <a:p>
            <a:pPr algn="ctr"/>
            <a:endParaRPr lang="fa-IR" dirty="0"/>
          </a:p>
          <a:p>
            <a:pPr algn="ctr"/>
            <a:endParaRPr lang="fa-IR" dirty="0"/>
          </a:p>
          <a:p>
            <a:pPr algn="ctr"/>
            <a:r>
              <a:rPr lang="fa-IR" dirty="0"/>
              <a:t>سری زمانی قیمت</a:t>
            </a:r>
          </a:p>
          <a:p>
            <a:pPr algn="ctr"/>
            <a:endParaRPr lang="fa-IR" dirty="0"/>
          </a:p>
          <a:p>
            <a:pPr algn="ctr"/>
            <a:r>
              <a:rPr lang="fa-IR" dirty="0"/>
              <a:t>سری زمانی بازده</a:t>
            </a:r>
            <a:endParaRPr lang="en-US" dirty="0"/>
          </a:p>
        </p:txBody>
      </p:sp>
    </p:spTree>
    <p:extLst>
      <p:ext uri="{BB962C8B-B14F-4D97-AF65-F5344CB8AC3E}">
        <p14:creationId xmlns:p14="http://schemas.microsoft.com/office/powerpoint/2010/main" val="61607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26B50-0089-AF03-5EB3-DAF559E40DD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9533402-41F0-412E-C71A-1B16E7E31975}"/>
              </a:ext>
            </a:extLst>
          </p:cNvPr>
          <p:cNvSpPr/>
          <p:nvPr/>
        </p:nvSpPr>
        <p:spPr>
          <a:xfrm>
            <a:off x="1488558" y="531627"/>
            <a:ext cx="3859618" cy="1562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install.packages</a:t>
            </a:r>
            <a:r>
              <a:rPr lang="en-US" dirty="0"/>
              <a:t>("</a:t>
            </a:r>
            <a:r>
              <a:rPr lang="en-US" dirty="0" err="1"/>
              <a:t>fBasics</a:t>
            </a:r>
            <a:r>
              <a:rPr lang="en-US" dirty="0"/>
              <a:t>")</a:t>
            </a:r>
            <a:endParaRPr lang="fa-IR" dirty="0"/>
          </a:p>
          <a:p>
            <a:r>
              <a:rPr lang="en-US" dirty="0"/>
              <a:t>library(</a:t>
            </a:r>
            <a:r>
              <a:rPr lang="en-US" dirty="0" err="1"/>
              <a:t>fBasics</a:t>
            </a:r>
            <a:r>
              <a:rPr lang="en-US" dirty="0"/>
              <a:t>)</a:t>
            </a:r>
            <a:endParaRPr lang="fa-IR" dirty="0"/>
          </a:p>
          <a:p>
            <a:r>
              <a:rPr lang="en-US" dirty="0" err="1"/>
              <a:t>basicStats</a:t>
            </a:r>
            <a:r>
              <a:rPr lang="en-US" dirty="0"/>
              <a:t>(</a:t>
            </a:r>
            <a:r>
              <a:rPr lang="en-US" dirty="0" err="1"/>
              <a:t>tsreturn</a:t>
            </a:r>
            <a:r>
              <a:rPr lang="en-US" dirty="0"/>
              <a:t>)</a:t>
            </a:r>
          </a:p>
        </p:txBody>
      </p:sp>
      <p:sp>
        <p:nvSpPr>
          <p:cNvPr id="3" name="Arrow: Left 2">
            <a:extLst>
              <a:ext uri="{FF2B5EF4-FFF2-40B4-BE49-F238E27FC236}">
                <a16:creationId xmlns:a16="http://schemas.microsoft.com/office/drawing/2014/main" id="{61707934-D69E-A613-034F-18B7BD4FF1B0}"/>
              </a:ext>
            </a:extLst>
          </p:cNvPr>
          <p:cNvSpPr/>
          <p:nvPr/>
        </p:nvSpPr>
        <p:spPr>
          <a:xfrm>
            <a:off x="5443869" y="744279"/>
            <a:ext cx="3689497" cy="9356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a:t>آماره های توصیفی سری زمانی بازده</a:t>
            </a:r>
            <a:endParaRPr lang="en-US"/>
          </a:p>
        </p:txBody>
      </p:sp>
      <p:sp>
        <p:nvSpPr>
          <p:cNvPr id="4" name="Rectangle 3">
            <a:extLst>
              <a:ext uri="{FF2B5EF4-FFF2-40B4-BE49-F238E27FC236}">
                <a16:creationId xmlns:a16="http://schemas.microsoft.com/office/drawing/2014/main" id="{3E122312-11E8-7D8A-64CE-BEAB7737EDBC}"/>
              </a:ext>
            </a:extLst>
          </p:cNvPr>
          <p:cNvSpPr/>
          <p:nvPr/>
        </p:nvSpPr>
        <p:spPr>
          <a:xfrm>
            <a:off x="1605516" y="2317898"/>
            <a:ext cx="3200400" cy="4540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a:p>
            <a:pPr algn="ctr"/>
            <a:endParaRPr lang="en-US" sz="1600" dirty="0"/>
          </a:p>
          <a:p>
            <a:pPr algn="ctr"/>
            <a:r>
              <a:rPr lang="en-US" sz="1600" dirty="0"/>
              <a:t>NAs            0.000000</a:t>
            </a:r>
          </a:p>
          <a:p>
            <a:pPr algn="ctr"/>
            <a:r>
              <a:rPr lang="en-US" sz="1600" dirty="0"/>
              <a:t>Minimum       -0.484356</a:t>
            </a:r>
          </a:p>
          <a:p>
            <a:pPr algn="ctr"/>
            <a:r>
              <a:rPr lang="en-US" sz="1600" dirty="0"/>
              <a:t>Maximum        3.129103</a:t>
            </a:r>
          </a:p>
          <a:p>
            <a:pPr algn="ctr"/>
            <a:r>
              <a:rPr lang="en-US" sz="1600" dirty="0"/>
              <a:t>1. Quartile   -0.007475</a:t>
            </a:r>
          </a:p>
          <a:p>
            <a:pPr algn="ctr"/>
            <a:r>
              <a:rPr lang="en-US" sz="1600" dirty="0"/>
              <a:t>3. Quartile    0.009919</a:t>
            </a:r>
          </a:p>
          <a:p>
            <a:pPr algn="ctr"/>
            <a:r>
              <a:rPr lang="en-US" sz="1600" dirty="0"/>
              <a:t>Mean           0.000080</a:t>
            </a:r>
          </a:p>
          <a:p>
            <a:pPr algn="ctr"/>
            <a:r>
              <a:rPr lang="en-US" sz="1600" dirty="0"/>
              <a:t>Median         0.000000</a:t>
            </a:r>
          </a:p>
          <a:p>
            <a:pPr algn="ctr"/>
            <a:r>
              <a:rPr lang="en-US" sz="1600" dirty="0"/>
              <a:t>Sum            0.233194</a:t>
            </a:r>
          </a:p>
          <a:p>
            <a:pPr algn="ctr"/>
            <a:r>
              <a:rPr lang="en-US" sz="1600" dirty="0"/>
              <a:t>SE Mean        0.001378</a:t>
            </a:r>
          </a:p>
          <a:p>
            <a:pPr algn="ctr"/>
            <a:r>
              <a:rPr lang="en-US" sz="1600" dirty="0"/>
              <a:t>LCL Mean      -0.002622</a:t>
            </a:r>
          </a:p>
          <a:p>
            <a:pPr algn="ctr"/>
            <a:r>
              <a:rPr lang="en-US" sz="1600" dirty="0"/>
              <a:t>UCL Mean       0.002782</a:t>
            </a:r>
          </a:p>
          <a:p>
            <a:pPr algn="ctr"/>
            <a:r>
              <a:rPr lang="en-US" sz="1600" dirty="0"/>
              <a:t>Variance       0.005551</a:t>
            </a:r>
          </a:p>
          <a:p>
            <a:pPr algn="ctr"/>
            <a:r>
              <a:rPr lang="en-US" sz="1600" dirty="0" err="1"/>
              <a:t>Stdev</a:t>
            </a:r>
            <a:r>
              <a:rPr lang="en-US" sz="1600" dirty="0"/>
              <a:t>          0.074505</a:t>
            </a:r>
          </a:p>
          <a:p>
            <a:pPr algn="ctr"/>
            <a:r>
              <a:rPr lang="en-US" sz="1600" dirty="0"/>
              <a:t>Skewness      26.574653</a:t>
            </a:r>
          </a:p>
          <a:p>
            <a:pPr algn="ctr"/>
            <a:r>
              <a:rPr lang="en-US" sz="1600" dirty="0"/>
              <a:t>Kurtosis    1082.296627</a:t>
            </a:r>
          </a:p>
        </p:txBody>
      </p:sp>
      <p:sp>
        <p:nvSpPr>
          <p:cNvPr id="8" name="Rectangle 7">
            <a:extLst>
              <a:ext uri="{FF2B5EF4-FFF2-40B4-BE49-F238E27FC236}">
                <a16:creationId xmlns:a16="http://schemas.microsoft.com/office/drawing/2014/main" id="{37888434-5444-46F9-8CE6-B02082712A15}"/>
              </a:ext>
            </a:extLst>
          </p:cNvPr>
          <p:cNvSpPr/>
          <p:nvPr/>
        </p:nvSpPr>
        <p:spPr>
          <a:xfrm>
            <a:off x="5635256" y="2541180"/>
            <a:ext cx="5518297" cy="3338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dirty="0"/>
              <a:t>با توجه به جدول، بیشترین و کمترین داده اختلاف زیادی ندارند. چارک اول نشان می‌دهد که ۲۵٪ داده‌ها کمتر از ۰.۰۰۷- هستند و چارک سوم نشان می‌دهد که ۷۵٪ داده‌ها کمتر از ۰.۰۰۹ هستند. لذا، دامنه میان چارکی کوچکی داریم. میانه و میانگین تقریباً بر هم منطبق هستند. برای بررسی چولگی و کشیدگی می‌توان از آزمون‌های مربوط به آن‌ها کمک گرفت.</a:t>
            </a:r>
            <a:endParaRPr lang="en-US" dirty="0"/>
          </a:p>
        </p:txBody>
      </p:sp>
    </p:spTree>
    <p:extLst>
      <p:ext uri="{BB962C8B-B14F-4D97-AF65-F5344CB8AC3E}">
        <p14:creationId xmlns:p14="http://schemas.microsoft.com/office/powerpoint/2010/main" val="237496326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{03120A65-237C-42CE-8FF9-12C3E75282D2}tf11964407_win32</Template>
  <TotalTime>602</TotalTime>
  <Words>2802</Words>
  <Application>Microsoft Office PowerPoint</Application>
  <PresentationFormat>Widescreen</PresentationFormat>
  <Paragraphs>214</Paragraphs>
  <Slides>29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 Nazanin</vt:lpstr>
      <vt:lpstr>Calibri</vt:lpstr>
      <vt:lpstr>Courier New</vt:lpstr>
      <vt:lpstr>Gill Sans Nova Light</vt:lpstr>
      <vt:lpstr>Sagona Book</vt:lpstr>
      <vt:lpstr>Custom</vt:lpstr>
      <vt:lpstr>پروژه درس سری زمانی فصل 6 نام استاد: دکتر آرزو حاج رجبی نام دانشجو: فاطمه آب روش پاییز 1403 دانشگاه بین المللی امام خمینی قزوین </vt:lpstr>
      <vt:lpstr>مدل اتو رگرسیو مرتبه اول: ( همبستگی نگار) تعداد 500 مشاهدۀ سری زمانی از مدلAR(1) با در نظر گرفتن ضریب -.95 شبیه سازی شده و سپس همبستگی نگار مدل رسم شده است. همانطور که از شکل زیر مشاهده میشود مقادیر همبستگی ها در دو جهت مختلف به سمت صفر نزول پیدا میکنند.                   </vt:lpstr>
      <vt:lpstr>مدل اتو رگرسیو مرتبه اول: (خودهمبستگی نگار)  طبق نموداردراولین تأخیر خود همبستگی شدید مشاهده میشود که مورد انتظار است.خطوط افقی آبی: این خطوط فواصل اطمینان را نشان می‌دهند. با توجه به نتایج نشان می‌دهد تأخیرات بعدی خودهمبستگی معنی‌داری ندارند و تاخیر 11 و 26 کمی از فاصله اطمینان خارج هستند که نشان دهنده خود همبستگی ناچیز این دو تاخیر است. این نمودار نشان می‌دهد که مدلAR(1)  به خوبی با داده‌های مشاهده شده مطابقت دارد و تنها تأخیر اول نقش مهمی در پیش‌بینی مقادیر آینده سری زمانی ایفا می‌کند.</vt:lpstr>
      <vt:lpstr>PowerPoint Presentation</vt:lpstr>
      <vt:lpstr>مدل اتو رگرسیو مرتبه دوم: (خودهمبستگی نگار) با توجه به نمودار بعد از تاخیر دوم به مقدار خود همبستگی مدل صفر است. پس مدل اتو رگرسیو مرتبه دوم مناسب است. </vt:lpstr>
      <vt:lpstr>داده های مربوط به قیمت پایانی سهام مخابرات ایران که در فایل "" Iran Tele Fact.cvcکه به‌صورت روزانه از تاریخ 2012/09/23 تا تاریخ 2024/11/05 ثبت شده است، به‌منظور برازش مدل اتورگرسیو استفاده شده است.</vt:lpstr>
      <vt:lpstr>PowerPoint Presentation</vt:lpstr>
      <vt:lpstr>PowerPoint Presentation</vt:lpstr>
      <vt:lpstr>PowerPoint Presentation</vt:lpstr>
      <vt:lpstr>درصد سری زمانی بازده</vt:lpstr>
      <vt:lpstr>آزمون ژارک برا برای بررسی  نرمال بودن توزیع سری زمانی بازده</vt:lpstr>
      <vt:lpstr>PowerPoint Presentation</vt:lpstr>
      <vt:lpstr>نمودار سری زمانی قیمت و سری زمانی بازده  plot(cbind(tsprice,tsreturn),ylab=c("Price","Return"),main="")</vt:lpstr>
      <vt:lpstr>مقادیر خودهمبستگی سری زمانی بازده تا تاخیر 34: مقدار خودهمبستگی در تاخیر ۰ برابر با ۱.۰۰۰ است. برای بیشتر تاخیرها ، مقادیر خودهمبستگی بسیار کوچک و نزدیک به صفر هستند و نشان‌دهنده همبستگی کمی بین بازده‌ها در زمان‌های مختلف است. </vt:lpstr>
      <vt:lpstr>نمودار خود همبستگی سری زمانی بازده: با توجه به نمودار مقدار خودهمبستگی در تاخیر ۰ برابر ۱ است، که طبیعی است، زیرا هر نقطه به‌طور کامل با خودش همبستگی دارد.. برای سایر تاخیرها، مقادیر خودهمبستگی نزدیک به صفر و درون حدود اطمینان (خطوط آبی نقطه‌چین) قرار دارند. این نشان می‌دهد که در سری بازده به‌جز وقفه اول، خودهمبستگی بسیار کم یا نزدیک به صفر است. به‌طور کلی، این نمودار نشان می‌دهد که سری بازده فاقد همبستگی خطی معنادار در طول زمان است. </vt:lpstr>
      <vt:lpstr>مقادیر خودهمبستگی جزیی سری زمانی بازده تا تاخیر 34: با توجه به اعداد از تأخیر 3 به بعد مقادیر خودهمبستگی جزئی نزدیک به صفر هستند پس میتوان مدل اتورگرسیو مرتبه 3 را پیشنهاد داد. </vt:lpstr>
      <vt:lpstr>نمودارخودهمبستگی جزیی سری زمانی بازده: با توجه به اینکه بعد از تاخیر 3 مقادیر داخل فاصله اطمینان هستند پس میتوان مدل اتورگرسیو مرتبه 3 را پیشنهاد داد.</vt:lpstr>
      <vt:lpstr>برازش مدل اتو رگرسیو مرتبه سه با روش ماکسیمم درستنمایی MLE : براورد ضرایب مدل: ضریب اول: 0.0273 ، ضریب دوم: 0.0631- ، ضریب سوم: 0.065 با توجه به اینکه مقدار ضرایب بسیار کوچک هستند میتوان گفت تاثیر ضرایب چندان تاثیرگذار نیست. برآورد واریانس خطا 0.0055. این مقدار بیانگر پراکندگی باقی‌مانده‌های مدل است.   </vt:lpstr>
      <vt:lpstr>مقادیر معیار اطلاع آکائیکه تا مرتبه 12:  با توجه به نتایج مشاهده میشود که درتاخیرسوم  این معیار دارای مقدار صفر و کمترین مقدار در بین دیگر مراتب است که بر این اساس نیز مدل اتورگرسیو مرتبه سوم پیشنهاد میشود. </vt:lpstr>
      <vt:lpstr>نمودارمعیار اطلاع آکائیکه با روش ماکسیمم درستنمایی تا مرتبه 12: با توجه نمودارکمترین مقدار معیار در مرتبه 3 مشاهده میشود و لذا مدل اتو رگرسیو مرتبه 3 مناسب است. میدانیم هرچه مقدار AIC کمتر باشد، مدل بهتری داریم. با افزایش مراتب، مقدار AIC افزایش می‌یابد، که نشان می‌دهد مدل‌های با ترتیب بالاتر از 3 مناسب نیستند و به پیچیدگی مدل منجر می شوند.</vt:lpstr>
      <vt:lpstr>برازش مدل اتورگرسیو با روش حداقل مربعات: براورد ضرایب مدل: ضریب اول: 0.0273 ، ضریب دوم: 0.0631- ، ضریب سوم: 0.065 با توجه به اینکه مقدار ضرایب بسیار کوچک هستند میتوان گفت تاثیر ضرایب چندان تاثیرگذار نیست. برآورد واریانس خطا 0.0055. این مقدار بیانگر پراکندگی باقی‌مانده‌های مدل است. نتایج بدست آمده در روش حداقل مربعات و ماکسیمم درستنمایی کاملا مشابه هم هستند لذا در برآورد ضرایب و برآورد واریانس خطا فرقی نمیکند از کدام روش استفاده کنیم. </vt:lpstr>
      <vt:lpstr>نمودارمعیار اطلاع آکائیکه با روش حداقل مربعات تا مرتبه 12: نتایج نمودار دقیقا با نتایج نمودار بدست آمده از روش ماکسیمم درستنمایی مطابقت دارد و مدل اتو رگرسیو مرتبه سه را مدل مناسب نشان میدهد.</vt:lpstr>
      <vt:lpstr>برآوردگرهای ماکسیمم درستنمایی پارامترهای مدل اتورگرسیو مرتبه3: با توجه به برآورد ضرایب مدل بدست آمده به شکل زیر است: 𝑟𝑡 = 0/0001- 0/7495 𝑟𝑡−1 -0/4998 𝑟𝑡−2 -0/2502 𝑟𝑡−3 +𝑎t 𝜙(𝐵) = 1 + 0/7495𝐵^1 + 0/4998𝐵^2 + 0/2502𝐵^3 𝜎̂a= 223932 "ϕ"0 = 𝜇(1 −𝜙1 − 𝜙2 −𝜙3) = (1 + 0/7495 + 0/4998+ 0/2502) × -0.0736</vt:lpstr>
      <vt:lpstr>آزمون لیونگ-باکس روی باقیمانده ها برای چک کردن نیکویی برازش مدل اتو رگرسیو مرتبه 3  با توجه به سطح معناداری که کمتر از 0.05 است در آزمون لیونگ– باکس فرضیه صفر بودن همبستگیها رد میشود؛  در نتیجه بین مانده ها همبستگی وجود دارد. </vt:lpstr>
      <vt:lpstr>همبستگی نگار مانده های سری زمانی بازده: نمودار نشان دهنده وجود همبستگی بین مانده هاست و تمام خطوط از فاصله اطمینان خارج شده اند.</vt:lpstr>
      <vt:lpstr> نمودارهای تشخیصی مانده ها: نموداراول در شکل مربوط به سری زمانی مانده های مدل است.  نمودار دوم مربوط بهخود همبستگی مانده های مدل است که در تمام تأخیرها خارج فاصله اطمینان است.  نمودار سوم مربوط به مقادیرسطح معنی داری آزمون لیونگ- باکس است که در تمام تأخیرها این مقادیر از %5 کمتر است.  هر سه نمودار ویژگیهای استقلال و هم توزیع بودن سری مانده ها را ردمیکنند.</vt:lpstr>
      <vt:lpstr>پیش بینی 15 گامی سری زمانی بازده</vt:lpstr>
      <vt:lpstr>نصب بسته های جایگزین بسته forecast</vt:lpstr>
      <vt:lpstr>با تشکر از توجه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34</cp:revision>
  <dcterms:created xsi:type="dcterms:W3CDTF">2024-11-05T20:00:58Z</dcterms:created>
  <dcterms:modified xsi:type="dcterms:W3CDTF">2024-11-07T04:48:01Z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