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p:scale>
          <a:sx n="94" d="100"/>
          <a:sy n="94" d="100"/>
        </p:scale>
        <p:origin x="453"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4293A-BF77-499C-88A6-4CF63639B61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7852872-2D3B-4081-9CFE-FBB0109FC602}">
      <dgm:prSet/>
      <dgm:spPr/>
      <dgm:t>
        <a:bodyPr/>
        <a:lstStyle/>
        <a:p>
          <a:r>
            <a:rPr lang="en-US"/>
            <a:t>To identify the characteristics of our competitors' venues in </a:t>
          </a:r>
          <a:r>
            <a:rPr lang="tr-TR"/>
            <a:t>Manhattan</a:t>
          </a:r>
          <a:r>
            <a:rPr lang="en-US"/>
            <a:t>, we would first need to find out the number of </a:t>
          </a:r>
          <a:r>
            <a:rPr lang="tr-TR"/>
            <a:t>sushi bars in Manhattan </a:t>
          </a:r>
          <a:r>
            <a:rPr lang="en-US"/>
            <a:t>currently and their location.</a:t>
          </a:r>
        </a:p>
      </dgm:t>
    </dgm:pt>
    <dgm:pt modelId="{CA8CD84F-BA0B-4BE8-984D-C4FAAE8846C6}" type="parTrans" cxnId="{DEA5FB97-CFC8-4F82-9AB9-C331233BDCA7}">
      <dgm:prSet/>
      <dgm:spPr/>
      <dgm:t>
        <a:bodyPr/>
        <a:lstStyle/>
        <a:p>
          <a:endParaRPr lang="en-US"/>
        </a:p>
      </dgm:t>
    </dgm:pt>
    <dgm:pt modelId="{82E928E3-71B0-4745-93BF-BCA774CBD081}" type="sibTrans" cxnId="{DEA5FB97-CFC8-4F82-9AB9-C331233BDCA7}">
      <dgm:prSet/>
      <dgm:spPr/>
      <dgm:t>
        <a:bodyPr/>
        <a:lstStyle/>
        <a:p>
          <a:endParaRPr lang="en-US"/>
        </a:p>
      </dgm:t>
    </dgm:pt>
    <dgm:pt modelId="{1460B309-71EF-4975-B5F8-2840290EC660}">
      <dgm:prSet/>
      <dgm:spPr/>
      <dgm:t>
        <a:bodyPr/>
        <a:lstStyle/>
        <a:p>
          <a:r>
            <a:rPr lang="en-US"/>
            <a:t>We then used Google Map API to find their geographic coordinates based on their postal code addresses.</a:t>
          </a:r>
        </a:p>
      </dgm:t>
    </dgm:pt>
    <dgm:pt modelId="{C520492B-1A98-4D2A-998C-E5A998D6A8AE}" type="parTrans" cxnId="{B683C64B-5F24-439E-A77B-5F83FD1223C5}">
      <dgm:prSet/>
      <dgm:spPr/>
      <dgm:t>
        <a:bodyPr/>
        <a:lstStyle/>
        <a:p>
          <a:endParaRPr lang="en-US"/>
        </a:p>
      </dgm:t>
    </dgm:pt>
    <dgm:pt modelId="{FCD3E255-732F-422E-9B8C-E155CE4BDB1B}" type="sibTrans" cxnId="{B683C64B-5F24-439E-A77B-5F83FD1223C5}">
      <dgm:prSet/>
      <dgm:spPr/>
      <dgm:t>
        <a:bodyPr/>
        <a:lstStyle/>
        <a:p>
          <a:endParaRPr lang="en-US"/>
        </a:p>
      </dgm:t>
    </dgm:pt>
    <dgm:pt modelId="{0DF1CFB3-66D5-4C62-8C22-8C3AD2BE6730}">
      <dgm:prSet/>
      <dgm:spPr/>
      <dgm:t>
        <a:bodyPr/>
        <a:lstStyle/>
        <a:p>
          <a:r>
            <a:rPr lang="tr-TR"/>
            <a:t>In Manhattan, there is 1763 sushi bars are currently operating. </a:t>
          </a:r>
          <a:endParaRPr lang="en-US"/>
        </a:p>
      </dgm:t>
    </dgm:pt>
    <dgm:pt modelId="{67870DE4-919B-46C5-A69A-380E826BD62B}" type="parTrans" cxnId="{BABB78B6-93D5-4C8B-B48F-67DE8126DBFE}">
      <dgm:prSet/>
      <dgm:spPr/>
      <dgm:t>
        <a:bodyPr/>
        <a:lstStyle/>
        <a:p>
          <a:endParaRPr lang="en-US"/>
        </a:p>
      </dgm:t>
    </dgm:pt>
    <dgm:pt modelId="{5E99472B-F162-42D8-ADB5-23C3EF7B80F9}" type="sibTrans" cxnId="{BABB78B6-93D5-4C8B-B48F-67DE8126DBFE}">
      <dgm:prSet/>
      <dgm:spPr/>
      <dgm:t>
        <a:bodyPr/>
        <a:lstStyle/>
        <a:p>
          <a:endParaRPr lang="en-US"/>
        </a:p>
      </dgm:t>
    </dgm:pt>
    <dgm:pt modelId="{52DACF95-AB7E-40BF-9DB5-42762F3B1833}" type="pres">
      <dgm:prSet presAssocID="{A824293A-BF77-499C-88A6-4CF63639B614}" presName="hierChild1" presStyleCnt="0">
        <dgm:presLayoutVars>
          <dgm:chPref val="1"/>
          <dgm:dir/>
          <dgm:animOne val="branch"/>
          <dgm:animLvl val="lvl"/>
          <dgm:resizeHandles/>
        </dgm:presLayoutVars>
      </dgm:prSet>
      <dgm:spPr/>
    </dgm:pt>
    <dgm:pt modelId="{F8E401E3-9788-4062-A837-D129CFC4CB8C}" type="pres">
      <dgm:prSet presAssocID="{B7852872-2D3B-4081-9CFE-FBB0109FC602}" presName="hierRoot1" presStyleCnt="0"/>
      <dgm:spPr/>
    </dgm:pt>
    <dgm:pt modelId="{90411B34-352E-448B-9795-42D5F1E1D08C}" type="pres">
      <dgm:prSet presAssocID="{B7852872-2D3B-4081-9CFE-FBB0109FC602}" presName="composite" presStyleCnt="0"/>
      <dgm:spPr/>
    </dgm:pt>
    <dgm:pt modelId="{FDB03E1C-F397-4750-82F9-9F5B2DDDDFCA}" type="pres">
      <dgm:prSet presAssocID="{B7852872-2D3B-4081-9CFE-FBB0109FC602}" presName="background" presStyleLbl="node0" presStyleIdx="0" presStyleCnt="3"/>
      <dgm:spPr/>
    </dgm:pt>
    <dgm:pt modelId="{BAC7071C-44D9-4DE6-A32C-F53C3DA3F68D}" type="pres">
      <dgm:prSet presAssocID="{B7852872-2D3B-4081-9CFE-FBB0109FC602}" presName="text" presStyleLbl="fgAcc0" presStyleIdx="0" presStyleCnt="3">
        <dgm:presLayoutVars>
          <dgm:chPref val="3"/>
        </dgm:presLayoutVars>
      </dgm:prSet>
      <dgm:spPr/>
    </dgm:pt>
    <dgm:pt modelId="{E33F1A39-8ADC-4F19-9FD9-ACD3F437ED0C}" type="pres">
      <dgm:prSet presAssocID="{B7852872-2D3B-4081-9CFE-FBB0109FC602}" presName="hierChild2" presStyleCnt="0"/>
      <dgm:spPr/>
    </dgm:pt>
    <dgm:pt modelId="{27C1C868-6A65-4BF6-B337-46E55D0FFB0F}" type="pres">
      <dgm:prSet presAssocID="{1460B309-71EF-4975-B5F8-2840290EC660}" presName="hierRoot1" presStyleCnt="0"/>
      <dgm:spPr/>
    </dgm:pt>
    <dgm:pt modelId="{9FACE691-C9A5-4842-BD9C-8F1736818878}" type="pres">
      <dgm:prSet presAssocID="{1460B309-71EF-4975-B5F8-2840290EC660}" presName="composite" presStyleCnt="0"/>
      <dgm:spPr/>
    </dgm:pt>
    <dgm:pt modelId="{6325FFD2-5679-416D-80FF-4769F4585789}" type="pres">
      <dgm:prSet presAssocID="{1460B309-71EF-4975-B5F8-2840290EC660}" presName="background" presStyleLbl="node0" presStyleIdx="1" presStyleCnt="3"/>
      <dgm:spPr/>
    </dgm:pt>
    <dgm:pt modelId="{84FACFA6-9133-4D80-994E-82398193AAA4}" type="pres">
      <dgm:prSet presAssocID="{1460B309-71EF-4975-B5F8-2840290EC660}" presName="text" presStyleLbl="fgAcc0" presStyleIdx="1" presStyleCnt="3">
        <dgm:presLayoutVars>
          <dgm:chPref val="3"/>
        </dgm:presLayoutVars>
      </dgm:prSet>
      <dgm:spPr/>
    </dgm:pt>
    <dgm:pt modelId="{DF96A74A-04B2-46FA-B834-92F0133AFDE4}" type="pres">
      <dgm:prSet presAssocID="{1460B309-71EF-4975-B5F8-2840290EC660}" presName="hierChild2" presStyleCnt="0"/>
      <dgm:spPr/>
    </dgm:pt>
    <dgm:pt modelId="{8686607F-60CF-4A7A-A1E8-1E376235B27F}" type="pres">
      <dgm:prSet presAssocID="{0DF1CFB3-66D5-4C62-8C22-8C3AD2BE6730}" presName="hierRoot1" presStyleCnt="0"/>
      <dgm:spPr/>
    </dgm:pt>
    <dgm:pt modelId="{0B6054DC-75D8-4295-8A22-1DA5DF0245B7}" type="pres">
      <dgm:prSet presAssocID="{0DF1CFB3-66D5-4C62-8C22-8C3AD2BE6730}" presName="composite" presStyleCnt="0"/>
      <dgm:spPr/>
    </dgm:pt>
    <dgm:pt modelId="{9A8AEE88-3D5A-4480-9FC1-6111FE5DAB49}" type="pres">
      <dgm:prSet presAssocID="{0DF1CFB3-66D5-4C62-8C22-8C3AD2BE6730}" presName="background" presStyleLbl="node0" presStyleIdx="2" presStyleCnt="3"/>
      <dgm:spPr/>
    </dgm:pt>
    <dgm:pt modelId="{183C2F2A-AA11-4916-89CA-ADE69E7ADF7B}" type="pres">
      <dgm:prSet presAssocID="{0DF1CFB3-66D5-4C62-8C22-8C3AD2BE6730}" presName="text" presStyleLbl="fgAcc0" presStyleIdx="2" presStyleCnt="3">
        <dgm:presLayoutVars>
          <dgm:chPref val="3"/>
        </dgm:presLayoutVars>
      </dgm:prSet>
      <dgm:spPr/>
    </dgm:pt>
    <dgm:pt modelId="{48F31024-FE1D-4EFE-9269-D922ADE9A9C6}" type="pres">
      <dgm:prSet presAssocID="{0DF1CFB3-66D5-4C62-8C22-8C3AD2BE6730}" presName="hierChild2" presStyleCnt="0"/>
      <dgm:spPr/>
    </dgm:pt>
  </dgm:ptLst>
  <dgm:cxnLst>
    <dgm:cxn modelId="{74CEA544-3F37-4FA9-A99B-97CF7A5681CC}" type="presOf" srcId="{1460B309-71EF-4975-B5F8-2840290EC660}" destId="{84FACFA6-9133-4D80-994E-82398193AAA4}" srcOrd="0" destOrd="0" presId="urn:microsoft.com/office/officeart/2005/8/layout/hierarchy1"/>
    <dgm:cxn modelId="{B683C64B-5F24-439E-A77B-5F83FD1223C5}" srcId="{A824293A-BF77-499C-88A6-4CF63639B614}" destId="{1460B309-71EF-4975-B5F8-2840290EC660}" srcOrd="1" destOrd="0" parTransId="{C520492B-1A98-4D2A-998C-E5A998D6A8AE}" sibTransId="{FCD3E255-732F-422E-9B8C-E155CE4BDB1B}"/>
    <dgm:cxn modelId="{88C6E275-D994-4AFA-8197-F7A1E1D536E1}" type="presOf" srcId="{0DF1CFB3-66D5-4C62-8C22-8C3AD2BE6730}" destId="{183C2F2A-AA11-4916-89CA-ADE69E7ADF7B}" srcOrd="0" destOrd="0" presId="urn:microsoft.com/office/officeart/2005/8/layout/hierarchy1"/>
    <dgm:cxn modelId="{BF49088F-0560-4FCA-9BC9-526C23C691F7}" type="presOf" srcId="{B7852872-2D3B-4081-9CFE-FBB0109FC602}" destId="{BAC7071C-44D9-4DE6-A32C-F53C3DA3F68D}" srcOrd="0" destOrd="0" presId="urn:microsoft.com/office/officeart/2005/8/layout/hierarchy1"/>
    <dgm:cxn modelId="{DEA5FB97-CFC8-4F82-9AB9-C331233BDCA7}" srcId="{A824293A-BF77-499C-88A6-4CF63639B614}" destId="{B7852872-2D3B-4081-9CFE-FBB0109FC602}" srcOrd="0" destOrd="0" parTransId="{CA8CD84F-BA0B-4BE8-984D-C4FAAE8846C6}" sibTransId="{82E928E3-71B0-4745-93BF-BCA774CBD081}"/>
    <dgm:cxn modelId="{BABB78B6-93D5-4C8B-B48F-67DE8126DBFE}" srcId="{A824293A-BF77-499C-88A6-4CF63639B614}" destId="{0DF1CFB3-66D5-4C62-8C22-8C3AD2BE6730}" srcOrd="2" destOrd="0" parTransId="{67870DE4-919B-46C5-A69A-380E826BD62B}" sibTransId="{5E99472B-F162-42D8-ADB5-23C3EF7B80F9}"/>
    <dgm:cxn modelId="{F21CCFCB-3542-4349-A4D2-49B5A6D55F39}" type="presOf" srcId="{A824293A-BF77-499C-88A6-4CF63639B614}" destId="{52DACF95-AB7E-40BF-9DB5-42762F3B1833}" srcOrd="0" destOrd="0" presId="urn:microsoft.com/office/officeart/2005/8/layout/hierarchy1"/>
    <dgm:cxn modelId="{219B3D5C-5152-4EA0-8C05-ACBC2D2EE9CD}" type="presParOf" srcId="{52DACF95-AB7E-40BF-9DB5-42762F3B1833}" destId="{F8E401E3-9788-4062-A837-D129CFC4CB8C}" srcOrd="0" destOrd="0" presId="urn:microsoft.com/office/officeart/2005/8/layout/hierarchy1"/>
    <dgm:cxn modelId="{E8F3F455-E7E5-45B2-A0EC-65741270ADC9}" type="presParOf" srcId="{F8E401E3-9788-4062-A837-D129CFC4CB8C}" destId="{90411B34-352E-448B-9795-42D5F1E1D08C}" srcOrd="0" destOrd="0" presId="urn:microsoft.com/office/officeart/2005/8/layout/hierarchy1"/>
    <dgm:cxn modelId="{F208B3B3-B754-40D6-8C95-89966954C464}" type="presParOf" srcId="{90411B34-352E-448B-9795-42D5F1E1D08C}" destId="{FDB03E1C-F397-4750-82F9-9F5B2DDDDFCA}" srcOrd="0" destOrd="0" presId="urn:microsoft.com/office/officeart/2005/8/layout/hierarchy1"/>
    <dgm:cxn modelId="{75036706-21B4-43AF-9F35-B0CE1951D30F}" type="presParOf" srcId="{90411B34-352E-448B-9795-42D5F1E1D08C}" destId="{BAC7071C-44D9-4DE6-A32C-F53C3DA3F68D}" srcOrd="1" destOrd="0" presId="urn:microsoft.com/office/officeart/2005/8/layout/hierarchy1"/>
    <dgm:cxn modelId="{E4ACA752-3D6A-4D04-AC75-D145AB8D448B}" type="presParOf" srcId="{F8E401E3-9788-4062-A837-D129CFC4CB8C}" destId="{E33F1A39-8ADC-4F19-9FD9-ACD3F437ED0C}" srcOrd="1" destOrd="0" presId="urn:microsoft.com/office/officeart/2005/8/layout/hierarchy1"/>
    <dgm:cxn modelId="{93A15266-1522-4CBF-898B-35A75629E574}" type="presParOf" srcId="{52DACF95-AB7E-40BF-9DB5-42762F3B1833}" destId="{27C1C868-6A65-4BF6-B337-46E55D0FFB0F}" srcOrd="1" destOrd="0" presId="urn:microsoft.com/office/officeart/2005/8/layout/hierarchy1"/>
    <dgm:cxn modelId="{C035456D-404A-4DED-8D7C-381551BE900F}" type="presParOf" srcId="{27C1C868-6A65-4BF6-B337-46E55D0FFB0F}" destId="{9FACE691-C9A5-4842-BD9C-8F1736818878}" srcOrd="0" destOrd="0" presId="urn:microsoft.com/office/officeart/2005/8/layout/hierarchy1"/>
    <dgm:cxn modelId="{BA394DAE-C7FD-4F7D-BB0A-3A8468BD52BB}" type="presParOf" srcId="{9FACE691-C9A5-4842-BD9C-8F1736818878}" destId="{6325FFD2-5679-416D-80FF-4769F4585789}" srcOrd="0" destOrd="0" presId="urn:microsoft.com/office/officeart/2005/8/layout/hierarchy1"/>
    <dgm:cxn modelId="{F915DC59-6120-4547-BB9E-F4301AC9A4EE}" type="presParOf" srcId="{9FACE691-C9A5-4842-BD9C-8F1736818878}" destId="{84FACFA6-9133-4D80-994E-82398193AAA4}" srcOrd="1" destOrd="0" presId="urn:microsoft.com/office/officeart/2005/8/layout/hierarchy1"/>
    <dgm:cxn modelId="{38FC7F2B-2F16-4BAE-8A80-820380B46672}" type="presParOf" srcId="{27C1C868-6A65-4BF6-B337-46E55D0FFB0F}" destId="{DF96A74A-04B2-46FA-B834-92F0133AFDE4}" srcOrd="1" destOrd="0" presId="urn:microsoft.com/office/officeart/2005/8/layout/hierarchy1"/>
    <dgm:cxn modelId="{69E35542-400E-4F5E-8616-E76822F74CF1}" type="presParOf" srcId="{52DACF95-AB7E-40BF-9DB5-42762F3B1833}" destId="{8686607F-60CF-4A7A-A1E8-1E376235B27F}" srcOrd="2" destOrd="0" presId="urn:microsoft.com/office/officeart/2005/8/layout/hierarchy1"/>
    <dgm:cxn modelId="{9BFDCD32-A6B2-4CA4-B3C1-FAAA93A976C4}" type="presParOf" srcId="{8686607F-60CF-4A7A-A1E8-1E376235B27F}" destId="{0B6054DC-75D8-4295-8A22-1DA5DF0245B7}" srcOrd="0" destOrd="0" presId="urn:microsoft.com/office/officeart/2005/8/layout/hierarchy1"/>
    <dgm:cxn modelId="{8CB0730B-F936-4171-9B01-AE7292AB023B}" type="presParOf" srcId="{0B6054DC-75D8-4295-8A22-1DA5DF0245B7}" destId="{9A8AEE88-3D5A-4480-9FC1-6111FE5DAB49}" srcOrd="0" destOrd="0" presId="urn:microsoft.com/office/officeart/2005/8/layout/hierarchy1"/>
    <dgm:cxn modelId="{1A875538-922A-4AE3-B528-CDA2C2C1FCA5}" type="presParOf" srcId="{0B6054DC-75D8-4295-8A22-1DA5DF0245B7}" destId="{183C2F2A-AA11-4916-89CA-ADE69E7ADF7B}" srcOrd="1" destOrd="0" presId="urn:microsoft.com/office/officeart/2005/8/layout/hierarchy1"/>
    <dgm:cxn modelId="{0FD60578-B440-4E00-B5E7-DB6BADF4519D}" type="presParOf" srcId="{8686607F-60CF-4A7A-A1E8-1E376235B27F}" destId="{48F31024-FE1D-4EFE-9269-D922ADE9A9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1CFEB-CF34-451B-A731-4A64EF85160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A040B37-72B1-424A-8F49-54BCF4DC2F3D}">
      <dgm:prSet/>
      <dgm:spPr/>
      <dgm:t>
        <a:bodyPr/>
        <a:lstStyle/>
        <a:p>
          <a:r>
            <a:rPr lang="tr-TR"/>
            <a:t>A</a:t>
          </a:r>
          <a:r>
            <a:rPr lang="en-US"/>
            <a:t>ddresses</a:t>
          </a:r>
          <a:r>
            <a:rPr lang="tr-TR"/>
            <a:t> are converted</a:t>
          </a:r>
          <a:r>
            <a:rPr lang="en-US"/>
            <a:t> into their equivalent latitude and longitude values. </a:t>
          </a:r>
        </a:p>
      </dgm:t>
    </dgm:pt>
    <dgm:pt modelId="{9F044EC0-B3AE-4CB1-AF9A-18668659D604}" type="parTrans" cxnId="{7635FE75-BD74-407A-8057-4D4D3079ABEA}">
      <dgm:prSet/>
      <dgm:spPr/>
      <dgm:t>
        <a:bodyPr/>
        <a:lstStyle/>
        <a:p>
          <a:endParaRPr lang="en-US"/>
        </a:p>
      </dgm:t>
    </dgm:pt>
    <dgm:pt modelId="{6BAABCEC-7FA6-4E29-ABB5-4DA779B42123}" type="sibTrans" cxnId="{7635FE75-BD74-407A-8057-4D4D3079ABEA}">
      <dgm:prSet/>
      <dgm:spPr/>
      <dgm:t>
        <a:bodyPr/>
        <a:lstStyle/>
        <a:p>
          <a:endParaRPr lang="en-US"/>
        </a:p>
      </dgm:t>
    </dgm:pt>
    <dgm:pt modelId="{D533BF8A-3D39-4C1A-B47B-F8607979C76A}">
      <dgm:prSet/>
      <dgm:spPr/>
      <dgm:t>
        <a:bodyPr/>
        <a:lstStyle/>
        <a:p>
          <a:r>
            <a:rPr lang="en-US"/>
            <a:t>Foursquare API </a:t>
          </a:r>
          <a:r>
            <a:rPr lang="tr-TR"/>
            <a:t>is used </a:t>
          </a:r>
          <a:r>
            <a:rPr lang="en-US"/>
            <a:t>to explore neighborhoods in Manhattan, New York. </a:t>
          </a:r>
        </a:p>
      </dgm:t>
    </dgm:pt>
    <dgm:pt modelId="{5CABDB09-DA46-4041-8635-B335DE9F5884}" type="parTrans" cxnId="{BFEC043F-8EDC-4F30-BAC1-0504507026CC}">
      <dgm:prSet/>
      <dgm:spPr/>
      <dgm:t>
        <a:bodyPr/>
        <a:lstStyle/>
        <a:p>
          <a:endParaRPr lang="en-US"/>
        </a:p>
      </dgm:t>
    </dgm:pt>
    <dgm:pt modelId="{E43DD7E0-00DA-4417-9A2D-FDCF2950591A}" type="sibTrans" cxnId="{BFEC043F-8EDC-4F30-BAC1-0504507026CC}">
      <dgm:prSet/>
      <dgm:spPr/>
      <dgm:t>
        <a:bodyPr/>
        <a:lstStyle/>
        <a:p>
          <a:endParaRPr lang="en-US"/>
        </a:p>
      </dgm:t>
    </dgm:pt>
    <dgm:pt modelId="{5DC844CF-E948-4FE3-86D4-D2D5D5E73578}">
      <dgm:prSet/>
      <dgm:spPr/>
      <dgm:t>
        <a:bodyPr/>
        <a:lstStyle/>
        <a:p>
          <a:r>
            <a:rPr lang="en-US"/>
            <a:t>After that, explore function to get sushi restaurant categories in each neighborhood.</a:t>
          </a:r>
        </a:p>
      </dgm:t>
    </dgm:pt>
    <dgm:pt modelId="{6211B903-D197-43B0-ADF2-11497D3B61DB}" type="parTrans" cxnId="{37B0B7F0-A966-461D-ADC1-4B287754AC59}">
      <dgm:prSet/>
      <dgm:spPr/>
      <dgm:t>
        <a:bodyPr/>
        <a:lstStyle/>
        <a:p>
          <a:endParaRPr lang="en-US"/>
        </a:p>
      </dgm:t>
    </dgm:pt>
    <dgm:pt modelId="{434BB72D-73B1-4A51-8559-BCDF0101D123}" type="sibTrans" cxnId="{37B0B7F0-A966-461D-ADC1-4B287754AC59}">
      <dgm:prSet/>
      <dgm:spPr/>
      <dgm:t>
        <a:bodyPr/>
        <a:lstStyle/>
        <a:p>
          <a:endParaRPr lang="en-US"/>
        </a:p>
      </dgm:t>
    </dgm:pt>
    <dgm:pt modelId="{2CB4C618-8731-4C22-B7A0-BA860E1DC609}" type="pres">
      <dgm:prSet presAssocID="{1071CFEB-CF34-451B-A731-4A64EF851608}" presName="hierChild1" presStyleCnt="0">
        <dgm:presLayoutVars>
          <dgm:chPref val="1"/>
          <dgm:dir/>
          <dgm:animOne val="branch"/>
          <dgm:animLvl val="lvl"/>
          <dgm:resizeHandles/>
        </dgm:presLayoutVars>
      </dgm:prSet>
      <dgm:spPr/>
    </dgm:pt>
    <dgm:pt modelId="{FAAE2142-0CCB-4BDC-BC74-0780736F85BD}" type="pres">
      <dgm:prSet presAssocID="{BA040B37-72B1-424A-8F49-54BCF4DC2F3D}" presName="hierRoot1" presStyleCnt="0"/>
      <dgm:spPr/>
    </dgm:pt>
    <dgm:pt modelId="{8FF57299-05FC-446E-AF45-ACE908735AA4}" type="pres">
      <dgm:prSet presAssocID="{BA040B37-72B1-424A-8F49-54BCF4DC2F3D}" presName="composite" presStyleCnt="0"/>
      <dgm:spPr/>
    </dgm:pt>
    <dgm:pt modelId="{AA37F6F0-EED0-4BB5-AB29-E89FD8236024}" type="pres">
      <dgm:prSet presAssocID="{BA040B37-72B1-424A-8F49-54BCF4DC2F3D}" presName="background" presStyleLbl="node0" presStyleIdx="0" presStyleCnt="3"/>
      <dgm:spPr/>
    </dgm:pt>
    <dgm:pt modelId="{C0E6855D-852D-46A5-888B-F8FD9B9FA2B9}" type="pres">
      <dgm:prSet presAssocID="{BA040B37-72B1-424A-8F49-54BCF4DC2F3D}" presName="text" presStyleLbl="fgAcc0" presStyleIdx="0" presStyleCnt="3">
        <dgm:presLayoutVars>
          <dgm:chPref val="3"/>
        </dgm:presLayoutVars>
      </dgm:prSet>
      <dgm:spPr/>
    </dgm:pt>
    <dgm:pt modelId="{089631E6-5B06-4B77-83EE-445A2F9637F5}" type="pres">
      <dgm:prSet presAssocID="{BA040B37-72B1-424A-8F49-54BCF4DC2F3D}" presName="hierChild2" presStyleCnt="0"/>
      <dgm:spPr/>
    </dgm:pt>
    <dgm:pt modelId="{6968E1BB-3302-4F5D-961C-17BDFAC16652}" type="pres">
      <dgm:prSet presAssocID="{D533BF8A-3D39-4C1A-B47B-F8607979C76A}" presName="hierRoot1" presStyleCnt="0"/>
      <dgm:spPr/>
    </dgm:pt>
    <dgm:pt modelId="{05EC7FB0-7907-4666-BDC0-F379C1BDFCBC}" type="pres">
      <dgm:prSet presAssocID="{D533BF8A-3D39-4C1A-B47B-F8607979C76A}" presName="composite" presStyleCnt="0"/>
      <dgm:spPr/>
    </dgm:pt>
    <dgm:pt modelId="{76FFEA47-DD6C-4A0B-A3E9-6FF37FB344F7}" type="pres">
      <dgm:prSet presAssocID="{D533BF8A-3D39-4C1A-B47B-F8607979C76A}" presName="background" presStyleLbl="node0" presStyleIdx="1" presStyleCnt="3"/>
      <dgm:spPr/>
    </dgm:pt>
    <dgm:pt modelId="{448897E2-71E6-4F0A-B3BF-4A2A35B34A85}" type="pres">
      <dgm:prSet presAssocID="{D533BF8A-3D39-4C1A-B47B-F8607979C76A}" presName="text" presStyleLbl="fgAcc0" presStyleIdx="1" presStyleCnt="3">
        <dgm:presLayoutVars>
          <dgm:chPref val="3"/>
        </dgm:presLayoutVars>
      </dgm:prSet>
      <dgm:spPr/>
    </dgm:pt>
    <dgm:pt modelId="{839E1231-DE16-410C-A019-C2438B45DEE0}" type="pres">
      <dgm:prSet presAssocID="{D533BF8A-3D39-4C1A-B47B-F8607979C76A}" presName="hierChild2" presStyleCnt="0"/>
      <dgm:spPr/>
    </dgm:pt>
    <dgm:pt modelId="{586CE276-7AA1-4C71-9FEE-64F2ECBEBE57}" type="pres">
      <dgm:prSet presAssocID="{5DC844CF-E948-4FE3-86D4-D2D5D5E73578}" presName="hierRoot1" presStyleCnt="0"/>
      <dgm:spPr/>
    </dgm:pt>
    <dgm:pt modelId="{E03CC8C1-A45E-45C9-92BF-94DD77EE59BB}" type="pres">
      <dgm:prSet presAssocID="{5DC844CF-E948-4FE3-86D4-D2D5D5E73578}" presName="composite" presStyleCnt="0"/>
      <dgm:spPr/>
    </dgm:pt>
    <dgm:pt modelId="{F92D411E-735E-4F23-BE98-7E286D2BE4B8}" type="pres">
      <dgm:prSet presAssocID="{5DC844CF-E948-4FE3-86D4-D2D5D5E73578}" presName="background" presStyleLbl="node0" presStyleIdx="2" presStyleCnt="3"/>
      <dgm:spPr/>
    </dgm:pt>
    <dgm:pt modelId="{50475156-D3B0-445D-8CB6-DADD8C4F7742}" type="pres">
      <dgm:prSet presAssocID="{5DC844CF-E948-4FE3-86D4-D2D5D5E73578}" presName="text" presStyleLbl="fgAcc0" presStyleIdx="2" presStyleCnt="3">
        <dgm:presLayoutVars>
          <dgm:chPref val="3"/>
        </dgm:presLayoutVars>
      </dgm:prSet>
      <dgm:spPr/>
    </dgm:pt>
    <dgm:pt modelId="{7E3E51BB-5354-4753-B4CB-092CE2245EAF}" type="pres">
      <dgm:prSet presAssocID="{5DC844CF-E948-4FE3-86D4-D2D5D5E73578}" presName="hierChild2" presStyleCnt="0"/>
      <dgm:spPr/>
    </dgm:pt>
  </dgm:ptLst>
  <dgm:cxnLst>
    <dgm:cxn modelId="{BFEC043F-8EDC-4F30-BAC1-0504507026CC}" srcId="{1071CFEB-CF34-451B-A731-4A64EF851608}" destId="{D533BF8A-3D39-4C1A-B47B-F8607979C76A}" srcOrd="1" destOrd="0" parTransId="{5CABDB09-DA46-4041-8635-B335DE9F5884}" sibTransId="{E43DD7E0-00DA-4417-9A2D-FDCF2950591A}"/>
    <dgm:cxn modelId="{7635FE75-BD74-407A-8057-4D4D3079ABEA}" srcId="{1071CFEB-CF34-451B-A731-4A64EF851608}" destId="{BA040B37-72B1-424A-8F49-54BCF4DC2F3D}" srcOrd="0" destOrd="0" parTransId="{9F044EC0-B3AE-4CB1-AF9A-18668659D604}" sibTransId="{6BAABCEC-7FA6-4E29-ABB5-4DA779B42123}"/>
    <dgm:cxn modelId="{5ED25356-E775-4D9C-BB0B-C1250C1C7497}" type="presOf" srcId="{D533BF8A-3D39-4C1A-B47B-F8607979C76A}" destId="{448897E2-71E6-4F0A-B3BF-4A2A35B34A85}" srcOrd="0" destOrd="0" presId="urn:microsoft.com/office/officeart/2005/8/layout/hierarchy1"/>
    <dgm:cxn modelId="{1381047D-C305-4086-ABC6-33F44E2C2213}" type="presOf" srcId="{5DC844CF-E948-4FE3-86D4-D2D5D5E73578}" destId="{50475156-D3B0-445D-8CB6-DADD8C4F7742}" srcOrd="0" destOrd="0" presId="urn:microsoft.com/office/officeart/2005/8/layout/hierarchy1"/>
    <dgm:cxn modelId="{C8AF3BA5-88DC-471D-9E86-352E0BE216DC}" type="presOf" srcId="{BA040B37-72B1-424A-8F49-54BCF4DC2F3D}" destId="{C0E6855D-852D-46A5-888B-F8FD9B9FA2B9}" srcOrd="0" destOrd="0" presId="urn:microsoft.com/office/officeart/2005/8/layout/hierarchy1"/>
    <dgm:cxn modelId="{DB825DCE-3059-4921-83E6-C59551A81F1D}" type="presOf" srcId="{1071CFEB-CF34-451B-A731-4A64EF851608}" destId="{2CB4C618-8731-4C22-B7A0-BA860E1DC609}" srcOrd="0" destOrd="0" presId="urn:microsoft.com/office/officeart/2005/8/layout/hierarchy1"/>
    <dgm:cxn modelId="{37B0B7F0-A966-461D-ADC1-4B287754AC59}" srcId="{1071CFEB-CF34-451B-A731-4A64EF851608}" destId="{5DC844CF-E948-4FE3-86D4-D2D5D5E73578}" srcOrd="2" destOrd="0" parTransId="{6211B903-D197-43B0-ADF2-11497D3B61DB}" sibTransId="{434BB72D-73B1-4A51-8559-BCDF0101D123}"/>
    <dgm:cxn modelId="{FA148F4A-78D4-48E5-805A-039601DC7E4C}" type="presParOf" srcId="{2CB4C618-8731-4C22-B7A0-BA860E1DC609}" destId="{FAAE2142-0CCB-4BDC-BC74-0780736F85BD}" srcOrd="0" destOrd="0" presId="urn:microsoft.com/office/officeart/2005/8/layout/hierarchy1"/>
    <dgm:cxn modelId="{6B873E82-9D1E-40EB-9BE8-83AD36750C0E}" type="presParOf" srcId="{FAAE2142-0CCB-4BDC-BC74-0780736F85BD}" destId="{8FF57299-05FC-446E-AF45-ACE908735AA4}" srcOrd="0" destOrd="0" presId="urn:microsoft.com/office/officeart/2005/8/layout/hierarchy1"/>
    <dgm:cxn modelId="{58B796A8-157B-4812-8C63-4A64522D1F40}" type="presParOf" srcId="{8FF57299-05FC-446E-AF45-ACE908735AA4}" destId="{AA37F6F0-EED0-4BB5-AB29-E89FD8236024}" srcOrd="0" destOrd="0" presId="urn:microsoft.com/office/officeart/2005/8/layout/hierarchy1"/>
    <dgm:cxn modelId="{633FCCF7-4293-484A-A46E-3744D730B64E}" type="presParOf" srcId="{8FF57299-05FC-446E-AF45-ACE908735AA4}" destId="{C0E6855D-852D-46A5-888B-F8FD9B9FA2B9}" srcOrd="1" destOrd="0" presId="urn:microsoft.com/office/officeart/2005/8/layout/hierarchy1"/>
    <dgm:cxn modelId="{1B9D825A-557F-49E0-A003-A5C0B4805A0E}" type="presParOf" srcId="{FAAE2142-0CCB-4BDC-BC74-0780736F85BD}" destId="{089631E6-5B06-4B77-83EE-445A2F9637F5}" srcOrd="1" destOrd="0" presId="urn:microsoft.com/office/officeart/2005/8/layout/hierarchy1"/>
    <dgm:cxn modelId="{778D559B-0FA0-41C9-9D87-81D2D0B83E4E}" type="presParOf" srcId="{2CB4C618-8731-4C22-B7A0-BA860E1DC609}" destId="{6968E1BB-3302-4F5D-961C-17BDFAC16652}" srcOrd="1" destOrd="0" presId="urn:microsoft.com/office/officeart/2005/8/layout/hierarchy1"/>
    <dgm:cxn modelId="{AB649924-9FEC-41B3-8D78-15A93A2128D3}" type="presParOf" srcId="{6968E1BB-3302-4F5D-961C-17BDFAC16652}" destId="{05EC7FB0-7907-4666-BDC0-F379C1BDFCBC}" srcOrd="0" destOrd="0" presId="urn:microsoft.com/office/officeart/2005/8/layout/hierarchy1"/>
    <dgm:cxn modelId="{904DF4FD-AD03-40ED-9944-01DD9BC10F51}" type="presParOf" srcId="{05EC7FB0-7907-4666-BDC0-F379C1BDFCBC}" destId="{76FFEA47-DD6C-4A0B-A3E9-6FF37FB344F7}" srcOrd="0" destOrd="0" presId="urn:microsoft.com/office/officeart/2005/8/layout/hierarchy1"/>
    <dgm:cxn modelId="{DE8D7FB8-6624-4F95-85CE-C8823A8EBC24}" type="presParOf" srcId="{05EC7FB0-7907-4666-BDC0-F379C1BDFCBC}" destId="{448897E2-71E6-4F0A-B3BF-4A2A35B34A85}" srcOrd="1" destOrd="0" presId="urn:microsoft.com/office/officeart/2005/8/layout/hierarchy1"/>
    <dgm:cxn modelId="{F09A9A72-45B3-48FC-817B-DF43D71318B4}" type="presParOf" srcId="{6968E1BB-3302-4F5D-961C-17BDFAC16652}" destId="{839E1231-DE16-410C-A019-C2438B45DEE0}" srcOrd="1" destOrd="0" presId="urn:microsoft.com/office/officeart/2005/8/layout/hierarchy1"/>
    <dgm:cxn modelId="{6A03C055-6595-4761-BEFC-A9373C38A557}" type="presParOf" srcId="{2CB4C618-8731-4C22-B7A0-BA860E1DC609}" destId="{586CE276-7AA1-4C71-9FEE-64F2ECBEBE57}" srcOrd="2" destOrd="0" presId="urn:microsoft.com/office/officeart/2005/8/layout/hierarchy1"/>
    <dgm:cxn modelId="{81AD5A23-8A68-46CF-B154-AB5A891D04EF}" type="presParOf" srcId="{586CE276-7AA1-4C71-9FEE-64F2ECBEBE57}" destId="{E03CC8C1-A45E-45C9-92BF-94DD77EE59BB}" srcOrd="0" destOrd="0" presId="urn:microsoft.com/office/officeart/2005/8/layout/hierarchy1"/>
    <dgm:cxn modelId="{2B8EA5FD-C3D9-4537-BCEF-9B01A49B2F14}" type="presParOf" srcId="{E03CC8C1-A45E-45C9-92BF-94DD77EE59BB}" destId="{F92D411E-735E-4F23-BE98-7E286D2BE4B8}" srcOrd="0" destOrd="0" presId="urn:microsoft.com/office/officeart/2005/8/layout/hierarchy1"/>
    <dgm:cxn modelId="{4CAF14B0-2B06-4E81-84E0-0D1DC7F30BD3}" type="presParOf" srcId="{E03CC8C1-A45E-45C9-92BF-94DD77EE59BB}" destId="{50475156-D3B0-445D-8CB6-DADD8C4F7742}" srcOrd="1" destOrd="0" presId="urn:microsoft.com/office/officeart/2005/8/layout/hierarchy1"/>
    <dgm:cxn modelId="{2938E1D9-33DA-4CBC-B54A-334FBD064EE7}" type="presParOf" srcId="{586CE276-7AA1-4C71-9FEE-64F2ECBEBE57}" destId="{7E3E51BB-5354-4753-B4CB-092CE2245E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03E1C-F397-4750-82F9-9F5B2DDDDFCA}">
      <dsp:nvSpPr>
        <dsp:cNvPr id="0" name=""/>
        <dsp:cNvSpPr/>
      </dsp:nvSpPr>
      <dsp:spPr>
        <a:xfrm>
          <a:off x="0" y="110026"/>
          <a:ext cx="2923894" cy="18566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C7071C-44D9-4DE6-A32C-F53C3DA3F68D}">
      <dsp:nvSpPr>
        <dsp:cNvPr id="0" name=""/>
        <dsp:cNvSpPr/>
      </dsp:nvSpPr>
      <dsp:spPr>
        <a:xfrm>
          <a:off x="324877" y="418659"/>
          <a:ext cx="2923894" cy="185667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To identify the characteristics of our competitors' venues in </a:t>
          </a:r>
          <a:r>
            <a:rPr lang="tr-TR" sz="1500" kern="1200"/>
            <a:t>Manhattan</a:t>
          </a:r>
          <a:r>
            <a:rPr lang="en-US" sz="1500" kern="1200"/>
            <a:t>, we would first need to find out the number of </a:t>
          </a:r>
          <a:r>
            <a:rPr lang="tr-TR" sz="1500" kern="1200"/>
            <a:t>sushi bars in Manhattan </a:t>
          </a:r>
          <a:r>
            <a:rPr lang="en-US" sz="1500" kern="1200"/>
            <a:t>currently and their location.</a:t>
          </a:r>
        </a:p>
      </dsp:txBody>
      <dsp:txXfrm>
        <a:off x="379257" y="473039"/>
        <a:ext cx="2815134" cy="1747913"/>
      </dsp:txXfrm>
    </dsp:sp>
    <dsp:sp modelId="{6325FFD2-5679-416D-80FF-4769F4585789}">
      <dsp:nvSpPr>
        <dsp:cNvPr id="0" name=""/>
        <dsp:cNvSpPr/>
      </dsp:nvSpPr>
      <dsp:spPr>
        <a:xfrm>
          <a:off x="3573649" y="110026"/>
          <a:ext cx="2923894" cy="18566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FACFA6-9133-4D80-994E-82398193AAA4}">
      <dsp:nvSpPr>
        <dsp:cNvPr id="0" name=""/>
        <dsp:cNvSpPr/>
      </dsp:nvSpPr>
      <dsp:spPr>
        <a:xfrm>
          <a:off x="3898526" y="418659"/>
          <a:ext cx="2923894" cy="185667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 then used Google Map API to find their geographic coordinates based on their postal code addresses.</a:t>
          </a:r>
        </a:p>
      </dsp:txBody>
      <dsp:txXfrm>
        <a:off x="3952906" y="473039"/>
        <a:ext cx="2815134" cy="1747913"/>
      </dsp:txXfrm>
    </dsp:sp>
    <dsp:sp modelId="{9A8AEE88-3D5A-4480-9FC1-6111FE5DAB49}">
      <dsp:nvSpPr>
        <dsp:cNvPr id="0" name=""/>
        <dsp:cNvSpPr/>
      </dsp:nvSpPr>
      <dsp:spPr>
        <a:xfrm>
          <a:off x="7147298" y="110026"/>
          <a:ext cx="2923894" cy="18566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C2F2A-AA11-4916-89CA-ADE69E7ADF7B}">
      <dsp:nvSpPr>
        <dsp:cNvPr id="0" name=""/>
        <dsp:cNvSpPr/>
      </dsp:nvSpPr>
      <dsp:spPr>
        <a:xfrm>
          <a:off x="7472175" y="418659"/>
          <a:ext cx="2923894" cy="185667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kern="1200"/>
            <a:t>In Manhattan, there is 1763 sushi bars are currently operating. </a:t>
          </a:r>
          <a:endParaRPr lang="en-US" sz="1500" kern="1200"/>
        </a:p>
      </dsp:txBody>
      <dsp:txXfrm>
        <a:off x="7526555" y="473039"/>
        <a:ext cx="2815134" cy="1747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7F6F0-EED0-4BB5-AB29-E89FD8236024}">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6855D-852D-46A5-888B-F8FD9B9FA2B9}">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tr-TR" sz="2300" kern="1200"/>
            <a:t>A</a:t>
          </a:r>
          <a:r>
            <a:rPr lang="en-US" sz="2300" kern="1200"/>
            <a:t>ddresses</a:t>
          </a:r>
          <a:r>
            <a:rPr lang="tr-TR" sz="2300" kern="1200"/>
            <a:t> are converted</a:t>
          </a:r>
          <a:r>
            <a:rPr lang="en-US" sz="2300" kern="1200"/>
            <a:t> into their equivalent latitude and longitude values. </a:t>
          </a:r>
        </a:p>
      </dsp:txBody>
      <dsp:txXfrm>
        <a:off x="397472" y="947936"/>
        <a:ext cx="2950338" cy="1831860"/>
      </dsp:txXfrm>
    </dsp:sp>
    <dsp:sp modelId="{76FFEA47-DD6C-4A0B-A3E9-6FF37FB344F7}">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97E2-71E6-4F0A-B3BF-4A2A35B34A85}">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Foursquare API </a:t>
          </a:r>
          <a:r>
            <a:rPr lang="tr-TR" sz="2300" kern="1200"/>
            <a:t>is used </a:t>
          </a:r>
          <a:r>
            <a:rPr lang="en-US" sz="2300" kern="1200"/>
            <a:t>to explore neighborhoods in Manhattan, New York. </a:t>
          </a:r>
        </a:p>
      </dsp:txBody>
      <dsp:txXfrm>
        <a:off x="4142755" y="947936"/>
        <a:ext cx="2950338" cy="1831860"/>
      </dsp:txXfrm>
    </dsp:sp>
    <dsp:sp modelId="{F92D411E-735E-4F23-BE98-7E286D2BE4B8}">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75156-D3B0-445D-8CB6-DADD8C4F7742}">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After that, explore function to get sushi restaurant categories in each neighborhood.</a:t>
          </a:r>
        </a:p>
      </dsp:txBody>
      <dsp:txXfrm>
        <a:off x="7888039" y="947936"/>
        <a:ext cx="2950338" cy="18318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2.01.2021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93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16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664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16136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873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7105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26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270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03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53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17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491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890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77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7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180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39330"/>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154955" y="1266958"/>
            <a:ext cx="2904124" cy="4528457"/>
          </a:xfrm>
        </p:spPr>
        <p:txBody>
          <a:bodyPr anchor="ctr">
            <a:normAutofit/>
          </a:bodyPr>
          <a:lstStyle/>
          <a:p>
            <a:pPr algn="r"/>
            <a:r>
              <a:rPr lang="en-US" dirty="0">
                <a:solidFill>
                  <a:schemeClr val="tx2"/>
                </a:solidFill>
              </a:rPr>
              <a:t>Selecting the best location to open an </a:t>
            </a:r>
            <a:r>
              <a:rPr lang="tr-TR" dirty="0">
                <a:solidFill>
                  <a:schemeClr val="tx2"/>
                </a:solidFill>
              </a:rPr>
              <a:t>SUSHI BAR IN Manhattan, New York</a:t>
            </a:r>
            <a:endParaRPr lang="en-US" dirty="0">
              <a:solidFill>
                <a:schemeClr val="tx2"/>
              </a:solidFill>
            </a:endParaRPr>
          </a:p>
        </p:txBody>
      </p:sp>
      <p:sp>
        <p:nvSpPr>
          <p:cNvPr id="2" name="Title 1"/>
          <p:cNvSpPr>
            <a:spLocks noGrp="1"/>
          </p:cNvSpPr>
          <p:nvPr>
            <p:ph type="ctrTitle"/>
          </p:nvPr>
        </p:nvSpPr>
        <p:spPr>
          <a:xfrm>
            <a:off x="4654295" y="1266958"/>
            <a:ext cx="6808362" cy="4528457"/>
          </a:xfrm>
        </p:spPr>
        <p:txBody>
          <a:bodyPr anchor="ctr">
            <a:normAutofit/>
          </a:bodyPr>
          <a:lstStyle/>
          <a:p>
            <a:pPr>
              <a:lnSpc>
                <a:spcPct val="90000"/>
              </a:lnSpc>
            </a:pPr>
            <a:r>
              <a:rPr lang="en-GB" sz="6100" dirty="0"/>
              <a:t>Capstone Project - The Battle of </a:t>
            </a:r>
            <a:r>
              <a:rPr lang="en-GB" sz="6100" dirty="0" err="1"/>
              <a:t>Neighborhoods</a:t>
            </a:r>
            <a:br>
              <a:rPr lang="en-GB" sz="6100" dirty="0"/>
            </a:br>
            <a:endParaRPr lang="en-US" sz="6100"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Results</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p:cNvSpPr>
            <a:spLocks noGrp="1"/>
          </p:cNvSpPr>
          <p:nvPr>
            <p:ph idx="1"/>
          </p:nvPr>
        </p:nvSpPr>
        <p:spPr>
          <a:xfrm>
            <a:off x="648931" y="2548281"/>
            <a:ext cx="5122606" cy="3658689"/>
          </a:xfrm>
        </p:spPr>
        <p:txBody>
          <a:bodyPr>
            <a:normAutofit/>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6091916" y="3336667"/>
            <a:ext cx="5451627" cy="2085246"/>
          </a:xfrm>
          <a:prstGeom prst="rect">
            <a:avLst/>
          </a:prstGeom>
          <a:effectLst/>
        </p:spPr>
      </p:pic>
    </p:spTree>
    <p:extLst>
      <p:ext uri="{BB962C8B-B14F-4D97-AF65-F5344CB8AC3E}">
        <p14:creationId xmlns:p14="http://schemas.microsoft.com/office/powerpoint/2010/main" val="7191255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1" y="629266"/>
            <a:ext cx="4166510" cy="1622321"/>
          </a:xfrm>
        </p:spPr>
        <p:txBody>
          <a:bodyPr>
            <a:normAutofit/>
          </a:bodyPr>
          <a:lstStyle/>
          <a:p>
            <a:r>
              <a:rPr lang="tr-TR">
                <a:solidFill>
                  <a:srgbClr val="EBEBEB"/>
                </a:solidFill>
              </a:rPr>
              <a:t>Result</a:t>
            </a:r>
          </a:p>
        </p:txBody>
      </p:sp>
      <p:sp>
        <p:nvSpPr>
          <p:cNvPr id="18"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p:cNvPicPr/>
          <p:nvPr/>
        </p:nvPicPr>
        <p:blipFill>
          <a:blip r:embed="rId2"/>
          <a:stretch>
            <a:fillRect/>
          </a:stretch>
        </p:blipFill>
        <p:spPr>
          <a:xfrm>
            <a:off x="6093992" y="2311771"/>
            <a:ext cx="5449889" cy="2234454"/>
          </a:xfrm>
          <a:prstGeom prst="rect">
            <a:avLst/>
          </a:prstGeom>
          <a:effectLst/>
        </p:spPr>
      </p:pic>
      <p:sp>
        <p:nvSpPr>
          <p:cNvPr id="20"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8931" y="2438400"/>
            <a:ext cx="4166509" cy="3785419"/>
          </a:xfrm>
        </p:spPr>
        <p:txBody>
          <a:bodyPr>
            <a:normAutofit/>
          </a:bodyPr>
          <a:lstStyle/>
          <a:p>
            <a:pPr marL="0" indent="0">
              <a:buNone/>
            </a:pPr>
            <a:r>
              <a:rPr lang="en-US" b="1">
                <a:solidFill>
                  <a:srgbClr val="EBEBEB"/>
                </a:solidFill>
              </a:rPr>
              <a:t>Cluster </a:t>
            </a:r>
            <a:r>
              <a:rPr lang="tr-TR" b="1">
                <a:solidFill>
                  <a:srgbClr val="EBEBEB"/>
                </a:solidFill>
              </a:rPr>
              <a:t>1</a:t>
            </a:r>
          </a:p>
          <a:p>
            <a:pPr marL="0" indent="0">
              <a:buNone/>
            </a:pPr>
            <a:endParaRPr lang="en-US">
              <a:solidFill>
                <a:srgbClr val="EBEBEB"/>
              </a:solidFill>
            </a:endParaRPr>
          </a:p>
          <a:p>
            <a:endParaRPr lang="tr-TR">
              <a:solidFill>
                <a:srgbClr val="EBEBEB"/>
              </a:solidFill>
            </a:endParaRPr>
          </a:p>
        </p:txBody>
      </p:sp>
    </p:spTree>
    <p:extLst>
      <p:ext uri="{BB962C8B-B14F-4D97-AF65-F5344CB8AC3E}">
        <p14:creationId xmlns:p14="http://schemas.microsoft.com/office/powerpoint/2010/main" val="3591178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1" y="629266"/>
            <a:ext cx="4166510" cy="1622321"/>
          </a:xfrm>
        </p:spPr>
        <p:txBody>
          <a:bodyPr>
            <a:normAutofit/>
          </a:bodyPr>
          <a:lstStyle/>
          <a:p>
            <a:r>
              <a:rPr lang="tr-TR">
                <a:solidFill>
                  <a:srgbClr val="EBEBEB"/>
                </a:solidFill>
              </a:rPr>
              <a:t>Result</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p:cNvPicPr/>
          <p:nvPr/>
        </p:nvPicPr>
        <p:blipFill>
          <a:blip r:embed="rId2"/>
          <a:stretch>
            <a:fillRect/>
          </a:stretch>
        </p:blipFill>
        <p:spPr>
          <a:xfrm>
            <a:off x="6093992" y="2073338"/>
            <a:ext cx="5449889" cy="2711320"/>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8931" y="2438400"/>
            <a:ext cx="4166509" cy="3785419"/>
          </a:xfrm>
        </p:spPr>
        <p:txBody>
          <a:bodyPr>
            <a:normAutofit/>
          </a:bodyPr>
          <a:lstStyle/>
          <a:p>
            <a:r>
              <a:rPr lang="en-US" b="1">
                <a:solidFill>
                  <a:srgbClr val="EBEBEB"/>
                </a:solidFill>
              </a:rPr>
              <a:t>Cluster </a:t>
            </a:r>
            <a:r>
              <a:rPr lang="tr-TR" b="1">
                <a:solidFill>
                  <a:srgbClr val="EBEBEB"/>
                </a:solidFill>
              </a:rPr>
              <a:t>2</a:t>
            </a:r>
          </a:p>
          <a:p>
            <a:endParaRPr lang="en-US">
              <a:solidFill>
                <a:srgbClr val="EBEBEB"/>
              </a:solidFill>
            </a:endParaRPr>
          </a:p>
          <a:p>
            <a:endParaRPr lang="tr-TR">
              <a:solidFill>
                <a:srgbClr val="EBEBEB"/>
              </a:solidFill>
            </a:endParaRPr>
          </a:p>
        </p:txBody>
      </p:sp>
    </p:spTree>
    <p:extLst>
      <p:ext uri="{BB962C8B-B14F-4D97-AF65-F5344CB8AC3E}">
        <p14:creationId xmlns:p14="http://schemas.microsoft.com/office/powerpoint/2010/main" val="109584018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799"/>
            <a:ext cx="3108626" cy="1444752"/>
          </a:xfrm>
        </p:spPr>
        <p:txBody>
          <a:bodyPr anchor="b">
            <a:normAutofit/>
          </a:bodyPr>
          <a:lstStyle/>
          <a:p>
            <a:r>
              <a:rPr lang="tr-TR" sz="3200">
                <a:solidFill>
                  <a:srgbClr val="EBEBEB"/>
                </a:solidFill>
              </a:rPr>
              <a:t>Result</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3855" y="3072385"/>
            <a:ext cx="3108057" cy="2947415"/>
          </a:xfrm>
        </p:spPr>
        <p:txBody>
          <a:bodyPr>
            <a:normAutofit/>
          </a:bodyPr>
          <a:lstStyle/>
          <a:p>
            <a:pPr marL="0" indent="0">
              <a:buNone/>
            </a:pPr>
            <a:r>
              <a:rPr lang="en-US" sz="1400" b="1">
                <a:solidFill>
                  <a:srgbClr val="FFFFFF"/>
                </a:solidFill>
              </a:rPr>
              <a:t>Cluster </a:t>
            </a:r>
            <a:r>
              <a:rPr lang="tr-TR" sz="1400" b="1">
                <a:solidFill>
                  <a:srgbClr val="FFFFFF"/>
                </a:solidFill>
              </a:rPr>
              <a:t>3</a:t>
            </a:r>
          </a:p>
          <a:p>
            <a:pPr marL="0" indent="0">
              <a:buNone/>
            </a:pPr>
            <a:endParaRPr lang="en-US" sz="1400">
              <a:solidFill>
                <a:srgbClr val="FFFFFF"/>
              </a:solidFill>
            </a:endParaRPr>
          </a:p>
          <a:p>
            <a:endParaRPr lang="tr-TR" sz="1400">
              <a:solidFill>
                <a:srgbClr val="FFFFFF"/>
              </a:solidFill>
            </a:endParaRPr>
          </a:p>
        </p:txBody>
      </p:sp>
      <p:pic>
        <p:nvPicPr>
          <p:cNvPr id="5" name="Picture 4"/>
          <p:cNvPicPr/>
          <p:nvPr/>
        </p:nvPicPr>
        <p:blipFill>
          <a:blip r:embed="rId2"/>
          <a:stretch>
            <a:fillRect/>
          </a:stretch>
        </p:blipFill>
        <p:spPr>
          <a:xfrm>
            <a:off x="5048451" y="3230372"/>
            <a:ext cx="6495847" cy="1006855"/>
          </a:xfrm>
          <a:prstGeom prst="rect">
            <a:avLst/>
          </a:prstGeom>
          <a:effectLst/>
        </p:spPr>
      </p:pic>
    </p:spTree>
    <p:extLst>
      <p:ext uri="{BB962C8B-B14F-4D97-AF65-F5344CB8AC3E}">
        <p14:creationId xmlns:p14="http://schemas.microsoft.com/office/powerpoint/2010/main" val="140850520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799"/>
            <a:ext cx="3108626" cy="1444752"/>
          </a:xfrm>
        </p:spPr>
        <p:txBody>
          <a:bodyPr anchor="b">
            <a:normAutofit/>
          </a:bodyPr>
          <a:lstStyle/>
          <a:p>
            <a:r>
              <a:rPr lang="tr-TR" sz="3200">
                <a:solidFill>
                  <a:srgbClr val="EBEBEB"/>
                </a:solidFill>
              </a:rPr>
              <a:t>Result</a:t>
            </a:r>
          </a:p>
        </p:txBody>
      </p:sp>
      <p:sp>
        <p:nvSpPr>
          <p:cNvPr id="1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3855" y="3072385"/>
            <a:ext cx="3108057" cy="2947415"/>
          </a:xfrm>
        </p:spPr>
        <p:txBody>
          <a:bodyPr>
            <a:normAutofit/>
          </a:bodyPr>
          <a:lstStyle/>
          <a:p>
            <a:pPr marL="0" indent="0">
              <a:buNone/>
            </a:pPr>
            <a:r>
              <a:rPr lang="en-US" sz="1400" b="1">
                <a:solidFill>
                  <a:srgbClr val="FFFFFF"/>
                </a:solidFill>
              </a:rPr>
              <a:t>Cluster </a:t>
            </a:r>
            <a:r>
              <a:rPr lang="tr-TR" sz="1400" b="1">
                <a:solidFill>
                  <a:srgbClr val="FFFFFF"/>
                </a:solidFill>
              </a:rPr>
              <a:t>4</a:t>
            </a:r>
          </a:p>
          <a:p>
            <a:pPr marL="0" indent="0">
              <a:buNone/>
            </a:pPr>
            <a:endParaRPr lang="en-US" sz="1400">
              <a:solidFill>
                <a:srgbClr val="FFFFFF"/>
              </a:solidFill>
            </a:endParaRPr>
          </a:p>
          <a:p>
            <a:endParaRPr lang="tr-TR" sz="1400">
              <a:solidFill>
                <a:srgbClr val="FFFFFF"/>
              </a:solidFill>
            </a:endParaRPr>
          </a:p>
        </p:txBody>
      </p:sp>
      <p:pic>
        <p:nvPicPr>
          <p:cNvPr id="4" name="Picture 3"/>
          <p:cNvPicPr/>
          <p:nvPr/>
        </p:nvPicPr>
        <p:blipFill>
          <a:blip r:embed="rId2"/>
          <a:stretch>
            <a:fillRect/>
          </a:stretch>
        </p:blipFill>
        <p:spPr>
          <a:xfrm>
            <a:off x="5048451" y="3230372"/>
            <a:ext cx="6495847" cy="1006855"/>
          </a:xfrm>
          <a:prstGeom prst="rect">
            <a:avLst/>
          </a:prstGeom>
          <a:effectLst/>
        </p:spPr>
      </p:pic>
    </p:spTree>
    <p:extLst>
      <p:ext uri="{BB962C8B-B14F-4D97-AF65-F5344CB8AC3E}">
        <p14:creationId xmlns:p14="http://schemas.microsoft.com/office/powerpoint/2010/main" val="8923355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Result</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p:nvPr/>
        </p:nvPicPr>
        <p:blipFill>
          <a:blip r:embed="rId6"/>
          <a:stretch>
            <a:fillRect/>
          </a:stretch>
        </p:blipFill>
        <p:spPr>
          <a:xfrm>
            <a:off x="643854" y="1265389"/>
            <a:ext cx="6270662" cy="4326756"/>
          </a:xfrm>
          <a:prstGeom prst="rect">
            <a:avLst/>
          </a:prstGeom>
          <a:effectLst/>
        </p:spPr>
      </p:pic>
    </p:spTree>
    <p:extLst>
      <p:ext uri="{BB962C8B-B14F-4D97-AF65-F5344CB8AC3E}">
        <p14:creationId xmlns:p14="http://schemas.microsoft.com/office/powerpoint/2010/main" val="22220438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4795482" cy="1641987"/>
          </a:xfrm>
        </p:spPr>
        <p:txBody>
          <a:bodyPr vert="horz" lIns="91440" tIns="45720" rIns="91440" bIns="45720" rtlCol="0" anchor="t">
            <a:normAutofit/>
          </a:bodyPr>
          <a:lstStyle/>
          <a:p>
            <a:r>
              <a:rPr lang="en-US"/>
              <a:t>Result</a:t>
            </a:r>
          </a:p>
        </p:txBody>
      </p:sp>
      <p:pic>
        <p:nvPicPr>
          <p:cNvPr id="3" name="Picture 2"/>
          <p:cNvPicPr>
            <a:picLocks noChangeAspect="1"/>
          </p:cNvPicPr>
          <p:nvPr/>
        </p:nvPicPr>
        <p:blipFill rotWithShape="1">
          <a:blip r:embed="rId3"/>
          <a:srcRect l="62" r="16336" b="-1"/>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647701" y="2438401"/>
            <a:ext cx="4797256" cy="3809998"/>
          </a:xfrm>
          <a:prstGeom prst="rect">
            <a:avLst/>
          </a:prstGeom>
        </p:spPr>
        <p:txBody>
          <a:bodyPr vert="horz" lIns="91440" tIns="45720" rIns="91440" bIns="45720" rtlCol="0">
            <a:normAutofit/>
          </a:bodyPr>
          <a:lstStyle/>
          <a:p>
            <a:pPr marL="457200">
              <a:spcBef>
                <a:spcPts val="1000"/>
              </a:spcBef>
              <a:buClr>
                <a:schemeClr val="bg2">
                  <a:lumMod val="40000"/>
                  <a:lumOff val="60000"/>
                </a:schemeClr>
              </a:buClr>
              <a:buSzPct val="80000"/>
              <a:buFont typeface="Wingdings 3" charset="2"/>
              <a:buChar char=""/>
            </a:pPr>
            <a:r>
              <a:rPr lang="en-US">
                <a:latin typeface="+mj-lt"/>
                <a:ea typeface="+mj-ea"/>
                <a:cs typeface="+mj-cs"/>
              </a:rPr>
              <a:t>Based on dataframe analysis above Cluster 3 (Upper West Side ) and Cluster 4 (Morningside Heights) areas are the best places to open a new sushi bar business.</a:t>
            </a:r>
          </a:p>
        </p:txBody>
      </p:sp>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806195" y="804672"/>
            <a:ext cx="3521359" cy="5248656"/>
          </a:xfrm>
        </p:spPr>
        <p:txBody>
          <a:bodyPr anchor="ctr">
            <a:normAutofit/>
          </a:bodyPr>
          <a:lstStyle/>
          <a:p>
            <a:pPr algn="ctr"/>
            <a:r>
              <a:rPr lang="en-US" dirty="0"/>
              <a:t>Discussion</a:t>
            </a:r>
            <a:endParaRPr lang="en-US"/>
          </a:p>
        </p:txBody>
      </p:sp>
      <p:sp>
        <p:nvSpPr>
          <p:cNvPr id="3" name="Content Placeholder 2"/>
          <p:cNvSpPr>
            <a:spLocks noGrp="1"/>
          </p:cNvSpPr>
          <p:nvPr>
            <p:ph idx="1"/>
          </p:nvPr>
        </p:nvSpPr>
        <p:spPr>
          <a:xfrm>
            <a:off x="4975861" y="804671"/>
            <a:ext cx="6399930" cy="5248657"/>
          </a:xfrm>
        </p:spPr>
        <p:txBody>
          <a:bodyPr anchor="ctr">
            <a:normAutofit/>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US">
                <a:solidFill>
                  <a:srgbClr val="FFFFFF"/>
                </a:solidFill>
              </a:rPr>
              <a:t>Conclusion</a:t>
            </a:r>
          </a:p>
        </p:txBody>
      </p:sp>
      <p:sp>
        <p:nvSpPr>
          <p:cNvPr id="3" name="Content Placeholder 2"/>
          <p:cNvSpPr>
            <a:spLocks noGrp="1"/>
          </p:cNvSpPr>
          <p:nvPr>
            <p:ph idx="1"/>
          </p:nvPr>
        </p:nvSpPr>
        <p:spPr>
          <a:xfrm>
            <a:off x="5204109" y="1645920"/>
            <a:ext cx="5919503" cy="4470821"/>
          </a:xfrm>
        </p:spPr>
        <p:txBody>
          <a:bodyPr>
            <a:normAutofit/>
          </a:bodyPr>
          <a:lstStyle/>
          <a:p>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a:p>
        </p:txBody>
      </p:sp>
    </p:spTree>
    <p:extLst>
      <p:ext uri="{BB962C8B-B14F-4D97-AF65-F5344CB8AC3E}">
        <p14:creationId xmlns:p14="http://schemas.microsoft.com/office/powerpoint/2010/main" val="4741442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US" sz="2300" b="1">
                <a:solidFill>
                  <a:srgbClr val="FFFFFF"/>
                </a:solidFill>
              </a:rPr>
              <a:t>Introduction/Business Problem</a:t>
            </a:r>
            <a:endParaRPr lang="en-US" sz="2300">
              <a:solidFill>
                <a:srgbClr val="FFFFFF"/>
              </a:solidFill>
            </a:endParaRP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endParaRPr lang="tr-TR"/>
          </a:p>
          <a:p>
            <a:pPr>
              <a:lnSpc>
                <a:spcPct val="90000"/>
              </a:lnSpc>
            </a:pPr>
            <a:r>
              <a:rPr lang="en-US"/>
              <a:t>The City of New York is famous for its excelllent cuisine. It's food culture includes an array of international cuisines influenced by the city's immigrant history. </a:t>
            </a:r>
            <a:endParaRPr lang="tr-TR"/>
          </a:p>
          <a:p>
            <a:pPr marL="0" indent="0">
              <a:lnSpc>
                <a:spcPct val="90000"/>
              </a:lnSpc>
              <a:buNone/>
            </a:pPr>
            <a:endParaRPr lang="tr-TR"/>
          </a:p>
          <a:p>
            <a:pPr>
              <a:lnSpc>
                <a:spcPct val="90000"/>
              </a:lnSpc>
            </a:pPr>
            <a:r>
              <a:rPr lang="en-US"/>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a:p>
          <a:p>
            <a:pPr>
              <a:lnSpc>
                <a:spcPct val="90000"/>
              </a:lnSpc>
            </a:pPr>
            <a:endParaRPr lang="tr-TR"/>
          </a:p>
        </p:txBody>
      </p:sp>
    </p:spTree>
    <p:extLst>
      <p:ext uri="{BB962C8B-B14F-4D97-AF65-F5344CB8AC3E}">
        <p14:creationId xmlns:p14="http://schemas.microsoft.com/office/powerpoint/2010/main" val="161694284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tr-TR">
                <a:solidFill>
                  <a:srgbClr val="FFFFFF"/>
                </a:solidFill>
              </a:rPr>
              <a:t>Business Problem</a:t>
            </a: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endParaRPr lang="tr-TR" sz="1900"/>
          </a:p>
          <a:p>
            <a:pPr>
              <a:lnSpc>
                <a:spcPct val="90000"/>
              </a:lnSpc>
            </a:pPr>
            <a:r>
              <a:rPr lang="en-US" sz="190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pPr>
              <a:lnSpc>
                <a:spcPct val="90000"/>
              </a:lnSpc>
            </a:pPr>
            <a:endParaRPr lang="tr-TR" sz="1900"/>
          </a:p>
        </p:txBody>
      </p:sp>
    </p:spTree>
    <p:extLst>
      <p:ext uri="{BB962C8B-B14F-4D97-AF65-F5344CB8AC3E}">
        <p14:creationId xmlns:p14="http://schemas.microsoft.com/office/powerpoint/2010/main" val="34395021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graphicFrame>
        <p:nvGraphicFramePr>
          <p:cNvPr id="7" name="Content Placeholder 2">
            <a:extLst>
              <a:ext uri="{FF2B5EF4-FFF2-40B4-BE49-F238E27FC236}">
                <a16:creationId xmlns:a16="http://schemas.microsoft.com/office/drawing/2014/main" id="{5AE37E08-090C-40A9-90D7-AD1FA52B20E4}"/>
              </a:ext>
            </a:extLst>
          </p:cNvPr>
          <p:cNvGraphicFramePr>
            <a:graphicFrameLocks noGrp="1"/>
          </p:cNvGraphicFramePr>
          <p:nvPr>
            <p:ph idx="1"/>
          </p:nvPr>
        </p:nvGraphicFramePr>
        <p:xfrm>
          <a:off x="1154954" y="2415241"/>
          <a:ext cx="10396070" cy="2385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2546293" y="468592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Data Selection</a:t>
            </a:r>
          </a:p>
        </p:txBody>
      </p:sp>
      <p:sp useBgFill="1">
        <p:nvSpPr>
          <p:cNvPr id="19" name="Freeform: Shape 1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p:cNvSpPr>
            <a:spLocks noGrp="1"/>
          </p:cNvSpPr>
          <p:nvPr>
            <p:ph idx="1"/>
          </p:nvPr>
        </p:nvSpPr>
        <p:spPr>
          <a:xfrm>
            <a:off x="648931" y="2548281"/>
            <a:ext cx="5122606" cy="3658689"/>
          </a:xfrm>
        </p:spPr>
        <p:txBody>
          <a:bodyPr>
            <a:normAutofit/>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pic>
        <p:nvPicPr>
          <p:cNvPr id="7" name="Picture 6"/>
          <p:cNvPicPr>
            <a:picLocks noChangeAspect="1"/>
          </p:cNvPicPr>
          <p:nvPr/>
        </p:nvPicPr>
        <p:blipFill>
          <a:blip r:embed="rId3"/>
          <a:stretch>
            <a:fillRect/>
          </a:stretch>
        </p:blipFill>
        <p:spPr>
          <a:xfrm>
            <a:off x="6091916" y="3738724"/>
            <a:ext cx="5451627" cy="1281132"/>
          </a:xfrm>
          <a:prstGeom prst="rect">
            <a:avLst/>
          </a:prstGeom>
          <a:effectLst/>
        </p:spPr>
      </p:pic>
      <p:sp>
        <p:nvSpPr>
          <p:cNvPr id="8" name="TextBox 7"/>
          <p:cNvSpPr txBox="1"/>
          <p:nvPr/>
        </p:nvSpPr>
        <p:spPr>
          <a:xfrm>
            <a:off x="6091916" y="4891743"/>
            <a:ext cx="5451627" cy="128113"/>
          </a:xfrm>
          <a:prstGeom prst="rect">
            <a:avLst/>
          </a:prstGeom>
          <a:solidFill>
            <a:srgbClr val="000000">
              <a:alpha val="50000"/>
            </a:srgbClr>
          </a:solidFill>
          <a:ln>
            <a:noFill/>
          </a:ln>
        </p:spPr>
        <p:txBody>
          <a:bodyPr wrap="square" rtlCol="0">
            <a:noAutofit/>
          </a:bodyPr>
          <a:lstStyle/>
          <a:p>
            <a:pPr algn="ctr">
              <a:spcAft>
                <a:spcPts val="600"/>
              </a:spcAft>
            </a:pPr>
            <a:r>
              <a:rPr lang="en-US" sz="800">
                <a:solidFill>
                  <a:srgbClr val="FFFFFF"/>
                </a:solidFill>
              </a:rPr>
              <a:t>Table 2: Data frame containing geographic coordinates of our 5 shortlisted locations</a:t>
            </a:r>
          </a:p>
        </p:txBody>
      </p:sp>
    </p:spTree>
    <p:extLst>
      <p:ext uri="{BB962C8B-B14F-4D97-AF65-F5344CB8AC3E}">
        <p14:creationId xmlns:p14="http://schemas.microsoft.com/office/powerpoint/2010/main" val="9980961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Methodology</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53B10C52-8884-4A5C-AD23-75B1BFDC7DB9}"/>
              </a:ext>
            </a:extLst>
          </p:cNvPr>
          <p:cNvGraphicFramePr>
            <a:graphicFrameLocks noGrp="1"/>
          </p:cNvGraphicFramePr>
          <p:nvPr>
            <p:ph idx="1"/>
            <p:extLst>
              <p:ext uri="{D42A27DB-BD31-4B8C-83A1-F6EECF244321}">
                <p14:modId xmlns:p14="http://schemas.microsoft.com/office/powerpoint/2010/main" val="353076978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7469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3"/>
          <p:cNvPicPr/>
          <p:nvPr/>
        </p:nvPicPr>
        <p:blipFill>
          <a:blip r:embed="rId7"/>
          <a:stretch>
            <a:fillRect/>
          </a:stretch>
        </p:blipFill>
        <p:spPr>
          <a:xfrm>
            <a:off x="635458" y="748808"/>
            <a:ext cx="9150807" cy="2264825"/>
          </a:xfrm>
          <a:prstGeom prst="rect">
            <a:avLst/>
          </a:prstGeom>
          <a:effectLst/>
        </p:spPr>
      </p:pic>
      <p:sp>
        <p:nvSpPr>
          <p:cNvPr id="27" name="Freeform: Shape 26">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36915" y="3928983"/>
            <a:ext cx="9182945" cy="1793390"/>
          </a:xfrm>
        </p:spPr>
        <p:txBody>
          <a:bodyPr vert="horz" lIns="91440" tIns="45720" rIns="91440" bIns="45720" rtlCol="0" anchor="b">
            <a:normAutofit/>
          </a:bodyPr>
          <a:lstStyle/>
          <a:p>
            <a:r>
              <a:rPr lang="en-US" sz="6600" b="0" i="0" kern="1200">
                <a:solidFill>
                  <a:srgbClr val="EBEBEB"/>
                </a:solidFill>
                <a:latin typeface="+mj-lt"/>
                <a:ea typeface="+mj-ea"/>
                <a:cs typeface="+mj-cs"/>
              </a:rPr>
              <a:t>Methodology</a:t>
            </a:r>
          </a:p>
        </p:txBody>
      </p:sp>
      <p:sp>
        <p:nvSpPr>
          <p:cNvPr id="3" name="Content Placeholder 2"/>
          <p:cNvSpPr>
            <a:spLocks noGrp="1"/>
          </p:cNvSpPr>
          <p:nvPr>
            <p:ph idx="1"/>
          </p:nvPr>
        </p:nvSpPr>
        <p:spPr>
          <a:xfrm>
            <a:off x="636916" y="5722374"/>
            <a:ext cx="9182944" cy="487924"/>
          </a:xfrm>
        </p:spPr>
        <p:txBody>
          <a:bodyPr vert="horz" lIns="91440" tIns="45720" rIns="91440" bIns="45720" rtlCol="0" anchor="t">
            <a:normAutofit/>
          </a:bodyPr>
          <a:lstStyle/>
          <a:p>
            <a:pPr marL="0" indent="0">
              <a:buNone/>
            </a:pPr>
            <a:r>
              <a:rPr lang="en-US" cap="all">
                <a:solidFill>
                  <a:schemeClr val="tx2">
                    <a:lumMod val="40000"/>
                    <a:lumOff val="60000"/>
                  </a:schemeClr>
                </a:solidFill>
              </a:rPr>
              <a:t> </a:t>
            </a:r>
          </a:p>
        </p:txBody>
      </p:sp>
    </p:spTree>
    <p:extLst>
      <p:ext uri="{BB962C8B-B14F-4D97-AF65-F5344CB8AC3E}">
        <p14:creationId xmlns:p14="http://schemas.microsoft.com/office/powerpoint/2010/main" val="6205330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1448971" y="1269615"/>
            <a:ext cx="8004518" cy="4130034"/>
          </a:xfrm>
          <a:prstGeom prst="rect">
            <a:avLst/>
          </a:prstGeom>
        </p:spPr>
      </p:pic>
      <p:sp>
        <p:nvSpPr>
          <p:cNvPr id="6" name="Rectangle 5"/>
          <p:cNvSpPr/>
          <p:nvPr/>
        </p:nvSpPr>
        <p:spPr>
          <a:xfrm>
            <a:off x="4734168" y="563059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a:solidFill>
                  <a:srgbClr val="EBEBEB"/>
                </a:solidFill>
              </a:rPr>
              <a:t>Methodology</a:t>
            </a:r>
          </a:p>
        </p:txBody>
      </p:sp>
      <p:sp useBgFill="1">
        <p:nvSpPr>
          <p:cNvPr id="15" name="Freeform: Shape 1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Picture 3"/>
          <p:cNvPicPr/>
          <p:nvPr/>
        </p:nvPicPr>
        <p:blipFill>
          <a:blip r:embed="rId3"/>
          <a:stretch>
            <a:fillRect/>
          </a:stretch>
        </p:blipFill>
        <p:spPr>
          <a:xfrm>
            <a:off x="653484" y="3282150"/>
            <a:ext cx="5451627" cy="2194279"/>
          </a:xfrm>
          <a:prstGeom prst="rect">
            <a:avLst/>
          </a:prstGeom>
          <a:effectLst/>
        </p:spPr>
      </p:pic>
      <p:sp>
        <p:nvSpPr>
          <p:cNvPr id="3" name="Content Placeholder 2"/>
          <p:cNvSpPr>
            <a:spLocks noGrp="1"/>
          </p:cNvSpPr>
          <p:nvPr>
            <p:ph idx="1"/>
          </p:nvPr>
        </p:nvSpPr>
        <p:spPr>
          <a:xfrm>
            <a:off x="6421089" y="2548281"/>
            <a:ext cx="5122606" cy="3658689"/>
          </a:xfrm>
        </p:spPr>
        <p:txBody>
          <a:bodyPr>
            <a:normAutofit/>
          </a:bodyPr>
          <a:lstStyle/>
          <a:p>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a:p>
          <a:p>
            <a:endParaRPr lang="en-US"/>
          </a:p>
        </p:txBody>
      </p:sp>
    </p:spTree>
    <p:extLst>
      <p:ext uri="{BB962C8B-B14F-4D97-AF65-F5344CB8AC3E}">
        <p14:creationId xmlns:p14="http://schemas.microsoft.com/office/powerpoint/2010/main" val="401891390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Capstone Project - The Battle of Neighborhoods </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1) BY:FG</dc:title>
  <dc:creator>Fatemeh Goodarzi</dc:creator>
  <cp:lastModifiedBy>Fatemeh Goodarzi</cp:lastModifiedBy>
  <cp:revision>2</cp:revision>
  <dcterms:created xsi:type="dcterms:W3CDTF">2021-01-02T20:35:33Z</dcterms:created>
  <dcterms:modified xsi:type="dcterms:W3CDTF">2021-01-02T20:36:13Z</dcterms:modified>
</cp:coreProperties>
</file>