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gif" ContentType="image/gif"/>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4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5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5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5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6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6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6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6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6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6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7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7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7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7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7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7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8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8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en-US" sz="1800" spc="-1" strike="noStrike">
              <a:solidFill>
                <a:srgbClr val="000000"/>
              </a:solidFill>
              <a:latin typeface="Segoe UI Light"/>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800" spc="-1" strike="noStrike">
              <a:solidFill>
                <a:srgbClr val="000000"/>
              </a:solidFill>
              <a:latin typeface="Segoe UI Light"/>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800" spc="-1" strike="noStrike">
              <a:solidFill>
                <a:srgbClr val="000000"/>
              </a:solidFill>
              <a:latin typeface="Segoe UI Ligh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838080" y="6356520"/>
            <a:ext cx="2742840" cy="364680"/>
          </a:xfrm>
          <a:prstGeom prst="rect">
            <a:avLst/>
          </a:prstGeom>
        </p:spPr>
        <p:txBody>
          <a:bodyPr anchor="ctr">
            <a:noAutofit/>
          </a:bodyPr>
          <a:p>
            <a:pPr>
              <a:lnSpc>
                <a:spcPct val="100000"/>
              </a:lnSpc>
            </a:pPr>
            <a:fld id="{F3A17348-E21D-42EB-B79A-F6B09B6888D5}" type="datetime1">
              <a:rPr b="0" lang="en-US" sz="1200" spc="-1" strike="noStrike">
                <a:solidFill>
                  <a:srgbClr val="8b8b8b"/>
                </a:solidFill>
                <a:latin typeface="Segoe UI Light"/>
              </a:rPr>
              <a:t>07/02/2022</a:t>
            </a:fld>
            <a:endParaRPr b="0" lang="en-US" sz="1200" spc="-1" strike="noStrike">
              <a:latin typeface="Times New Roman"/>
            </a:endParaRPr>
          </a:p>
        </p:txBody>
      </p:sp>
      <p:sp>
        <p:nvSpPr>
          <p:cNvPr id="1" name="PlaceHolder 2"/>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2" name="PlaceHolder 3"/>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CD25A9E6-47B8-41A9-A0E6-3F2FD7B0DB8F}" type="slidenum">
              <a:rPr b="0" lang="en-US" sz="1200" spc="-1" strike="noStrike">
                <a:solidFill>
                  <a:srgbClr val="8b8b8b"/>
                </a:solidFill>
                <a:latin typeface="Segoe UI Light"/>
              </a:rPr>
              <a:t>&lt;number&gt;</a:t>
            </a:fld>
            <a:endParaRPr b="0" lang="en-US" sz="12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Segoe UI Light"/>
              </a:rPr>
              <a:t>Click to edit the title text format</a:t>
            </a:r>
            <a:endParaRPr b="0" lang="en-US" sz="1800" spc="-1" strike="noStrike">
              <a:solidFill>
                <a:srgbClr val="000000"/>
              </a:solidFill>
              <a:latin typeface="Segoe UI Light"/>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Segoe UI Light"/>
              </a:rPr>
              <a:t>Click to edit the outline text format</a:t>
            </a:r>
            <a:endParaRPr b="0" lang="en-US" sz="28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Segoe UI Light"/>
              </a:rPr>
              <a:t>Second Outline Level</a:t>
            </a:r>
            <a:endParaRPr b="0" lang="en-US" sz="20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Segoe UI Light"/>
              </a:rPr>
              <a:t>Third Outline Level</a:t>
            </a:r>
            <a:endParaRPr b="0" lang="en-US" sz="18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Segoe UI Light"/>
              </a:rPr>
              <a:t>Fourth Outline Level</a:t>
            </a:r>
            <a:endParaRPr b="0" lang="en-US" sz="18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1" lang="en-US" sz="4400" spc="-1" strike="noStrike">
                <a:solidFill>
                  <a:srgbClr val="000000"/>
                </a:solidFill>
                <a:latin typeface="Segoe UI "/>
              </a:rPr>
              <a:t>Click to edit Master title style</a:t>
            </a:r>
            <a:endParaRPr b="0" lang="en-US" sz="4400" spc="-1" strike="noStrike">
              <a:solidFill>
                <a:srgbClr val="000000"/>
              </a:solidFill>
              <a:latin typeface="Segoe UI Light"/>
            </a:endParaRPr>
          </a:p>
        </p:txBody>
      </p:sp>
      <p:sp>
        <p:nvSpPr>
          <p:cNvPr id="42"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18B8B477-9DFB-4E65-B885-8A2B57AAEA88}" type="datetime1">
              <a:rPr b="0" lang="en-US" sz="1200" spc="-1" strike="noStrike">
                <a:solidFill>
                  <a:srgbClr val="8b8b8b"/>
                </a:solidFill>
                <a:latin typeface="Segoe UI Light"/>
              </a:rPr>
              <a:t>07/02/2022</a:t>
            </a:fld>
            <a:endParaRPr b="0" lang="en-US" sz="1200" spc="-1" strike="noStrike">
              <a:latin typeface="Times New Roman"/>
            </a:endParaRPr>
          </a:p>
        </p:txBody>
      </p:sp>
      <p:sp>
        <p:nvSpPr>
          <p:cNvPr id="43"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4"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E694A645-8FCD-4D78-B471-1B6909B0CF82}" type="slidenum">
              <a:rPr b="0" lang="en-US" sz="1200" spc="-1" strike="noStrike">
                <a:solidFill>
                  <a:srgbClr val="8b8b8b"/>
                </a:solidFill>
                <a:latin typeface="Segoe UI Light"/>
              </a:rPr>
              <a:t>&lt;number&gt;</a:t>
            </a:fld>
            <a:endParaRPr b="0" lang="en-US" sz="12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Segoe UI Light"/>
              </a:rPr>
              <a:t>Click to edit the outline text format</a:t>
            </a:r>
            <a:endParaRPr b="0" lang="en-US" sz="2800" spc="-1" strike="noStrike">
              <a:solidFill>
                <a:srgbClr val="000000"/>
              </a:solidFill>
              <a:latin typeface="Segoe UI Light"/>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Segoe UI Light"/>
              </a:rPr>
              <a:t>Second Outline Level</a:t>
            </a:r>
            <a:endParaRPr b="0" lang="en-US" sz="2000" spc="-1" strike="noStrike">
              <a:solidFill>
                <a:srgbClr val="000000"/>
              </a:solidFill>
              <a:latin typeface="Segoe UI Light"/>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Segoe UI Light"/>
              </a:rPr>
              <a:t>Third Outline Level</a:t>
            </a:r>
            <a:endParaRPr b="0" lang="en-US" sz="1800" spc="-1" strike="noStrike">
              <a:solidFill>
                <a:srgbClr val="000000"/>
              </a:solidFill>
              <a:latin typeface="Segoe UI Light"/>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Segoe UI Light"/>
              </a:rPr>
              <a:t>Fourth Outline Level</a:t>
            </a:r>
            <a:endParaRPr b="0" lang="en-US" sz="1800" spc="-1" strike="noStrike">
              <a:solidFill>
                <a:srgbClr val="000000"/>
              </a:solidFill>
              <a:latin typeface="Segoe UI Light"/>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Segoe UI Light"/>
              </a:rPr>
              <a:t>Fifth Outline Level</a:t>
            </a:r>
            <a:endParaRPr b="0" lang="en-US" sz="2000" spc="-1" strike="noStrike">
              <a:solidFill>
                <a:srgbClr val="000000"/>
              </a:solidFill>
              <a:latin typeface="Segoe UI Light"/>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Segoe UI Light"/>
              </a:rPr>
              <a:t>Sixth Outline Level</a:t>
            </a:r>
            <a:endParaRPr b="0" lang="en-US" sz="2000" spc="-1" strike="noStrike">
              <a:solidFill>
                <a:srgbClr val="000000"/>
              </a:solidFill>
              <a:latin typeface="Segoe UI Light"/>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Segoe UI Light"/>
              </a:rPr>
              <a:t>Seventh Outline Level</a:t>
            </a:r>
            <a:endParaRPr b="0" lang="en-US" sz="2000" spc="-1" strike="noStrike">
              <a:solidFill>
                <a:srgbClr val="000000"/>
              </a:solidFill>
              <a:latin typeface="Segoe UI Light"/>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0" y="0"/>
            <a:ext cx="5360760" cy="6883560"/>
          </a:xfrm>
          <a:custGeom>
            <a:avLst/>
            <a:gdLst/>
            <a:ah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83" name="CustomShape 2"/>
          <p:cNvSpPr/>
          <p:nvPr/>
        </p:nvSpPr>
        <p:spPr>
          <a:xfrm flipH="1">
            <a:off x="8846640" y="6120"/>
            <a:ext cx="3356280" cy="156168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4" name="CustomShape 3"/>
          <p:cNvSpPr/>
          <p:nvPr/>
        </p:nvSpPr>
        <p:spPr>
          <a:xfrm>
            <a:off x="5361120" y="362880"/>
            <a:ext cx="1561680" cy="406080"/>
          </a:xfrm>
          <a:prstGeom prst="rect">
            <a:avLst/>
          </a:prstGeom>
          <a:noFill/>
          <a:ln>
            <a:noFill/>
          </a:ln>
        </p:spPr>
        <p:style>
          <a:lnRef idx="0"/>
          <a:fillRef idx="0"/>
          <a:effectRef idx="0"/>
          <a:fontRef idx="minor"/>
        </p:style>
        <p:txBody>
          <a:bodyPr lIns="90000" rIns="90000" tIns="45000" bIns="45000">
            <a:noAutofit/>
          </a:bodyPr>
          <a:p>
            <a:pPr>
              <a:lnSpc>
                <a:spcPct val="90000"/>
              </a:lnSpc>
            </a:pPr>
            <a:r>
              <a:rPr b="1" lang="fa-IR" sz="2400" spc="-1" strike="noStrike">
                <a:solidFill>
                  <a:srgbClr val="333c47"/>
                </a:solidFill>
                <a:latin typeface="Arial Unicode MS"/>
                <a:cs typeface="B Kamran"/>
              </a:rPr>
              <a:t>به نام خدا</a:t>
            </a:r>
            <a:endParaRPr b="0" lang="en-US" sz="2400" spc="-1" strike="noStrike">
              <a:latin typeface="Arial"/>
            </a:endParaRPr>
          </a:p>
        </p:txBody>
      </p:sp>
      <p:sp>
        <p:nvSpPr>
          <p:cNvPr id="85" name="CustomShape 4"/>
          <p:cNvSpPr/>
          <p:nvPr/>
        </p:nvSpPr>
        <p:spPr>
          <a:xfrm>
            <a:off x="3028320" y="1404720"/>
            <a:ext cx="9026280" cy="5138280"/>
          </a:xfrm>
          <a:prstGeom prst="rect">
            <a:avLst/>
          </a:prstGeom>
          <a:noFill/>
          <a:ln>
            <a:noFill/>
          </a:ln>
        </p:spPr>
        <p:style>
          <a:lnRef idx="0"/>
          <a:fillRef idx="0"/>
          <a:effectRef idx="0"/>
          <a:fontRef idx="minor"/>
        </p:style>
        <p:txBody>
          <a:bodyPr lIns="90000" rIns="90000" tIns="45000" bIns="45000">
            <a:normAutofit fontScale="56000"/>
          </a:bodyPr>
          <a:p>
            <a:pPr algn="ctr" rtl="1">
              <a:lnSpc>
                <a:spcPct val="90000"/>
              </a:lnSpc>
            </a:pPr>
            <a:r>
              <a:rPr b="1" lang="en-US" sz="5800" spc="-1" strike="noStrike">
                <a:solidFill>
                  <a:srgbClr val="2bbbc7"/>
                </a:solidFill>
                <a:latin typeface="Arial Unicode MS"/>
                <a:ea typeface="Arial Unicode MS"/>
              </a:rPr>
              <a:t> </a:t>
            </a:r>
            <a:r>
              <a:rPr b="1" lang="en-US" sz="5800" spc="-1" strike="noStrike">
                <a:solidFill>
                  <a:srgbClr val="2bbbc7"/>
                </a:solidFill>
                <a:latin typeface="Arial Unicode MS"/>
                <a:ea typeface="Arial Unicode MS"/>
              </a:rPr>
              <a:t>Fraud Detection System</a:t>
            </a:r>
            <a:endParaRPr b="0" lang="en-US" sz="5800" spc="-1" strike="noStrike">
              <a:latin typeface="Arial"/>
            </a:endParaRPr>
          </a:p>
          <a:p>
            <a:pPr algn="ctr" rtl="1">
              <a:lnSpc>
                <a:spcPct val="90000"/>
              </a:lnSpc>
            </a:pPr>
            <a:endParaRPr b="0" lang="en-US" sz="5800" spc="-1" strike="noStrike">
              <a:latin typeface="Arial"/>
            </a:endParaRPr>
          </a:p>
          <a:p>
            <a:pPr algn="r" rtl="1">
              <a:lnSpc>
                <a:spcPct val="90000"/>
              </a:lnSpc>
            </a:pPr>
            <a:r>
              <a:rPr b="1" lang="en-US" sz="3500" spc="-1" strike="noStrike">
                <a:solidFill>
                  <a:srgbClr val="00895b"/>
                </a:solidFill>
                <a:latin typeface="Arabic Typesetting"/>
                <a:ea typeface="Arial Unicode MS"/>
              </a:rPr>
              <a:t>Medical Fraud and Abuse Detection System Based on Machine Learning</a:t>
            </a:r>
            <a:endParaRPr b="0" lang="en-US" sz="3500" spc="-1" strike="noStrike">
              <a:latin typeface="Arial"/>
            </a:endParaRPr>
          </a:p>
          <a:p>
            <a:pPr algn="ctr" rtl="1">
              <a:lnSpc>
                <a:spcPct val="90000"/>
              </a:lnSpc>
            </a:pPr>
            <a:endParaRPr b="0" lang="en-US" sz="3500" spc="-1" strike="noStrike">
              <a:latin typeface="Arial"/>
            </a:endParaRPr>
          </a:p>
          <a:p>
            <a:pPr algn="ctr" rtl="1">
              <a:lnSpc>
                <a:spcPct val="90000"/>
              </a:lnSpc>
            </a:pPr>
            <a:r>
              <a:rPr b="1" lang="fa-IR" sz="4100" spc="-1" strike="noStrike">
                <a:solidFill>
                  <a:srgbClr val="2bbbc7"/>
                </a:solidFill>
                <a:latin typeface="Arial Unicode MS"/>
                <a:cs typeface="B Kamran"/>
              </a:rPr>
              <a:t>محیا غلامرضایی</a:t>
            </a:r>
            <a:endParaRPr b="0" lang="en-US" sz="4100" spc="-1" strike="noStrike">
              <a:latin typeface="Arial"/>
            </a:endParaRPr>
          </a:p>
          <a:p>
            <a:pPr algn="ctr" rtl="1">
              <a:lnSpc>
                <a:spcPct val="90000"/>
              </a:lnSpc>
            </a:pPr>
            <a:endParaRPr b="0" lang="en-US" sz="4100" spc="-1" strike="noStrike">
              <a:latin typeface="Arial"/>
            </a:endParaRPr>
          </a:p>
          <a:p>
            <a:pPr algn="ctr" rtl="1">
              <a:lnSpc>
                <a:spcPct val="90000"/>
              </a:lnSpc>
            </a:pPr>
            <a:endParaRPr b="0" lang="en-US" sz="4100" spc="-1" strike="noStrike">
              <a:latin typeface="Arial"/>
            </a:endParaRPr>
          </a:p>
          <a:p>
            <a:pPr algn="ctr" rtl="1">
              <a:lnSpc>
                <a:spcPct val="90000"/>
              </a:lnSpc>
            </a:pPr>
            <a:endParaRPr b="0" lang="en-US" sz="4100" spc="-1" strike="noStrike">
              <a:latin typeface="Arial"/>
            </a:endParaRPr>
          </a:p>
          <a:p>
            <a:pPr algn="ctr" rtl="1">
              <a:lnSpc>
                <a:spcPct val="90000"/>
              </a:lnSpc>
            </a:pPr>
            <a:r>
              <a:rPr b="1" lang="fa-IR" sz="3900" spc="-1" strike="noStrike">
                <a:solidFill>
                  <a:srgbClr val="2bbbc7"/>
                </a:solidFill>
                <a:latin typeface="Arial Unicode MS"/>
                <a:cs typeface="B Kamran"/>
              </a:rPr>
              <a:t>دانشگاه سمنان</a:t>
            </a:r>
            <a:r>
              <a:rPr b="1" lang="en-US" sz="3500" spc="-1" strike="noStrike">
                <a:solidFill>
                  <a:srgbClr val="2bbbc7"/>
                </a:solidFill>
                <a:latin typeface="Arial Unicode MS"/>
                <a:ea typeface="Arial Unicode MS"/>
              </a:rPr>
              <a:t> </a:t>
            </a:r>
            <a:endParaRPr b="0" lang="en-US" sz="3500" spc="-1" strike="noStrike">
              <a:latin typeface="Arial"/>
            </a:endParaRPr>
          </a:p>
          <a:p>
            <a:pPr algn="ctr" rtl="1">
              <a:lnSpc>
                <a:spcPct val="90000"/>
              </a:lnSpc>
            </a:pPr>
            <a:endParaRPr b="0" lang="en-US" sz="3500" spc="-1" strike="noStrike">
              <a:latin typeface="Arial"/>
            </a:endParaRPr>
          </a:p>
          <a:p>
            <a:pPr algn="ctr" rtl="1">
              <a:lnSpc>
                <a:spcPct val="90000"/>
              </a:lnSpc>
            </a:pPr>
            <a:r>
              <a:rPr b="1" lang="fa-IR" sz="3500" spc="-1" strike="noStrike">
                <a:solidFill>
                  <a:srgbClr val="2bbbc7"/>
                </a:solidFill>
                <a:latin typeface="Arial Unicode MS"/>
                <a:cs typeface="B Kamran"/>
              </a:rPr>
              <a:t>دی ماه </a:t>
            </a:r>
            <a:r>
              <a:rPr b="1" lang="en-US" sz="3500" spc="-1" strike="noStrike">
                <a:solidFill>
                  <a:srgbClr val="2bbbc7"/>
                </a:solidFill>
                <a:latin typeface="Arial Unicode MS"/>
                <a:ea typeface="Arial Unicode MS"/>
              </a:rPr>
              <a:t>1400</a:t>
            </a:r>
            <a:endParaRPr b="0" lang="en-US" sz="3500" spc="-1" strike="noStrike">
              <a:latin typeface="Arial"/>
            </a:endParaRPr>
          </a:p>
        </p:txBody>
      </p:sp>
      <p:pic>
        <p:nvPicPr>
          <p:cNvPr id="86" name="Picture 2" descr="http://golestan.semnan.ac.ir/univ/img/unvarm.gif"/>
          <p:cNvPicPr/>
          <p:nvPr/>
        </p:nvPicPr>
        <p:blipFill>
          <a:blip r:embed="rId1"/>
          <a:stretch/>
        </p:blipFill>
        <p:spPr>
          <a:xfrm>
            <a:off x="319680" y="460440"/>
            <a:ext cx="2231640" cy="18882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838080" y="4431960"/>
            <a:ext cx="4228920" cy="191880"/>
          </a:xfrm>
          <a:prstGeom prst="rect">
            <a:avLst/>
          </a:prstGeom>
          <a:noFill/>
          <a:ln>
            <a:noFill/>
          </a:ln>
        </p:spPr>
        <p:style>
          <a:lnRef idx="0"/>
          <a:fillRef idx="0"/>
          <a:effectRef idx="0"/>
          <a:fontRef idx="minor"/>
        </p:style>
        <p:txBody>
          <a:bodyPr lIns="0" rIns="0" tIns="0" bIns="0">
            <a:spAutoFit/>
          </a:bodyPr>
          <a:p>
            <a:pPr>
              <a:lnSpc>
                <a:spcPct val="90000"/>
              </a:lnSpc>
              <a:spcBef>
                <a:spcPts val="1001"/>
              </a:spcBef>
              <a:tabLst>
                <a:tab algn="l" pos="0"/>
              </a:tabLst>
            </a:pPr>
            <a:r>
              <a:rPr b="0" lang="en-ID" sz="1400" spc="-1" strike="noStrike">
                <a:solidFill>
                  <a:srgbClr val="ffffff"/>
                </a:solidFill>
                <a:latin typeface="Segoe UI Light"/>
              </a:rPr>
              <a:t>,</a:t>
            </a:r>
            <a:endParaRPr b="0" lang="en-US" sz="1400" spc="-1" strike="noStrike">
              <a:latin typeface="Arial"/>
            </a:endParaRPr>
          </a:p>
        </p:txBody>
      </p:sp>
      <p:sp>
        <p:nvSpPr>
          <p:cNvPr id="171" name="CustomShape 2"/>
          <p:cNvSpPr/>
          <p:nvPr/>
        </p:nvSpPr>
        <p:spPr>
          <a:xfrm>
            <a:off x="0" y="0"/>
            <a:ext cx="5312520" cy="195768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72" name="TextShape 3"/>
          <p:cNvSpPr txBox="1"/>
          <p:nvPr/>
        </p:nvSpPr>
        <p:spPr>
          <a:xfrm>
            <a:off x="8610480" y="6356520"/>
            <a:ext cx="2742840" cy="364680"/>
          </a:xfrm>
          <a:prstGeom prst="rect">
            <a:avLst/>
          </a:prstGeom>
          <a:noFill/>
          <a:ln>
            <a:noFill/>
          </a:ln>
        </p:spPr>
        <p:txBody>
          <a:bodyPr anchor="ctr">
            <a:noAutofit/>
          </a:bodyPr>
          <a:p>
            <a:pPr algn="r">
              <a:lnSpc>
                <a:spcPct val="100000"/>
              </a:lnSpc>
            </a:pPr>
            <a:fld id="{51B825EC-5958-4EC7-BA85-6A34B5828A7B}" type="slidenum">
              <a:rPr b="0" lang="en-US" sz="1200" spc="-1" strike="noStrike">
                <a:solidFill>
                  <a:srgbClr val="8b8b8b"/>
                </a:solidFill>
                <a:latin typeface="Segoe UI Light"/>
              </a:rPr>
              <a:t>&lt;number&gt;</a:t>
            </a:fld>
            <a:endParaRPr b="0" lang="en-US" sz="1200" spc="-1" strike="noStrike">
              <a:latin typeface="Times New Roman"/>
            </a:endParaRPr>
          </a:p>
        </p:txBody>
      </p:sp>
      <p:sp>
        <p:nvSpPr>
          <p:cNvPr id="173" name="CustomShape 4"/>
          <p:cNvSpPr/>
          <p:nvPr/>
        </p:nvSpPr>
        <p:spPr>
          <a:xfrm rot="10800000">
            <a:off x="7709760" y="5938920"/>
            <a:ext cx="4482360" cy="93672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74" name="CustomShape 5"/>
          <p:cNvSpPr/>
          <p:nvPr/>
        </p:nvSpPr>
        <p:spPr>
          <a:xfrm>
            <a:off x="10995840" y="5798880"/>
            <a:ext cx="659880" cy="659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75" name="CustomShape 6"/>
          <p:cNvSpPr/>
          <p:nvPr/>
        </p:nvSpPr>
        <p:spPr>
          <a:xfrm>
            <a:off x="10880280" y="5938920"/>
            <a:ext cx="753480" cy="359640"/>
          </a:xfrm>
          <a:prstGeom prst="rect">
            <a:avLst/>
          </a:prstGeom>
          <a:noFill/>
          <a:ln>
            <a:noFill/>
          </a:ln>
        </p:spPr>
        <p:style>
          <a:lnRef idx="0"/>
          <a:fillRef idx="0"/>
          <a:effectRef idx="0"/>
          <a:fontRef idx="minor"/>
        </p:style>
        <p:txBody>
          <a:bodyPr anchor="ctr">
            <a:noAutofit/>
          </a:bodyPr>
          <a:p>
            <a:pPr algn="r">
              <a:lnSpc>
                <a:spcPct val="100000"/>
              </a:lnSpc>
            </a:pPr>
            <a:r>
              <a:rPr b="0" lang="en-US" sz="2400" spc="-1" strike="noStrike">
                <a:solidFill>
                  <a:srgbClr val="232c38"/>
                </a:solidFill>
                <a:latin typeface="Segoe UI Light"/>
              </a:rPr>
              <a:t>8/10</a:t>
            </a:r>
            <a:endParaRPr b="0" lang="en-US" sz="2400" spc="-1" strike="noStrike">
              <a:latin typeface="Arial"/>
            </a:endParaRPr>
          </a:p>
        </p:txBody>
      </p:sp>
      <p:sp>
        <p:nvSpPr>
          <p:cNvPr id="176" name="CustomShape 7"/>
          <p:cNvSpPr/>
          <p:nvPr/>
        </p:nvSpPr>
        <p:spPr>
          <a:xfrm>
            <a:off x="10891800" y="5938920"/>
            <a:ext cx="741960" cy="359640"/>
          </a:xfrm>
          <a:prstGeom prst="rect">
            <a:avLst/>
          </a:prstGeom>
          <a:noFill/>
          <a:ln>
            <a:noFill/>
          </a:ln>
        </p:spPr>
        <p:style>
          <a:lnRef idx="0"/>
          <a:fillRef idx="0"/>
          <a:effectRef idx="0"/>
          <a:fontRef idx="minor"/>
        </p:style>
        <p:txBody>
          <a:bodyPr anchor="ctr">
            <a:noAutofit/>
          </a:bodyPr>
          <a:p>
            <a:pPr algn="r">
              <a:lnSpc>
                <a:spcPct val="100000"/>
              </a:lnSpc>
            </a:pPr>
            <a:r>
              <a:rPr b="0" lang="en-US" sz="2400" spc="-1" strike="noStrike">
                <a:solidFill>
                  <a:srgbClr val="232c38"/>
                </a:solidFill>
                <a:latin typeface="Segoe UI Light"/>
              </a:rPr>
              <a:t>/10</a:t>
            </a:r>
            <a:endParaRPr b="0" lang="en-US" sz="2400" spc="-1" strike="noStrike">
              <a:latin typeface="Arial"/>
            </a:endParaRPr>
          </a:p>
        </p:txBody>
      </p:sp>
      <p:sp>
        <p:nvSpPr>
          <p:cNvPr id="177" name="CustomShape 8"/>
          <p:cNvSpPr/>
          <p:nvPr/>
        </p:nvSpPr>
        <p:spPr>
          <a:xfrm>
            <a:off x="990720" y="1245960"/>
            <a:ext cx="10515240" cy="3552120"/>
          </a:xfrm>
          <a:prstGeom prst="rect">
            <a:avLst/>
          </a:prstGeom>
          <a:noFill/>
          <a:ln>
            <a:noFill/>
          </a:ln>
        </p:spPr>
        <p:style>
          <a:lnRef idx="0"/>
          <a:fillRef idx="0"/>
          <a:effectRef idx="0"/>
          <a:fontRef idx="minor"/>
        </p:style>
        <p:txBody>
          <a:bodyPr lIns="90000" rIns="90000" tIns="45000" bIns="45000">
            <a:normAutofit/>
          </a:bodyPr>
          <a:p>
            <a:pPr algn="just" rtl="1">
              <a:lnSpc>
                <a:spcPct val="90000"/>
              </a:lnSpc>
            </a:pPr>
            <a:r>
              <a:rPr b="1" lang="en-US" sz="3200" spc="-1" strike="noStrike">
                <a:solidFill>
                  <a:srgbClr val="000000"/>
                </a:solidFill>
                <a:latin typeface="Segoe UI "/>
              </a:rPr>
              <a:t> </a:t>
            </a:r>
            <a:r>
              <a:rPr b="1" lang="fa-IR" sz="3200" spc="-1" strike="noStrike">
                <a:solidFill>
                  <a:srgbClr val="404040"/>
                </a:solidFill>
                <a:latin typeface="Segoe UI "/>
                <a:cs typeface="B Kamran"/>
              </a:rPr>
              <a:t>الگوهای زیر در رکوردهای غیرعادی نهایی یافت می شود:</a:t>
            </a:r>
            <a:endParaRPr b="0" lang="en-US" sz="3200" spc="-1" strike="noStrike">
              <a:latin typeface="Arial"/>
            </a:endParaRPr>
          </a:p>
        </p:txBody>
      </p:sp>
      <p:sp>
        <p:nvSpPr>
          <p:cNvPr id="178" name="CustomShape 9"/>
          <p:cNvSpPr/>
          <p:nvPr/>
        </p:nvSpPr>
        <p:spPr>
          <a:xfrm>
            <a:off x="-510480" y="1712880"/>
            <a:ext cx="9168120" cy="5576760"/>
          </a:xfrm>
          <a:prstGeom prst="rect">
            <a:avLst/>
          </a:prstGeom>
          <a:noFill/>
          <a:ln>
            <a:noFill/>
          </a:ln>
        </p:spPr>
        <p:style>
          <a:lnRef idx="0"/>
          <a:fillRef idx="0"/>
          <a:effectRef idx="0"/>
          <a:fontRef idx="minor"/>
        </p:style>
        <p:txBody>
          <a:bodyPr wrap="none" lIns="90000" rIns="90000" tIns="45000" bIns="45000">
            <a:spAutoFit/>
          </a:bodyPr>
          <a:p>
            <a:pPr marL="343080" indent="-342720">
              <a:lnSpc>
                <a:spcPct val="150000"/>
              </a:lnSpc>
              <a:buClr>
                <a:srgbClr val="2bbbc7"/>
              </a:buClr>
              <a:buFont typeface="StarSymbol"/>
              <a:buAutoNum type="arabicPeriod"/>
            </a:pPr>
            <a:r>
              <a:rPr b="1" lang="en-US" sz="3600" spc="-1" strike="noStrike">
                <a:solidFill>
                  <a:srgbClr val="2bbbc7"/>
                </a:solidFill>
                <a:latin typeface="Segoe UI Light"/>
              </a:rPr>
              <a:t>Drug dosage abuse</a:t>
            </a:r>
            <a:endParaRPr b="0" lang="en-US" sz="3600" spc="-1" strike="noStrike">
              <a:latin typeface="Arial"/>
            </a:endParaRPr>
          </a:p>
          <a:p>
            <a:pPr marL="343080" indent="-342720">
              <a:lnSpc>
                <a:spcPct val="150000"/>
              </a:lnSpc>
              <a:buClr>
                <a:srgbClr val="2bbbc7"/>
              </a:buClr>
              <a:buFont typeface="StarSymbol"/>
              <a:buAutoNum type="arabicPeriod"/>
            </a:pPr>
            <a:r>
              <a:rPr b="1" lang="en-US" sz="3600" spc="-1" strike="noStrike">
                <a:solidFill>
                  <a:srgbClr val="2bbbc7"/>
                </a:solidFill>
                <a:latin typeface="Segoe UI Light"/>
              </a:rPr>
              <a:t>Duplicate test</a:t>
            </a:r>
            <a:endParaRPr b="0" lang="en-US" sz="3600" spc="-1" strike="noStrike">
              <a:latin typeface="Arial"/>
            </a:endParaRPr>
          </a:p>
          <a:p>
            <a:pPr>
              <a:lnSpc>
                <a:spcPct val="150000"/>
              </a:lnSpc>
            </a:pPr>
            <a:r>
              <a:rPr b="1" lang="en-US" sz="3600" spc="-1" strike="noStrike">
                <a:solidFill>
                  <a:srgbClr val="2bbbc7"/>
                </a:solidFill>
                <a:latin typeface="Segoe UI Light"/>
              </a:rPr>
              <a:t>3. Unrelated drugs</a:t>
            </a:r>
            <a:endParaRPr b="0" lang="en-US" sz="3600" spc="-1" strike="noStrike">
              <a:latin typeface="Arial"/>
            </a:endParaRPr>
          </a:p>
          <a:p>
            <a:pPr>
              <a:lnSpc>
                <a:spcPct val="150000"/>
              </a:lnSpc>
            </a:pPr>
            <a:r>
              <a:rPr b="1" lang="en-US" sz="3600" spc="-1" strike="noStrike">
                <a:solidFill>
                  <a:srgbClr val="2bbbc7"/>
                </a:solidFill>
                <a:latin typeface="Segoe UI Light"/>
              </a:rPr>
              <a:t>4. Unrelated service</a:t>
            </a:r>
            <a:endParaRPr b="0" lang="en-US" sz="3600" spc="-1" strike="noStrike">
              <a:latin typeface="Arial"/>
            </a:endParaRPr>
          </a:p>
          <a:p>
            <a:pPr>
              <a:lnSpc>
                <a:spcPct val="150000"/>
              </a:lnSpc>
            </a:pPr>
            <a:r>
              <a:rPr b="1" lang="en-US" sz="3600" spc="-1" strike="noStrike">
                <a:solidFill>
                  <a:srgbClr val="2bbbc7"/>
                </a:solidFill>
                <a:latin typeface="Segoe UI Light"/>
              </a:rPr>
              <a:t>5. Drugs with similar effects abuse</a:t>
            </a:r>
            <a:endParaRPr b="0" lang="en-US" sz="3600" spc="-1" strike="noStrike">
              <a:latin typeface="Arial"/>
            </a:endParaRPr>
          </a:p>
          <a:p>
            <a:pPr>
              <a:lnSpc>
                <a:spcPct val="150000"/>
              </a:lnSpc>
            </a:pPr>
            <a:r>
              <a:rPr b="1" lang="en-US" sz="3600" spc="-1" strike="noStrike">
                <a:solidFill>
                  <a:srgbClr val="2bbbc7"/>
                </a:solidFill>
                <a:latin typeface="Segoe UI Light"/>
              </a:rPr>
              <a:t>6. Excessive outpatient frequency</a:t>
            </a:r>
            <a:endParaRPr b="0" lang="en-US" sz="3600" spc="-1" strike="noStrike">
              <a:latin typeface="Arial"/>
            </a:endParaRPr>
          </a:p>
          <a:p>
            <a:pPr>
              <a:lnSpc>
                <a:spcPct val="100000"/>
              </a:lnSpc>
            </a:pPr>
            <a:endParaRPr b="0" lang="en-US" sz="3600" spc="-1" strike="noStrike">
              <a:latin typeface="Arial"/>
            </a:endParaRPr>
          </a:p>
        </p:txBody>
      </p:sp>
      <p:sp>
        <p:nvSpPr>
          <p:cNvPr id="179" name="CustomShape 10"/>
          <p:cNvSpPr/>
          <p:nvPr/>
        </p:nvSpPr>
        <p:spPr>
          <a:xfrm>
            <a:off x="823320" y="428760"/>
            <a:ext cx="10515240" cy="701280"/>
          </a:xfrm>
          <a:prstGeom prst="rect">
            <a:avLst/>
          </a:prstGeom>
          <a:noFill/>
          <a:ln>
            <a:noFill/>
          </a:ln>
        </p:spPr>
        <p:style>
          <a:lnRef idx="0"/>
          <a:fillRef idx="0"/>
          <a:effectRef idx="0"/>
          <a:fontRef idx="minor"/>
        </p:style>
        <p:txBody>
          <a:bodyPr anchor="ctr">
            <a:noAutofit/>
          </a:bodyPr>
          <a:p>
            <a:pPr algn="r" rtl="1">
              <a:lnSpc>
                <a:spcPct val="90000"/>
              </a:lnSpc>
            </a:pPr>
            <a:r>
              <a:rPr b="1" lang="fa-IR" sz="6600" spc="-1" strike="noStrike">
                <a:solidFill>
                  <a:srgbClr val="bf2600"/>
                </a:solidFill>
                <a:latin typeface="Arial Unicode MS"/>
                <a:cs typeface="B Kamran"/>
              </a:rPr>
              <a:t>بحث</a:t>
            </a:r>
            <a:endParaRPr b="0" lang="en-US" sz="6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EB11ABB0-28D2-4481-A3CB-AA0E807A1B9A}" type="slidenum">
              <a:rPr b="0" lang="en-US" sz="1200" spc="-1" strike="noStrike">
                <a:solidFill>
                  <a:srgbClr val="8b8b8b"/>
                </a:solidFill>
                <a:latin typeface="Segoe UI Light"/>
              </a:rPr>
              <a:t>&lt;number&gt;</a:t>
            </a:fld>
            <a:endParaRPr b="0" lang="en-US" sz="1200" spc="-1" strike="noStrike">
              <a:latin typeface="Times New Roman"/>
            </a:endParaRPr>
          </a:p>
        </p:txBody>
      </p:sp>
      <p:sp>
        <p:nvSpPr>
          <p:cNvPr id="181" name="CustomShape 2"/>
          <p:cNvSpPr/>
          <p:nvPr/>
        </p:nvSpPr>
        <p:spPr>
          <a:xfrm>
            <a:off x="0" y="0"/>
            <a:ext cx="6080760" cy="115344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82" name="CustomShape 3"/>
          <p:cNvSpPr/>
          <p:nvPr/>
        </p:nvSpPr>
        <p:spPr>
          <a:xfrm rot="10800000">
            <a:off x="8737920" y="6153120"/>
            <a:ext cx="3450240" cy="69228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83" name="CustomShape 4"/>
          <p:cNvSpPr/>
          <p:nvPr/>
        </p:nvSpPr>
        <p:spPr>
          <a:xfrm>
            <a:off x="10981080" y="5798880"/>
            <a:ext cx="659880" cy="659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84" name="CustomShape 5"/>
          <p:cNvSpPr/>
          <p:nvPr/>
        </p:nvSpPr>
        <p:spPr>
          <a:xfrm>
            <a:off x="10856880" y="5938920"/>
            <a:ext cx="762120" cy="359640"/>
          </a:xfrm>
          <a:prstGeom prst="rect">
            <a:avLst/>
          </a:prstGeom>
          <a:noFill/>
          <a:ln>
            <a:noFill/>
          </a:ln>
        </p:spPr>
        <p:style>
          <a:lnRef idx="0"/>
          <a:fillRef idx="0"/>
          <a:effectRef idx="0"/>
          <a:fontRef idx="minor"/>
        </p:style>
        <p:txBody>
          <a:bodyPr anchor="ctr">
            <a:noAutofit/>
          </a:bodyPr>
          <a:p>
            <a:pPr algn="r">
              <a:lnSpc>
                <a:spcPct val="100000"/>
              </a:lnSpc>
            </a:pPr>
            <a:r>
              <a:rPr b="0" lang="en-US" sz="2400" spc="-1" strike="noStrike">
                <a:solidFill>
                  <a:srgbClr val="232c38"/>
                </a:solidFill>
                <a:latin typeface="Segoe UI Light"/>
              </a:rPr>
              <a:t>9/10</a:t>
            </a:r>
            <a:endParaRPr b="0" lang="en-US" sz="2400" spc="-1" strike="noStrike">
              <a:latin typeface="Arial"/>
            </a:endParaRPr>
          </a:p>
        </p:txBody>
      </p:sp>
      <p:sp>
        <p:nvSpPr>
          <p:cNvPr id="185" name="CustomShape 6"/>
          <p:cNvSpPr/>
          <p:nvPr/>
        </p:nvSpPr>
        <p:spPr>
          <a:xfrm>
            <a:off x="3543120" y="2493360"/>
            <a:ext cx="7932960" cy="456120"/>
          </a:xfrm>
          <a:prstGeom prst="rect">
            <a:avLst/>
          </a:prstGeom>
          <a:noFill/>
          <a:ln>
            <a:noFill/>
          </a:ln>
        </p:spPr>
        <p:style>
          <a:lnRef idx="0"/>
          <a:fillRef idx="0"/>
          <a:effectRef idx="0"/>
          <a:fontRef idx="minor"/>
        </p:style>
        <p:txBody>
          <a:bodyPr lIns="90000" rIns="90000" tIns="45000" bIns="45000">
            <a:spAutoFit/>
          </a:bodyPr>
          <a:p>
            <a:pPr algn="r" rtl="1">
              <a:lnSpc>
                <a:spcPct val="100000"/>
              </a:lnSpc>
            </a:pPr>
            <a:r>
              <a:rPr b="0" lang="en-US" sz="2400" spc="-1" strike="noStrike">
                <a:solidFill>
                  <a:srgbClr val="2bbbc7"/>
                </a:solidFill>
                <a:latin typeface="Arial Unicode MS"/>
                <a:ea typeface="Arial Unicode MS"/>
              </a:rPr>
              <a:t> </a:t>
            </a:r>
            <a:endParaRPr b="0" lang="en-US" sz="2400" spc="-1" strike="noStrike">
              <a:latin typeface="Arial"/>
            </a:endParaRPr>
          </a:p>
        </p:txBody>
      </p:sp>
      <p:pic>
        <p:nvPicPr>
          <p:cNvPr id="186" name="Picture 11" descr=""/>
          <p:cNvPicPr/>
          <p:nvPr/>
        </p:nvPicPr>
        <p:blipFill>
          <a:blip r:embed="rId1"/>
          <a:srcRect l="16941" t="22929" r="32114" b="34796"/>
          <a:stretch/>
        </p:blipFill>
        <p:spPr>
          <a:xfrm>
            <a:off x="711360" y="779760"/>
            <a:ext cx="4002840" cy="2275560"/>
          </a:xfrm>
          <a:prstGeom prst="rect">
            <a:avLst/>
          </a:prstGeom>
          <a:ln>
            <a:noFill/>
          </a:ln>
        </p:spPr>
      </p:pic>
      <p:pic>
        <p:nvPicPr>
          <p:cNvPr id="187" name="Picture 12" descr=""/>
          <p:cNvPicPr/>
          <p:nvPr/>
        </p:nvPicPr>
        <p:blipFill>
          <a:blip r:embed="rId2"/>
          <a:srcRect l="15748" t="33995" r="8451" b="18674"/>
          <a:stretch/>
        </p:blipFill>
        <p:spPr>
          <a:xfrm>
            <a:off x="98640" y="3644640"/>
            <a:ext cx="6888240" cy="2814120"/>
          </a:xfrm>
          <a:prstGeom prst="rect">
            <a:avLst/>
          </a:prstGeom>
          <a:ln>
            <a:noFill/>
          </a:ln>
        </p:spPr>
      </p:pic>
      <p:sp>
        <p:nvSpPr>
          <p:cNvPr id="188" name="CustomShape 7"/>
          <p:cNvSpPr/>
          <p:nvPr/>
        </p:nvSpPr>
        <p:spPr>
          <a:xfrm>
            <a:off x="823320" y="428760"/>
            <a:ext cx="10515240" cy="701280"/>
          </a:xfrm>
          <a:prstGeom prst="rect">
            <a:avLst/>
          </a:prstGeom>
          <a:noFill/>
          <a:ln>
            <a:noFill/>
          </a:ln>
        </p:spPr>
        <p:style>
          <a:lnRef idx="0"/>
          <a:fillRef idx="0"/>
          <a:effectRef idx="0"/>
          <a:fontRef idx="minor"/>
        </p:style>
        <p:txBody>
          <a:bodyPr anchor="ctr">
            <a:noAutofit/>
          </a:bodyPr>
          <a:p>
            <a:pPr algn="r" rtl="1">
              <a:lnSpc>
                <a:spcPct val="90000"/>
              </a:lnSpc>
            </a:pPr>
            <a:r>
              <a:rPr b="1" lang="fa-IR" sz="6600" spc="-1" strike="noStrike">
                <a:solidFill>
                  <a:srgbClr val="bf2600"/>
                </a:solidFill>
                <a:latin typeface="Arial Unicode MS"/>
                <a:cs typeface="B Kamran"/>
              </a:rPr>
              <a:t>نتایج</a:t>
            </a:r>
            <a:endParaRPr b="0" lang="en-US" sz="6600" spc="-1" strike="noStrike">
              <a:latin typeface="Arial"/>
            </a:endParaRPr>
          </a:p>
        </p:txBody>
      </p:sp>
      <p:sp>
        <p:nvSpPr>
          <p:cNvPr id="189" name="CustomShape 8"/>
          <p:cNvSpPr/>
          <p:nvPr/>
        </p:nvSpPr>
        <p:spPr>
          <a:xfrm>
            <a:off x="5252760" y="1158840"/>
            <a:ext cx="6381000" cy="3501720"/>
          </a:xfrm>
          <a:prstGeom prst="rect">
            <a:avLst/>
          </a:prstGeom>
          <a:noFill/>
          <a:ln>
            <a:noFill/>
          </a:ln>
        </p:spPr>
        <p:style>
          <a:lnRef idx="0"/>
          <a:fillRef idx="0"/>
          <a:effectRef idx="0"/>
          <a:fontRef idx="minor"/>
        </p:style>
        <p:txBody>
          <a:bodyPr lIns="90000" rIns="90000" tIns="45000" bIns="45000">
            <a:spAutoFit/>
          </a:bodyPr>
          <a:p>
            <a:pPr algn="just" rtl="1">
              <a:lnSpc>
                <a:spcPct val="100000"/>
              </a:lnSpc>
            </a:pPr>
            <a:r>
              <a:rPr b="1" lang="fa-IR" sz="3200" spc="-1" strike="noStrike">
                <a:solidFill>
                  <a:srgbClr val="000000"/>
                </a:solidFill>
                <a:latin typeface="Arabic Typesetting"/>
                <a:cs typeface="B Kamran"/>
              </a:rPr>
              <a:t>برای مقایسه روش های تشخیص داده پرت برای شناسایی ثبت های غیر معمول از بین دادگان </a:t>
            </a:r>
            <a:r>
              <a:rPr b="1" lang="en-US" sz="3200" spc="-1" strike="noStrike">
                <a:solidFill>
                  <a:srgbClr val="000000"/>
                </a:solidFill>
                <a:latin typeface="Arabic Typesetting"/>
                <a:ea typeface="Arial Unicode MS"/>
              </a:rPr>
              <a:t>1000</a:t>
            </a:r>
            <a:r>
              <a:rPr b="1" lang="en-US" sz="3200" spc="-1" strike="noStrike">
                <a:solidFill>
                  <a:srgbClr val="000000"/>
                </a:solidFill>
                <a:latin typeface="Arabic Typesetting"/>
                <a:ea typeface="Arial Unicode MS"/>
              </a:rPr>
              <a:t> داده که </a:t>
            </a:r>
            <a:r>
              <a:rPr b="1" lang="en-US" sz="3200" spc="-1" strike="noStrike">
                <a:solidFill>
                  <a:srgbClr val="000000"/>
                </a:solidFill>
                <a:latin typeface="Arabic Typesetting"/>
                <a:ea typeface="Arial Unicode MS"/>
              </a:rPr>
              <a:t>100</a:t>
            </a:r>
            <a:r>
              <a:rPr b="1" lang="en-US" sz="3200" spc="-1" strike="noStrike">
                <a:solidFill>
                  <a:srgbClr val="000000"/>
                </a:solidFill>
                <a:latin typeface="Arabic Typesetting"/>
                <a:ea typeface="Arial Unicode MS"/>
              </a:rPr>
              <a:t> تا از آن ها مربوط به ثبت های تقلبی شناسایی شده بود استفاده شده است.</a:t>
            </a:r>
            <a:endParaRPr b="0" lang="en-US" sz="3200" spc="-1" strike="noStrike">
              <a:latin typeface="Arial"/>
            </a:endParaRPr>
          </a:p>
        </p:txBody>
      </p:sp>
      <p:sp>
        <p:nvSpPr>
          <p:cNvPr id="190" name="CustomShape 9"/>
          <p:cNvSpPr/>
          <p:nvPr/>
        </p:nvSpPr>
        <p:spPr>
          <a:xfrm>
            <a:off x="6987240" y="4061160"/>
            <a:ext cx="5079960" cy="2526840"/>
          </a:xfrm>
          <a:prstGeom prst="rect">
            <a:avLst/>
          </a:prstGeom>
          <a:noFill/>
          <a:ln>
            <a:noFill/>
          </a:ln>
        </p:spPr>
        <p:style>
          <a:lnRef idx="0"/>
          <a:fillRef idx="0"/>
          <a:effectRef idx="0"/>
          <a:fontRef idx="minor"/>
        </p:style>
        <p:txBody>
          <a:bodyPr lIns="90000" rIns="90000" tIns="45000" bIns="45000">
            <a:spAutoFit/>
          </a:bodyPr>
          <a:p>
            <a:pPr algn="just" rtl="1">
              <a:lnSpc>
                <a:spcPct val="100000"/>
              </a:lnSpc>
            </a:pPr>
            <a:r>
              <a:rPr b="1" lang="fa-IR" sz="3200" spc="-1" strike="noStrike">
                <a:solidFill>
                  <a:srgbClr val="000000"/>
                </a:solidFill>
                <a:latin typeface="Arabic Typesetting"/>
                <a:cs typeface="B Kamran"/>
              </a:rPr>
              <a:t>جنگل ایزوله در مقایسه با روش های سنتی بر روی کل مجموعه داده نرخ تشخیص و عملکرد بهتری اشته اند.</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1003040" y="5762520"/>
            <a:ext cx="659880" cy="659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92" name="CustomShape 2"/>
          <p:cNvSpPr/>
          <p:nvPr/>
        </p:nvSpPr>
        <p:spPr>
          <a:xfrm>
            <a:off x="10756080" y="5910120"/>
            <a:ext cx="969120" cy="359640"/>
          </a:xfrm>
          <a:prstGeom prst="rect">
            <a:avLst/>
          </a:prstGeom>
          <a:noFill/>
          <a:ln>
            <a:noFill/>
          </a:ln>
        </p:spPr>
        <p:style>
          <a:lnRef idx="0"/>
          <a:fillRef idx="0"/>
          <a:effectRef idx="0"/>
          <a:fontRef idx="minor"/>
        </p:style>
        <p:txBody>
          <a:bodyPr anchor="ctr">
            <a:noAutofit/>
          </a:bodyPr>
          <a:p>
            <a:pPr algn="r">
              <a:lnSpc>
                <a:spcPct val="100000"/>
              </a:lnSpc>
            </a:pPr>
            <a:r>
              <a:rPr b="0" lang="en-US" sz="2400" spc="-1" strike="noStrike">
                <a:solidFill>
                  <a:srgbClr val="232c38"/>
                </a:solidFill>
                <a:latin typeface="Segoe UI Light"/>
              </a:rPr>
              <a:t>10/10</a:t>
            </a:r>
            <a:endParaRPr b="0" lang="en-US" sz="2400" spc="-1" strike="noStrike">
              <a:latin typeface="Arial"/>
            </a:endParaRPr>
          </a:p>
        </p:txBody>
      </p:sp>
      <p:sp>
        <p:nvSpPr>
          <p:cNvPr id="193" name="CustomShape 3"/>
          <p:cNvSpPr/>
          <p:nvPr/>
        </p:nvSpPr>
        <p:spPr>
          <a:xfrm>
            <a:off x="1046520" y="3038040"/>
            <a:ext cx="10515240" cy="701280"/>
          </a:xfrm>
          <a:prstGeom prst="rect">
            <a:avLst/>
          </a:prstGeom>
          <a:noFill/>
          <a:ln>
            <a:noFill/>
          </a:ln>
        </p:spPr>
        <p:style>
          <a:lnRef idx="0"/>
          <a:fillRef idx="0"/>
          <a:effectRef idx="0"/>
          <a:fontRef idx="minor"/>
        </p:style>
      </p:sp>
      <p:sp>
        <p:nvSpPr>
          <p:cNvPr id="194" name="CustomShape 4"/>
          <p:cNvSpPr/>
          <p:nvPr/>
        </p:nvSpPr>
        <p:spPr>
          <a:xfrm flipH="1">
            <a:off x="8834760" y="10080"/>
            <a:ext cx="3356280" cy="107676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95" name="CustomShape 5"/>
          <p:cNvSpPr/>
          <p:nvPr/>
        </p:nvSpPr>
        <p:spPr>
          <a:xfrm flipH="1" rot="10800000">
            <a:off x="-360" y="5781240"/>
            <a:ext cx="3356280" cy="107676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96" name="CustomShape 6"/>
          <p:cNvSpPr/>
          <p:nvPr/>
        </p:nvSpPr>
        <p:spPr>
          <a:xfrm>
            <a:off x="823320" y="428760"/>
            <a:ext cx="10515240" cy="701280"/>
          </a:xfrm>
          <a:prstGeom prst="rect">
            <a:avLst/>
          </a:prstGeom>
          <a:noFill/>
          <a:ln>
            <a:noFill/>
          </a:ln>
        </p:spPr>
        <p:style>
          <a:lnRef idx="0"/>
          <a:fillRef idx="0"/>
          <a:effectRef idx="0"/>
          <a:fontRef idx="minor"/>
        </p:style>
        <p:txBody>
          <a:bodyPr anchor="ctr">
            <a:noAutofit/>
          </a:bodyPr>
          <a:p>
            <a:pPr algn="r" rtl="1">
              <a:lnSpc>
                <a:spcPct val="90000"/>
              </a:lnSpc>
            </a:pPr>
            <a:r>
              <a:rPr b="1" lang="fa-IR" sz="6600" spc="-1" strike="noStrike">
                <a:solidFill>
                  <a:srgbClr val="bf2600"/>
                </a:solidFill>
                <a:latin typeface="Arial Unicode MS"/>
                <a:cs typeface="B Kamran"/>
              </a:rPr>
              <a:t>نتایج</a:t>
            </a:r>
            <a:endParaRPr b="0" lang="en-US" sz="6600" spc="-1" strike="noStrike">
              <a:latin typeface="Arial"/>
            </a:endParaRPr>
          </a:p>
        </p:txBody>
      </p:sp>
      <p:sp>
        <p:nvSpPr>
          <p:cNvPr id="197" name="CustomShape 7"/>
          <p:cNvSpPr/>
          <p:nvPr/>
        </p:nvSpPr>
        <p:spPr>
          <a:xfrm>
            <a:off x="976320" y="1158840"/>
            <a:ext cx="10657440" cy="6913800"/>
          </a:xfrm>
          <a:prstGeom prst="rect">
            <a:avLst/>
          </a:prstGeom>
          <a:noFill/>
          <a:ln>
            <a:noFill/>
          </a:ln>
        </p:spPr>
        <p:style>
          <a:lnRef idx="0"/>
          <a:fillRef idx="0"/>
          <a:effectRef idx="0"/>
          <a:fontRef idx="minor"/>
        </p:style>
        <p:txBody>
          <a:bodyPr lIns="90000" rIns="90000" tIns="45000" bIns="45000">
            <a:spAutoFit/>
          </a:bodyPr>
          <a:p>
            <a:pPr algn="just" rtl="1">
              <a:lnSpc>
                <a:spcPct val="100000"/>
              </a:lnSpc>
            </a:pPr>
            <a:r>
              <a:rPr b="1" lang="fa-IR" sz="3200" spc="-1" strike="noStrike">
                <a:solidFill>
                  <a:srgbClr val="000000"/>
                </a:solidFill>
                <a:latin typeface="Arabic Typesetting"/>
                <a:cs typeface="B Kamran"/>
              </a:rPr>
              <a:t>در این پژوهش مدلی برای تشخیص نتایج و رکورد های غیر طبیعی بیماران در حوزه مراقبت های سلامت ارائه شده است. این مدل شامل دو بخش می باشد. ابتدا یک طبقه بند چندبرچسبی برای اختصاص دادن یک ضریب ارتباط بین بیماری و نسخه به کار گرفته شده است. سپس از یک سیستم شناسایی داده های پرت بر روی تعدادی از ویژگی ها استفاده شده است.</a:t>
            </a:r>
            <a:endParaRPr b="0" lang="en-US" sz="3200" spc="-1" strike="noStrike">
              <a:latin typeface="Arial"/>
            </a:endParaRPr>
          </a:p>
          <a:p>
            <a:pPr algn="just" rtl="1">
              <a:lnSpc>
                <a:spcPct val="100000"/>
              </a:lnSpc>
            </a:pPr>
            <a:endParaRPr b="0" lang="en-US" sz="3200" spc="-1" strike="noStrike">
              <a:latin typeface="Arial"/>
            </a:endParaRPr>
          </a:p>
          <a:p>
            <a:pPr algn="just" rtl="1">
              <a:lnSpc>
                <a:spcPct val="100000"/>
              </a:lnSpc>
            </a:pPr>
            <a:r>
              <a:rPr b="1" lang="fa-IR" sz="3200" spc="-1" strike="noStrike">
                <a:solidFill>
                  <a:srgbClr val="000000"/>
                </a:solidFill>
                <a:latin typeface="Arabic Typesetting"/>
                <a:cs typeface="B Kamran"/>
              </a:rPr>
              <a:t>از مزایای این مدل این است که به یک مجموعه داده ساده نیاز دارد، عملیاتی است و صحت و حساسیت بهتری نسبت به روش های سنتی که بر اساس مجموعه ای از قوانیناست و تحلیلگران داده از آن ها استفاده می کنند دارد.</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715680" y="2925720"/>
            <a:ext cx="6947280" cy="1899000"/>
          </a:xfrm>
          <a:prstGeom prst="rect">
            <a:avLst/>
          </a:prstGeom>
          <a:noFill/>
          <a:ln>
            <a:noFill/>
          </a:ln>
        </p:spPr>
        <p:style>
          <a:lnRef idx="0"/>
          <a:fillRef idx="0"/>
          <a:effectRef idx="0"/>
          <a:fontRef idx="minor"/>
        </p:style>
        <p:txBody>
          <a:bodyPr lIns="90000" rIns="90000" tIns="45000" bIns="45000">
            <a:spAutoFit/>
          </a:bodyPr>
          <a:p>
            <a:pPr>
              <a:lnSpc>
                <a:spcPct val="90000"/>
              </a:lnSpc>
            </a:pPr>
            <a:r>
              <a:rPr b="1" lang="fa-IR" sz="6600" spc="-1" strike="noStrike">
                <a:solidFill>
                  <a:srgbClr val="2bbbc7"/>
                </a:solidFill>
                <a:latin typeface="Arial Unicode MS"/>
                <a:cs typeface="B Kamran"/>
              </a:rPr>
              <a:t>سپاس از توجه شما</a:t>
            </a:r>
            <a:endParaRPr b="0" lang="en-US" sz="6600" spc="-1" strike="noStrike">
              <a:latin typeface="Arial"/>
            </a:endParaRPr>
          </a:p>
        </p:txBody>
      </p:sp>
      <p:sp>
        <p:nvSpPr>
          <p:cNvPr id="199" name="TextShape 2"/>
          <p:cNvSpPr txBox="1"/>
          <p:nvPr/>
        </p:nvSpPr>
        <p:spPr>
          <a:xfrm>
            <a:off x="8610480" y="6356520"/>
            <a:ext cx="2742840" cy="364680"/>
          </a:xfrm>
          <a:prstGeom prst="rect">
            <a:avLst/>
          </a:prstGeom>
          <a:noFill/>
          <a:ln>
            <a:noFill/>
          </a:ln>
        </p:spPr>
        <p:txBody>
          <a:bodyPr anchor="ctr">
            <a:noAutofit/>
          </a:bodyPr>
          <a:p>
            <a:pPr algn="r">
              <a:lnSpc>
                <a:spcPct val="100000"/>
              </a:lnSpc>
            </a:pPr>
            <a:fld id="{12594835-41CF-4450-A853-B933B1D3198F}" type="slidenum">
              <a:rPr b="0" lang="en-US" sz="1200" spc="-1" strike="noStrike">
                <a:solidFill>
                  <a:srgbClr val="8b8b8b"/>
                </a:solidFill>
                <a:latin typeface="Segoe UI Light"/>
              </a:rPr>
              <a:t>&lt;number&gt;</a:t>
            </a:fld>
            <a:endParaRPr b="0" lang="en-US" sz="1200" spc="-1" strike="noStrike">
              <a:latin typeface="Times New Roman"/>
            </a:endParaRPr>
          </a:p>
        </p:txBody>
      </p:sp>
      <p:sp>
        <p:nvSpPr>
          <p:cNvPr id="200" name="CustomShape 3"/>
          <p:cNvSpPr/>
          <p:nvPr/>
        </p:nvSpPr>
        <p:spPr>
          <a:xfrm flipH="1">
            <a:off x="0" y="0"/>
            <a:ext cx="12191760" cy="215856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201" name="CustomShape 4"/>
          <p:cNvSpPr/>
          <p:nvPr/>
        </p:nvSpPr>
        <p:spPr>
          <a:xfrm flipV="1">
            <a:off x="0" y="4698720"/>
            <a:ext cx="12191760" cy="215856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A3BFE702-160C-4832-8051-C36BAD0983AE}" type="slidenum">
              <a:rPr b="0" lang="en-US" sz="1200" spc="-1" strike="noStrike">
                <a:solidFill>
                  <a:srgbClr val="8b8b8b"/>
                </a:solidFill>
                <a:latin typeface="Segoe UI Light"/>
              </a:rPr>
              <a:t>1</a:t>
            </a:fld>
            <a:endParaRPr b="0" lang="en-US" sz="1200" spc="-1" strike="noStrike">
              <a:latin typeface="Times New Roman"/>
            </a:endParaRPr>
          </a:p>
        </p:txBody>
      </p:sp>
      <p:sp>
        <p:nvSpPr>
          <p:cNvPr id="88" name="CustomShape 2"/>
          <p:cNvSpPr/>
          <p:nvPr/>
        </p:nvSpPr>
        <p:spPr>
          <a:xfrm rot="10800000">
            <a:off x="4168080" y="-13320"/>
            <a:ext cx="8024040" cy="6883560"/>
          </a:xfrm>
          <a:custGeom>
            <a:avLst/>
            <a:gdLst/>
            <a:ah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89" name="CustomShape 3"/>
          <p:cNvSpPr/>
          <p:nvPr/>
        </p:nvSpPr>
        <p:spPr>
          <a:xfrm>
            <a:off x="10556280" y="1395360"/>
            <a:ext cx="532080" cy="590040"/>
          </a:xfrm>
          <a:prstGeom prst="ellipse">
            <a:avLst/>
          </a:prstGeom>
          <a:ln/>
        </p:spPr>
        <p:style>
          <a:lnRef idx="2">
            <a:schemeClr val="accent1">
              <a:shade val="50000"/>
            </a:schemeClr>
          </a:lnRef>
          <a:fillRef idx="1">
            <a:schemeClr val="accent1"/>
          </a:fillRef>
          <a:effectRef idx="0">
            <a:schemeClr val="accent1"/>
          </a:effectRef>
          <a:fontRef idx="minor"/>
        </p:style>
      </p:sp>
      <p:sp>
        <p:nvSpPr>
          <p:cNvPr id="90" name="CustomShape 4"/>
          <p:cNvSpPr/>
          <p:nvPr/>
        </p:nvSpPr>
        <p:spPr>
          <a:xfrm>
            <a:off x="10567800" y="2116080"/>
            <a:ext cx="532080" cy="590040"/>
          </a:xfrm>
          <a:prstGeom prst="ellipse">
            <a:avLst/>
          </a:prstGeom>
          <a:ln/>
        </p:spPr>
        <p:style>
          <a:lnRef idx="2">
            <a:schemeClr val="accent1">
              <a:shade val="50000"/>
            </a:schemeClr>
          </a:lnRef>
          <a:fillRef idx="1">
            <a:schemeClr val="accent1"/>
          </a:fillRef>
          <a:effectRef idx="0">
            <a:schemeClr val="accent1"/>
          </a:effectRef>
          <a:fontRef idx="minor"/>
        </p:style>
      </p:sp>
      <p:sp>
        <p:nvSpPr>
          <p:cNvPr id="91" name="CustomShape 5"/>
          <p:cNvSpPr/>
          <p:nvPr/>
        </p:nvSpPr>
        <p:spPr>
          <a:xfrm>
            <a:off x="10590840" y="3698280"/>
            <a:ext cx="532080" cy="590040"/>
          </a:xfrm>
          <a:prstGeom prst="ellipse">
            <a:avLst/>
          </a:prstGeom>
          <a:ln/>
        </p:spPr>
        <p:style>
          <a:lnRef idx="2">
            <a:schemeClr val="accent1">
              <a:shade val="50000"/>
            </a:schemeClr>
          </a:lnRef>
          <a:fillRef idx="1">
            <a:schemeClr val="accent1"/>
          </a:fillRef>
          <a:effectRef idx="0">
            <a:schemeClr val="accent1"/>
          </a:effectRef>
          <a:fontRef idx="minor"/>
        </p:style>
      </p:sp>
      <p:sp>
        <p:nvSpPr>
          <p:cNvPr id="92" name="CustomShape 6"/>
          <p:cNvSpPr/>
          <p:nvPr/>
        </p:nvSpPr>
        <p:spPr>
          <a:xfrm>
            <a:off x="10544400" y="4498560"/>
            <a:ext cx="532080" cy="590040"/>
          </a:xfrm>
          <a:prstGeom prst="ellipse">
            <a:avLst/>
          </a:prstGeom>
          <a:ln/>
        </p:spPr>
        <p:style>
          <a:lnRef idx="2">
            <a:schemeClr val="accent1">
              <a:shade val="50000"/>
            </a:schemeClr>
          </a:lnRef>
          <a:fillRef idx="1">
            <a:schemeClr val="accent1"/>
          </a:fillRef>
          <a:effectRef idx="0">
            <a:schemeClr val="accent1"/>
          </a:effectRef>
          <a:fontRef idx="minor"/>
        </p:style>
      </p:sp>
      <p:sp>
        <p:nvSpPr>
          <p:cNvPr id="93" name="TextShape 7"/>
          <p:cNvSpPr txBox="1"/>
          <p:nvPr/>
        </p:nvSpPr>
        <p:spPr>
          <a:xfrm>
            <a:off x="8975160" y="970920"/>
            <a:ext cx="1487880" cy="1325160"/>
          </a:xfrm>
          <a:prstGeom prst="rect">
            <a:avLst/>
          </a:prstGeom>
          <a:noFill/>
          <a:ln>
            <a:noFill/>
          </a:ln>
        </p:spPr>
        <p:txBody>
          <a:bodyPr anchor="ctr">
            <a:normAutofit/>
          </a:bodyPr>
          <a:p>
            <a:pPr algn="r">
              <a:lnSpc>
                <a:spcPct val="90000"/>
              </a:lnSpc>
            </a:pPr>
            <a:r>
              <a:rPr b="1" lang="fa-IR" sz="4400" spc="-1" strike="noStrike">
                <a:solidFill>
                  <a:srgbClr val="bf2600"/>
                </a:solidFill>
                <a:latin typeface="Arabic Typesetting"/>
                <a:cs typeface="B Kamran"/>
              </a:rPr>
              <a:t>مقدمه</a:t>
            </a:r>
            <a:endParaRPr b="0" lang="en-US" sz="4400" spc="-1" strike="noStrike">
              <a:solidFill>
                <a:srgbClr val="000000"/>
              </a:solidFill>
              <a:latin typeface="Segoe UI Light"/>
            </a:endParaRPr>
          </a:p>
        </p:txBody>
      </p:sp>
      <p:sp>
        <p:nvSpPr>
          <p:cNvPr id="94" name="CustomShape 8"/>
          <p:cNvSpPr/>
          <p:nvPr/>
        </p:nvSpPr>
        <p:spPr>
          <a:xfrm>
            <a:off x="7975440" y="1748520"/>
            <a:ext cx="2568600" cy="1325160"/>
          </a:xfrm>
          <a:prstGeom prst="rect">
            <a:avLst/>
          </a:prstGeom>
          <a:noFill/>
          <a:ln>
            <a:noFill/>
          </a:ln>
        </p:spPr>
        <p:style>
          <a:lnRef idx="0"/>
          <a:fillRef idx="0"/>
          <a:effectRef idx="0"/>
          <a:fontRef idx="minor"/>
        </p:style>
        <p:txBody>
          <a:bodyPr anchor="ctr">
            <a:normAutofit/>
          </a:bodyPr>
          <a:p>
            <a:pPr algn="r">
              <a:lnSpc>
                <a:spcPct val="90000"/>
              </a:lnSpc>
            </a:pPr>
            <a:r>
              <a:rPr b="1" lang="fa-IR" sz="4400" spc="-1" strike="noStrike">
                <a:solidFill>
                  <a:srgbClr val="bf2600"/>
                </a:solidFill>
                <a:latin typeface="Arabic Typesetting"/>
                <a:cs typeface="B Kamran"/>
              </a:rPr>
              <a:t>کارهای مرتبط</a:t>
            </a:r>
            <a:endParaRPr b="0" lang="en-US" sz="4400" spc="-1" strike="noStrike">
              <a:latin typeface="Arial"/>
            </a:endParaRPr>
          </a:p>
        </p:txBody>
      </p:sp>
      <p:sp>
        <p:nvSpPr>
          <p:cNvPr id="95" name="CustomShape 9"/>
          <p:cNvSpPr/>
          <p:nvPr/>
        </p:nvSpPr>
        <p:spPr>
          <a:xfrm>
            <a:off x="7794720" y="2527920"/>
            <a:ext cx="2772720" cy="1325160"/>
          </a:xfrm>
          <a:prstGeom prst="rect">
            <a:avLst/>
          </a:prstGeom>
          <a:noFill/>
          <a:ln>
            <a:noFill/>
          </a:ln>
        </p:spPr>
        <p:style>
          <a:lnRef idx="0"/>
          <a:fillRef idx="0"/>
          <a:effectRef idx="0"/>
          <a:fontRef idx="minor"/>
        </p:style>
        <p:txBody>
          <a:bodyPr anchor="ctr">
            <a:normAutofit/>
          </a:bodyPr>
          <a:p>
            <a:pPr algn="r">
              <a:lnSpc>
                <a:spcPct val="90000"/>
              </a:lnSpc>
            </a:pPr>
            <a:r>
              <a:rPr b="1" lang="en-US" sz="4400" spc="-1" strike="noStrike">
                <a:solidFill>
                  <a:srgbClr val="bf2600"/>
                </a:solidFill>
                <a:latin typeface="Arabic Typesetting"/>
                <a:ea typeface="Arial Unicode MS"/>
              </a:rPr>
              <a:t>dataset</a:t>
            </a:r>
            <a:endParaRPr b="0" lang="en-US" sz="4400" spc="-1" strike="noStrike">
              <a:latin typeface="Arial"/>
            </a:endParaRPr>
          </a:p>
        </p:txBody>
      </p:sp>
      <p:sp>
        <p:nvSpPr>
          <p:cNvPr id="96" name="CustomShape 10"/>
          <p:cNvSpPr/>
          <p:nvPr/>
        </p:nvSpPr>
        <p:spPr>
          <a:xfrm>
            <a:off x="8419680" y="3330360"/>
            <a:ext cx="2136240" cy="1325160"/>
          </a:xfrm>
          <a:prstGeom prst="rect">
            <a:avLst/>
          </a:prstGeom>
          <a:noFill/>
          <a:ln>
            <a:noFill/>
          </a:ln>
        </p:spPr>
        <p:style>
          <a:lnRef idx="0"/>
          <a:fillRef idx="0"/>
          <a:effectRef idx="0"/>
          <a:fontRef idx="minor"/>
        </p:style>
        <p:txBody>
          <a:bodyPr anchor="ctr">
            <a:normAutofit/>
          </a:bodyPr>
          <a:p>
            <a:pPr algn="r">
              <a:lnSpc>
                <a:spcPct val="90000"/>
              </a:lnSpc>
            </a:pPr>
            <a:r>
              <a:rPr b="1" lang="fa-IR" sz="4400" spc="-1" strike="noStrike">
                <a:solidFill>
                  <a:srgbClr val="bf2600"/>
                </a:solidFill>
                <a:latin typeface="Arabic Typesetting"/>
                <a:cs typeface="B Kamran"/>
              </a:rPr>
              <a:t>مدلسازی</a:t>
            </a:r>
            <a:endParaRPr b="0" lang="en-US" sz="4400" spc="-1" strike="noStrike">
              <a:latin typeface="Arial"/>
            </a:endParaRPr>
          </a:p>
        </p:txBody>
      </p:sp>
      <p:sp>
        <p:nvSpPr>
          <p:cNvPr id="97" name="CustomShape 11"/>
          <p:cNvSpPr/>
          <p:nvPr/>
        </p:nvSpPr>
        <p:spPr>
          <a:xfrm>
            <a:off x="6910200" y="4131000"/>
            <a:ext cx="3634200" cy="1325160"/>
          </a:xfrm>
          <a:prstGeom prst="rect">
            <a:avLst/>
          </a:prstGeom>
          <a:noFill/>
          <a:ln>
            <a:noFill/>
          </a:ln>
        </p:spPr>
        <p:style>
          <a:lnRef idx="0"/>
          <a:fillRef idx="0"/>
          <a:effectRef idx="0"/>
          <a:fontRef idx="minor"/>
        </p:style>
        <p:txBody>
          <a:bodyPr anchor="ctr">
            <a:normAutofit/>
          </a:bodyPr>
          <a:p>
            <a:pPr algn="r">
              <a:lnSpc>
                <a:spcPct val="90000"/>
              </a:lnSpc>
            </a:pPr>
            <a:r>
              <a:rPr b="1" lang="fa-IR" sz="4400" spc="-1" strike="noStrike">
                <a:solidFill>
                  <a:srgbClr val="bf2600"/>
                </a:solidFill>
                <a:latin typeface="Arial Unicode MS"/>
                <a:cs typeface="B Kamran"/>
              </a:rPr>
              <a:t>بحث</a:t>
            </a:r>
            <a:endParaRPr b="0" lang="en-US" sz="4400" spc="-1" strike="noStrike">
              <a:latin typeface="Arial"/>
            </a:endParaRPr>
          </a:p>
        </p:txBody>
      </p:sp>
      <p:sp>
        <p:nvSpPr>
          <p:cNvPr id="98" name="CustomShape 12"/>
          <p:cNvSpPr/>
          <p:nvPr/>
        </p:nvSpPr>
        <p:spPr>
          <a:xfrm>
            <a:off x="10590840" y="2895480"/>
            <a:ext cx="532080" cy="590040"/>
          </a:xfrm>
          <a:prstGeom prst="ellipse">
            <a:avLst/>
          </a:prstGeom>
          <a:ln/>
        </p:spPr>
        <p:style>
          <a:lnRef idx="2">
            <a:schemeClr val="accent1">
              <a:shade val="50000"/>
            </a:schemeClr>
          </a:lnRef>
          <a:fillRef idx="1">
            <a:schemeClr val="accent1"/>
          </a:fillRef>
          <a:effectRef idx="0">
            <a:schemeClr val="accent1"/>
          </a:effectRef>
          <a:fontRef idx="minor"/>
        </p:style>
      </p:sp>
      <p:sp>
        <p:nvSpPr>
          <p:cNvPr id="99" name="CustomShape 13"/>
          <p:cNvSpPr/>
          <p:nvPr/>
        </p:nvSpPr>
        <p:spPr>
          <a:xfrm>
            <a:off x="10544400" y="5295960"/>
            <a:ext cx="532080" cy="590040"/>
          </a:xfrm>
          <a:prstGeom prst="ellipse">
            <a:avLst/>
          </a:prstGeom>
          <a:ln/>
        </p:spPr>
        <p:style>
          <a:lnRef idx="2">
            <a:schemeClr val="accent1">
              <a:shade val="50000"/>
            </a:schemeClr>
          </a:lnRef>
          <a:fillRef idx="1">
            <a:schemeClr val="accent1"/>
          </a:fillRef>
          <a:effectRef idx="0">
            <a:schemeClr val="accent1"/>
          </a:effectRef>
          <a:fontRef idx="minor"/>
        </p:style>
      </p:sp>
      <p:sp>
        <p:nvSpPr>
          <p:cNvPr id="100" name="CustomShape 14"/>
          <p:cNvSpPr/>
          <p:nvPr/>
        </p:nvSpPr>
        <p:spPr>
          <a:xfrm>
            <a:off x="7363440" y="4928400"/>
            <a:ext cx="3164400" cy="1325160"/>
          </a:xfrm>
          <a:prstGeom prst="rect">
            <a:avLst/>
          </a:prstGeom>
          <a:noFill/>
          <a:ln>
            <a:noFill/>
          </a:ln>
        </p:spPr>
        <p:style>
          <a:lnRef idx="0"/>
          <a:fillRef idx="0"/>
          <a:effectRef idx="0"/>
          <a:fontRef idx="minor"/>
        </p:style>
        <p:txBody>
          <a:bodyPr anchor="ctr">
            <a:normAutofit/>
          </a:bodyPr>
          <a:p>
            <a:pPr algn="r">
              <a:lnSpc>
                <a:spcPct val="90000"/>
              </a:lnSpc>
            </a:pPr>
            <a:r>
              <a:rPr b="1" lang="fa-IR" sz="4400" spc="-1" strike="noStrike">
                <a:solidFill>
                  <a:srgbClr val="bf2600"/>
                </a:solidFill>
                <a:latin typeface="Arabic Typesetting"/>
                <a:cs typeface="B Kamran"/>
              </a:rPr>
              <a:t>نتایج</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flipH="1">
            <a:off x="8834760" y="-91440"/>
            <a:ext cx="3356280" cy="107676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2" name="CustomShape 2"/>
          <p:cNvSpPr/>
          <p:nvPr/>
        </p:nvSpPr>
        <p:spPr>
          <a:xfrm flipH="1" rot="10800000">
            <a:off x="-6840" y="5781240"/>
            <a:ext cx="3356280" cy="107676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3" name="CustomShape 3"/>
          <p:cNvSpPr/>
          <p:nvPr/>
        </p:nvSpPr>
        <p:spPr>
          <a:xfrm>
            <a:off x="11003040" y="5762520"/>
            <a:ext cx="659880" cy="659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04" name="CustomShape 4"/>
          <p:cNvSpPr/>
          <p:nvPr/>
        </p:nvSpPr>
        <p:spPr>
          <a:xfrm>
            <a:off x="10868760" y="5910120"/>
            <a:ext cx="721440" cy="359640"/>
          </a:xfrm>
          <a:prstGeom prst="rect">
            <a:avLst/>
          </a:prstGeom>
          <a:noFill/>
          <a:ln>
            <a:noFill/>
          </a:ln>
        </p:spPr>
        <p:style>
          <a:lnRef idx="0"/>
          <a:fillRef idx="0"/>
          <a:effectRef idx="0"/>
          <a:fontRef idx="minor"/>
        </p:style>
        <p:txBody>
          <a:bodyPr anchor="ctr">
            <a:noAutofit/>
          </a:bodyPr>
          <a:p>
            <a:pPr algn="r">
              <a:lnSpc>
                <a:spcPct val="100000"/>
              </a:lnSpc>
            </a:pPr>
            <a:r>
              <a:rPr b="1" lang="en-US" sz="2400" spc="-1" strike="noStrike">
                <a:solidFill>
                  <a:srgbClr val="232c38"/>
                </a:solidFill>
                <a:latin typeface="Segoe UI Light"/>
              </a:rPr>
              <a:t>1/10</a:t>
            </a:r>
            <a:endParaRPr b="0" lang="en-US" sz="2400" spc="-1" strike="noStrike">
              <a:latin typeface="Arial"/>
            </a:endParaRPr>
          </a:p>
        </p:txBody>
      </p:sp>
      <p:sp>
        <p:nvSpPr>
          <p:cNvPr id="105" name="CustomShape 5"/>
          <p:cNvSpPr/>
          <p:nvPr/>
        </p:nvSpPr>
        <p:spPr>
          <a:xfrm>
            <a:off x="8865360" y="321840"/>
            <a:ext cx="2816280" cy="1095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a-IR" sz="6600" spc="-1" strike="noStrike">
                <a:solidFill>
                  <a:srgbClr val="bf2600"/>
                </a:solidFill>
                <a:latin typeface="Segoe UI Light"/>
                <a:cs typeface="B Kamran"/>
              </a:rPr>
              <a:t>مقدمه</a:t>
            </a:r>
            <a:endParaRPr b="0" lang="en-US" sz="6600" spc="-1" strike="noStrike">
              <a:latin typeface="Arial"/>
            </a:endParaRPr>
          </a:p>
        </p:txBody>
      </p:sp>
      <p:sp>
        <p:nvSpPr>
          <p:cNvPr id="106" name="CustomShape 6"/>
          <p:cNvSpPr/>
          <p:nvPr/>
        </p:nvSpPr>
        <p:spPr>
          <a:xfrm>
            <a:off x="1148040" y="1710000"/>
            <a:ext cx="10657440" cy="3989160"/>
          </a:xfrm>
          <a:prstGeom prst="rect">
            <a:avLst/>
          </a:prstGeom>
          <a:noFill/>
          <a:ln>
            <a:noFill/>
          </a:ln>
        </p:spPr>
        <p:style>
          <a:lnRef idx="0"/>
          <a:fillRef idx="0"/>
          <a:effectRef idx="0"/>
          <a:fontRef idx="minor"/>
        </p:style>
        <p:txBody>
          <a:bodyPr lIns="90000" rIns="90000" tIns="45000" bIns="45000">
            <a:spAutoFit/>
          </a:bodyPr>
          <a:p>
            <a:pPr algn="just" rtl="1">
              <a:lnSpc>
                <a:spcPct val="100000"/>
              </a:lnSpc>
            </a:pPr>
            <a:r>
              <a:rPr b="1" lang="fa-IR" sz="3200" spc="-1" strike="noStrike">
                <a:solidFill>
                  <a:srgbClr val="000000"/>
                </a:solidFill>
                <a:latin typeface="Arial Unicode MS"/>
                <a:cs typeface="B Kamran"/>
              </a:rPr>
              <a:t>سالانه حدود </a:t>
            </a:r>
            <a:r>
              <a:rPr b="1" lang="en-US" sz="3200" spc="-1" strike="noStrike">
                <a:solidFill>
                  <a:srgbClr val="000000"/>
                </a:solidFill>
                <a:latin typeface="Arial Unicode MS"/>
                <a:ea typeface="Arial Unicode MS"/>
              </a:rPr>
              <a:t>10</a:t>
            </a:r>
            <a:r>
              <a:rPr b="1" lang="en-US" sz="3200" spc="-1" strike="noStrike">
                <a:solidFill>
                  <a:srgbClr val="000000"/>
                </a:solidFill>
                <a:latin typeface="Arial Unicode MS"/>
                <a:ea typeface="Arial Unicode MS"/>
              </a:rPr>
              <a:t>% هزینه های سیستم های مراقبت پزشکی صرف موارد سواستفاده و تقلب در مراقبت های پزشکی و خدمات درمانی می شود. به طور کلی، سواستفاده پزشکی به این معنی است که مراکز درمانی خدمات پزشکی و درمانی غیرضروری را به بیمار ارائه می دهند تا سود یا بازپرداخت بیشتری دریافت کنند. این اقدامات باعث آسیب به رفاه اجتماعی و بیمه های درمانی می شود.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flipH="1">
            <a:off x="8834760" y="-91440"/>
            <a:ext cx="3356280" cy="107676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08" name="CustomShape 2"/>
          <p:cNvSpPr/>
          <p:nvPr/>
        </p:nvSpPr>
        <p:spPr>
          <a:xfrm flipH="1" rot="10800000">
            <a:off x="-6840" y="5781240"/>
            <a:ext cx="3356280" cy="107676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09" name="CustomShape 3"/>
          <p:cNvSpPr/>
          <p:nvPr/>
        </p:nvSpPr>
        <p:spPr>
          <a:xfrm>
            <a:off x="11003040" y="5762520"/>
            <a:ext cx="659880" cy="659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0" name="CustomShape 4"/>
          <p:cNvSpPr/>
          <p:nvPr/>
        </p:nvSpPr>
        <p:spPr>
          <a:xfrm>
            <a:off x="10941120" y="5910120"/>
            <a:ext cx="721440" cy="359640"/>
          </a:xfrm>
          <a:prstGeom prst="rect">
            <a:avLst/>
          </a:prstGeom>
          <a:noFill/>
          <a:ln>
            <a:noFill/>
          </a:ln>
        </p:spPr>
        <p:style>
          <a:lnRef idx="0"/>
          <a:fillRef idx="0"/>
          <a:effectRef idx="0"/>
          <a:fontRef idx="minor"/>
        </p:style>
        <p:txBody>
          <a:bodyPr anchor="ctr">
            <a:noAutofit/>
          </a:bodyPr>
          <a:p>
            <a:pPr algn="r">
              <a:lnSpc>
                <a:spcPct val="100000"/>
              </a:lnSpc>
            </a:pPr>
            <a:r>
              <a:rPr b="1" lang="en-US" sz="2400" spc="-1" strike="noStrike">
                <a:solidFill>
                  <a:srgbClr val="232c38"/>
                </a:solidFill>
                <a:latin typeface="Segoe UI Light"/>
              </a:rPr>
              <a:t>2/10</a:t>
            </a:r>
            <a:endParaRPr b="0" lang="en-US" sz="2400" spc="-1" strike="noStrike">
              <a:latin typeface="Arial"/>
            </a:endParaRPr>
          </a:p>
        </p:txBody>
      </p:sp>
      <p:sp>
        <p:nvSpPr>
          <p:cNvPr id="111" name="CustomShape 5"/>
          <p:cNvSpPr/>
          <p:nvPr/>
        </p:nvSpPr>
        <p:spPr>
          <a:xfrm>
            <a:off x="8865360" y="321840"/>
            <a:ext cx="2816280" cy="1095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a-IR" sz="6600" spc="-1" strike="noStrike">
                <a:solidFill>
                  <a:srgbClr val="bf2600"/>
                </a:solidFill>
                <a:latin typeface="Segoe UI Light"/>
                <a:cs typeface="B Kamran"/>
              </a:rPr>
              <a:t>مقدمه</a:t>
            </a:r>
            <a:endParaRPr b="0" lang="en-US" sz="6600" spc="-1" strike="noStrike">
              <a:latin typeface="Arial"/>
            </a:endParaRPr>
          </a:p>
        </p:txBody>
      </p:sp>
      <p:sp>
        <p:nvSpPr>
          <p:cNvPr id="112" name="CustomShape 6"/>
          <p:cNvSpPr/>
          <p:nvPr/>
        </p:nvSpPr>
        <p:spPr>
          <a:xfrm>
            <a:off x="1005840" y="1302840"/>
            <a:ext cx="10442160" cy="7888680"/>
          </a:xfrm>
          <a:prstGeom prst="rect">
            <a:avLst/>
          </a:prstGeom>
          <a:noFill/>
          <a:ln>
            <a:noFill/>
          </a:ln>
        </p:spPr>
        <p:style>
          <a:lnRef idx="0"/>
          <a:fillRef idx="0"/>
          <a:effectRef idx="0"/>
          <a:fontRef idx="minor"/>
        </p:style>
        <p:txBody>
          <a:bodyPr lIns="90000" rIns="90000" tIns="45000" bIns="45000">
            <a:spAutoFit/>
          </a:bodyPr>
          <a:p>
            <a:pPr algn="just" rtl="1">
              <a:lnSpc>
                <a:spcPct val="100000"/>
              </a:lnSpc>
            </a:pPr>
            <a:r>
              <a:rPr b="1" lang="fa-IR" sz="3200" spc="-1" strike="noStrike">
                <a:solidFill>
                  <a:srgbClr val="000000"/>
                </a:solidFill>
                <a:latin typeface="Arial Unicode MS"/>
                <a:cs typeface="B Kamran"/>
              </a:rPr>
              <a:t>موانعی برای تشخیص این موارد وجود دارند از جمله:</a:t>
            </a:r>
            <a:endParaRPr b="0" lang="en-US" sz="3200" spc="-1" strike="noStrike">
              <a:latin typeface="Arial"/>
            </a:endParaRPr>
          </a:p>
          <a:p>
            <a:pPr algn="just" rtl="1">
              <a:lnSpc>
                <a:spcPct val="100000"/>
              </a:lnSpc>
            </a:pPr>
            <a:r>
              <a:rPr b="1" lang="fa-IR" sz="3200" spc="-1" strike="noStrike">
                <a:solidFill>
                  <a:srgbClr val="000000"/>
                </a:solidFill>
                <a:latin typeface="Arial Unicode MS"/>
                <a:cs typeface="B Kamran"/>
              </a:rPr>
              <a:t>تعداد سوابق مشکوک در مقایسه با سوابق معمول بسیار کم است و همین موضوع باعث کاهش صحت سیستم های تشخیصی می شود.</a:t>
            </a:r>
            <a:endParaRPr b="0" lang="en-US" sz="3200" spc="-1" strike="noStrike">
              <a:latin typeface="Arial"/>
            </a:endParaRPr>
          </a:p>
          <a:p>
            <a:pPr algn="just" rtl="1">
              <a:lnSpc>
                <a:spcPct val="100000"/>
              </a:lnSpc>
            </a:pPr>
            <a:r>
              <a:rPr b="1" lang="fa-IR" sz="3200" spc="-1" strike="noStrike">
                <a:solidFill>
                  <a:srgbClr val="000000"/>
                </a:solidFill>
                <a:latin typeface="Arial Unicode MS"/>
                <a:cs typeface="B Kamran"/>
              </a:rPr>
              <a:t>هیچ قانون مشخصی برای بازپرداخت های شرکت های بیمه وجود ندارد.</a:t>
            </a:r>
            <a:endParaRPr b="0" lang="en-US" sz="3200" spc="-1" strike="noStrike">
              <a:latin typeface="Arial"/>
            </a:endParaRPr>
          </a:p>
          <a:p>
            <a:pPr algn="just" rtl="1">
              <a:lnSpc>
                <a:spcPct val="100000"/>
              </a:lnSpc>
            </a:pPr>
            <a:r>
              <a:rPr b="1" lang="fa-IR" sz="3200" spc="-1" strike="noStrike">
                <a:solidFill>
                  <a:srgbClr val="000000"/>
                </a:solidFill>
                <a:latin typeface="Segoe UI Light"/>
                <a:cs typeface="B Kamran"/>
              </a:rPr>
              <a:t>تأثیر بیماری‌های همزمان مختلف، ویژگی‌های بیمار، تشخیص پزشکان و عوامل نویزی در سوابق پزشکی بسیار پیچیده است.</a:t>
            </a:r>
            <a:endParaRPr b="0" lang="en-US" sz="3200" spc="-1" strike="noStrike">
              <a:latin typeface="Arial"/>
            </a:endParaRPr>
          </a:p>
          <a:p>
            <a:pPr algn="just" rtl="1">
              <a:lnSpc>
                <a:spcPct val="100000"/>
              </a:lnSpc>
            </a:pPr>
            <a:r>
              <a:rPr b="1" lang="fa-IR" sz="3200" spc="-1" strike="noStrike">
                <a:solidFill>
                  <a:srgbClr val="000000"/>
                </a:solidFill>
                <a:latin typeface="Segoe UI Light"/>
                <a:cs typeface="B Kamran"/>
              </a:rPr>
              <a:t>تغییرات مکرر در داروهای مربوط به هر بیماری، نیاز دارد تا منطق تشخیص ناهنجاری به روز رسانی شود.</a:t>
            </a:r>
            <a:endParaRPr b="0" lang="en-US" sz="3200" spc="-1" strike="noStrike">
              <a:latin typeface="Arial"/>
            </a:endParaRPr>
          </a:p>
          <a:p>
            <a:pPr algn="just" rtl="1">
              <a:lnSpc>
                <a:spcPct val="100000"/>
              </a:lnSpc>
            </a:pPr>
            <a:r>
              <a:rPr b="1" lang="fa-IR" sz="3200" spc="-1" strike="noStrike">
                <a:solidFill>
                  <a:srgbClr val="000000"/>
                </a:solidFill>
                <a:latin typeface="Segoe UI Light"/>
                <a:cs typeface="B Kamran"/>
              </a:rPr>
              <a:t>پوشش دادن رفتارهای کلاهبرداری به‌روز دشوار است.</a:t>
            </a:r>
            <a:endParaRPr b="0" lang="en-US" sz="3200" spc="-1" strike="noStrike">
              <a:latin typeface="Arial"/>
            </a:endParaRPr>
          </a:p>
          <a:p>
            <a:pPr algn="just" rtl="1">
              <a:lnSpc>
                <a:spcPct val="100000"/>
              </a:lnSpc>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F00A57EF-8EE0-480A-B829-8EAD98BFD621}" type="slidenum">
              <a:rPr b="0" lang="en-US" sz="1200" spc="-1" strike="noStrike">
                <a:solidFill>
                  <a:srgbClr val="8b8b8b"/>
                </a:solidFill>
                <a:latin typeface="Segoe UI Light"/>
              </a:rPr>
              <a:t>2</a:t>
            </a:fld>
            <a:endParaRPr b="0" lang="en-US" sz="1200" spc="-1" strike="noStrike">
              <a:latin typeface="Times New Roman"/>
            </a:endParaRPr>
          </a:p>
        </p:txBody>
      </p:sp>
      <p:sp>
        <p:nvSpPr>
          <p:cNvPr id="114" name="CustomShape 2"/>
          <p:cNvSpPr/>
          <p:nvPr/>
        </p:nvSpPr>
        <p:spPr>
          <a:xfrm>
            <a:off x="10973880" y="5789160"/>
            <a:ext cx="659880" cy="659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5" name="CustomShape 3"/>
          <p:cNvSpPr/>
          <p:nvPr/>
        </p:nvSpPr>
        <p:spPr>
          <a:xfrm>
            <a:off x="10973880" y="5910120"/>
            <a:ext cx="616320" cy="359640"/>
          </a:xfrm>
          <a:prstGeom prst="rect">
            <a:avLst/>
          </a:prstGeom>
          <a:noFill/>
          <a:ln>
            <a:noFill/>
          </a:ln>
        </p:spPr>
        <p:style>
          <a:lnRef idx="0"/>
          <a:fillRef idx="0"/>
          <a:effectRef idx="0"/>
          <a:fontRef idx="minor"/>
        </p:style>
        <p:txBody>
          <a:bodyPr anchor="ctr">
            <a:noAutofit/>
          </a:bodyPr>
          <a:p>
            <a:pPr algn="r">
              <a:lnSpc>
                <a:spcPct val="100000"/>
              </a:lnSpc>
            </a:pPr>
            <a:r>
              <a:rPr b="0" lang="en-US" sz="2400" spc="-1" strike="noStrike">
                <a:solidFill>
                  <a:srgbClr val="232c38"/>
                </a:solidFill>
                <a:latin typeface="Segoe UI Light"/>
              </a:rPr>
              <a:t>2/7</a:t>
            </a:r>
            <a:endParaRPr b="0" lang="en-US" sz="2400" spc="-1" strike="noStrike">
              <a:latin typeface="Arial"/>
            </a:endParaRPr>
          </a:p>
        </p:txBody>
      </p:sp>
      <p:sp>
        <p:nvSpPr>
          <p:cNvPr id="116" name="CustomShape 4"/>
          <p:cNvSpPr/>
          <p:nvPr/>
        </p:nvSpPr>
        <p:spPr>
          <a:xfrm rot="10800000">
            <a:off x="7950240" y="5283720"/>
            <a:ext cx="4237920" cy="156168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17" name="CustomShape 5"/>
          <p:cNvSpPr/>
          <p:nvPr/>
        </p:nvSpPr>
        <p:spPr>
          <a:xfrm>
            <a:off x="0" y="0"/>
            <a:ext cx="3129840" cy="115344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18" name="CustomShape 6"/>
          <p:cNvSpPr/>
          <p:nvPr/>
        </p:nvSpPr>
        <p:spPr>
          <a:xfrm>
            <a:off x="11060640" y="5910120"/>
            <a:ext cx="659880" cy="659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19" name="CustomShape 7"/>
          <p:cNvSpPr/>
          <p:nvPr/>
        </p:nvSpPr>
        <p:spPr>
          <a:xfrm>
            <a:off x="10973880" y="6062400"/>
            <a:ext cx="768600" cy="359640"/>
          </a:xfrm>
          <a:prstGeom prst="rect">
            <a:avLst/>
          </a:prstGeom>
          <a:noFill/>
          <a:ln>
            <a:noFill/>
          </a:ln>
        </p:spPr>
        <p:style>
          <a:lnRef idx="0"/>
          <a:fillRef idx="0"/>
          <a:effectRef idx="0"/>
          <a:fontRef idx="minor"/>
        </p:style>
        <p:txBody>
          <a:bodyPr anchor="ctr">
            <a:noAutofit/>
          </a:bodyPr>
          <a:p>
            <a:pPr algn="r">
              <a:lnSpc>
                <a:spcPct val="100000"/>
              </a:lnSpc>
            </a:pPr>
            <a:r>
              <a:rPr b="0" lang="en-US" sz="2400" spc="-1" strike="noStrike">
                <a:solidFill>
                  <a:srgbClr val="232c38"/>
                </a:solidFill>
                <a:latin typeface="Segoe UI Light"/>
              </a:rPr>
              <a:t>3/10</a:t>
            </a:r>
            <a:endParaRPr b="0" lang="en-US" sz="2400" spc="-1" strike="noStrike">
              <a:latin typeface="Arial"/>
            </a:endParaRPr>
          </a:p>
        </p:txBody>
      </p:sp>
      <p:sp>
        <p:nvSpPr>
          <p:cNvPr id="120" name="CustomShape 8"/>
          <p:cNvSpPr/>
          <p:nvPr/>
        </p:nvSpPr>
        <p:spPr>
          <a:xfrm>
            <a:off x="7140240" y="342360"/>
            <a:ext cx="6018120" cy="109584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fa-IR" sz="6600" spc="-1" strike="noStrike">
                <a:solidFill>
                  <a:srgbClr val="bf2600"/>
                </a:solidFill>
                <a:latin typeface="Segoe UI Light"/>
                <a:cs typeface="B Kamran"/>
              </a:rPr>
              <a:t>کارهای مرتبط</a:t>
            </a:r>
            <a:endParaRPr b="0" lang="en-US" sz="6600" spc="-1" strike="noStrike">
              <a:latin typeface="Arial"/>
            </a:endParaRPr>
          </a:p>
        </p:txBody>
      </p:sp>
      <p:sp>
        <p:nvSpPr>
          <p:cNvPr id="121" name="CustomShape 9"/>
          <p:cNvSpPr/>
          <p:nvPr/>
        </p:nvSpPr>
        <p:spPr>
          <a:xfrm>
            <a:off x="1538280" y="337320"/>
            <a:ext cx="2260080" cy="1117080"/>
          </a:xfrm>
          <a:prstGeom prst="ellipse">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p:style>
      </p:sp>
      <p:sp>
        <p:nvSpPr>
          <p:cNvPr id="122" name="CustomShape 10"/>
          <p:cNvSpPr/>
          <p:nvPr/>
        </p:nvSpPr>
        <p:spPr>
          <a:xfrm>
            <a:off x="1144440" y="1454760"/>
            <a:ext cx="3047760" cy="1168200"/>
          </a:xfrm>
          <a:prstGeom prst="ellipse">
            <a:avLst/>
          </a:prstGeom>
          <a:ln/>
        </p:spPr>
        <p:style>
          <a:lnRef idx="2">
            <a:schemeClr val="accent1">
              <a:shade val="50000"/>
            </a:schemeClr>
          </a:lnRef>
          <a:fillRef idx="1">
            <a:schemeClr val="accent1"/>
          </a:fillRef>
          <a:effectRef idx="0">
            <a:schemeClr val="accent1"/>
          </a:effectRef>
          <a:fontRef idx="minor"/>
        </p:style>
      </p:sp>
      <p:sp>
        <p:nvSpPr>
          <p:cNvPr id="123" name="CustomShape 11"/>
          <p:cNvSpPr/>
          <p:nvPr/>
        </p:nvSpPr>
        <p:spPr>
          <a:xfrm>
            <a:off x="384840" y="2491200"/>
            <a:ext cx="2152080" cy="12492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p:style>
      </p:sp>
      <p:sp>
        <p:nvSpPr>
          <p:cNvPr id="124" name="CustomShape 12"/>
          <p:cNvSpPr/>
          <p:nvPr/>
        </p:nvSpPr>
        <p:spPr>
          <a:xfrm>
            <a:off x="384840" y="2704680"/>
            <a:ext cx="2284560" cy="1076760"/>
          </a:xfrm>
          <a:prstGeom prst="rect">
            <a:avLst/>
          </a:prstGeom>
          <a:noFill/>
          <a:ln>
            <a:noFill/>
          </a:ln>
        </p:spPr>
        <p:style>
          <a:lnRef idx="0"/>
          <a:fillRef idx="0"/>
          <a:effectRef idx="0"/>
          <a:fontRef idx="minor"/>
        </p:style>
        <p:txBody>
          <a:bodyPr anchor="ctr">
            <a:noAutofit/>
          </a:bodyPr>
          <a:p>
            <a:pPr algn="ctr" rtl="1">
              <a:lnSpc>
                <a:spcPct val="90000"/>
              </a:lnSpc>
            </a:pPr>
            <a:r>
              <a:rPr b="1" lang="en-US" sz="2800" spc="-1" strike="noStrike">
                <a:solidFill>
                  <a:srgbClr val="bf2600"/>
                </a:solidFill>
                <a:latin typeface="Arabic Typesetting"/>
              </a:rPr>
              <a:t>supervised learning  method</a:t>
            </a:r>
            <a:endParaRPr b="0" lang="en-US" sz="2800" spc="-1" strike="noStrike">
              <a:latin typeface="Arial"/>
            </a:endParaRPr>
          </a:p>
        </p:txBody>
      </p:sp>
      <p:sp>
        <p:nvSpPr>
          <p:cNvPr id="125" name="CustomShape 13"/>
          <p:cNvSpPr/>
          <p:nvPr/>
        </p:nvSpPr>
        <p:spPr>
          <a:xfrm>
            <a:off x="1426320" y="337320"/>
            <a:ext cx="2635560" cy="1775880"/>
          </a:xfrm>
          <a:prstGeom prst="rect">
            <a:avLst/>
          </a:prstGeom>
          <a:noFill/>
          <a:ln>
            <a:noFill/>
          </a:ln>
        </p:spPr>
        <p:style>
          <a:lnRef idx="0"/>
          <a:fillRef idx="0"/>
          <a:effectRef idx="0"/>
          <a:fontRef idx="minor"/>
        </p:style>
        <p:txBody>
          <a:bodyPr anchor="ctr">
            <a:noAutofit/>
          </a:bodyPr>
          <a:p>
            <a:pPr algn="ctr" rtl="1">
              <a:lnSpc>
                <a:spcPct val="90000"/>
              </a:lnSpc>
            </a:pPr>
            <a:r>
              <a:rPr b="1" lang="en-US" sz="2800" spc="-1" strike="noStrike">
                <a:solidFill>
                  <a:srgbClr val="404040"/>
                </a:solidFill>
                <a:latin typeface="Arabic Typesetting"/>
              </a:rPr>
              <a:t>healthcare anomaly detection</a:t>
            </a:r>
            <a:endParaRPr b="0" lang="en-US" sz="2800" spc="-1" strike="noStrike">
              <a:latin typeface="Arial"/>
            </a:endParaRPr>
          </a:p>
          <a:p>
            <a:pPr algn="ctr" rtl="1">
              <a:lnSpc>
                <a:spcPct val="90000"/>
              </a:lnSpc>
            </a:pPr>
            <a:endParaRPr b="0" lang="en-US" sz="2800" spc="-1" strike="noStrike">
              <a:latin typeface="Arial"/>
            </a:endParaRPr>
          </a:p>
        </p:txBody>
      </p:sp>
      <p:sp>
        <p:nvSpPr>
          <p:cNvPr id="126" name="CustomShape 14"/>
          <p:cNvSpPr/>
          <p:nvPr/>
        </p:nvSpPr>
        <p:spPr>
          <a:xfrm>
            <a:off x="1526040" y="1500480"/>
            <a:ext cx="2284560" cy="1076760"/>
          </a:xfrm>
          <a:prstGeom prst="rect">
            <a:avLst/>
          </a:prstGeom>
          <a:noFill/>
          <a:ln>
            <a:noFill/>
          </a:ln>
        </p:spPr>
        <p:style>
          <a:lnRef idx="0"/>
          <a:fillRef idx="0"/>
          <a:effectRef idx="0"/>
          <a:fontRef idx="minor"/>
        </p:style>
        <p:txBody>
          <a:bodyPr anchor="ctr">
            <a:noAutofit/>
          </a:bodyPr>
          <a:p>
            <a:pPr algn="ctr" rtl="1">
              <a:lnSpc>
                <a:spcPct val="90000"/>
              </a:lnSpc>
            </a:pPr>
            <a:r>
              <a:rPr b="1" lang="en-US" sz="2800" spc="-1" strike="noStrike">
                <a:solidFill>
                  <a:srgbClr val="f2f2f2"/>
                </a:solidFill>
                <a:latin typeface="Arabic Typesetting"/>
              </a:rPr>
              <a:t>Machine learning</a:t>
            </a:r>
            <a:endParaRPr b="0" lang="en-US" sz="2800" spc="-1" strike="noStrike">
              <a:latin typeface="Arial"/>
            </a:endParaRPr>
          </a:p>
        </p:txBody>
      </p:sp>
      <p:sp>
        <p:nvSpPr>
          <p:cNvPr id="127" name="CustomShape 15"/>
          <p:cNvSpPr/>
          <p:nvPr/>
        </p:nvSpPr>
        <p:spPr>
          <a:xfrm>
            <a:off x="3026160" y="2450520"/>
            <a:ext cx="2152080" cy="12492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p:style>
      </p:sp>
      <p:sp>
        <p:nvSpPr>
          <p:cNvPr id="128" name="CustomShape 16"/>
          <p:cNvSpPr/>
          <p:nvPr/>
        </p:nvSpPr>
        <p:spPr>
          <a:xfrm>
            <a:off x="2897640" y="2664000"/>
            <a:ext cx="2497320" cy="1076760"/>
          </a:xfrm>
          <a:prstGeom prst="rect">
            <a:avLst/>
          </a:prstGeom>
          <a:noFill/>
          <a:ln>
            <a:noFill/>
          </a:ln>
        </p:spPr>
        <p:style>
          <a:lnRef idx="0"/>
          <a:fillRef idx="0"/>
          <a:effectRef idx="0"/>
          <a:fontRef idx="minor"/>
        </p:style>
        <p:txBody>
          <a:bodyPr anchor="ctr">
            <a:noAutofit/>
          </a:bodyPr>
          <a:p>
            <a:pPr algn="ctr" rtl="1">
              <a:lnSpc>
                <a:spcPct val="90000"/>
              </a:lnSpc>
            </a:pPr>
            <a:r>
              <a:rPr b="1" lang="en-US" sz="2800" spc="-1" strike="noStrike">
                <a:solidFill>
                  <a:srgbClr val="bf2600"/>
                </a:solidFill>
                <a:latin typeface="Arabic Typesetting"/>
              </a:rPr>
              <a:t>unsupervised learning  method</a:t>
            </a:r>
            <a:endParaRPr b="0" lang="en-US" sz="2800" spc="-1" strike="noStrike">
              <a:latin typeface="Arial"/>
            </a:endParaRPr>
          </a:p>
        </p:txBody>
      </p:sp>
      <p:sp>
        <p:nvSpPr>
          <p:cNvPr id="129" name="CustomShape 17"/>
          <p:cNvSpPr/>
          <p:nvPr/>
        </p:nvSpPr>
        <p:spPr>
          <a:xfrm>
            <a:off x="1005840" y="1302840"/>
            <a:ext cx="10442160" cy="4964040"/>
          </a:xfrm>
          <a:prstGeom prst="rect">
            <a:avLst/>
          </a:prstGeom>
          <a:noFill/>
          <a:ln>
            <a:noFill/>
          </a:ln>
        </p:spPr>
        <p:style>
          <a:lnRef idx="0"/>
          <a:fillRef idx="0"/>
          <a:effectRef idx="0"/>
          <a:fontRef idx="minor"/>
        </p:style>
        <p:txBody>
          <a:bodyPr lIns="90000" rIns="90000" tIns="45000" bIns="45000">
            <a:spAutoFit/>
          </a:bodyPr>
          <a:p>
            <a:pPr algn="just" rtl="1">
              <a:lnSpc>
                <a:spcPct val="100000"/>
              </a:lnSpc>
            </a:pPr>
            <a:r>
              <a:rPr b="1" lang="en-US" sz="3200" spc="-1" strike="noStrike">
                <a:solidFill>
                  <a:srgbClr val="333c47"/>
                </a:solidFill>
                <a:latin typeface="Arabic Typesetting"/>
                <a:ea typeface="Arial Unicode MS"/>
              </a:rPr>
              <a:t>supervised</a:t>
            </a:r>
            <a:r>
              <a:rPr b="1" lang="en-US" sz="3200" spc="-1" strike="noStrike">
                <a:solidFill>
                  <a:srgbClr val="333c47"/>
                </a:solidFill>
                <a:latin typeface="Arabic Typesetting"/>
                <a:ea typeface="Arial Unicode MS"/>
              </a:rPr>
              <a:t>:</a:t>
            </a:r>
            <a:endParaRPr b="0" lang="en-US" sz="3200" spc="-1" strike="noStrike">
              <a:latin typeface="Arial"/>
            </a:endParaRPr>
          </a:p>
          <a:p>
            <a:pPr marL="457200" indent="-456840" algn="just" rtl="1">
              <a:lnSpc>
                <a:spcPct val="100000"/>
              </a:lnSpc>
              <a:buClr>
                <a:srgbClr val="333c47"/>
              </a:buClr>
              <a:buFont typeface="Arial"/>
              <a:buChar char="•"/>
            </a:pPr>
            <a:r>
              <a:rPr b="1" lang="fa-IR" sz="3200" spc="-1" strike="noStrike">
                <a:solidFill>
                  <a:srgbClr val="333c47"/>
                </a:solidFill>
                <a:latin typeface="Arabic Typesetting"/>
                <a:cs typeface="B Kamran"/>
              </a:rPr>
              <a:t>تشخیص ناهنجاری برای سوابق بیماران دیابتی</a:t>
            </a:r>
            <a:endParaRPr b="0" lang="en-US" sz="3200" spc="-1" strike="noStrike">
              <a:latin typeface="Arial"/>
            </a:endParaRPr>
          </a:p>
          <a:p>
            <a:pPr algn="just" rtl="1">
              <a:lnSpc>
                <a:spcPct val="100000"/>
              </a:lnSpc>
            </a:pPr>
            <a:r>
              <a:rPr b="1" lang="fa-IR" sz="3200" spc="-1" strike="noStrike">
                <a:solidFill>
                  <a:srgbClr val="bf2600"/>
                </a:solidFill>
                <a:latin typeface="Arabic Typesetting"/>
                <a:cs typeface="B Kamran"/>
              </a:rPr>
              <a:t>درخت تصمیم   </a:t>
            </a:r>
            <a:r>
              <a:rPr b="1" lang="en-US" sz="3200" spc="-1" strike="noStrike">
                <a:solidFill>
                  <a:srgbClr val="bf2600"/>
                </a:solidFill>
                <a:latin typeface="Arabic Typesetting"/>
                <a:ea typeface="Arial Unicode MS"/>
              </a:rPr>
              <a:t>9</a:t>
            </a:r>
            <a:r>
              <a:rPr b="1" lang="en-US" sz="3200" spc="-1" strike="noStrike">
                <a:solidFill>
                  <a:srgbClr val="bf2600"/>
                </a:solidFill>
                <a:latin typeface="Arabic Typesetting"/>
                <a:ea typeface="Arial Unicode MS"/>
              </a:rPr>
              <a:t> ویژگی   صحت </a:t>
            </a:r>
            <a:r>
              <a:rPr b="1" lang="en-US" sz="3200" spc="-1" strike="noStrike">
                <a:solidFill>
                  <a:srgbClr val="bf2600"/>
                </a:solidFill>
                <a:latin typeface="Arabic Typesetting"/>
                <a:ea typeface="Arial Unicode MS"/>
              </a:rPr>
              <a:t>99</a:t>
            </a:r>
            <a:r>
              <a:rPr b="1" lang="en-US" sz="3200" spc="-1" strike="noStrike">
                <a:solidFill>
                  <a:srgbClr val="bf2600"/>
                </a:solidFill>
                <a:latin typeface="Arabic Typesetting"/>
                <a:ea typeface="Arial Unicode MS"/>
              </a:rPr>
              <a:t>%</a:t>
            </a:r>
            <a:endParaRPr b="0" lang="en-US" sz="3200" spc="-1" strike="noStrike">
              <a:latin typeface="Arial"/>
            </a:endParaRPr>
          </a:p>
          <a:p>
            <a:pPr marL="457200" indent="-456840" algn="just" rtl="1">
              <a:lnSpc>
                <a:spcPct val="100000"/>
              </a:lnSpc>
              <a:buClr>
                <a:srgbClr val="333c47"/>
              </a:buClr>
              <a:buFont typeface="Arial"/>
              <a:buChar char="•"/>
            </a:pPr>
            <a:r>
              <a:rPr b="1" lang="fa-IR" sz="3200" spc="-1" strike="noStrike">
                <a:solidFill>
                  <a:srgbClr val="333c47"/>
                </a:solidFill>
                <a:latin typeface="Arabic Typesetting"/>
                <a:cs typeface="B Kamran"/>
              </a:rPr>
              <a:t>تشخیص ناهنجاری های مربوط به اطلاعات بیمه</a:t>
            </a:r>
            <a:endParaRPr b="0" lang="en-US" sz="3200" spc="-1" strike="noStrike">
              <a:latin typeface="Arial"/>
            </a:endParaRPr>
          </a:p>
          <a:p>
            <a:pPr algn="just" rtl="1">
              <a:lnSpc>
                <a:spcPct val="100000"/>
              </a:lnSpc>
            </a:pPr>
            <a:r>
              <a:rPr b="1" lang="en-US" sz="3200" spc="-1" strike="noStrike">
                <a:solidFill>
                  <a:srgbClr val="333c47"/>
                </a:solidFill>
                <a:latin typeface="Arabic Typesetting"/>
                <a:ea typeface="Arial Unicode MS"/>
              </a:rPr>
              <a:t> </a:t>
            </a:r>
            <a:r>
              <a:rPr b="1" lang="en-US" sz="3200" spc="-1" strike="noStrike">
                <a:solidFill>
                  <a:srgbClr val="bf2600"/>
                </a:solidFill>
                <a:latin typeface="Arabic Typesetting"/>
                <a:ea typeface="Arial Unicode MS"/>
              </a:rPr>
              <a:t>Bayesian network</a:t>
            </a:r>
            <a:r>
              <a:rPr b="1" lang="en-US" sz="3200" spc="-1" strike="noStrike">
                <a:solidFill>
                  <a:srgbClr val="333c47"/>
                </a:solidFill>
                <a:latin typeface="Arabic Typesetting"/>
                <a:ea typeface="Arial Unicode MS"/>
              </a:rPr>
              <a:t>   </a:t>
            </a:r>
            <a:r>
              <a:rPr b="1" lang="fa-IR" sz="3200" spc="-1" strike="noStrike">
                <a:solidFill>
                  <a:srgbClr val="bf2600"/>
                </a:solidFill>
                <a:latin typeface="Arabic Typesetting"/>
                <a:cs typeface="B Kamran"/>
              </a:rPr>
              <a:t>داده ساختگی</a:t>
            </a:r>
            <a:endParaRPr b="0" lang="en-US" sz="3200" spc="-1" strike="noStrike">
              <a:latin typeface="Arial"/>
            </a:endParaRPr>
          </a:p>
          <a:p>
            <a:pPr algn="just" rtl="1">
              <a:lnSpc>
                <a:spcPct val="100000"/>
              </a:lnSpc>
            </a:pPr>
            <a:r>
              <a:rPr b="1" lang="en-US" sz="3200" spc="-1" strike="noStrike">
                <a:solidFill>
                  <a:srgbClr val="333c47"/>
                </a:solidFill>
                <a:latin typeface="Arabic Typesetting"/>
                <a:ea typeface="Arial Unicode MS"/>
              </a:rPr>
              <a:t>unsupervised</a:t>
            </a:r>
            <a:r>
              <a:rPr b="1" lang="en-US" sz="3200" spc="-1" strike="noStrike">
                <a:solidFill>
                  <a:srgbClr val="333c47"/>
                </a:solidFill>
                <a:latin typeface="Arabic Typesetting"/>
                <a:ea typeface="Arial Unicode MS"/>
              </a:rPr>
              <a:t>:</a:t>
            </a:r>
            <a:endParaRPr b="0" lang="en-US" sz="3200" spc="-1" strike="noStrike">
              <a:latin typeface="Arial"/>
            </a:endParaRPr>
          </a:p>
          <a:p>
            <a:pPr marL="457200" indent="-456840" algn="just" rtl="1">
              <a:lnSpc>
                <a:spcPct val="100000"/>
              </a:lnSpc>
              <a:buClr>
                <a:srgbClr val="333c47"/>
              </a:buClr>
              <a:buFont typeface="Arial"/>
              <a:buChar char="•"/>
            </a:pPr>
            <a:r>
              <a:rPr b="1" lang="fa-IR" sz="3200" spc="-1" strike="noStrike">
                <a:solidFill>
                  <a:srgbClr val="333c47"/>
                </a:solidFill>
                <a:latin typeface="Arabic Typesetting"/>
                <a:cs typeface="B Kamran"/>
              </a:rPr>
              <a:t>تشخیص ناهنجاری </a:t>
            </a:r>
            <a:r>
              <a:rPr b="1" lang="fa-IR" sz="3200" spc="-1" strike="noStrike">
                <a:solidFill>
                  <a:srgbClr val="333c47"/>
                </a:solidFill>
                <a:latin typeface="Segoe UI Light"/>
                <a:cs typeface="B Kamran"/>
              </a:rPr>
              <a:t>سوابق سرپایی دندانپزشکی</a:t>
            </a:r>
            <a:r>
              <a:rPr b="1" lang="en-US" sz="3200" spc="-1" strike="noStrike">
                <a:solidFill>
                  <a:srgbClr val="4d5a6a"/>
                </a:solidFill>
                <a:latin typeface="Segoe UI Light"/>
                <a:ea typeface="Arial Unicode MS"/>
              </a:rPr>
              <a:t> </a:t>
            </a:r>
            <a:endParaRPr b="0" lang="en-US" sz="3200" spc="-1" strike="noStrike">
              <a:latin typeface="Arial"/>
            </a:endParaRPr>
          </a:p>
          <a:p>
            <a:pPr algn="just" rtl="1">
              <a:lnSpc>
                <a:spcPct val="100000"/>
              </a:lnSpc>
            </a:pPr>
            <a:r>
              <a:rPr b="1" lang="fa-IR" sz="3200" spc="-1" strike="noStrike">
                <a:solidFill>
                  <a:srgbClr val="bf2600"/>
                </a:solidFill>
                <a:latin typeface="Segoe UI Light"/>
                <a:cs typeface="B Kamran"/>
              </a:rPr>
              <a:t>داده های پرت محلی</a:t>
            </a:r>
            <a:endParaRPr b="0" lang="en-US" sz="3200" spc="-1" strike="noStrike">
              <a:latin typeface="Arial"/>
            </a:endParaRPr>
          </a:p>
          <a:p>
            <a:pPr marL="457200" indent="-456840" algn="just" rtl="1">
              <a:lnSpc>
                <a:spcPct val="100000"/>
              </a:lnSpc>
              <a:buClr>
                <a:srgbClr val="333c47"/>
              </a:buClr>
              <a:buFont typeface="Arial"/>
              <a:buChar char="•"/>
            </a:pPr>
            <a:r>
              <a:rPr b="1" lang="fa-IR" sz="3200" spc="-1" strike="noStrike">
                <a:solidFill>
                  <a:srgbClr val="333c47"/>
                </a:solidFill>
                <a:latin typeface="Segoe UI Light"/>
                <a:cs typeface="B Kamran"/>
              </a:rPr>
              <a:t>شناسایی داده های غیرعادی تراکنش های بیمه پزشکی</a:t>
            </a:r>
            <a:endParaRPr b="0" lang="en-US" sz="3200" spc="-1" strike="noStrike">
              <a:latin typeface="Arial"/>
            </a:endParaRPr>
          </a:p>
        </p:txBody>
      </p:sp>
      <p:sp>
        <p:nvSpPr>
          <p:cNvPr id="130" name="CustomShape 18"/>
          <p:cNvSpPr/>
          <p:nvPr/>
        </p:nvSpPr>
        <p:spPr>
          <a:xfrm>
            <a:off x="510480" y="3740760"/>
            <a:ext cx="1831680" cy="237780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131" name="CustomShape 19"/>
          <p:cNvSpPr/>
          <p:nvPr/>
        </p:nvSpPr>
        <p:spPr>
          <a:xfrm>
            <a:off x="284040" y="3781440"/>
            <a:ext cx="2284560" cy="2488320"/>
          </a:xfrm>
          <a:prstGeom prst="rect">
            <a:avLst/>
          </a:prstGeom>
          <a:noFill/>
          <a:ln>
            <a:noFill/>
          </a:ln>
        </p:spPr>
        <p:style>
          <a:lnRef idx="0"/>
          <a:fillRef idx="0"/>
          <a:effectRef idx="0"/>
          <a:fontRef idx="minor"/>
        </p:style>
        <p:txBody>
          <a:bodyPr anchor="ctr">
            <a:noAutofit/>
          </a:bodyPr>
          <a:p>
            <a:pPr algn="ctr" rtl="1">
              <a:lnSpc>
                <a:spcPct val="90000"/>
              </a:lnSpc>
            </a:pPr>
            <a:r>
              <a:rPr b="1" lang="en-US" sz="2800" spc="-1" strike="noStrike">
                <a:solidFill>
                  <a:srgbClr val="00895b"/>
                </a:solidFill>
                <a:latin typeface="Arabic Typesetting"/>
              </a:rPr>
              <a:t>KNN</a:t>
            </a:r>
            <a:endParaRPr b="0" lang="en-US" sz="2800" spc="-1" strike="noStrike">
              <a:latin typeface="Arial"/>
            </a:endParaRPr>
          </a:p>
          <a:p>
            <a:pPr algn="ctr" rtl="1">
              <a:lnSpc>
                <a:spcPct val="90000"/>
              </a:lnSpc>
            </a:pPr>
            <a:r>
              <a:rPr b="1" lang="en-US" sz="2800" spc="-1" strike="noStrike">
                <a:solidFill>
                  <a:srgbClr val="00895b"/>
                </a:solidFill>
                <a:latin typeface="Arabic Typesetting"/>
                <a:ea typeface="Arial Unicode MS"/>
              </a:rPr>
              <a:t>SVM</a:t>
            </a:r>
            <a:endParaRPr b="0" lang="en-US" sz="2800" spc="-1" strike="noStrike">
              <a:latin typeface="Arial"/>
            </a:endParaRPr>
          </a:p>
          <a:p>
            <a:pPr algn="ctr" rtl="1">
              <a:lnSpc>
                <a:spcPct val="90000"/>
              </a:lnSpc>
            </a:pPr>
            <a:r>
              <a:rPr b="1" lang="en-US" sz="2800" spc="-1" strike="noStrike">
                <a:solidFill>
                  <a:srgbClr val="00895b"/>
                </a:solidFill>
                <a:latin typeface="Arabic Typesetting"/>
                <a:ea typeface="Arial Unicode MS"/>
              </a:rPr>
              <a:t>Genetic algorithm</a:t>
            </a:r>
            <a:endParaRPr b="0" lang="en-US" sz="2800" spc="-1" strike="noStrike">
              <a:latin typeface="Arial"/>
            </a:endParaRPr>
          </a:p>
          <a:p>
            <a:pPr algn="ctr" rtl="1">
              <a:lnSpc>
                <a:spcPct val="90000"/>
              </a:lnSpc>
            </a:pPr>
            <a:r>
              <a:rPr b="1" lang="en-US" sz="2800" spc="-1" strike="noStrike">
                <a:solidFill>
                  <a:srgbClr val="00895b"/>
                </a:solidFill>
                <a:latin typeface="Arabic Typesetting"/>
                <a:ea typeface="Arial Unicode MS"/>
              </a:rPr>
              <a:t>Decision tree</a:t>
            </a:r>
            <a:endParaRPr b="0" lang="en-US" sz="2800" spc="-1" strike="noStrike">
              <a:latin typeface="Arial"/>
            </a:endParaRPr>
          </a:p>
          <a:p>
            <a:pPr algn="ctr" rtl="1">
              <a:lnSpc>
                <a:spcPct val="90000"/>
              </a:lnSpc>
            </a:pPr>
            <a:r>
              <a:rPr b="1" lang="en-US" sz="2800" spc="-1" strike="noStrike">
                <a:solidFill>
                  <a:srgbClr val="00895b"/>
                </a:solidFill>
                <a:latin typeface="Arabic Typesetting"/>
                <a:ea typeface="Arial Unicode MS"/>
              </a:rPr>
              <a:t>ANN</a:t>
            </a:r>
            <a:endParaRPr b="0" lang="en-US" sz="2800" spc="-1" strike="noStrike">
              <a:latin typeface="Arial"/>
            </a:endParaRPr>
          </a:p>
        </p:txBody>
      </p:sp>
      <p:sp>
        <p:nvSpPr>
          <p:cNvPr id="132" name="CustomShape 20"/>
          <p:cNvSpPr/>
          <p:nvPr/>
        </p:nvSpPr>
        <p:spPr>
          <a:xfrm>
            <a:off x="2959920" y="3557520"/>
            <a:ext cx="2284560" cy="2488320"/>
          </a:xfrm>
          <a:prstGeom prst="rect">
            <a:avLst/>
          </a:prstGeom>
          <a:noFill/>
          <a:ln>
            <a:noFill/>
          </a:ln>
        </p:spPr>
        <p:style>
          <a:lnRef idx="0"/>
          <a:fillRef idx="0"/>
          <a:effectRef idx="0"/>
          <a:fontRef idx="minor"/>
        </p:style>
        <p:txBody>
          <a:bodyPr anchor="ctr">
            <a:noAutofit/>
          </a:bodyPr>
          <a:p>
            <a:pPr algn="ctr" rtl="1">
              <a:lnSpc>
                <a:spcPct val="90000"/>
              </a:lnSpc>
            </a:pPr>
            <a:r>
              <a:rPr b="1" lang="en-US" sz="2800" spc="-1" strike="noStrike">
                <a:solidFill>
                  <a:srgbClr val="00895b"/>
                </a:solidFill>
                <a:latin typeface="Arabic Typesetting"/>
              </a:rPr>
              <a:t>K-means</a:t>
            </a:r>
            <a:r>
              <a:rPr b="1" lang="en-US" sz="2800" spc="-1" strike="noStrike">
                <a:solidFill>
                  <a:srgbClr val="00895b"/>
                </a:solidFill>
                <a:latin typeface="Arabic Typesetting"/>
              </a:rPr>
              <a:t> </a:t>
            </a:r>
            <a:endParaRPr b="0" lang="en-US" sz="2800" spc="-1" strike="noStrike">
              <a:latin typeface="Arial"/>
            </a:endParaRPr>
          </a:p>
          <a:p>
            <a:pPr algn="ctr" rtl="1">
              <a:lnSpc>
                <a:spcPct val="90000"/>
              </a:lnSpc>
            </a:pPr>
            <a:r>
              <a:rPr b="1" lang="en-US" sz="2800" spc="-1" strike="noStrike">
                <a:solidFill>
                  <a:srgbClr val="00895b"/>
                </a:solidFill>
                <a:latin typeface="Arabic Typesetting"/>
              </a:rPr>
              <a:t>Db-scan</a:t>
            </a:r>
            <a:endParaRPr b="0" lang="en-US" sz="2800" spc="-1" strike="noStrike">
              <a:latin typeface="Arial"/>
            </a:endParaRPr>
          </a:p>
          <a:p>
            <a:pPr algn="ctr" rtl="1">
              <a:lnSpc>
                <a:spcPct val="90000"/>
              </a:lnSpc>
            </a:pPr>
            <a:r>
              <a:rPr b="1" lang="en-US" sz="2800" spc="-1" strike="noStrike">
                <a:solidFill>
                  <a:srgbClr val="00895b"/>
                </a:solidFill>
                <a:latin typeface="Arabic Typesetting"/>
              </a:rPr>
              <a:t>isolation forest</a:t>
            </a:r>
            <a:endParaRPr b="0" lang="en-US" sz="2800" spc="-1" strike="noStrike">
              <a:latin typeface="Arial"/>
            </a:endParaRPr>
          </a:p>
        </p:txBody>
      </p:sp>
      <p:sp>
        <p:nvSpPr>
          <p:cNvPr id="133" name="CustomShape 21"/>
          <p:cNvSpPr/>
          <p:nvPr/>
        </p:nvSpPr>
        <p:spPr>
          <a:xfrm>
            <a:off x="3186360" y="3711960"/>
            <a:ext cx="1831680" cy="2377800"/>
          </a:xfrm>
          <a:prstGeom prst="rect">
            <a:avLst/>
          </a:prstGeom>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flipH="1" rot="10800000">
            <a:off x="-360" y="5799240"/>
            <a:ext cx="3356280" cy="107676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35" name="CustomShape 2"/>
          <p:cNvSpPr/>
          <p:nvPr/>
        </p:nvSpPr>
        <p:spPr>
          <a:xfrm>
            <a:off x="10995840" y="5798880"/>
            <a:ext cx="659880" cy="659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36" name="CustomShape 3"/>
          <p:cNvSpPr/>
          <p:nvPr/>
        </p:nvSpPr>
        <p:spPr>
          <a:xfrm>
            <a:off x="10891800" y="5938920"/>
            <a:ext cx="741960" cy="359640"/>
          </a:xfrm>
          <a:prstGeom prst="rect">
            <a:avLst/>
          </a:prstGeom>
          <a:noFill/>
          <a:ln>
            <a:noFill/>
          </a:ln>
        </p:spPr>
        <p:style>
          <a:lnRef idx="0"/>
          <a:fillRef idx="0"/>
          <a:effectRef idx="0"/>
          <a:fontRef idx="minor"/>
        </p:style>
        <p:txBody>
          <a:bodyPr anchor="ctr">
            <a:noAutofit/>
          </a:bodyPr>
          <a:p>
            <a:pPr algn="r">
              <a:lnSpc>
                <a:spcPct val="100000"/>
              </a:lnSpc>
            </a:pPr>
            <a:r>
              <a:rPr b="0" lang="en-US" sz="2400" spc="-1" strike="noStrike">
                <a:solidFill>
                  <a:srgbClr val="232c38"/>
                </a:solidFill>
                <a:latin typeface="Segoe UI Light"/>
              </a:rPr>
              <a:t>4/10</a:t>
            </a:r>
            <a:endParaRPr b="0" lang="en-US" sz="2400" spc="-1" strike="noStrike">
              <a:latin typeface="Arial"/>
            </a:endParaRPr>
          </a:p>
        </p:txBody>
      </p:sp>
      <p:sp>
        <p:nvSpPr>
          <p:cNvPr id="137" name="CustomShape 4"/>
          <p:cNvSpPr/>
          <p:nvPr/>
        </p:nvSpPr>
        <p:spPr>
          <a:xfrm>
            <a:off x="0" y="0"/>
            <a:ext cx="12191760" cy="456840"/>
          </a:xfrm>
          <a:prstGeom prst="rect">
            <a:avLst/>
          </a:prstGeom>
          <a:noFill/>
          <a:ln>
            <a:noFill/>
          </a:ln>
        </p:spPr>
        <p:style>
          <a:lnRef idx="0"/>
          <a:fillRef idx="0"/>
          <a:effectRef idx="0"/>
          <a:fontRef idx="minor"/>
        </p:style>
      </p:sp>
      <p:sp>
        <p:nvSpPr>
          <p:cNvPr id="138" name="CustomShape 5"/>
          <p:cNvSpPr/>
          <p:nvPr/>
        </p:nvSpPr>
        <p:spPr>
          <a:xfrm>
            <a:off x="0" y="3384720"/>
            <a:ext cx="12191760" cy="360"/>
          </a:xfrm>
          <a:prstGeom prst="rect">
            <a:avLst/>
          </a:prstGeom>
          <a:noFill/>
          <a:ln>
            <a:noFill/>
          </a:ln>
        </p:spPr>
        <p:style>
          <a:lnRef idx="0"/>
          <a:fillRef idx="0"/>
          <a:effectRef idx="0"/>
          <a:fontRef idx="minor"/>
        </p:style>
      </p:sp>
      <p:sp>
        <p:nvSpPr>
          <p:cNvPr id="139" name="CustomShape 6"/>
          <p:cNvSpPr/>
          <p:nvPr/>
        </p:nvSpPr>
        <p:spPr>
          <a:xfrm>
            <a:off x="5964120" y="4768560"/>
            <a:ext cx="263160" cy="172440"/>
          </a:xfrm>
          <a:prstGeom prst="rect">
            <a:avLst/>
          </a:prstGeom>
          <a:noFill/>
          <a:ln>
            <a:noFill/>
          </a:ln>
        </p:spPr>
        <p:style>
          <a:lnRef idx="0"/>
          <a:fillRef idx="0"/>
          <a:effectRef idx="0"/>
          <a:fontRef idx="minor"/>
        </p:style>
        <p:txBody>
          <a:bodyPr wrap="none" anchor="ctr">
            <a:spAutoFit/>
          </a:bodyPr>
          <a:p>
            <a:pPr algn="r" rtl="1">
              <a:lnSpc>
                <a:spcPct val="100000"/>
              </a:lnSpc>
              <a:tabLst>
                <a:tab algn="l" pos="0"/>
              </a:tabLst>
            </a:pPr>
            <a:r>
              <a:rPr b="0" lang="en-US" sz="1100" spc="-1" strike="noStrike">
                <a:solidFill>
                  <a:srgbClr val="000000"/>
                </a:solidFill>
                <a:latin typeface="Calibri"/>
                <a:ea typeface="Calibri"/>
              </a:rPr>
              <a:t>  </a:t>
            </a:r>
            <a:endParaRPr b="0" lang="en-US" sz="1100" spc="-1" strike="noStrike">
              <a:latin typeface="Arial"/>
            </a:endParaRPr>
          </a:p>
        </p:txBody>
      </p:sp>
      <p:sp>
        <p:nvSpPr>
          <p:cNvPr id="140" name="CustomShape 7"/>
          <p:cNvSpPr/>
          <p:nvPr/>
        </p:nvSpPr>
        <p:spPr>
          <a:xfrm>
            <a:off x="5964120" y="9142200"/>
            <a:ext cx="263160" cy="172440"/>
          </a:xfrm>
          <a:prstGeom prst="rect">
            <a:avLst/>
          </a:prstGeom>
          <a:noFill/>
          <a:ln>
            <a:noFill/>
          </a:ln>
        </p:spPr>
        <p:style>
          <a:lnRef idx="0"/>
          <a:fillRef idx="0"/>
          <a:effectRef idx="0"/>
          <a:fontRef idx="minor"/>
        </p:style>
        <p:txBody>
          <a:bodyPr wrap="none" anchor="ctr">
            <a:spAutoFit/>
          </a:bodyPr>
          <a:p>
            <a:pPr algn="r" rtl="1">
              <a:lnSpc>
                <a:spcPct val="100000"/>
              </a:lnSpc>
              <a:tabLst>
                <a:tab algn="l" pos="0"/>
              </a:tabLst>
            </a:pPr>
            <a:r>
              <a:rPr b="0" lang="en-US" sz="1100" spc="-1" strike="noStrike">
                <a:solidFill>
                  <a:srgbClr val="000000"/>
                </a:solidFill>
                <a:latin typeface="Calibri"/>
                <a:ea typeface="Calibri"/>
              </a:rPr>
              <a:t>  </a:t>
            </a:r>
            <a:endParaRPr b="0" lang="en-US" sz="1100" spc="-1" strike="noStrike">
              <a:latin typeface="Arial"/>
            </a:endParaRPr>
          </a:p>
        </p:txBody>
      </p:sp>
      <p:sp>
        <p:nvSpPr>
          <p:cNvPr id="141" name="CustomShape 8"/>
          <p:cNvSpPr/>
          <p:nvPr/>
        </p:nvSpPr>
        <p:spPr>
          <a:xfrm>
            <a:off x="0" y="10706040"/>
            <a:ext cx="12191760" cy="360"/>
          </a:xfrm>
          <a:prstGeom prst="rect">
            <a:avLst/>
          </a:prstGeom>
          <a:noFill/>
          <a:ln>
            <a:noFill/>
          </a:ln>
        </p:spPr>
        <p:style>
          <a:lnRef idx="0"/>
          <a:fillRef idx="0"/>
          <a:effectRef idx="0"/>
          <a:fontRef idx="minor"/>
        </p:style>
      </p:sp>
      <p:sp>
        <p:nvSpPr>
          <p:cNvPr id="142" name="CustomShape 9"/>
          <p:cNvSpPr/>
          <p:nvPr/>
        </p:nvSpPr>
        <p:spPr>
          <a:xfrm>
            <a:off x="0" y="13646160"/>
            <a:ext cx="12191760" cy="360"/>
          </a:xfrm>
          <a:prstGeom prst="rect">
            <a:avLst/>
          </a:prstGeom>
          <a:noFill/>
          <a:ln>
            <a:noFill/>
          </a:ln>
        </p:spPr>
        <p:style>
          <a:lnRef idx="0"/>
          <a:fillRef idx="0"/>
          <a:effectRef idx="0"/>
          <a:fontRef idx="minor"/>
        </p:style>
      </p:sp>
      <p:pic>
        <p:nvPicPr>
          <p:cNvPr id="143" name="Picture 17" descr=""/>
          <p:cNvPicPr/>
          <p:nvPr/>
        </p:nvPicPr>
        <p:blipFill>
          <a:blip r:embed="rId1"/>
          <a:srcRect l="35380" t="20542" r="19195" b="29256"/>
          <a:stretch/>
        </p:blipFill>
        <p:spPr>
          <a:xfrm>
            <a:off x="364680" y="3065760"/>
            <a:ext cx="5049000" cy="2732760"/>
          </a:xfrm>
          <a:prstGeom prst="rect">
            <a:avLst/>
          </a:prstGeom>
          <a:ln>
            <a:noFill/>
          </a:ln>
        </p:spPr>
      </p:pic>
      <p:sp>
        <p:nvSpPr>
          <p:cNvPr id="144" name="CustomShape 10"/>
          <p:cNvSpPr/>
          <p:nvPr/>
        </p:nvSpPr>
        <p:spPr>
          <a:xfrm>
            <a:off x="1060560" y="457200"/>
            <a:ext cx="10515240" cy="701280"/>
          </a:xfrm>
          <a:prstGeom prst="rect">
            <a:avLst/>
          </a:prstGeom>
          <a:noFill/>
          <a:ln>
            <a:noFill/>
          </a:ln>
        </p:spPr>
        <p:style>
          <a:lnRef idx="0"/>
          <a:fillRef idx="0"/>
          <a:effectRef idx="0"/>
          <a:fontRef idx="minor"/>
        </p:style>
        <p:txBody>
          <a:bodyPr anchor="ctr">
            <a:noAutofit/>
          </a:bodyPr>
          <a:p>
            <a:pPr algn="r" rtl="1">
              <a:lnSpc>
                <a:spcPct val="90000"/>
              </a:lnSpc>
            </a:pPr>
            <a:r>
              <a:rPr b="1" lang="en-US" sz="6600" spc="-1" strike="noStrike">
                <a:solidFill>
                  <a:srgbClr val="bf2600"/>
                </a:solidFill>
                <a:latin typeface="Arabic Typesetting"/>
                <a:ea typeface="Arial Unicode MS"/>
              </a:rPr>
              <a:t>Dataset</a:t>
            </a:r>
            <a:endParaRPr b="0" lang="en-US" sz="6600" spc="-1" strike="noStrike">
              <a:latin typeface="Arial"/>
            </a:endParaRPr>
          </a:p>
        </p:txBody>
      </p:sp>
      <p:pic>
        <p:nvPicPr>
          <p:cNvPr id="145" name="Picture 19" descr=""/>
          <p:cNvPicPr/>
          <p:nvPr/>
        </p:nvPicPr>
        <p:blipFill>
          <a:blip r:embed="rId2"/>
          <a:srcRect l="23315" t="23087" r="2626" b="29844"/>
          <a:stretch/>
        </p:blipFill>
        <p:spPr>
          <a:xfrm>
            <a:off x="5567400" y="3065760"/>
            <a:ext cx="6008400" cy="2732760"/>
          </a:xfrm>
          <a:prstGeom prst="rect">
            <a:avLst/>
          </a:prstGeom>
          <a:ln>
            <a:noFill/>
          </a:ln>
        </p:spPr>
      </p:pic>
      <p:sp>
        <p:nvSpPr>
          <p:cNvPr id="146" name="CustomShape 11"/>
          <p:cNvSpPr/>
          <p:nvPr/>
        </p:nvSpPr>
        <p:spPr>
          <a:xfrm>
            <a:off x="976320" y="1158840"/>
            <a:ext cx="10657440" cy="3501720"/>
          </a:xfrm>
          <a:prstGeom prst="rect">
            <a:avLst/>
          </a:prstGeom>
          <a:noFill/>
          <a:ln>
            <a:noFill/>
          </a:ln>
        </p:spPr>
        <p:style>
          <a:lnRef idx="0"/>
          <a:fillRef idx="0"/>
          <a:effectRef idx="0"/>
          <a:fontRef idx="minor"/>
        </p:style>
        <p:txBody>
          <a:bodyPr lIns="90000" rIns="90000" tIns="45000" bIns="45000">
            <a:spAutoFit/>
          </a:bodyPr>
          <a:p>
            <a:pPr algn="just" rtl="1">
              <a:lnSpc>
                <a:spcPct val="100000"/>
              </a:lnSpc>
            </a:pPr>
            <a:r>
              <a:rPr b="1" lang="fa-IR" sz="3200" spc="-1" strike="noStrike">
                <a:solidFill>
                  <a:srgbClr val="000000"/>
                </a:solidFill>
                <a:latin typeface="Arabic Typesetting"/>
                <a:cs typeface="B Kamran"/>
              </a:rPr>
              <a:t>داده های سیستم های </a:t>
            </a:r>
            <a:r>
              <a:rPr b="1" lang="en-US" sz="3200" spc="-1" strike="noStrike">
                <a:solidFill>
                  <a:srgbClr val="000000"/>
                </a:solidFill>
                <a:latin typeface="Arabic Typesetting"/>
                <a:ea typeface="Arial Unicode MS"/>
              </a:rPr>
              <a:t>digital healthcare</a:t>
            </a:r>
            <a:r>
              <a:rPr b="1" lang="en-US" sz="3200" spc="-1" strike="noStrike">
                <a:solidFill>
                  <a:srgbClr val="000000"/>
                </a:solidFill>
                <a:latin typeface="Arabic Typesetting"/>
                <a:ea typeface="Arial Unicode MS"/>
              </a:rPr>
              <a:t> شامل اطلاعات و جزئیاتی در مورد اطلاعات شخصی بیماران، نوع خدمات، نحوه پرداخت و مراکز درمانی می باشد.</a:t>
            </a:r>
            <a:endParaRPr b="0" lang="en-US" sz="3200" spc="-1" strike="noStrike">
              <a:latin typeface="Arial"/>
            </a:endParaRPr>
          </a:p>
          <a:p>
            <a:pPr algn="just" rtl="1">
              <a:lnSpc>
                <a:spcPct val="100000"/>
              </a:lnSpc>
            </a:pPr>
            <a:r>
              <a:rPr b="1" lang="fa-IR" sz="3200" spc="-1" strike="noStrike">
                <a:solidFill>
                  <a:srgbClr val="000000"/>
                </a:solidFill>
                <a:latin typeface="Arabic Typesetting"/>
                <a:cs typeface="B Kamran"/>
              </a:rPr>
              <a:t>تعداد ثبت های بیماری های نادر </a:t>
            </a:r>
            <a:r>
              <a:rPr b="1" lang="en-US" sz="3200" spc="-1" strike="noStrike">
                <a:solidFill>
                  <a:srgbClr val="000000"/>
                </a:solidFill>
                <a:latin typeface="Arabic Typesetting"/>
                <a:ea typeface="Arial Unicode MS"/>
              </a:rPr>
              <a:t>1/100000</a:t>
            </a:r>
            <a:r>
              <a:rPr b="1" lang="en-US" sz="3200" spc="-1" strike="noStrike">
                <a:solidFill>
                  <a:srgbClr val="000000"/>
                </a:solidFill>
                <a:latin typeface="Arabic Typesetting"/>
                <a:ea typeface="Arial Unicode MS"/>
              </a:rPr>
              <a:t> بیماری های رایج می باشد بنابراین نیاز است داده ها با یک «ضریب تنظیم» بالانس شوند.</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8610480" y="6356520"/>
            <a:ext cx="2742840" cy="364680"/>
          </a:xfrm>
          <a:prstGeom prst="rect">
            <a:avLst/>
          </a:prstGeom>
          <a:noFill/>
          <a:ln>
            <a:noFill/>
          </a:ln>
        </p:spPr>
        <p:txBody>
          <a:bodyPr anchor="ctr">
            <a:noAutofit/>
          </a:bodyPr>
          <a:p>
            <a:pPr algn="r">
              <a:lnSpc>
                <a:spcPct val="100000"/>
              </a:lnSpc>
            </a:pPr>
            <a:fld id="{6A9F807B-8998-428B-9820-7A0ED0DE0072}" type="slidenum">
              <a:rPr b="0" lang="en-US" sz="1200" spc="-1" strike="noStrike">
                <a:solidFill>
                  <a:srgbClr val="8b8b8b"/>
                </a:solidFill>
                <a:latin typeface="Segoe UI Light"/>
              </a:rPr>
              <a:t>2</a:t>
            </a:fld>
            <a:endParaRPr b="0" lang="en-US" sz="1200" spc="-1" strike="noStrike">
              <a:latin typeface="Times New Roman"/>
            </a:endParaRPr>
          </a:p>
        </p:txBody>
      </p:sp>
      <p:sp>
        <p:nvSpPr>
          <p:cNvPr id="148" name="CustomShape 2"/>
          <p:cNvSpPr/>
          <p:nvPr/>
        </p:nvSpPr>
        <p:spPr>
          <a:xfrm>
            <a:off x="823320" y="428760"/>
            <a:ext cx="10515240" cy="701280"/>
          </a:xfrm>
          <a:prstGeom prst="rect">
            <a:avLst/>
          </a:prstGeom>
          <a:noFill/>
          <a:ln>
            <a:noFill/>
          </a:ln>
        </p:spPr>
        <p:style>
          <a:lnRef idx="0"/>
          <a:fillRef idx="0"/>
          <a:effectRef idx="0"/>
          <a:fontRef idx="minor"/>
        </p:style>
        <p:txBody>
          <a:bodyPr anchor="ctr">
            <a:noAutofit/>
          </a:bodyPr>
          <a:p>
            <a:pPr algn="r" rtl="1">
              <a:lnSpc>
                <a:spcPct val="90000"/>
              </a:lnSpc>
            </a:pPr>
            <a:r>
              <a:rPr b="1" lang="fa-IR" sz="6600" spc="-1" strike="noStrike">
                <a:solidFill>
                  <a:srgbClr val="bf2600"/>
                </a:solidFill>
                <a:latin typeface="Arial Unicode MS"/>
                <a:cs typeface="B Kamran"/>
              </a:rPr>
              <a:t>مدلسازی</a:t>
            </a:r>
            <a:endParaRPr b="0" lang="en-US" sz="6600" spc="-1" strike="noStrike">
              <a:latin typeface="Arial"/>
            </a:endParaRPr>
          </a:p>
        </p:txBody>
      </p:sp>
      <p:sp>
        <p:nvSpPr>
          <p:cNvPr id="149" name="CustomShape 3"/>
          <p:cNvSpPr/>
          <p:nvPr/>
        </p:nvSpPr>
        <p:spPr>
          <a:xfrm>
            <a:off x="0" y="0"/>
            <a:ext cx="6080760" cy="115344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50" name="CustomShape 4"/>
          <p:cNvSpPr/>
          <p:nvPr/>
        </p:nvSpPr>
        <p:spPr>
          <a:xfrm rot="10800000">
            <a:off x="8737920" y="6153120"/>
            <a:ext cx="3450240" cy="69228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51" name="CustomShape 5"/>
          <p:cNvSpPr/>
          <p:nvPr/>
        </p:nvSpPr>
        <p:spPr>
          <a:xfrm>
            <a:off x="10981080" y="5798880"/>
            <a:ext cx="659880" cy="659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2" name="CustomShape 6"/>
          <p:cNvSpPr/>
          <p:nvPr/>
        </p:nvSpPr>
        <p:spPr>
          <a:xfrm>
            <a:off x="10826640" y="5938920"/>
            <a:ext cx="883800" cy="359640"/>
          </a:xfrm>
          <a:prstGeom prst="rect">
            <a:avLst/>
          </a:prstGeom>
          <a:noFill/>
          <a:ln>
            <a:noFill/>
          </a:ln>
        </p:spPr>
        <p:style>
          <a:lnRef idx="0"/>
          <a:fillRef idx="0"/>
          <a:effectRef idx="0"/>
          <a:fontRef idx="minor"/>
        </p:style>
        <p:txBody>
          <a:bodyPr anchor="ctr">
            <a:noAutofit/>
          </a:bodyPr>
          <a:p>
            <a:pPr algn="r">
              <a:lnSpc>
                <a:spcPct val="100000"/>
              </a:lnSpc>
            </a:pPr>
            <a:r>
              <a:rPr b="0" lang="en-US" sz="2400" spc="-1" strike="noStrike">
                <a:solidFill>
                  <a:srgbClr val="232c38"/>
                </a:solidFill>
                <a:latin typeface="Segoe UI Light"/>
              </a:rPr>
              <a:t>5/10</a:t>
            </a:r>
            <a:endParaRPr b="0" lang="en-US" sz="2400" spc="-1" strike="noStrike">
              <a:latin typeface="Arial"/>
            </a:endParaRPr>
          </a:p>
        </p:txBody>
      </p:sp>
      <p:sp>
        <p:nvSpPr>
          <p:cNvPr id="153" name="CustomShape 7"/>
          <p:cNvSpPr/>
          <p:nvPr/>
        </p:nvSpPr>
        <p:spPr>
          <a:xfrm>
            <a:off x="6543720" y="1280880"/>
            <a:ext cx="5097240" cy="7401240"/>
          </a:xfrm>
          <a:prstGeom prst="rect">
            <a:avLst/>
          </a:prstGeom>
          <a:noFill/>
          <a:ln>
            <a:noFill/>
          </a:ln>
        </p:spPr>
        <p:style>
          <a:lnRef idx="0"/>
          <a:fillRef idx="0"/>
          <a:effectRef idx="0"/>
          <a:fontRef idx="minor"/>
        </p:style>
        <p:txBody>
          <a:bodyPr lIns="90000" rIns="90000" tIns="45000" bIns="45000">
            <a:spAutoFit/>
          </a:bodyPr>
          <a:p>
            <a:pPr algn="just" rtl="1">
              <a:lnSpc>
                <a:spcPct val="100000"/>
              </a:lnSpc>
            </a:pPr>
            <a:r>
              <a:rPr b="1" lang="en-US" sz="3200" spc="-1" strike="noStrike">
                <a:solidFill>
                  <a:srgbClr val="2bbbc7"/>
                </a:solidFill>
                <a:latin typeface="Arial Unicode MS"/>
                <a:ea typeface="Arial Unicode MS"/>
              </a:rPr>
              <a:t>20</a:t>
            </a:r>
            <a:r>
              <a:rPr b="1" lang="en-US" sz="3200" spc="-1" strike="noStrike">
                <a:solidFill>
                  <a:srgbClr val="2bbbc7"/>
                </a:solidFill>
                <a:latin typeface="Arial Unicode MS"/>
                <a:ea typeface="Arial Unicode MS"/>
              </a:rPr>
              <a:t> ویژگی در </a:t>
            </a:r>
            <a:r>
              <a:rPr b="1" lang="en-US" sz="3200" spc="-1" strike="noStrike">
                <a:solidFill>
                  <a:srgbClr val="2bbbc7"/>
                </a:solidFill>
                <a:latin typeface="Arial Unicode MS"/>
                <a:ea typeface="Arial Unicode MS"/>
              </a:rPr>
              <a:t>4</a:t>
            </a:r>
            <a:r>
              <a:rPr b="1" lang="en-US" sz="3200" spc="-1" strike="noStrike">
                <a:solidFill>
                  <a:srgbClr val="2bbbc7"/>
                </a:solidFill>
                <a:latin typeface="Arial Unicode MS"/>
                <a:ea typeface="Arial Unicode MS"/>
              </a:rPr>
              <a:t> بعد مربوط به مبلغ، مراکز درمانی، اطلاعات شخصی و جزئیات بیماری تعیین شده است. </a:t>
            </a:r>
            <a:endParaRPr b="0" lang="en-US" sz="3200" spc="-1" strike="noStrike">
              <a:latin typeface="Arial"/>
            </a:endParaRPr>
          </a:p>
          <a:p>
            <a:pPr algn="just" rtl="1">
              <a:lnSpc>
                <a:spcPct val="100000"/>
              </a:lnSpc>
            </a:pPr>
            <a:endParaRPr b="0" lang="en-US" sz="3200" spc="-1" strike="noStrike">
              <a:latin typeface="Arial"/>
            </a:endParaRPr>
          </a:p>
          <a:p>
            <a:pPr algn="just" rtl="1">
              <a:lnSpc>
                <a:spcPct val="100000"/>
              </a:lnSpc>
            </a:pPr>
            <a:r>
              <a:rPr b="1" lang="fa-IR" sz="3200" spc="-1" strike="noStrike">
                <a:solidFill>
                  <a:srgbClr val="2bbbc7"/>
                </a:solidFill>
                <a:latin typeface="Arial Unicode MS"/>
                <a:cs typeface="B Kamran"/>
              </a:rPr>
              <a:t>ویژگی دیگری برای سیستم های تشخیصی در قالب ضریب ارتباط بیماری و نسخه به وسیله یک مدل ترکیبی از شبکه های عصبی کاملا متصل و شبکه های </a:t>
            </a:r>
            <a:r>
              <a:rPr b="1" lang="en-US" sz="3200" spc="-1" strike="noStrike">
                <a:solidFill>
                  <a:srgbClr val="2bbbc7"/>
                </a:solidFill>
                <a:latin typeface="Arabic Typesetting"/>
                <a:ea typeface="Arial Unicode MS"/>
              </a:rPr>
              <a:t>convolutional</a:t>
            </a:r>
            <a:r>
              <a:rPr b="1" lang="en-US" sz="3200" spc="-1" strike="noStrike">
                <a:solidFill>
                  <a:srgbClr val="2bbbc7"/>
                </a:solidFill>
                <a:latin typeface="Arial Unicode MS"/>
                <a:ea typeface="Arial Unicode MS"/>
              </a:rPr>
              <a:t> تعیین می شود</a:t>
            </a:r>
            <a:endParaRPr b="0" lang="en-US" sz="3200" spc="-1" strike="noStrike">
              <a:latin typeface="Arial"/>
            </a:endParaRPr>
          </a:p>
        </p:txBody>
      </p:sp>
      <p:pic>
        <p:nvPicPr>
          <p:cNvPr id="154" name="Picture 12" descr=""/>
          <p:cNvPicPr/>
          <p:nvPr/>
        </p:nvPicPr>
        <p:blipFill>
          <a:blip r:embed="rId1"/>
          <a:srcRect l="23315" t="20724" r="24207" b="7626"/>
          <a:stretch/>
        </p:blipFill>
        <p:spPr>
          <a:xfrm>
            <a:off x="0" y="1511640"/>
            <a:ext cx="6543360" cy="53301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1003040" y="5762520"/>
            <a:ext cx="659880" cy="659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56" name="CustomShape 2"/>
          <p:cNvSpPr/>
          <p:nvPr/>
        </p:nvSpPr>
        <p:spPr>
          <a:xfrm>
            <a:off x="10756080" y="5910120"/>
            <a:ext cx="877680" cy="359640"/>
          </a:xfrm>
          <a:prstGeom prst="rect">
            <a:avLst/>
          </a:prstGeom>
          <a:noFill/>
          <a:ln>
            <a:noFill/>
          </a:ln>
        </p:spPr>
        <p:style>
          <a:lnRef idx="0"/>
          <a:fillRef idx="0"/>
          <a:effectRef idx="0"/>
          <a:fontRef idx="minor"/>
        </p:style>
        <p:txBody>
          <a:bodyPr anchor="ctr">
            <a:noAutofit/>
          </a:bodyPr>
          <a:p>
            <a:pPr algn="r">
              <a:lnSpc>
                <a:spcPct val="100000"/>
              </a:lnSpc>
            </a:pPr>
            <a:r>
              <a:rPr b="0" lang="en-US" sz="2400" spc="-1" strike="noStrike">
                <a:solidFill>
                  <a:srgbClr val="232c38"/>
                </a:solidFill>
                <a:latin typeface="Segoe UI Light"/>
              </a:rPr>
              <a:t>6/10</a:t>
            </a:r>
            <a:endParaRPr b="0" lang="en-US" sz="2400" spc="-1" strike="noStrike">
              <a:latin typeface="Arial"/>
            </a:endParaRPr>
          </a:p>
        </p:txBody>
      </p:sp>
      <p:sp>
        <p:nvSpPr>
          <p:cNvPr id="157" name="CustomShape 3"/>
          <p:cNvSpPr/>
          <p:nvPr/>
        </p:nvSpPr>
        <p:spPr>
          <a:xfrm>
            <a:off x="0" y="0"/>
            <a:ext cx="6080760" cy="115344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58" name="CustomShape 4"/>
          <p:cNvSpPr/>
          <p:nvPr/>
        </p:nvSpPr>
        <p:spPr>
          <a:xfrm>
            <a:off x="823320" y="428760"/>
            <a:ext cx="10515240" cy="701280"/>
          </a:xfrm>
          <a:prstGeom prst="rect">
            <a:avLst/>
          </a:prstGeom>
          <a:noFill/>
          <a:ln>
            <a:noFill/>
          </a:ln>
        </p:spPr>
        <p:style>
          <a:lnRef idx="0"/>
          <a:fillRef idx="0"/>
          <a:effectRef idx="0"/>
          <a:fontRef idx="minor"/>
        </p:style>
        <p:txBody>
          <a:bodyPr anchor="ctr">
            <a:noAutofit/>
          </a:bodyPr>
          <a:p>
            <a:pPr algn="r" rtl="1">
              <a:lnSpc>
                <a:spcPct val="90000"/>
              </a:lnSpc>
            </a:pPr>
            <a:r>
              <a:rPr b="1" lang="fa-IR" sz="6600" spc="-1" strike="noStrike">
                <a:solidFill>
                  <a:srgbClr val="bf2600"/>
                </a:solidFill>
                <a:latin typeface="Arial Unicode MS"/>
                <a:cs typeface="B Kamran"/>
              </a:rPr>
              <a:t>مدلسازی</a:t>
            </a:r>
            <a:endParaRPr b="0" lang="en-US" sz="6600" spc="-1" strike="noStrike">
              <a:latin typeface="Arial"/>
            </a:endParaRPr>
          </a:p>
        </p:txBody>
      </p:sp>
      <p:pic>
        <p:nvPicPr>
          <p:cNvPr id="159" name="Picture 7" descr=""/>
          <p:cNvPicPr/>
          <p:nvPr/>
        </p:nvPicPr>
        <p:blipFill>
          <a:blip r:embed="rId1"/>
          <a:srcRect l="29758" t="19545" r="4915" b="22149"/>
          <a:stretch/>
        </p:blipFill>
        <p:spPr>
          <a:xfrm>
            <a:off x="579240" y="1153800"/>
            <a:ext cx="11083680" cy="4044240"/>
          </a:xfrm>
          <a:prstGeom prst="rect">
            <a:avLst/>
          </a:prstGeom>
          <a:ln>
            <a:noFill/>
          </a:ln>
        </p:spPr>
      </p:pic>
      <p:sp>
        <p:nvSpPr>
          <p:cNvPr id="160" name="CustomShape 5"/>
          <p:cNvSpPr/>
          <p:nvPr/>
        </p:nvSpPr>
        <p:spPr>
          <a:xfrm>
            <a:off x="841680" y="5198040"/>
            <a:ext cx="10657440" cy="1064520"/>
          </a:xfrm>
          <a:prstGeom prst="rect">
            <a:avLst/>
          </a:prstGeom>
          <a:noFill/>
          <a:ln>
            <a:noFill/>
          </a:ln>
        </p:spPr>
        <p:style>
          <a:lnRef idx="0"/>
          <a:fillRef idx="0"/>
          <a:effectRef idx="0"/>
          <a:fontRef idx="minor"/>
        </p:style>
        <p:txBody>
          <a:bodyPr lIns="90000" rIns="90000" tIns="45000" bIns="45000">
            <a:spAutoFit/>
          </a:bodyPr>
          <a:p>
            <a:pPr algn="just" rtl="1">
              <a:lnSpc>
                <a:spcPct val="100000"/>
              </a:lnSpc>
            </a:pPr>
            <a:r>
              <a:rPr b="1" lang="en-US" sz="3200" spc="-1" strike="noStrike">
                <a:solidFill>
                  <a:srgbClr val="000000"/>
                </a:solidFill>
                <a:latin typeface="Arabic Typesetting"/>
                <a:ea typeface="Arial Unicode MS"/>
              </a:rPr>
              <a:t> </a:t>
            </a:r>
            <a:r>
              <a:rPr b="1" lang="en-US" sz="3200" spc="-1" strike="noStrike">
                <a:solidFill>
                  <a:srgbClr val="000000"/>
                </a:solidFill>
                <a:latin typeface="Arabic Typesetting"/>
                <a:ea typeface="Arial Unicode MS"/>
              </a:rPr>
              <a:t>multi-label relative classification</a:t>
            </a:r>
            <a:r>
              <a:rPr b="1" lang="fa-IR" sz="3200" spc="-1" strike="noStrike">
                <a:solidFill>
                  <a:srgbClr val="000000"/>
                </a:solidFill>
                <a:latin typeface="Arabic Typesetting"/>
                <a:cs typeface="B Kamran"/>
              </a:rPr>
              <a:t>شامل </a:t>
            </a:r>
            <a:r>
              <a:rPr b="1" lang="en-US" sz="3200" spc="-1" strike="noStrike">
                <a:solidFill>
                  <a:srgbClr val="000000"/>
                </a:solidFill>
                <a:latin typeface="Arabic Typesetting"/>
                <a:ea typeface="Arial Unicode MS"/>
              </a:rPr>
              <a:t>7</a:t>
            </a:r>
            <a:r>
              <a:rPr b="1" lang="en-US" sz="3200" spc="-1" strike="noStrike">
                <a:solidFill>
                  <a:srgbClr val="000000"/>
                </a:solidFill>
                <a:latin typeface="Arabic Typesetting"/>
                <a:ea typeface="Arial Unicode MS"/>
              </a:rPr>
              <a:t> لایه می باشد.</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0" y="0"/>
            <a:ext cx="5360760" cy="6883560"/>
          </a:xfrm>
          <a:custGeom>
            <a:avLst/>
            <a:gdLst/>
            <a:ahLst/>
            <a:rect l="l" t="t" r="r" b="b"/>
            <a:pathLst>
              <a:path w="5361232" h="4030985">
                <a:moveTo>
                  <a:pt x="0" y="0"/>
                </a:moveTo>
                <a:lnTo>
                  <a:pt x="2723506" y="0"/>
                </a:lnTo>
                <a:lnTo>
                  <a:pt x="2723506" y="220"/>
                </a:lnTo>
                <a:lnTo>
                  <a:pt x="2949421" y="13734"/>
                </a:lnTo>
                <a:cubicBezTo>
                  <a:pt x="3466858" y="56590"/>
                  <a:pt x="3960129" y="172788"/>
                  <a:pt x="4241102" y="411852"/>
                </a:cubicBezTo>
                <a:cubicBezTo>
                  <a:pt x="4479049" y="609961"/>
                  <a:pt x="4524057" y="877114"/>
                  <a:pt x="4352270" y="1096691"/>
                </a:cubicBezTo>
                <a:cubicBezTo>
                  <a:pt x="4215534" y="1278009"/>
                  <a:pt x="3944410" y="1424651"/>
                  <a:pt x="3843870" y="1610696"/>
                </a:cubicBezTo>
                <a:cubicBezTo>
                  <a:pt x="3745643" y="1782051"/>
                  <a:pt x="3806065" y="1984827"/>
                  <a:pt x="4002818" y="2126160"/>
                </a:cubicBezTo>
                <a:cubicBezTo>
                  <a:pt x="4266951" y="2325547"/>
                  <a:pt x="4720950" y="2408375"/>
                  <a:pt x="5027830" y="2587643"/>
                </a:cubicBezTo>
                <a:cubicBezTo>
                  <a:pt x="5338560" y="2775981"/>
                  <a:pt x="5445562" y="3068360"/>
                  <a:pt x="5291486" y="3309522"/>
                </a:cubicBezTo>
                <a:cubicBezTo>
                  <a:pt x="5187485" y="3467274"/>
                  <a:pt x="4979132" y="3600695"/>
                  <a:pt x="4885143" y="3761895"/>
                </a:cubicBezTo>
                <a:cubicBezTo>
                  <a:pt x="4845852" y="3835470"/>
                  <a:pt x="4832281" y="3913005"/>
                  <a:pt x="4842729" y="3989422"/>
                </a:cubicBezTo>
                <a:lnTo>
                  <a:pt x="4852804" y="4030985"/>
                </a:lnTo>
                <a:lnTo>
                  <a:pt x="2719845" y="4030985"/>
                </a:lnTo>
                <a:lnTo>
                  <a:pt x="2719845" y="4029075"/>
                </a:lnTo>
                <a:lnTo>
                  <a:pt x="0" y="4029075"/>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p:style>
      </p:sp>
      <p:sp>
        <p:nvSpPr>
          <p:cNvPr id="162" name="CustomShape 2"/>
          <p:cNvSpPr/>
          <p:nvPr/>
        </p:nvSpPr>
        <p:spPr>
          <a:xfrm flipH="1">
            <a:off x="8834760" y="0"/>
            <a:ext cx="3356280" cy="1561680"/>
          </a:xfrm>
          <a:custGeom>
            <a:avLst/>
            <a:gdLst/>
            <a:ahLst/>
            <a:rect l="l" t="t" r="r" b="b"/>
            <a:pathLst>
              <a:path w="5312810" h="1958086">
                <a:moveTo>
                  <a:pt x="0" y="0"/>
                </a:moveTo>
                <a:lnTo>
                  <a:pt x="5312810" y="0"/>
                </a:lnTo>
                <a:lnTo>
                  <a:pt x="5294709" y="170187"/>
                </a:lnTo>
                <a:cubicBezTo>
                  <a:pt x="5238225" y="553768"/>
                  <a:pt x="5085078" y="919435"/>
                  <a:pt x="4769993" y="1127723"/>
                </a:cubicBezTo>
                <a:cubicBezTo>
                  <a:pt x="4508886" y="1304115"/>
                  <a:pt x="4156780" y="1337480"/>
                  <a:pt x="3867380" y="1210133"/>
                </a:cubicBezTo>
                <a:cubicBezTo>
                  <a:pt x="3628403" y="1108769"/>
                  <a:pt x="3435130" y="907782"/>
                  <a:pt x="3189924" y="833251"/>
                </a:cubicBezTo>
                <a:cubicBezTo>
                  <a:pt x="2964079" y="760434"/>
                  <a:pt x="2696822" y="805226"/>
                  <a:pt x="2510546" y="951081"/>
                </a:cubicBezTo>
                <a:cubicBezTo>
                  <a:pt x="2247755" y="1146885"/>
                  <a:pt x="2138589" y="1483439"/>
                  <a:pt x="1902315" y="1710932"/>
                </a:cubicBezTo>
                <a:cubicBezTo>
                  <a:pt x="1654087" y="1941279"/>
                  <a:pt x="1268733" y="2020601"/>
                  <a:pt x="950883" y="1906383"/>
                </a:cubicBezTo>
                <a:cubicBezTo>
                  <a:pt x="742967" y="1829286"/>
                  <a:pt x="567119" y="1674832"/>
                  <a:pt x="354658" y="1605157"/>
                </a:cubicBezTo>
                <a:cubicBezTo>
                  <a:pt x="257687" y="1576030"/>
                  <a:pt x="155496" y="1565970"/>
                  <a:pt x="54779" y="1573715"/>
                </a:cubicBezTo>
                <a:lnTo>
                  <a:pt x="0" y="1581184"/>
                </a:lnTo>
                <a:lnTo>
                  <a:pt x="0" y="0"/>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163" name="CustomShape 3"/>
          <p:cNvSpPr/>
          <p:nvPr/>
        </p:nvSpPr>
        <p:spPr>
          <a:xfrm>
            <a:off x="10930320" y="5760000"/>
            <a:ext cx="659880" cy="6598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64" name="CustomShape 4"/>
          <p:cNvSpPr/>
          <p:nvPr/>
        </p:nvSpPr>
        <p:spPr>
          <a:xfrm>
            <a:off x="10825200" y="5910120"/>
            <a:ext cx="765000" cy="359640"/>
          </a:xfrm>
          <a:prstGeom prst="rect">
            <a:avLst/>
          </a:prstGeom>
          <a:noFill/>
          <a:ln>
            <a:noFill/>
          </a:ln>
        </p:spPr>
        <p:style>
          <a:lnRef idx="0"/>
          <a:fillRef idx="0"/>
          <a:effectRef idx="0"/>
          <a:fontRef idx="minor"/>
        </p:style>
        <p:txBody>
          <a:bodyPr anchor="ctr">
            <a:noAutofit/>
          </a:bodyPr>
          <a:p>
            <a:pPr algn="r">
              <a:lnSpc>
                <a:spcPct val="100000"/>
              </a:lnSpc>
            </a:pPr>
            <a:r>
              <a:rPr b="0" lang="en-US" sz="2400" spc="-1" strike="noStrike">
                <a:solidFill>
                  <a:srgbClr val="232c38"/>
                </a:solidFill>
                <a:latin typeface="Segoe UI Light"/>
              </a:rPr>
              <a:t>7/10</a:t>
            </a:r>
            <a:endParaRPr b="0" lang="en-US" sz="2400" spc="-1" strike="noStrike">
              <a:latin typeface="Arial"/>
            </a:endParaRPr>
          </a:p>
        </p:txBody>
      </p:sp>
      <p:pic>
        <p:nvPicPr>
          <p:cNvPr id="165" name="Picture 10" descr=""/>
          <p:cNvPicPr/>
          <p:nvPr/>
        </p:nvPicPr>
        <p:blipFill>
          <a:blip r:embed="rId1"/>
          <a:srcRect l="6646" t="20906" r="17766" b="15430"/>
          <a:stretch/>
        </p:blipFill>
        <p:spPr>
          <a:xfrm>
            <a:off x="823320" y="3139560"/>
            <a:ext cx="7741440" cy="3519360"/>
          </a:xfrm>
          <a:prstGeom prst="rect">
            <a:avLst/>
          </a:prstGeom>
          <a:ln>
            <a:noFill/>
          </a:ln>
        </p:spPr>
      </p:pic>
      <p:sp>
        <p:nvSpPr>
          <p:cNvPr id="166" name="CustomShape 5"/>
          <p:cNvSpPr/>
          <p:nvPr/>
        </p:nvSpPr>
        <p:spPr>
          <a:xfrm>
            <a:off x="823320" y="428760"/>
            <a:ext cx="10515240" cy="701280"/>
          </a:xfrm>
          <a:prstGeom prst="rect">
            <a:avLst/>
          </a:prstGeom>
          <a:noFill/>
          <a:ln>
            <a:noFill/>
          </a:ln>
        </p:spPr>
        <p:style>
          <a:lnRef idx="0"/>
          <a:fillRef idx="0"/>
          <a:effectRef idx="0"/>
          <a:fontRef idx="minor"/>
        </p:style>
        <p:txBody>
          <a:bodyPr anchor="ctr">
            <a:noAutofit/>
          </a:bodyPr>
          <a:p>
            <a:pPr algn="r" rtl="1">
              <a:lnSpc>
                <a:spcPct val="90000"/>
              </a:lnSpc>
            </a:pPr>
            <a:r>
              <a:rPr b="1" lang="fa-IR" sz="6600" spc="-1" strike="noStrike">
                <a:solidFill>
                  <a:srgbClr val="bf2600"/>
                </a:solidFill>
                <a:latin typeface="Arial Unicode MS"/>
                <a:cs typeface="B Kamran"/>
              </a:rPr>
              <a:t>مدلسازی</a:t>
            </a:r>
            <a:endParaRPr b="0" lang="en-US" sz="6600" spc="-1" strike="noStrike">
              <a:latin typeface="Arial"/>
            </a:endParaRPr>
          </a:p>
        </p:txBody>
      </p:sp>
      <p:sp>
        <p:nvSpPr>
          <p:cNvPr id="167" name="CustomShape 6"/>
          <p:cNvSpPr/>
          <p:nvPr/>
        </p:nvSpPr>
        <p:spPr>
          <a:xfrm>
            <a:off x="823320" y="1753560"/>
            <a:ext cx="10657440" cy="2526840"/>
          </a:xfrm>
          <a:prstGeom prst="rect">
            <a:avLst/>
          </a:prstGeom>
          <a:noFill/>
          <a:ln>
            <a:noFill/>
          </a:ln>
        </p:spPr>
        <p:style>
          <a:lnRef idx="0"/>
          <a:fillRef idx="0"/>
          <a:effectRef idx="0"/>
          <a:fontRef idx="minor"/>
        </p:style>
        <p:txBody>
          <a:bodyPr lIns="90000" rIns="90000" tIns="45000" bIns="45000">
            <a:spAutoFit/>
          </a:bodyPr>
          <a:p>
            <a:pPr algn="just" rtl="1">
              <a:lnSpc>
                <a:spcPct val="100000"/>
              </a:lnSpc>
            </a:pPr>
            <a:r>
              <a:rPr b="1" lang="fa-IR" sz="3200" spc="-1" strike="noStrike">
                <a:solidFill>
                  <a:srgbClr val="000000"/>
                </a:solidFill>
                <a:latin typeface="Arabic Typesetting"/>
                <a:cs typeface="B Kamran"/>
              </a:rPr>
              <a:t>در نهایت با اسفاده از این فرمولاسیون ضریب ارتباط بیماری-دارو به دست می آید سپس آن را با اطلاعات شخصی، اطلاعات تراکنش‌های مالی، و سایر ویژگی‌ها ترکیب کردیم تا تشخیص داده های پرت را انجام دهیم.</a:t>
            </a:r>
            <a:endParaRPr b="0" lang="en-US" sz="3200" spc="-1" strike="noStrike">
              <a:latin typeface="Arial"/>
            </a:endParaRPr>
          </a:p>
        </p:txBody>
      </p:sp>
      <p:pic>
        <p:nvPicPr>
          <p:cNvPr id="168" name="Picture 14" descr=""/>
          <p:cNvPicPr/>
          <p:nvPr/>
        </p:nvPicPr>
        <p:blipFill>
          <a:blip r:embed="rId2"/>
          <a:srcRect l="2557" t="26359" r="2933" b="31262"/>
          <a:stretch/>
        </p:blipFill>
        <p:spPr>
          <a:xfrm>
            <a:off x="350280" y="288360"/>
            <a:ext cx="6162120" cy="1464480"/>
          </a:xfrm>
          <a:prstGeom prst="rect">
            <a:avLst/>
          </a:prstGeom>
          <a:ln>
            <a:noFill/>
          </a:ln>
        </p:spPr>
      </p:pic>
      <p:pic>
        <p:nvPicPr>
          <p:cNvPr id="169" name="Picture 15" descr=""/>
          <p:cNvPicPr/>
          <p:nvPr/>
        </p:nvPicPr>
        <p:blipFill>
          <a:blip r:embed="rId3"/>
          <a:srcRect l="15646" t="38723" r="55396" b="38352"/>
          <a:stretch/>
        </p:blipFill>
        <p:spPr>
          <a:xfrm>
            <a:off x="6823800" y="781200"/>
            <a:ext cx="2136960" cy="98208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75970"/>
      </a:dk2>
      <a:lt2>
        <a:srgbClr val="a1c5e8"/>
      </a:lt2>
      <a:accent1>
        <a:srgbClr val="008a5c"/>
      </a:accent1>
      <a:accent2>
        <a:srgbClr val="4db3e3"/>
      </a:accent2>
      <a:accent3>
        <a:srgbClr val="ff3300"/>
      </a:accent3>
      <a:accent4>
        <a:srgbClr val="ff6600"/>
      </a:accent4>
      <a:accent5>
        <a:srgbClr val="67788e"/>
      </a:accent5>
      <a:accent6>
        <a:srgbClr val="65d4de"/>
      </a:accent6>
      <a:hlink>
        <a:srgbClr val="65d4de"/>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75970"/>
      </a:dk2>
      <a:lt2>
        <a:srgbClr val="a1c5e8"/>
      </a:lt2>
      <a:accent1>
        <a:srgbClr val="008a5c"/>
      </a:accent1>
      <a:accent2>
        <a:srgbClr val="4db3e3"/>
      </a:accent2>
      <a:accent3>
        <a:srgbClr val="ff3300"/>
      </a:accent3>
      <a:accent4>
        <a:srgbClr val="ff6600"/>
      </a:accent4>
      <a:accent5>
        <a:srgbClr val="67788e"/>
      </a:accent5>
      <a:accent6>
        <a:srgbClr val="65d4de"/>
      </a:accent6>
      <a:hlink>
        <a:srgbClr val="65d4de"/>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2583</TotalTime>
  <Application>LibreOffice/6.4.7.2$Linux_X86_64 LibreOffice_project/40$Build-2</Application>
  <Words>663</Words>
  <Paragraphs>98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2019-07-08T08:48:16Z</dcterms:created>
  <dc:creator>harismufian</dc:creator>
  <dc:description/>
  <dc:language>en-US</dc:language>
  <cp:lastModifiedBy/>
  <dcterms:modified xsi:type="dcterms:W3CDTF">2022-07-02T13:47:04Z</dcterms:modified>
  <cp:revision>155</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13</vt:i4>
  </property>
</Properties>
</file>