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4406" y="2099732"/>
            <a:ext cx="8825658" cy="2677648"/>
          </a:xfrm>
        </p:spPr>
        <p:txBody>
          <a:bodyPr/>
          <a:lstStyle/>
          <a:p>
            <a:pPr algn="ctr" rtl="1"/>
            <a:r>
              <a:rPr lang="ar-SA" sz="3200" b="1" dirty="0"/>
              <a:t>شناسایی کلاهبرداری </a:t>
            </a:r>
            <a:r>
              <a:rPr lang="fa-IR" sz="3200" b="1" dirty="0" smtClean="0"/>
              <a:t>از راه دور</a:t>
            </a:r>
            <a:r>
              <a:rPr lang="ar-SA" sz="3200" b="1" dirty="0" smtClean="0"/>
              <a:t> </a:t>
            </a:r>
            <a:r>
              <a:rPr lang="ar-SA" sz="3200" b="1" dirty="0"/>
              <a:t>مبتنی بر شبکه </a:t>
            </a:r>
            <a:r>
              <a:rPr lang="ar-SA" sz="3200" b="1" dirty="0" smtClean="0"/>
              <a:t>متخاصم</a:t>
            </a:r>
            <a:r>
              <a:rPr lang="fa-IR" sz="3200" b="1" dirty="0" smtClean="0"/>
              <a:t> </a:t>
            </a:r>
            <a:r>
              <a:rPr lang="en-US" sz="3200" b="1" dirty="0" smtClean="0"/>
              <a:t>(gan)</a:t>
            </a:r>
            <a:r>
              <a:rPr lang="ar-SA" sz="3200" b="1" dirty="0" smtClean="0"/>
              <a:t> </a:t>
            </a:r>
            <a:r>
              <a:rPr lang="ar-SA" sz="3200" b="1" dirty="0"/>
              <a:t>در بانک دریافت کننده</a:t>
            </a:r>
            <a:r>
              <a:rPr lang="en-US" dirty="0"/>
              <a:t/>
            </a:r>
            <a:br>
              <a:rPr lang="en-US" dirty="0"/>
            </a:br>
            <a:r>
              <a:rPr lang="fa-IR" sz="2000" dirty="0" smtClean="0"/>
              <a:t>درس یادگیری ماشین</a:t>
            </a:r>
            <a:br>
              <a:rPr lang="fa-IR" sz="2000" dirty="0" smtClean="0"/>
            </a:br>
            <a:r>
              <a:rPr lang="fa-IR" sz="2000" dirty="0" smtClean="0"/>
              <a:t>استاد مربوطه: دکتریغمایی</a:t>
            </a:r>
            <a:br>
              <a:rPr lang="fa-IR" sz="2000" dirty="0" smtClean="0"/>
            </a:br>
            <a:r>
              <a:rPr lang="fa-IR" sz="2000" dirty="0" smtClean="0"/>
              <a:t>ارایه دهنده:حمیده احسانی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3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sz="3200" dirty="0"/>
              <a:t>رمزگذار خودکار حذف نویز عمیق برای تشخیص کلاه برداری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784841"/>
            <a:ext cx="3639058" cy="3210373"/>
          </a:xfrm>
        </p:spPr>
      </p:pic>
      <p:sp>
        <p:nvSpPr>
          <p:cNvPr id="5" name="TextBox 4"/>
          <p:cNvSpPr txBox="1"/>
          <p:nvPr/>
        </p:nvSpPr>
        <p:spPr>
          <a:xfrm>
            <a:off x="5225143" y="2926081"/>
            <a:ext cx="5982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dirty="0"/>
              <a:t>یک </a:t>
            </a:r>
            <a:r>
              <a:rPr lang="en-US" dirty="0"/>
              <a:t>GMM</a:t>
            </a:r>
            <a:r>
              <a:rPr lang="ar-SA" dirty="0"/>
              <a:t> خروجی را از </a:t>
            </a:r>
            <a:r>
              <a:rPr lang="en-US" dirty="0"/>
              <a:t>latent vector </a:t>
            </a:r>
            <a:r>
              <a:rPr lang="en-US" dirty="0" smtClean="0"/>
              <a:t>z</a:t>
            </a:r>
            <a:r>
              <a:rPr lang="fa-IR" dirty="0" smtClean="0"/>
              <a:t> </a:t>
            </a:r>
            <a:r>
              <a:rPr lang="en-US" dirty="0" smtClean="0"/>
              <a:t> </a:t>
            </a:r>
            <a:r>
              <a:rPr lang="ar-SA" dirty="0"/>
              <a:t>رمزگذار خودکار حذف نویز به صورت زیر محاسبه می کند: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082" y="3732973"/>
            <a:ext cx="4829849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86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sz="3200" dirty="0"/>
              <a:t>رمزگذار خودکار حذف نویز عمیق برای تشخیص کلاه برداری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 smtClean="0">
                <a:solidFill>
                  <a:schemeClr val="tx1"/>
                </a:solidFill>
              </a:rPr>
              <a:t>encoder</a:t>
            </a:r>
            <a:r>
              <a:rPr lang="ar-SA" dirty="0" smtClean="0">
                <a:solidFill>
                  <a:schemeClr val="tx1"/>
                </a:solidFill>
              </a:rPr>
              <a:t> </a:t>
            </a:r>
            <a:r>
              <a:rPr lang="ar-SA" dirty="0">
                <a:solidFill>
                  <a:schemeClr val="tx1"/>
                </a:solidFill>
              </a:rPr>
              <a:t>همراه با </a:t>
            </a:r>
            <a:r>
              <a:rPr lang="en-US" dirty="0">
                <a:solidFill>
                  <a:schemeClr val="tx1"/>
                </a:solidFill>
              </a:rPr>
              <a:t>GMM1</a:t>
            </a:r>
            <a:r>
              <a:rPr lang="ar-SA" dirty="0">
                <a:solidFill>
                  <a:schemeClr val="tx1"/>
                </a:solidFill>
              </a:rPr>
              <a:t> به عنوان تمایز دهنده </a:t>
            </a:r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ar-SA" dirty="0">
                <a:solidFill>
                  <a:schemeClr val="tx1"/>
                </a:solidFill>
              </a:rPr>
              <a:t> عمل می کند. به این معنی که </a:t>
            </a:r>
            <a:r>
              <a:rPr lang="ar-SA" dirty="0" smtClean="0">
                <a:solidFill>
                  <a:schemeClr val="tx1"/>
                </a:solidFill>
              </a:rPr>
              <a:t>یک </a:t>
            </a:r>
            <a:r>
              <a:rPr lang="en-US" dirty="0" smtClean="0">
                <a:solidFill>
                  <a:schemeClr val="tx1"/>
                </a:solidFill>
              </a:rPr>
              <a:t>vector </a:t>
            </a:r>
            <a:r>
              <a:rPr lang="en-US" b="1" dirty="0">
                <a:solidFill>
                  <a:schemeClr val="tx1"/>
                </a:solidFill>
              </a:rPr>
              <a:t>Z</a:t>
            </a:r>
            <a:r>
              <a:rPr lang="ar-SA" dirty="0">
                <a:solidFill>
                  <a:schemeClr val="tx1"/>
                </a:solidFill>
              </a:rPr>
              <a:t>را می پذیرد که نشان دهنده یک انتقال است </a:t>
            </a:r>
            <a:r>
              <a:rPr lang="ar-SA" dirty="0" smtClean="0">
                <a:solidFill>
                  <a:schemeClr val="tx1"/>
                </a:solidFill>
              </a:rPr>
              <a:t>و </a:t>
            </a:r>
            <a:r>
              <a:rPr lang="ar-SA" dirty="0">
                <a:solidFill>
                  <a:schemeClr val="tx1"/>
                </a:solidFill>
              </a:rPr>
              <a:t>آن را به یک </a:t>
            </a:r>
            <a:r>
              <a:rPr lang="en-US" dirty="0">
                <a:solidFill>
                  <a:schemeClr val="tx1"/>
                </a:solidFill>
              </a:rPr>
              <a:t>latent vector </a:t>
            </a:r>
            <a:r>
              <a:rPr lang="en-US" b="1" dirty="0" smtClean="0">
                <a:solidFill>
                  <a:schemeClr val="tx1"/>
                </a:solidFill>
              </a:rPr>
              <a:t>Z</a:t>
            </a:r>
            <a:r>
              <a:rPr lang="fa-IR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ar-SA" dirty="0">
                <a:solidFill>
                  <a:schemeClr val="tx1"/>
                </a:solidFill>
              </a:rPr>
              <a:t>تبدیل می </a:t>
            </a:r>
            <a:r>
              <a:rPr lang="ar-SA" dirty="0" smtClean="0">
                <a:solidFill>
                  <a:schemeClr val="tx1"/>
                </a:solidFill>
              </a:rPr>
              <a:t>کند</a:t>
            </a:r>
            <a:r>
              <a:rPr lang="fa-IR" dirty="0" smtClean="0">
                <a:solidFill>
                  <a:schemeClr val="tx1"/>
                </a:solidFill>
              </a:rPr>
              <a:t>.</a:t>
            </a:r>
          </a:p>
          <a:p>
            <a:pPr algn="r" rtl="1"/>
            <a:r>
              <a:rPr lang="en-US" dirty="0" smtClean="0">
                <a:solidFill>
                  <a:schemeClr val="tx1"/>
                </a:solidFill>
              </a:rPr>
              <a:t>GMM1</a:t>
            </a:r>
            <a:r>
              <a:rPr lang="ar-SA" dirty="0" smtClean="0">
                <a:solidFill>
                  <a:schemeClr val="tx1"/>
                </a:solidFill>
              </a:rPr>
              <a:t> </a:t>
            </a:r>
            <a:r>
              <a:rPr lang="ar-SA" dirty="0">
                <a:solidFill>
                  <a:schemeClr val="tx1"/>
                </a:solidFill>
              </a:rPr>
              <a:t>از </a:t>
            </a:r>
            <a:r>
              <a:rPr lang="en-US" b="1" dirty="0">
                <a:solidFill>
                  <a:schemeClr val="tx1"/>
                </a:solidFill>
              </a:rPr>
              <a:t>Z </a:t>
            </a:r>
            <a:r>
              <a:rPr lang="ar-SA" dirty="0">
                <a:solidFill>
                  <a:schemeClr val="tx1"/>
                </a:solidFill>
              </a:rPr>
              <a:t>یک احتمال </a:t>
            </a:r>
            <a:r>
              <a:rPr lang="en-US" dirty="0">
                <a:solidFill>
                  <a:schemeClr val="tx1"/>
                </a:solidFill>
              </a:rPr>
              <a:t>Φ 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b="1" dirty="0">
                <a:solidFill>
                  <a:schemeClr val="tx1"/>
                </a:solidFill>
              </a:rPr>
              <a:t>Z</a:t>
            </a:r>
            <a:r>
              <a:rPr lang="en-US" dirty="0">
                <a:solidFill>
                  <a:schemeClr val="tx1"/>
                </a:solidFill>
              </a:rPr>
              <a:t>)</a:t>
            </a:r>
            <a:r>
              <a:rPr lang="ar-SA" dirty="0">
                <a:solidFill>
                  <a:schemeClr val="tx1"/>
                </a:solidFill>
              </a:rPr>
              <a:t> را محاسبه می کند که انتقال یک انتقال طبیعی واقعی از توزیع داده باشد، یعنی </a:t>
            </a:r>
            <a:r>
              <a:rPr lang="ar-SA" dirty="0" smtClean="0">
                <a:solidFill>
                  <a:schemeClr val="tx1"/>
                </a:solidFill>
              </a:rPr>
              <a:t>هم</a:t>
            </a:r>
            <a:r>
              <a:rPr lang="fa-IR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fakes transfer</a:t>
            </a:r>
            <a:r>
              <a:rPr lang="ar-SA" dirty="0" smtClean="0">
                <a:solidFill>
                  <a:schemeClr val="tx1"/>
                </a:solidFill>
              </a:rPr>
              <a:t>و </a:t>
            </a:r>
            <a:r>
              <a:rPr lang="ar-SA" dirty="0">
                <a:solidFill>
                  <a:schemeClr val="tx1"/>
                </a:solidFill>
              </a:rPr>
              <a:t>هم </a:t>
            </a:r>
            <a:r>
              <a:rPr lang="en-US" dirty="0">
                <a:solidFill>
                  <a:schemeClr val="tx1"/>
                </a:solidFill>
              </a:rPr>
              <a:t>fraudulent transfers</a:t>
            </a:r>
            <a:r>
              <a:rPr lang="ar-SA" dirty="0">
                <a:solidFill>
                  <a:schemeClr val="tx1"/>
                </a:solidFill>
              </a:rPr>
              <a:t> </a:t>
            </a:r>
            <a:r>
              <a:rPr lang="ar-SA" dirty="0" smtClean="0">
                <a:solidFill>
                  <a:schemeClr val="tx1"/>
                </a:solidFill>
              </a:rPr>
              <a:t>به </a:t>
            </a:r>
            <a:r>
              <a:rPr lang="ar-SA" dirty="0">
                <a:solidFill>
                  <a:schemeClr val="tx1"/>
                </a:solidFill>
              </a:rPr>
              <a:t>عنوان نمونه های منفی در نظر گرفته می شوند. 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/>
            <a:r>
              <a:rPr lang="en-US" dirty="0" smtClean="0">
                <a:solidFill>
                  <a:schemeClr val="tx1"/>
                </a:solidFill>
              </a:rPr>
              <a:t>encoder</a:t>
            </a:r>
            <a:r>
              <a:rPr lang="fa-IR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fa-IR" dirty="0">
                <a:solidFill>
                  <a:schemeClr val="tx1"/>
                </a:solidFill>
              </a:rPr>
              <a:t>برای کشف برخی از ویژگی های ضمنی مهم که نشان دهنده </a:t>
            </a:r>
            <a:r>
              <a:rPr lang="en-US" dirty="0">
                <a:solidFill>
                  <a:schemeClr val="tx1"/>
                </a:solidFill>
              </a:rPr>
              <a:t>fraudulent transfer  </a:t>
            </a:r>
            <a:r>
              <a:rPr lang="fa-IR" dirty="0">
                <a:solidFill>
                  <a:schemeClr val="tx1"/>
                </a:solidFill>
              </a:rPr>
              <a:t>هستند و رمزگذاری آنها در </a:t>
            </a:r>
            <a:r>
              <a:rPr lang="en-US" dirty="0">
                <a:solidFill>
                  <a:schemeClr val="tx1"/>
                </a:solidFill>
              </a:rPr>
              <a:t>latent vector  </a:t>
            </a:r>
            <a:r>
              <a:rPr lang="fa-IR" dirty="0">
                <a:solidFill>
                  <a:schemeClr val="tx1"/>
                </a:solidFill>
              </a:rPr>
              <a:t>برای تسهیل تشخیص نهایی آموزش داده می شود.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76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sz="3200" dirty="0"/>
              <a:t>رمزگذار خودکار حذف نویز عمیق برای تشخیص کلاه برداری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>
                <a:solidFill>
                  <a:schemeClr val="tx1"/>
                </a:solidFill>
              </a:rPr>
              <a:t>decoder</a:t>
            </a:r>
            <a:r>
              <a:rPr lang="fa-IR" dirty="0">
                <a:solidFill>
                  <a:schemeClr val="tx1"/>
                </a:solidFill>
              </a:rPr>
              <a:t> به عنوان مولد </a:t>
            </a:r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fa-IR" dirty="0">
                <a:solidFill>
                  <a:schemeClr val="tx1"/>
                </a:solidFill>
              </a:rPr>
              <a:t> عمل می کند که یک </a:t>
            </a:r>
            <a:r>
              <a:rPr lang="en-US" dirty="0">
                <a:solidFill>
                  <a:schemeClr val="tx1"/>
                </a:solidFill>
              </a:rPr>
              <a:t>latent vector </a:t>
            </a:r>
            <a:r>
              <a:rPr lang="en-US" b="1" dirty="0" smtClean="0">
                <a:solidFill>
                  <a:schemeClr val="tx1"/>
                </a:solidFill>
              </a:rPr>
              <a:t>Z</a:t>
            </a:r>
            <a:r>
              <a:rPr lang="fa-IR" b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fa-IR" dirty="0">
                <a:solidFill>
                  <a:schemeClr val="tx1"/>
                </a:solidFill>
              </a:rPr>
              <a:t>و یک </a:t>
            </a:r>
            <a:r>
              <a:rPr lang="en-US" dirty="0">
                <a:solidFill>
                  <a:schemeClr val="tx1"/>
                </a:solidFill>
              </a:rPr>
              <a:t>one-hot vector encoding </a:t>
            </a:r>
            <a:r>
              <a:rPr lang="fa-IR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fa-IR" dirty="0">
                <a:solidFill>
                  <a:schemeClr val="tx1"/>
                </a:solidFill>
              </a:rPr>
              <a:t>اضافی از برچسب کلاس </a:t>
            </a:r>
            <a:r>
              <a:rPr lang="fa-IR" dirty="0" smtClean="0">
                <a:solidFill>
                  <a:schemeClr val="tx1"/>
                </a:solidFill>
              </a:rPr>
              <a:t>را </a:t>
            </a:r>
            <a:r>
              <a:rPr lang="fa-IR" dirty="0">
                <a:solidFill>
                  <a:schemeClr val="tx1"/>
                </a:solidFill>
              </a:rPr>
              <a:t>می پذیرد و مجموعه ای از ویژگی هایی را که یک انتقال (جعلی) را تشکیل می </a:t>
            </a:r>
            <a:r>
              <a:rPr lang="fa-IR" dirty="0" smtClean="0">
                <a:solidFill>
                  <a:schemeClr val="tx1"/>
                </a:solidFill>
              </a:rPr>
              <a:t>دهند،به عنوان </a:t>
            </a:r>
            <a:r>
              <a:rPr lang="fa-IR" dirty="0">
                <a:solidFill>
                  <a:schemeClr val="tx1"/>
                </a:solidFill>
              </a:rPr>
              <a:t>خروجی می دهد</a:t>
            </a:r>
            <a:r>
              <a:rPr lang="fa-IR" dirty="0" smtClean="0">
                <a:solidFill>
                  <a:schemeClr val="tx1"/>
                </a:solidFill>
              </a:rPr>
              <a:t>.</a:t>
            </a:r>
          </a:p>
          <a:p>
            <a:pPr algn="r" rtl="1"/>
            <a:r>
              <a:rPr lang="en-US" dirty="0">
                <a:solidFill>
                  <a:schemeClr val="tx1"/>
                </a:solidFill>
              </a:rPr>
              <a:t>encoder </a:t>
            </a:r>
            <a:r>
              <a:rPr lang="fa-IR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fa-IR" dirty="0">
                <a:solidFill>
                  <a:schemeClr val="tx1"/>
                </a:solidFill>
              </a:rPr>
              <a:t>همراه با </a:t>
            </a:r>
            <a:r>
              <a:rPr lang="en-US" dirty="0">
                <a:solidFill>
                  <a:schemeClr val="tx1"/>
                </a:solidFill>
              </a:rPr>
              <a:t>GMM2</a:t>
            </a:r>
            <a:r>
              <a:rPr lang="fa-IR" dirty="0">
                <a:solidFill>
                  <a:schemeClr val="tx1"/>
                </a:solidFill>
              </a:rPr>
              <a:t> به‌عنوان </a:t>
            </a:r>
            <a:r>
              <a:rPr lang="en-US" dirty="0">
                <a:solidFill>
                  <a:schemeClr val="tx1"/>
                </a:solidFill>
              </a:rPr>
              <a:t>classifier</a:t>
            </a:r>
            <a:r>
              <a:rPr lang="fa-IR" dirty="0">
                <a:solidFill>
                  <a:schemeClr val="tx1"/>
                </a:solidFill>
              </a:rPr>
              <a:t> عمل می‌کند که احتمال </a:t>
            </a:r>
            <a:r>
              <a:rPr lang="fa-IR" dirty="0" smtClean="0">
                <a:solidFill>
                  <a:schemeClr val="tx1"/>
                </a:solidFill>
              </a:rPr>
              <a:t>اینکه انتقال </a:t>
            </a:r>
            <a:r>
              <a:rPr lang="fa-IR" dirty="0">
                <a:solidFill>
                  <a:schemeClr val="tx1"/>
                </a:solidFill>
              </a:rPr>
              <a:t>ورودی </a:t>
            </a:r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fa-IR" dirty="0">
                <a:solidFill>
                  <a:schemeClr val="tx1"/>
                </a:solidFill>
              </a:rPr>
              <a:t> </a:t>
            </a:r>
            <a:r>
              <a:rPr lang="fa-IR" dirty="0" smtClean="0">
                <a:solidFill>
                  <a:schemeClr val="tx1"/>
                </a:solidFill>
              </a:rPr>
              <a:t>به </a:t>
            </a:r>
            <a:r>
              <a:rPr lang="fa-IR" dirty="0">
                <a:solidFill>
                  <a:schemeClr val="tx1"/>
                </a:solidFill>
              </a:rPr>
              <a:t>جای انتقال عادی، یک انتقال </a:t>
            </a:r>
            <a:r>
              <a:rPr lang="fa-IR" dirty="0" smtClean="0">
                <a:solidFill>
                  <a:schemeClr val="tx1"/>
                </a:solidFill>
              </a:rPr>
              <a:t>تقلبی در نظرگرفته شود را به صورت </a:t>
            </a:r>
            <a:r>
              <a:rPr lang="en-US" dirty="0">
                <a:solidFill>
                  <a:schemeClr val="tx1"/>
                </a:solidFill>
              </a:rPr>
              <a:t>Φ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(f (x))</a:t>
            </a:r>
            <a:r>
              <a:rPr lang="fa-IR" dirty="0" smtClean="0">
                <a:solidFill>
                  <a:schemeClr val="tx1"/>
                </a:solidFill>
              </a:rPr>
              <a:t> </a:t>
            </a:r>
            <a:r>
              <a:rPr lang="fa-IR" dirty="0">
                <a:solidFill>
                  <a:schemeClr val="tx1"/>
                </a:solidFill>
              </a:rPr>
              <a:t>به عنوان خروجی می دهد</a:t>
            </a:r>
            <a:r>
              <a:rPr lang="fa-IR" dirty="0" smtClean="0">
                <a:solidFill>
                  <a:schemeClr val="tx1"/>
                </a:solidFill>
              </a:rPr>
              <a:t>.</a:t>
            </a:r>
          </a:p>
          <a:p>
            <a:pPr algn="r" rtl="1"/>
            <a:r>
              <a:rPr lang="fa-IR" dirty="0">
                <a:solidFill>
                  <a:schemeClr val="tx1"/>
                </a:solidFill>
              </a:rPr>
              <a:t>تمایز دهنده </a:t>
            </a:r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fa-IR" dirty="0">
                <a:solidFill>
                  <a:schemeClr val="tx1"/>
                </a:solidFill>
              </a:rPr>
              <a:t> و مولد </a:t>
            </a:r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fa-IR" dirty="0">
                <a:solidFill>
                  <a:schemeClr val="tx1"/>
                </a:solidFill>
              </a:rPr>
              <a:t> به طور همزمان با استفاده از </a:t>
            </a:r>
            <a:r>
              <a:rPr lang="en-US" dirty="0">
                <a:solidFill>
                  <a:schemeClr val="tx1"/>
                </a:solidFill>
              </a:rPr>
              <a:t>gradient </a:t>
            </a:r>
            <a:r>
              <a:rPr lang="en-US" dirty="0" smtClean="0">
                <a:solidFill>
                  <a:schemeClr val="tx1"/>
                </a:solidFill>
              </a:rPr>
              <a:t>descent</a:t>
            </a:r>
            <a:r>
              <a:rPr lang="fa-IR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fa-IR" dirty="0">
                <a:solidFill>
                  <a:schemeClr val="tx1"/>
                </a:solidFill>
              </a:rPr>
              <a:t>تکراری آموزش داده می </a:t>
            </a:r>
            <a:r>
              <a:rPr lang="fa-IR" dirty="0" smtClean="0">
                <a:solidFill>
                  <a:schemeClr val="tx1"/>
                </a:solidFill>
              </a:rPr>
              <a:t>شوند. پس از آموزش، </a:t>
            </a:r>
            <a:r>
              <a:rPr lang="en-US" dirty="0">
                <a:solidFill>
                  <a:schemeClr val="tx1"/>
                </a:solidFill>
              </a:rPr>
              <a:t>GMM2</a:t>
            </a:r>
            <a:r>
              <a:rPr lang="fa-IR" dirty="0">
                <a:solidFill>
                  <a:schemeClr val="tx1"/>
                </a:solidFill>
              </a:rPr>
              <a:t> با الگوریتم بیشینه سازی انتظار آموزش داده می شود تا احتمال ثبت شرطی برای داده های آموزشی به حداکثر برسد:</a:t>
            </a:r>
            <a:endParaRPr lang="en-US" dirty="0">
              <a:solidFill>
                <a:schemeClr val="tx1"/>
              </a:solidFill>
            </a:endParaRPr>
          </a:p>
          <a:p>
            <a:pPr algn="r" rtl="1"/>
            <a:endParaRPr lang="en-US" dirty="0"/>
          </a:p>
          <a:p>
            <a:pPr algn="r" rt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5619694"/>
            <a:ext cx="4848902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77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آزمایشات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>
                <a:solidFill>
                  <a:schemeClr val="tx1"/>
                </a:solidFill>
              </a:rPr>
              <a:t>مجموعه داده : </a:t>
            </a:r>
            <a:r>
              <a:rPr lang="en-US" dirty="0" smtClean="0">
                <a:solidFill>
                  <a:schemeClr val="tx1"/>
                </a:solidFill>
              </a:rPr>
              <a:t>330/000</a:t>
            </a:r>
            <a:r>
              <a:rPr lang="fa-IR" dirty="0" smtClean="0">
                <a:solidFill>
                  <a:schemeClr val="tx1"/>
                </a:solidFill>
              </a:rPr>
              <a:t> انتقال بزرگ</a:t>
            </a:r>
            <a:endParaRPr lang="fa-IR" dirty="0">
              <a:solidFill>
                <a:schemeClr val="tx1"/>
              </a:solidFill>
            </a:endParaRPr>
          </a:p>
          <a:p>
            <a:pPr lvl="1" algn="r" rtl="1"/>
            <a:r>
              <a:rPr lang="en-US" dirty="0" smtClean="0">
                <a:solidFill>
                  <a:schemeClr val="tx1"/>
                </a:solidFill>
              </a:rPr>
              <a:t>329/820</a:t>
            </a:r>
            <a:r>
              <a:rPr lang="fa-IR" dirty="0" smtClean="0">
                <a:solidFill>
                  <a:schemeClr val="tx1"/>
                </a:solidFill>
              </a:rPr>
              <a:t> انتقال عادی</a:t>
            </a:r>
            <a:endParaRPr lang="en-US" dirty="0" smtClean="0">
              <a:solidFill>
                <a:schemeClr val="tx1"/>
              </a:solidFill>
            </a:endParaRPr>
          </a:p>
          <a:p>
            <a:pPr lvl="1" algn="r" rtl="1"/>
            <a:r>
              <a:rPr lang="en-US" dirty="0" smtClean="0">
                <a:solidFill>
                  <a:schemeClr val="tx1"/>
                </a:solidFill>
              </a:rPr>
              <a:t>180</a:t>
            </a:r>
            <a:r>
              <a:rPr lang="fa-IR" dirty="0" smtClean="0">
                <a:solidFill>
                  <a:schemeClr val="tx1"/>
                </a:solidFill>
              </a:rPr>
              <a:t> انتقال متقلبانه</a:t>
            </a:r>
          </a:p>
          <a:p>
            <a:pPr lvl="1" algn="r" rtl="1"/>
            <a:endParaRPr lang="fa-IR" dirty="0" smtClean="0">
              <a:solidFill>
                <a:schemeClr val="tx1"/>
              </a:solidFill>
            </a:endParaRPr>
          </a:p>
          <a:p>
            <a:pPr algn="r" rtl="1"/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</a:t>
            </a:r>
            <a:r>
              <a:rPr lang="en-US" dirty="0">
                <a:solidFill>
                  <a:schemeClr val="tx1"/>
                </a:solidFill>
              </a:rPr>
              <a:t>fold cross – validation 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/>
            <a:endParaRPr lang="fa-I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20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آزمایشات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fa-IR" dirty="0">
                <a:solidFill>
                  <a:schemeClr val="tx1"/>
                </a:solidFill>
              </a:rPr>
              <a:t>برای تایید عملکرد </a:t>
            </a:r>
            <a:r>
              <a:rPr lang="fa-IR" dirty="0" smtClean="0">
                <a:solidFill>
                  <a:schemeClr val="tx1"/>
                </a:solidFill>
              </a:rPr>
              <a:t>مدل </a:t>
            </a:r>
            <a:r>
              <a:rPr lang="en-US" dirty="0">
                <a:solidFill>
                  <a:schemeClr val="tx1"/>
                </a:solidFill>
              </a:rPr>
              <a:t>gan-</a:t>
            </a:r>
            <a:r>
              <a:rPr lang="en-US" dirty="0" err="1">
                <a:solidFill>
                  <a:schemeClr val="tx1"/>
                </a:solidFill>
              </a:rPr>
              <a:t>dae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fa-IR" dirty="0" smtClean="0">
                <a:solidFill>
                  <a:schemeClr val="tx1"/>
                </a:solidFill>
              </a:rPr>
              <a:t>، </a:t>
            </a:r>
            <a:r>
              <a:rPr lang="fa-IR" dirty="0">
                <a:solidFill>
                  <a:schemeClr val="tx1"/>
                </a:solidFill>
              </a:rPr>
              <a:t>آن را با شش مدل زیر مقایسه می </a:t>
            </a:r>
            <a:r>
              <a:rPr lang="fa-IR" dirty="0" smtClean="0">
                <a:solidFill>
                  <a:schemeClr val="tx1"/>
                </a:solidFill>
              </a:rPr>
              <a:t>کنیم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chemeClr val="tx1"/>
                </a:solidFill>
              </a:rPr>
              <a:t>Bayesian belief network (BBN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fa-IR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 three-layer feed-forward artificial neural network (ANN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fa-IR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 Takagi–</a:t>
            </a:r>
            <a:r>
              <a:rPr lang="en-US" dirty="0" err="1">
                <a:solidFill>
                  <a:schemeClr val="tx1"/>
                </a:solidFill>
              </a:rPr>
              <a:t>Sugeno</a:t>
            </a:r>
            <a:r>
              <a:rPr lang="en-US" dirty="0">
                <a:solidFill>
                  <a:schemeClr val="tx1"/>
                </a:solidFill>
              </a:rPr>
              <a:t> type fuzzy inference system (FIS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fa-IR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 basic deep </a:t>
            </a:r>
            <a:r>
              <a:rPr lang="en-US" dirty="0" err="1">
                <a:solidFill>
                  <a:schemeClr val="tx1"/>
                </a:solidFill>
              </a:rPr>
              <a:t>autoencoder</a:t>
            </a:r>
            <a:r>
              <a:rPr lang="en-US" dirty="0">
                <a:solidFill>
                  <a:schemeClr val="tx1"/>
                </a:solidFill>
              </a:rPr>
              <a:t> (DeepAE) </a:t>
            </a:r>
            <a:endParaRPr lang="fa-IR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 basic adversarial </a:t>
            </a:r>
            <a:r>
              <a:rPr lang="en-US" dirty="0" err="1">
                <a:solidFill>
                  <a:schemeClr val="tx1"/>
                </a:solidFill>
              </a:rPr>
              <a:t>autoencoder</a:t>
            </a:r>
            <a:r>
              <a:rPr lang="en-US" dirty="0">
                <a:solidFill>
                  <a:schemeClr val="tx1"/>
                </a:solidFill>
              </a:rPr>
              <a:t> model (denoted by GANAE)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fa-IR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GAN-based model (denoted by GAN-AE2) 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82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آزمایشات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>
                <a:solidFill>
                  <a:schemeClr val="tx1"/>
                </a:solidFill>
              </a:rPr>
              <a:t>معیارهای ارزیابی عملکرد تشخیص کلاه برداری مدل ها</a:t>
            </a:r>
          </a:p>
          <a:p>
            <a:pPr algn="r" rtl="1"/>
            <a:r>
              <a:rPr lang="en-US" dirty="0" smtClean="0">
                <a:solidFill>
                  <a:schemeClr val="tx1"/>
                </a:solidFill>
              </a:rPr>
              <a:t>Precision</a:t>
            </a:r>
          </a:p>
          <a:p>
            <a:pPr algn="r" rtl="1"/>
            <a:endParaRPr lang="en-US" dirty="0" smtClean="0"/>
          </a:p>
          <a:p>
            <a:pPr algn="r" rtl="1"/>
            <a:r>
              <a:rPr lang="en-US" dirty="0" smtClean="0">
                <a:solidFill>
                  <a:schemeClr val="tx1"/>
                </a:solidFill>
              </a:rPr>
              <a:t>Recall</a:t>
            </a:r>
          </a:p>
          <a:p>
            <a:pPr algn="r" rtl="1"/>
            <a:endParaRPr lang="en-US" dirty="0" smtClean="0"/>
          </a:p>
          <a:p>
            <a:pPr algn="r" rtl="1"/>
            <a:r>
              <a:rPr lang="en-US" dirty="0" smtClean="0">
                <a:solidFill>
                  <a:schemeClr val="tx1"/>
                </a:solidFill>
              </a:rPr>
              <a:t>Fallout</a:t>
            </a:r>
          </a:p>
          <a:p>
            <a:pPr algn="r" rt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84" y="3461481"/>
            <a:ext cx="1533739" cy="5620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84" y="4200229"/>
            <a:ext cx="1314633" cy="4667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84" y="4946402"/>
            <a:ext cx="1457528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61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آزمایشات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3121368"/>
            <a:ext cx="4020111" cy="2876951"/>
          </a:xfrm>
        </p:spPr>
      </p:pic>
      <p:sp>
        <p:nvSpPr>
          <p:cNvPr id="5" name="TextBox 4"/>
          <p:cNvSpPr txBox="1"/>
          <p:nvPr/>
        </p:nvSpPr>
        <p:spPr>
          <a:xfrm>
            <a:off x="5535660" y="2560320"/>
            <a:ext cx="576371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/>
              <a:t>عملکرد </a:t>
            </a:r>
            <a:r>
              <a:rPr lang="en-US" sz="1600" dirty="0"/>
              <a:t>ANN</a:t>
            </a:r>
            <a:r>
              <a:rPr lang="fa-IR" sz="1600" dirty="0"/>
              <a:t> بدترین است: کمتر از 60٪ تقلب ها را شناسایی می کند و نزدیک به 30٪ نقل و انتقالات عادی را اشتباه طبقه بندی می </a:t>
            </a:r>
            <a:r>
              <a:rPr lang="fa-IR" sz="1600" dirty="0" smtClean="0"/>
              <a:t>کند</a:t>
            </a:r>
            <a:r>
              <a:rPr lang="en-US" sz="1600" dirty="0" smtClean="0"/>
              <a:t>.</a:t>
            </a:r>
          </a:p>
          <a:p>
            <a:pPr algn="r" rtl="1"/>
            <a:endParaRPr lang="en-US" sz="1600" dirty="0" smtClean="0"/>
          </a:p>
          <a:p>
            <a:pPr algn="r" rtl="1"/>
            <a:r>
              <a:rPr lang="en-US" sz="1600" dirty="0" smtClean="0"/>
              <a:t>BBN</a:t>
            </a:r>
            <a:r>
              <a:rPr lang="fa-IR" sz="1600" dirty="0" smtClean="0"/>
              <a:t> </a:t>
            </a:r>
            <a:r>
              <a:rPr lang="en-US" sz="1600" dirty="0" smtClean="0"/>
              <a:t> </a:t>
            </a:r>
            <a:r>
              <a:rPr lang="fa-IR" sz="1600" dirty="0"/>
              <a:t>به </a:t>
            </a:r>
            <a:r>
              <a:rPr lang="en-US" sz="1600" dirty="0"/>
              <a:t>recall </a:t>
            </a:r>
            <a:r>
              <a:rPr lang="fa-IR" sz="1600" dirty="0"/>
              <a:t>  بالاتر </a:t>
            </a:r>
            <a:r>
              <a:rPr lang="fa-IR" sz="1600" dirty="0" smtClean="0"/>
              <a:t>و</a:t>
            </a:r>
            <a:r>
              <a:rPr lang="en-US" sz="1600" dirty="0" smtClean="0"/>
              <a:t>fallout</a:t>
            </a:r>
            <a:r>
              <a:rPr lang="fa-IR" sz="1600" dirty="0" smtClean="0"/>
              <a:t> </a:t>
            </a:r>
            <a:r>
              <a:rPr lang="en-US" sz="1600" dirty="0" smtClean="0"/>
              <a:t> </a:t>
            </a:r>
            <a:r>
              <a:rPr lang="fa-IR" sz="1600" dirty="0" smtClean="0"/>
              <a:t>کمتری </a:t>
            </a:r>
            <a:r>
              <a:rPr lang="fa-IR" sz="1600" dirty="0"/>
              <a:t>نسبت به </a:t>
            </a:r>
            <a:r>
              <a:rPr lang="en-US" sz="1600" dirty="0"/>
              <a:t>ANN</a:t>
            </a:r>
            <a:r>
              <a:rPr lang="fa-IR" sz="1600" dirty="0"/>
              <a:t> دست می یابد </a:t>
            </a:r>
            <a:endParaRPr lang="fa-IR" sz="1600" dirty="0" smtClean="0"/>
          </a:p>
          <a:p>
            <a:pPr algn="r" rtl="1"/>
            <a:endParaRPr lang="fa-IR" sz="1600" dirty="0"/>
          </a:p>
          <a:p>
            <a:pPr algn="r" rtl="1"/>
            <a:r>
              <a:rPr lang="fa-IR" sz="1600" dirty="0" smtClean="0"/>
              <a:t>در </a:t>
            </a:r>
            <a:r>
              <a:rPr lang="fa-IR" sz="1600" dirty="0"/>
              <a:t>مقایسه با </a:t>
            </a:r>
            <a:r>
              <a:rPr lang="en-US" sz="1600" dirty="0"/>
              <a:t>BBN</a:t>
            </a:r>
            <a:r>
              <a:rPr lang="fa-IR" sz="1600" dirty="0"/>
              <a:t> </a:t>
            </a:r>
            <a:r>
              <a:rPr lang="fa-IR" sz="1600" dirty="0" smtClean="0"/>
              <a:t>و</a:t>
            </a:r>
            <a:r>
              <a:rPr lang="en-US" sz="1600" dirty="0" smtClean="0"/>
              <a:t>ANN</a:t>
            </a:r>
            <a:r>
              <a:rPr lang="fa-IR" sz="1600" dirty="0" smtClean="0"/>
              <a:t> </a:t>
            </a:r>
            <a:r>
              <a:rPr lang="en-US" sz="1600" dirty="0" smtClean="0"/>
              <a:t> </a:t>
            </a:r>
            <a:r>
              <a:rPr lang="fa-IR" sz="1600" dirty="0" smtClean="0"/>
              <a:t>دقت </a:t>
            </a:r>
            <a:r>
              <a:rPr lang="fa-IR" sz="1600" dirty="0"/>
              <a:t>تشخیص </a:t>
            </a:r>
            <a:r>
              <a:rPr lang="en-US" sz="1600" dirty="0"/>
              <a:t>FIS</a:t>
            </a:r>
            <a:r>
              <a:rPr lang="fa-IR" sz="1600" dirty="0"/>
              <a:t> </a:t>
            </a:r>
            <a:r>
              <a:rPr lang="fa-IR" sz="1600" dirty="0" smtClean="0"/>
              <a:t>بهبود بیشتری می </a:t>
            </a:r>
            <a:r>
              <a:rPr lang="fa-IR" sz="1600" dirty="0"/>
              <a:t>یابد , اما نرخ طبقه بندی اشتباه 20.5 % آن خیلی بهتر از </a:t>
            </a:r>
            <a:r>
              <a:rPr lang="en-US" sz="1600" dirty="0"/>
              <a:t>BBN</a:t>
            </a:r>
            <a:r>
              <a:rPr lang="fa-IR" sz="1600" dirty="0"/>
              <a:t> </a:t>
            </a:r>
            <a:r>
              <a:rPr lang="fa-IR" sz="1600" dirty="0" smtClean="0"/>
              <a:t>نیست.</a:t>
            </a:r>
          </a:p>
          <a:p>
            <a:pPr algn="r" rtl="1"/>
            <a:endParaRPr lang="fa-IR" sz="1600" dirty="0"/>
          </a:p>
          <a:p>
            <a:pPr algn="r" rtl="1"/>
            <a:r>
              <a:rPr lang="fa-IR" sz="1600" dirty="0"/>
              <a:t>مدل </a:t>
            </a:r>
            <a:r>
              <a:rPr lang="en-US" sz="1600" dirty="0"/>
              <a:t>DeepAE</a:t>
            </a:r>
            <a:r>
              <a:rPr lang="fa-IR" sz="1600" dirty="0"/>
              <a:t> عملکرد بسیار بهتری نسبت به </a:t>
            </a:r>
            <a:r>
              <a:rPr lang="en-US" sz="1600" dirty="0"/>
              <a:t>BBN</a:t>
            </a:r>
            <a:r>
              <a:rPr lang="fa-IR" sz="1600" dirty="0"/>
              <a:t> و </a:t>
            </a:r>
            <a:r>
              <a:rPr lang="en-US" sz="1600" dirty="0"/>
              <a:t>ANN</a:t>
            </a:r>
            <a:r>
              <a:rPr lang="fa-IR" sz="1600" dirty="0"/>
              <a:t> از نظر هر سه معیار نشان می دهد. دقت تشخیص آن شبیه به </a:t>
            </a:r>
            <a:r>
              <a:rPr lang="en-US" sz="1600" dirty="0"/>
              <a:t>FIS</a:t>
            </a:r>
            <a:r>
              <a:rPr lang="fa-IR" sz="1600" dirty="0"/>
              <a:t> است، اما نرخ طبقه بندی اشتباه آن بسیار پایین تر </a:t>
            </a:r>
            <a:r>
              <a:rPr lang="fa-IR" sz="1600" dirty="0" smtClean="0"/>
              <a:t>است.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4836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آزمایشات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30" y="2951551"/>
            <a:ext cx="4020111" cy="2876951"/>
          </a:xfrm>
        </p:spPr>
      </p:pic>
      <p:sp>
        <p:nvSpPr>
          <p:cNvPr id="5" name="TextBox 4"/>
          <p:cNvSpPr txBox="1"/>
          <p:nvPr/>
        </p:nvSpPr>
        <p:spPr>
          <a:xfrm>
            <a:off x="5969726" y="2456723"/>
            <a:ext cx="508145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1600" dirty="0"/>
              <a:t>gan-AE </a:t>
            </a:r>
            <a:r>
              <a:rPr lang="fa-IR" sz="1600" dirty="0" smtClean="0"/>
              <a:t> 1.66</a:t>
            </a:r>
            <a:r>
              <a:rPr lang="fa-IR" sz="1600" dirty="0"/>
              <a:t>% انتقالات جعلی بیشتر از </a:t>
            </a:r>
            <a:r>
              <a:rPr lang="en-US" sz="1600" dirty="0"/>
              <a:t>DeepAE</a:t>
            </a:r>
            <a:r>
              <a:rPr lang="fa-IR" sz="1600" dirty="0"/>
              <a:t> را شناسایی می کند و مهمتر از آن، بیش از 86% موارد طبقه بندی اشتباه را کاهش می دهد. </a:t>
            </a:r>
            <a:endParaRPr lang="fa-IR" sz="1600" dirty="0" smtClean="0"/>
          </a:p>
          <a:p>
            <a:pPr algn="r" rtl="1"/>
            <a:endParaRPr lang="fa-IR" sz="1600" dirty="0"/>
          </a:p>
          <a:p>
            <a:pPr algn="r" rtl="1"/>
            <a:r>
              <a:rPr lang="en-US" sz="1600" dirty="0"/>
              <a:t>gan-AE2</a:t>
            </a:r>
            <a:r>
              <a:rPr lang="fa-IR" sz="1600" dirty="0" smtClean="0"/>
              <a:t> در مقایسه با </a:t>
            </a:r>
            <a:r>
              <a:rPr lang="en-US" sz="1600" dirty="0"/>
              <a:t>gan-AE </a:t>
            </a:r>
            <a:r>
              <a:rPr lang="fa-IR" sz="1600" dirty="0" smtClean="0"/>
              <a:t>،7% انتقال‌های </a:t>
            </a:r>
            <a:r>
              <a:rPr lang="fa-IR" sz="1600" dirty="0"/>
              <a:t>جعلی بیشتر را شناسایی می‌کند و </a:t>
            </a:r>
            <a:r>
              <a:rPr lang="fa-IR" sz="1600" dirty="0" smtClean="0"/>
              <a:t>50% انتقال‌های </a:t>
            </a:r>
            <a:r>
              <a:rPr lang="fa-IR" sz="1600" dirty="0"/>
              <a:t>معمولی کمتر را نسبت به </a:t>
            </a:r>
            <a:r>
              <a:rPr lang="en-US" sz="1600" dirty="0" smtClean="0"/>
              <a:t>gan-AE</a:t>
            </a:r>
            <a:r>
              <a:rPr lang="fa-IR" sz="1600" dirty="0" smtClean="0"/>
              <a:t> به اشتباه طبقه‌بندی </a:t>
            </a:r>
            <a:r>
              <a:rPr lang="fa-IR" sz="1600" dirty="0"/>
              <a:t>می‌کند</a:t>
            </a:r>
            <a:r>
              <a:rPr lang="fa-IR" sz="1600" dirty="0" smtClean="0"/>
              <a:t>.</a:t>
            </a:r>
          </a:p>
          <a:p>
            <a:pPr algn="r" rtl="1"/>
            <a:endParaRPr lang="fa-IR" sz="1600" dirty="0"/>
          </a:p>
          <a:p>
            <a:pPr algn="r" rtl="1"/>
            <a:r>
              <a:rPr lang="en-US" sz="1600" dirty="0"/>
              <a:t>gan-</a:t>
            </a:r>
            <a:r>
              <a:rPr lang="en-US" sz="1600" dirty="0" err="1"/>
              <a:t>dae</a:t>
            </a:r>
            <a:r>
              <a:rPr lang="en-US" sz="1600" dirty="0"/>
              <a:t> </a:t>
            </a:r>
            <a:r>
              <a:rPr lang="fa-IR" sz="1600" dirty="0"/>
              <a:t> </a:t>
            </a:r>
            <a:r>
              <a:rPr lang="fa-IR" sz="1600" dirty="0" smtClean="0"/>
              <a:t>در مقایسه با </a:t>
            </a:r>
            <a:r>
              <a:rPr lang="en-US" sz="1600" dirty="0"/>
              <a:t>gan-AE2</a:t>
            </a:r>
            <a:r>
              <a:rPr lang="fa-IR" sz="1600" dirty="0" smtClean="0"/>
              <a:t>، </a:t>
            </a:r>
            <a:r>
              <a:rPr lang="en-US" sz="1600" dirty="0"/>
              <a:t>5 </a:t>
            </a:r>
            <a:r>
              <a:rPr lang="fa-IR" sz="1600" dirty="0" smtClean="0"/>
              <a:t> درصد </a:t>
            </a:r>
            <a:r>
              <a:rPr lang="fa-IR" sz="1600" dirty="0"/>
              <a:t>انتقال‌های متقلبانه بیشتر را شناسایی می‌کند و 6 درصد انتقال‌های عادی کمتر را به اشتباه طبقه‌بندی می‌کند.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6176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12856"/>
            <a:ext cx="8761413" cy="706964"/>
          </a:xfrm>
        </p:spPr>
        <p:txBody>
          <a:bodyPr/>
          <a:lstStyle/>
          <a:p>
            <a:pPr lvl="0" algn="r" rtl="1"/>
            <a:r>
              <a:rPr lang="fa-IR" dirty="0" smtClean="0"/>
              <a:t>کاربرد </a:t>
            </a:r>
            <a:r>
              <a:rPr lang="fa-IR" dirty="0"/>
              <a:t>در دنیای واقعی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>
                <a:solidFill>
                  <a:schemeClr val="tx1"/>
                </a:solidFill>
              </a:rPr>
              <a:t>مدل </a:t>
            </a:r>
            <a:r>
              <a:rPr lang="en-US" dirty="0">
                <a:solidFill>
                  <a:schemeClr val="tx1"/>
                </a:solidFill>
              </a:rPr>
              <a:t>gan-</a:t>
            </a:r>
            <a:r>
              <a:rPr lang="en-US" dirty="0" err="1">
                <a:solidFill>
                  <a:schemeClr val="tx1"/>
                </a:solidFill>
              </a:rPr>
              <a:t>dae</a:t>
            </a:r>
            <a:r>
              <a:rPr lang="fa-IR" dirty="0" smtClean="0">
                <a:solidFill>
                  <a:schemeClr val="tx1"/>
                </a:solidFill>
              </a:rPr>
              <a:t> با </a:t>
            </a:r>
            <a:r>
              <a:rPr lang="fa-IR" dirty="0">
                <a:solidFill>
                  <a:schemeClr val="tx1"/>
                </a:solidFill>
              </a:rPr>
              <a:t>سیستم تراکنش های تجاری دو بانک ادغام شده است و برای کشف نقل و انتقالات جعلی در پنج شعبه </a:t>
            </a:r>
            <a:r>
              <a:rPr lang="fa-IR" dirty="0" smtClean="0">
                <a:solidFill>
                  <a:schemeClr val="tx1"/>
                </a:solidFill>
              </a:rPr>
              <a:t>اول به مدت 12 هفته</a:t>
            </a:r>
            <a:r>
              <a:rPr lang="fa-IR" dirty="0">
                <a:solidFill>
                  <a:schemeClr val="tx1"/>
                </a:solidFill>
              </a:rPr>
              <a:t> </a:t>
            </a:r>
            <a:r>
              <a:rPr lang="fa-IR" dirty="0" smtClean="0">
                <a:solidFill>
                  <a:schemeClr val="tx1"/>
                </a:solidFill>
              </a:rPr>
              <a:t>در سال </a:t>
            </a:r>
            <a:r>
              <a:rPr lang="fa-IR" dirty="0">
                <a:solidFill>
                  <a:schemeClr val="tx1"/>
                </a:solidFill>
              </a:rPr>
              <a:t>2016 اعمال شده است</a:t>
            </a:r>
            <a:r>
              <a:rPr lang="fa-IR" dirty="0" smtClean="0">
                <a:solidFill>
                  <a:schemeClr val="tx1"/>
                </a:solidFill>
              </a:rPr>
              <a:t>.</a:t>
            </a:r>
          </a:p>
          <a:p>
            <a:pPr algn="r" rt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3499149"/>
            <a:ext cx="4572000" cy="252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01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کاربرد در دنیای واقعی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>
                <a:solidFill>
                  <a:schemeClr val="tx1"/>
                </a:solidFill>
              </a:rPr>
              <a:t>نرخ طبقه بندی اشتباه مدل </a:t>
            </a:r>
            <a:r>
              <a:rPr lang="en-US" dirty="0">
                <a:solidFill>
                  <a:schemeClr val="tx1"/>
                </a:solidFill>
              </a:rPr>
              <a:t>gan-</a:t>
            </a:r>
            <a:r>
              <a:rPr lang="en-US" dirty="0" err="1">
                <a:solidFill>
                  <a:schemeClr val="tx1"/>
                </a:solidFill>
              </a:rPr>
              <a:t>dae</a:t>
            </a:r>
            <a:r>
              <a:rPr lang="fa-IR" dirty="0">
                <a:solidFill>
                  <a:schemeClr val="tx1"/>
                </a:solidFill>
              </a:rPr>
              <a:t> در دوازده هفته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27" y="3317742"/>
            <a:ext cx="4277322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2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مقدمه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SA" dirty="0">
                <a:solidFill>
                  <a:schemeClr val="tx1"/>
                </a:solidFill>
              </a:rPr>
              <a:t>اخیراً کلاهبرداری از راه دور به یک مشکل جدی به ویژه در کشورهای در حال توسعه مانند چین تبدیل شده است. 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/>
            <a:r>
              <a:rPr lang="fa-IR" dirty="0" smtClean="0">
                <a:solidFill>
                  <a:schemeClr val="tx1"/>
                </a:solidFill>
              </a:rPr>
              <a:t>دلایل نرخ بالای کلاه برداری از راه دور در چین:</a:t>
            </a:r>
          </a:p>
          <a:p>
            <a:pPr lvl="1" algn="r" rtl="1"/>
            <a:r>
              <a:rPr lang="fa-IR" dirty="0" smtClean="0">
                <a:solidFill>
                  <a:schemeClr val="tx1"/>
                </a:solidFill>
              </a:rPr>
              <a:t>عدم </a:t>
            </a:r>
            <a:r>
              <a:rPr lang="fa-IR" dirty="0">
                <a:solidFill>
                  <a:schemeClr val="tx1"/>
                </a:solidFill>
              </a:rPr>
              <a:t>نظارت از راه دور </a:t>
            </a:r>
            <a:endParaRPr lang="fa-IR" dirty="0" smtClean="0">
              <a:solidFill>
                <a:schemeClr val="tx1"/>
              </a:solidFill>
            </a:endParaRPr>
          </a:p>
          <a:p>
            <a:pPr lvl="1" algn="r" rtl="1"/>
            <a:r>
              <a:rPr lang="fa-IR" dirty="0">
                <a:solidFill>
                  <a:schemeClr val="tx1"/>
                </a:solidFill>
              </a:rPr>
              <a:t>مقررات ضعیف بانک ها </a:t>
            </a:r>
            <a:endParaRPr lang="fa-IR" dirty="0" smtClean="0">
              <a:solidFill>
                <a:schemeClr val="tx1"/>
              </a:solidFill>
            </a:endParaRPr>
          </a:p>
          <a:p>
            <a:pPr lvl="1" algn="r" rtl="1"/>
            <a:r>
              <a:rPr lang="fa-IR" dirty="0">
                <a:solidFill>
                  <a:schemeClr val="tx1"/>
                </a:solidFill>
              </a:rPr>
              <a:t>عدم حفاظت از اطلاعات شخصی </a:t>
            </a:r>
            <a:endParaRPr lang="fa-IR" dirty="0" smtClean="0">
              <a:solidFill>
                <a:schemeClr val="tx1"/>
              </a:solidFill>
            </a:endParaRPr>
          </a:p>
          <a:p>
            <a:pPr lvl="1" algn="r" rtl="1"/>
            <a:r>
              <a:rPr lang="fa-IR" dirty="0">
                <a:solidFill>
                  <a:schemeClr val="tx1"/>
                </a:solidFill>
              </a:rPr>
              <a:t>بازدارندگی اندک برای مجرمان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1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کاربرد در دنیای واقعی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>
                <a:solidFill>
                  <a:schemeClr val="tx1"/>
                </a:solidFill>
              </a:rPr>
              <a:t>میزان تشخیص عموماً در طول شش هفته اول افزایش می یابد و در طی شش هفته </a:t>
            </a:r>
            <a:r>
              <a:rPr lang="fa-IR" dirty="0" smtClean="0">
                <a:solidFill>
                  <a:schemeClr val="tx1"/>
                </a:solidFill>
              </a:rPr>
              <a:t>بعد </a:t>
            </a:r>
            <a:r>
              <a:rPr lang="fa-IR" dirty="0">
                <a:solidFill>
                  <a:schemeClr val="tx1"/>
                </a:solidFill>
              </a:rPr>
              <a:t>حدود 99.4 درصد باقی می ماند</a:t>
            </a:r>
            <a:r>
              <a:rPr lang="fa-IR" dirty="0" smtClean="0">
                <a:solidFill>
                  <a:schemeClr val="tx1"/>
                </a:solidFill>
              </a:rPr>
              <a:t>.</a:t>
            </a:r>
          </a:p>
          <a:p>
            <a:pPr algn="r" rt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3536704"/>
            <a:ext cx="3982006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19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نتیجه گیری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>
                <a:solidFill>
                  <a:schemeClr val="tx1"/>
                </a:solidFill>
              </a:rPr>
              <a:t>gan-</a:t>
            </a:r>
            <a:r>
              <a:rPr lang="en-US" dirty="0" err="1">
                <a:solidFill>
                  <a:schemeClr val="tx1"/>
                </a:solidFill>
              </a:rPr>
              <a:t>dae</a:t>
            </a:r>
            <a:r>
              <a:rPr lang="fa-IR" dirty="0">
                <a:solidFill>
                  <a:schemeClr val="tx1"/>
                </a:solidFill>
              </a:rPr>
              <a:t> دارای مزیت عملکرد قابل توجهی نسبت به مدل های دیگر </a:t>
            </a:r>
            <a:r>
              <a:rPr lang="fa-IR" dirty="0" smtClean="0">
                <a:solidFill>
                  <a:schemeClr val="tx1"/>
                </a:solidFill>
              </a:rPr>
              <a:t>است</a:t>
            </a:r>
          </a:p>
          <a:p>
            <a:pPr algn="r" rtl="1"/>
            <a:r>
              <a:rPr lang="fa-IR" dirty="0" smtClean="0">
                <a:solidFill>
                  <a:schemeClr val="tx1"/>
                </a:solidFill>
              </a:rPr>
              <a:t>مدل‌های </a:t>
            </a:r>
            <a:r>
              <a:rPr lang="fa-IR" dirty="0">
                <a:solidFill>
                  <a:schemeClr val="tx1"/>
                </a:solidFill>
              </a:rPr>
              <a:t>دیگر دقت تشخیص پایین‌تری دارند و نرخ اشتباه طبقه‌بندی بالاتری دارند، در صورت استفاده از آنها در عمل، نمونه‌های بسیار کمتری را می‌توان تأیید کرد و به مجموعه داده‌ها برای آموزش افزایشی اضافه کرد 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/>
            <a:r>
              <a:rPr lang="fa-IR" dirty="0" smtClean="0">
                <a:solidFill>
                  <a:schemeClr val="tx1"/>
                </a:solidFill>
              </a:rPr>
              <a:t>عملکرد مدل های دیگر </a:t>
            </a:r>
            <a:r>
              <a:rPr lang="fa-IR" dirty="0">
                <a:solidFill>
                  <a:schemeClr val="tx1"/>
                </a:solidFill>
              </a:rPr>
              <a:t>از هفته سوم حتی بدتر از مدل </a:t>
            </a:r>
            <a:r>
              <a:rPr lang="en-US" dirty="0">
                <a:solidFill>
                  <a:schemeClr val="tx1"/>
                </a:solidFill>
              </a:rPr>
              <a:t>gan-</a:t>
            </a:r>
            <a:r>
              <a:rPr lang="en-US" dirty="0" err="1">
                <a:solidFill>
                  <a:schemeClr val="tx1"/>
                </a:solidFill>
              </a:rPr>
              <a:t>dae</a:t>
            </a:r>
            <a:r>
              <a:rPr lang="fa-IR" dirty="0">
                <a:solidFill>
                  <a:schemeClr val="tx1"/>
                </a:solidFill>
              </a:rPr>
              <a:t> </a:t>
            </a:r>
            <a:r>
              <a:rPr lang="fa-IR" dirty="0" smtClean="0">
                <a:solidFill>
                  <a:schemeClr val="tx1"/>
                </a:solidFill>
              </a:rPr>
              <a:t>خواهد </a:t>
            </a:r>
            <a:r>
              <a:rPr lang="fa-IR" dirty="0">
                <a:solidFill>
                  <a:schemeClr val="tx1"/>
                </a:solidFill>
              </a:rPr>
              <a:t>بود.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35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مقدمه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>
                <a:solidFill>
                  <a:schemeClr val="tx1"/>
                </a:solidFill>
              </a:rPr>
              <a:t>تشخیص کلاه برداری معمولاً به عنوان یک مشکل طبقه‌بندی الگوی شناسایی الگوهای غیرعادی از حالت عادی در نظر گرفته </a:t>
            </a:r>
            <a:r>
              <a:rPr lang="fa-IR" dirty="0" smtClean="0">
                <a:solidFill>
                  <a:schemeClr val="tx1"/>
                </a:solidFill>
              </a:rPr>
              <a:t>می‌شود.</a:t>
            </a:r>
          </a:p>
          <a:p>
            <a:pPr algn="r" rtl="1"/>
            <a:r>
              <a:rPr lang="fa-IR" dirty="0" smtClean="0">
                <a:solidFill>
                  <a:schemeClr val="tx1"/>
                </a:solidFill>
              </a:rPr>
              <a:t>اقدامات انجام گرفته برای تشخیص کلاه برداری:</a:t>
            </a:r>
          </a:p>
          <a:p>
            <a:pPr lvl="1" algn="r" rtl="1"/>
            <a:r>
              <a:rPr lang="fa-IR" dirty="0" smtClean="0">
                <a:solidFill>
                  <a:schemeClr val="tx1"/>
                </a:solidFill>
              </a:rPr>
              <a:t>استفاده از </a:t>
            </a:r>
            <a:r>
              <a:rPr lang="fa-IR" dirty="0">
                <a:solidFill>
                  <a:schemeClr val="tx1"/>
                </a:solidFill>
              </a:rPr>
              <a:t>طبقه‌بندی آماری </a:t>
            </a:r>
            <a:r>
              <a:rPr lang="fa-IR" dirty="0" smtClean="0">
                <a:solidFill>
                  <a:schemeClr val="tx1"/>
                </a:solidFill>
              </a:rPr>
              <a:t>کلاسیک</a:t>
            </a:r>
          </a:p>
          <a:p>
            <a:pPr lvl="1" algn="r" rtl="1"/>
            <a:r>
              <a:rPr lang="fa-IR" dirty="0" smtClean="0">
                <a:solidFill>
                  <a:schemeClr val="tx1"/>
                </a:solidFill>
              </a:rPr>
              <a:t>داده‌ کاوی</a:t>
            </a:r>
          </a:p>
          <a:p>
            <a:pPr lvl="1" algn="r" rtl="1"/>
            <a:r>
              <a:rPr lang="fa-IR" dirty="0">
                <a:solidFill>
                  <a:schemeClr val="tx1"/>
                </a:solidFill>
              </a:rPr>
              <a:t>روش‌های یادگیری ماشین </a:t>
            </a:r>
            <a:endParaRPr lang="fa-IR" dirty="0" smtClean="0">
              <a:solidFill>
                <a:schemeClr val="tx1"/>
              </a:solidFill>
            </a:endParaRPr>
          </a:p>
          <a:p>
            <a:pPr lvl="1" algn="r" rtl="1"/>
            <a:r>
              <a:rPr lang="fa-IR" dirty="0">
                <a:solidFill>
                  <a:schemeClr val="tx1"/>
                </a:solidFill>
              </a:rPr>
              <a:t>مدل‌های شبکه عصبی مصنوعی </a:t>
            </a:r>
            <a:r>
              <a:rPr lang="en-US" dirty="0">
                <a:solidFill>
                  <a:schemeClr val="tx1"/>
                </a:solidFill>
              </a:rPr>
              <a:t>(ANN)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892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مقدمه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>
                <a:solidFill>
                  <a:schemeClr val="tx1"/>
                </a:solidFill>
              </a:rPr>
              <a:t>بیشتر روش‌های داده‌کاوی و یادگیری ماشین برای کشف غیرعادی‌ها، به شدت به مقادیر زیادی از </a:t>
            </a:r>
            <a:r>
              <a:rPr lang="fa-IR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transactional data</a:t>
            </a:r>
            <a:r>
              <a:rPr lang="fa-IR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fa-IR" dirty="0">
                <a:solidFill>
                  <a:schemeClr val="tx1"/>
                </a:solidFill>
              </a:rPr>
              <a:t>یا </a:t>
            </a:r>
            <a:r>
              <a:rPr lang="en-US" dirty="0">
                <a:solidFill>
                  <a:schemeClr val="tx1"/>
                </a:solidFill>
              </a:rPr>
              <a:t>operational </a:t>
            </a:r>
            <a:r>
              <a:rPr lang="en-US" dirty="0" smtClean="0">
                <a:solidFill>
                  <a:schemeClr val="tx1"/>
                </a:solidFill>
              </a:rPr>
              <a:t>data</a:t>
            </a:r>
            <a:r>
              <a:rPr lang="fa-IR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fa-IR" dirty="0">
                <a:solidFill>
                  <a:schemeClr val="tx1"/>
                </a:solidFill>
              </a:rPr>
              <a:t>متکی هستند</a:t>
            </a:r>
            <a:r>
              <a:rPr lang="fa-IR" dirty="0" smtClean="0">
                <a:solidFill>
                  <a:schemeClr val="tx1"/>
                </a:solidFill>
              </a:rPr>
              <a:t>.</a:t>
            </a:r>
          </a:p>
          <a:p>
            <a:pPr algn="r" rtl="1"/>
            <a:r>
              <a:rPr lang="fa-IR" dirty="0" smtClean="0">
                <a:solidFill>
                  <a:schemeClr val="tx1"/>
                </a:solidFill>
              </a:rPr>
              <a:t>در سناریوی این تحقیق، چنین داده هایی در دسترس نیستند.</a:t>
            </a:r>
          </a:p>
          <a:p>
            <a:pPr lvl="1" algn="r" rtl="1"/>
            <a:r>
              <a:rPr lang="fa-IR" dirty="0">
                <a:solidFill>
                  <a:schemeClr val="tx1"/>
                </a:solidFill>
              </a:rPr>
              <a:t>برای اکثر نقل و انتقالات بین بانکی، بانک دریافت کننده نمی تواند به اطلاعات دقیق در مورد حساب های ارسال کننده دسترسی داشته باشد</a:t>
            </a:r>
            <a:r>
              <a:rPr lang="fa-IR" dirty="0" smtClean="0">
                <a:solidFill>
                  <a:schemeClr val="tx1"/>
                </a:solidFill>
              </a:rPr>
              <a:t>.</a:t>
            </a:r>
          </a:p>
          <a:p>
            <a:pPr lvl="1" algn="r" rtl="1"/>
            <a:r>
              <a:rPr lang="fa-IR" dirty="0">
                <a:solidFill>
                  <a:schemeClr val="tx1"/>
                </a:solidFill>
              </a:rPr>
              <a:t>بانک دریافت کننده همچنین نمی تواند سوابق تماس گیرندگان حواله را از شرکت مخابراتی دریافت کند.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65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مقدمه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>
                <a:solidFill>
                  <a:schemeClr val="tx1"/>
                </a:solidFill>
              </a:rPr>
              <a:t>یک </a:t>
            </a:r>
            <a:r>
              <a:rPr lang="fa-IR" dirty="0">
                <a:solidFill>
                  <a:schemeClr val="tx1"/>
                </a:solidFill>
              </a:rPr>
              <a:t>رویکرد جدید به نام رمزگذار خودکار حذف نویز عمیق متخاصم، برای تشخیص کلاه برداری از راه دور در بانک دریافت کننده بر اساس </a:t>
            </a:r>
            <a:r>
              <a:rPr lang="en-US" dirty="0" smtClean="0">
                <a:solidFill>
                  <a:schemeClr val="tx1"/>
                </a:solidFill>
              </a:rPr>
              <a:t>gan</a:t>
            </a:r>
            <a:r>
              <a:rPr lang="fa-IR" dirty="0" smtClean="0">
                <a:solidFill>
                  <a:schemeClr val="tx1"/>
                </a:solidFill>
              </a:rPr>
              <a:t> پیشنهاد </a:t>
            </a:r>
            <a:r>
              <a:rPr lang="fa-IR" dirty="0">
                <a:solidFill>
                  <a:schemeClr val="tx1"/>
                </a:solidFill>
              </a:rPr>
              <a:t>می </a:t>
            </a:r>
            <a:r>
              <a:rPr lang="fa-IR" dirty="0" smtClean="0">
                <a:solidFill>
                  <a:schemeClr val="tx1"/>
                </a:solidFill>
              </a:rPr>
              <a:t>شود.</a:t>
            </a:r>
          </a:p>
          <a:p>
            <a:pPr algn="r" rtl="1"/>
            <a:r>
              <a:rPr lang="fa-IR" dirty="0" smtClean="0">
                <a:solidFill>
                  <a:schemeClr val="tx1"/>
                </a:solidFill>
              </a:rPr>
              <a:t>یک </a:t>
            </a:r>
            <a:r>
              <a:rPr lang="fa-IR" dirty="0">
                <a:solidFill>
                  <a:schemeClr val="tx1"/>
                </a:solidFill>
              </a:rPr>
              <a:t>بازی خصمانه بین یک مدل تفکیک کننده برای تمایز بین داده های تولید شده و واقعی و یک مدل مولد برای تولید داده برای فریب دادن متمایز کننده ایجاد می کند</a:t>
            </a:r>
            <a:r>
              <a:rPr lang="fa-IR" dirty="0" smtClean="0">
                <a:solidFill>
                  <a:schemeClr val="tx1"/>
                </a:solidFill>
              </a:rPr>
              <a:t>.</a:t>
            </a:r>
          </a:p>
          <a:p>
            <a:pPr algn="r" rtl="1"/>
            <a:r>
              <a:rPr lang="fa-IR" dirty="0" smtClean="0">
                <a:solidFill>
                  <a:schemeClr val="tx1"/>
                </a:solidFill>
              </a:rPr>
              <a:t> </a:t>
            </a:r>
            <a:r>
              <a:rPr lang="fa-IR" dirty="0">
                <a:solidFill>
                  <a:schemeClr val="tx1"/>
                </a:solidFill>
              </a:rPr>
              <a:t>در مقایسه با مدل اصلی رمزگذار خودکار متخاصم، رویکرد ما از یک رمزگذار خودکار حذف نویز عمیق برای مدیریت ورودی‌های نویزی استفاده می‌کند و از دو طبقه‌بندی کننده سطح بالا، یکی برای </a:t>
            </a:r>
            <a:r>
              <a:rPr lang="en-US" dirty="0" smtClean="0">
                <a:solidFill>
                  <a:schemeClr val="tx1"/>
                </a:solidFill>
              </a:rPr>
              <a:t>discrimination</a:t>
            </a:r>
            <a:r>
              <a:rPr lang="fa-IR" dirty="0" smtClean="0">
                <a:solidFill>
                  <a:schemeClr val="tx1"/>
                </a:solidFill>
              </a:rPr>
              <a:t> و </a:t>
            </a:r>
            <a:r>
              <a:rPr lang="fa-IR" dirty="0">
                <a:solidFill>
                  <a:schemeClr val="tx1"/>
                </a:solidFill>
              </a:rPr>
              <a:t>دیگری </a:t>
            </a:r>
            <a:r>
              <a:rPr lang="fa-IR" dirty="0" smtClean="0">
                <a:solidFill>
                  <a:schemeClr val="tx1"/>
                </a:solidFill>
              </a:rPr>
              <a:t>برای</a:t>
            </a:r>
            <a:r>
              <a:rPr lang="en-US" dirty="0" smtClean="0">
                <a:solidFill>
                  <a:schemeClr val="tx1"/>
                </a:solidFill>
              </a:rPr>
              <a:t>classification </a:t>
            </a:r>
            <a:r>
              <a:rPr lang="fa-IR" dirty="0">
                <a:solidFill>
                  <a:schemeClr val="tx1"/>
                </a:solidFill>
              </a:rPr>
              <a:t>، برای افزایش اثربخشی یادگیری استفاده می‌کند.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47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5560" y="1683539"/>
            <a:ext cx="8761413" cy="706964"/>
          </a:xfrm>
        </p:spPr>
        <p:txBody>
          <a:bodyPr/>
          <a:lstStyle/>
          <a:p>
            <a:pPr lvl="0" algn="r" rtl="1"/>
            <a:r>
              <a:rPr lang="fa-IR" sz="3200" dirty="0"/>
              <a:t>گردش کار اساسی برای کنترل کلاه برداری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40" y="970624"/>
            <a:ext cx="4189639" cy="5472000"/>
          </a:xfrm>
        </p:spPr>
      </p:pic>
      <p:sp>
        <p:nvSpPr>
          <p:cNvPr id="5" name="TextBox 4"/>
          <p:cNvSpPr txBox="1"/>
          <p:nvPr/>
        </p:nvSpPr>
        <p:spPr>
          <a:xfrm>
            <a:off x="4859383" y="2390503"/>
            <a:ext cx="62440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fa-IR" dirty="0" smtClean="0"/>
              <a:t>طبقه بندی مشتریان طبق مجموعه ای از قوانین به  صورت دوره ای</a:t>
            </a: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fa-IR" dirty="0" smtClean="0"/>
              <a:t>استفاده از </a:t>
            </a:r>
            <a:r>
              <a:rPr lang="en-US" dirty="0" smtClean="0"/>
              <a:t>gan</a:t>
            </a:r>
            <a:r>
              <a:rPr lang="fa-IR" dirty="0" smtClean="0"/>
              <a:t> برای محاسبه احتمال تقلبی بودن انتقال حواله های بزرگ برای مشتریان درجه پایین</a:t>
            </a:r>
          </a:p>
          <a:p>
            <a:pPr marL="285750" indent="-285750" algn="r" rtl="1">
              <a:buFont typeface="Wingdings" panose="05000000000000000000" pitchFamily="2" charset="2"/>
              <a:buChar char="§"/>
            </a:pPr>
            <a:r>
              <a:rPr lang="fa-IR" dirty="0"/>
              <a:t>اگر احتمال بیشتر از یک آستانه باشد، یک دوره تاخیر برای انتقال تعیین می </a:t>
            </a:r>
            <a:r>
              <a:rPr lang="fa-IR" dirty="0" smtClean="0"/>
              <a:t>شود.</a:t>
            </a:r>
          </a:p>
          <a:p>
            <a:pPr marL="742950" lvl="1" indent="-285750" algn="r" rtl="1">
              <a:buFont typeface="Wingdings" panose="05000000000000000000" pitchFamily="2" charset="2"/>
              <a:buChar char="§"/>
            </a:pPr>
            <a:r>
              <a:rPr lang="fa-IR" dirty="0" smtClean="0"/>
              <a:t>گیرنده نمیتواند پول رااز طریق بانک الکترونیکی و</a:t>
            </a:r>
            <a:r>
              <a:rPr lang="en-US" dirty="0" smtClean="0"/>
              <a:t>ATM</a:t>
            </a:r>
            <a:r>
              <a:rPr lang="fa-IR" dirty="0" smtClean="0"/>
              <a:t> تا پایان دوره دریافت کند و باید برای دریافت وجه به بانک مراجعه کند.</a:t>
            </a:r>
          </a:p>
          <a:p>
            <a:pPr marL="742950" lvl="1" indent="-285750" algn="r" rtl="1">
              <a:buFont typeface="Wingdings" panose="05000000000000000000" pitchFamily="2" charset="2"/>
              <a:buChar char="§"/>
            </a:pPr>
            <a:r>
              <a:rPr lang="fa-IR" dirty="0"/>
              <a:t>در ابتدای مدت تأخیر </a:t>
            </a:r>
            <a:r>
              <a:rPr lang="fa-IR" dirty="0" smtClean="0"/>
              <a:t>بانک می تواند </a:t>
            </a:r>
            <a:r>
              <a:rPr lang="fa-IR" dirty="0"/>
              <a:t>شک به کلاهبرداری را به </a:t>
            </a:r>
            <a:r>
              <a:rPr lang="en-US" dirty="0"/>
              <a:t>sending </a:t>
            </a:r>
            <a:r>
              <a:rPr lang="en-US" dirty="0" smtClean="0"/>
              <a:t>bank</a:t>
            </a:r>
            <a:r>
              <a:rPr lang="fa-IR" dirty="0" smtClean="0"/>
              <a:t> </a:t>
            </a:r>
            <a:r>
              <a:rPr lang="en-US" dirty="0" smtClean="0"/>
              <a:t> </a:t>
            </a:r>
            <a:r>
              <a:rPr lang="fa-IR" dirty="0"/>
              <a:t>اطلاع می دهد</a:t>
            </a:r>
            <a:r>
              <a:rPr lang="fa-IR" dirty="0" smtClean="0"/>
              <a:t>.</a:t>
            </a:r>
          </a:p>
          <a:p>
            <a:pPr lvl="1"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77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3777" y="1208799"/>
            <a:ext cx="8761413" cy="706964"/>
          </a:xfrm>
        </p:spPr>
        <p:txBody>
          <a:bodyPr/>
          <a:lstStyle/>
          <a:p>
            <a:pPr lvl="0" algn="r" rtl="1"/>
            <a:r>
              <a:rPr lang="fa-IR" sz="3200" dirty="0"/>
              <a:t>رمزگذار خودکار حذف نویز عمیق برای تشخیص کلاه برداری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>
                <a:solidFill>
                  <a:schemeClr val="tx1"/>
                </a:solidFill>
              </a:rPr>
              <a:t>ایده اصلی:</a:t>
            </a:r>
          </a:p>
          <a:p>
            <a:pPr lvl="1" algn="r" rtl="1"/>
            <a:r>
              <a:rPr lang="fa-IR" dirty="0">
                <a:solidFill>
                  <a:schemeClr val="tx1"/>
                </a:solidFill>
              </a:rPr>
              <a:t>استفاده از یک شبکه عصبی عمیق برای استخراج بازنمایی های </a:t>
            </a:r>
            <a:r>
              <a:rPr lang="fa-IR" dirty="0" smtClean="0">
                <a:solidFill>
                  <a:schemeClr val="tx1"/>
                </a:solidFill>
              </a:rPr>
              <a:t>نهفته</a:t>
            </a:r>
          </a:p>
          <a:p>
            <a:pPr lvl="1" algn="r" rtl="1"/>
            <a:r>
              <a:rPr lang="fa-IR" dirty="0" smtClean="0">
                <a:solidFill>
                  <a:schemeClr val="tx1"/>
                </a:solidFill>
              </a:rPr>
              <a:t>استفاده از </a:t>
            </a:r>
            <a:r>
              <a:rPr lang="fa-IR" dirty="0">
                <a:solidFill>
                  <a:schemeClr val="tx1"/>
                </a:solidFill>
              </a:rPr>
              <a:t>یادگیری متخاصم برای بهبود بیشتر دقت تمایز بین نمونه های مثبت و نمونه های منفی در توزیع داده ها </a:t>
            </a:r>
            <a:endParaRPr lang="fa-IR" dirty="0" smtClean="0">
              <a:solidFill>
                <a:schemeClr val="tx1"/>
              </a:solidFill>
            </a:endParaRPr>
          </a:p>
          <a:p>
            <a:pPr marL="457200" lvl="1" indent="0" algn="r" rtl="1">
              <a:buNone/>
            </a:pPr>
            <a:endParaRPr lang="fa-IR" dirty="0"/>
          </a:p>
          <a:p>
            <a:pPr marL="457200" lvl="1" indent="0" algn="r" rtl="1">
              <a:buNone/>
            </a:pPr>
            <a:r>
              <a:rPr lang="fa-IR" dirty="0" smtClean="0"/>
              <a:t>				</a:t>
            </a:r>
            <a:r>
              <a:rPr lang="en-US" dirty="0" smtClean="0">
                <a:solidFill>
                  <a:schemeClr val="tx1"/>
                </a:solidFill>
              </a:rPr>
              <a:t>encoder</a:t>
            </a:r>
            <a:r>
              <a:rPr lang="fa-IR" dirty="0" smtClean="0">
                <a:solidFill>
                  <a:schemeClr val="tx1"/>
                </a:solidFill>
              </a:rPr>
              <a:t> :تبدیل </a:t>
            </a:r>
            <a:r>
              <a:rPr lang="fa-IR" dirty="0">
                <a:solidFill>
                  <a:schemeClr val="tx1"/>
                </a:solidFill>
              </a:rPr>
              <a:t>بردار ورودی </a:t>
            </a:r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fa-IR" dirty="0">
                <a:solidFill>
                  <a:schemeClr val="tx1"/>
                </a:solidFill>
              </a:rPr>
              <a:t> </a:t>
            </a:r>
            <a:r>
              <a:rPr lang="fa-IR" dirty="0" smtClean="0">
                <a:solidFill>
                  <a:schemeClr val="tx1"/>
                </a:solidFill>
              </a:rPr>
              <a:t>به </a:t>
            </a:r>
            <a:r>
              <a:rPr lang="fa-IR" dirty="0">
                <a:solidFill>
                  <a:schemeClr val="tx1"/>
                </a:solidFill>
              </a:rPr>
              <a:t>یک نمایش پنهان </a:t>
            </a:r>
            <a:r>
              <a:rPr lang="en-US" b="1" dirty="0">
                <a:solidFill>
                  <a:schemeClr val="tx1"/>
                </a:solidFill>
              </a:rPr>
              <a:t>Z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f</a:t>
            </a:r>
            <a:r>
              <a:rPr lang="en-US" baseline="-25000" dirty="0" err="1">
                <a:solidFill>
                  <a:schemeClr val="tx1"/>
                </a:solidFill>
              </a:rPr>
              <a:t>θ</a:t>
            </a:r>
            <a:r>
              <a:rPr lang="en-US" dirty="0">
                <a:solidFill>
                  <a:schemeClr val="tx1"/>
                </a:solidFill>
              </a:rPr>
              <a:t>( </a:t>
            </a:r>
            <a:r>
              <a:rPr lang="en-US" b="1" dirty="0">
                <a:solidFill>
                  <a:schemeClr val="tx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 ) </a:t>
            </a:r>
            <a:endParaRPr lang="fa-IR" dirty="0" smtClean="0">
              <a:solidFill>
                <a:schemeClr val="tx1"/>
              </a:solidFill>
            </a:endParaRPr>
          </a:p>
          <a:p>
            <a:pPr marL="457200" lvl="1" indent="0" algn="r" rtl="1">
              <a:buNone/>
            </a:pPr>
            <a:r>
              <a:rPr lang="en-US" dirty="0" err="1" smtClean="0">
                <a:solidFill>
                  <a:schemeClr val="tx1"/>
                </a:solidFill>
              </a:rPr>
              <a:t>Autoencoder</a:t>
            </a:r>
            <a:endParaRPr lang="fa-IR" dirty="0" smtClean="0">
              <a:solidFill>
                <a:schemeClr val="tx1"/>
              </a:solidFill>
            </a:endParaRPr>
          </a:p>
          <a:p>
            <a:pPr marL="457200" lvl="1" indent="0" algn="r" rtl="1">
              <a:buNone/>
            </a:pPr>
            <a:r>
              <a:rPr lang="fa-IR" dirty="0">
                <a:solidFill>
                  <a:schemeClr val="tx1"/>
                </a:solidFill>
              </a:rPr>
              <a:t>	</a:t>
            </a:r>
            <a:r>
              <a:rPr lang="fa-IR" dirty="0" smtClean="0">
                <a:solidFill>
                  <a:schemeClr val="tx1"/>
                </a:solidFill>
              </a:rPr>
              <a:t>			</a:t>
            </a:r>
            <a:r>
              <a:rPr lang="en-US" dirty="0" smtClean="0">
                <a:solidFill>
                  <a:schemeClr val="tx1"/>
                </a:solidFill>
              </a:rPr>
              <a:t>decoder</a:t>
            </a:r>
            <a:r>
              <a:rPr lang="fa-IR" dirty="0" smtClean="0">
                <a:solidFill>
                  <a:schemeClr val="tx1"/>
                </a:solidFill>
              </a:rPr>
              <a:t> :رمزگشایی </a:t>
            </a:r>
            <a:r>
              <a:rPr lang="en-US" b="1" dirty="0">
                <a:solidFill>
                  <a:schemeClr val="tx1"/>
                </a:solidFill>
              </a:rPr>
              <a:t>Z</a:t>
            </a:r>
            <a:r>
              <a:rPr lang="fa-IR" dirty="0">
                <a:solidFill>
                  <a:schemeClr val="tx1"/>
                </a:solidFill>
              </a:rPr>
              <a:t> </a:t>
            </a:r>
            <a:r>
              <a:rPr lang="fa-IR" dirty="0" smtClean="0">
                <a:solidFill>
                  <a:schemeClr val="tx1"/>
                </a:solidFill>
              </a:rPr>
              <a:t>به </a:t>
            </a:r>
            <a:r>
              <a:rPr lang="fa-IR" dirty="0">
                <a:solidFill>
                  <a:schemeClr val="tx1"/>
                </a:solidFill>
              </a:rPr>
              <a:t>بردار بازسازی شده </a:t>
            </a:r>
            <a:r>
              <a:rPr lang="en-US" b="1" dirty="0">
                <a:solidFill>
                  <a:schemeClr val="tx1"/>
                </a:solidFill>
              </a:rPr>
              <a:t>X'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g</a:t>
            </a:r>
            <a:r>
              <a:rPr lang="en-US" baseline="-25000" dirty="0" err="1">
                <a:solidFill>
                  <a:schemeClr val="tx1"/>
                </a:solidFill>
              </a:rPr>
              <a:t>θ</a:t>
            </a:r>
            <a:r>
              <a:rPr lang="en-US" baseline="-25000" dirty="0">
                <a:solidFill>
                  <a:schemeClr val="tx1"/>
                </a:solidFill>
              </a:rPr>
              <a:t> '</a:t>
            </a:r>
            <a:r>
              <a:rPr lang="en-US" dirty="0">
                <a:solidFill>
                  <a:schemeClr val="tx1"/>
                </a:solidFill>
              </a:rPr>
              <a:t>( </a:t>
            </a:r>
            <a:r>
              <a:rPr lang="en-US" b="1" dirty="0">
                <a:solidFill>
                  <a:schemeClr val="tx1"/>
                </a:solidFill>
              </a:rPr>
              <a:t>Z</a:t>
            </a:r>
            <a:r>
              <a:rPr lang="en-US" dirty="0">
                <a:solidFill>
                  <a:schemeClr val="tx1"/>
                </a:solidFill>
              </a:rPr>
              <a:t> )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7759337" y="4153988"/>
            <a:ext cx="261257" cy="10450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3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sz="3200" dirty="0" smtClean="0"/>
              <a:t>رمزگذار خودکار حذف نویز عمیق برای تشخیص کلاه برداری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>
                <a:solidFill>
                  <a:schemeClr val="tx1"/>
                </a:solidFill>
              </a:rPr>
              <a:t>آموزش رمزگذار خودکار شامل به حداقل رساندن خطای بازسازی است</a:t>
            </a:r>
            <a:r>
              <a:rPr lang="fa-IR" dirty="0" smtClean="0">
                <a:solidFill>
                  <a:schemeClr val="tx1"/>
                </a:solidFill>
              </a:rPr>
              <a:t>:</a:t>
            </a:r>
          </a:p>
          <a:p>
            <a:pPr algn="r" rtl="1"/>
            <a:endParaRPr lang="fa-IR" dirty="0" smtClean="0"/>
          </a:p>
          <a:p>
            <a:pPr algn="r" rtl="1"/>
            <a:r>
              <a:rPr lang="fa-IR" dirty="0" smtClean="0">
                <a:solidFill>
                  <a:schemeClr val="tx1"/>
                </a:solidFill>
              </a:rPr>
              <a:t>رمزگذار </a:t>
            </a:r>
            <a:r>
              <a:rPr lang="fa-IR" dirty="0">
                <a:solidFill>
                  <a:schemeClr val="tx1"/>
                </a:solidFill>
              </a:rPr>
              <a:t>خودکار حذف نویز یک نوع ساده از رمزگذار خودکار اصلی </a:t>
            </a:r>
            <a:r>
              <a:rPr lang="fa-IR" dirty="0" smtClean="0">
                <a:solidFill>
                  <a:schemeClr val="tx1"/>
                </a:solidFill>
              </a:rPr>
              <a:t>است</a:t>
            </a:r>
          </a:p>
          <a:p>
            <a:pPr lvl="1" algn="r" rtl="1"/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73" y="3014943"/>
            <a:ext cx="4877481" cy="3905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065" y="3913676"/>
            <a:ext cx="952633" cy="257211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7680960" y="4042281"/>
            <a:ext cx="3265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057" y="3951781"/>
            <a:ext cx="857370" cy="181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65761" y="4598126"/>
            <a:ext cx="961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آموزش رمزگذاری خودکار حذف نویز همچنین شامل به حداقل رساندن میانگین خطای بازسازی است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79" y="5432803"/>
            <a:ext cx="4839375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43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sz="3200" dirty="0"/>
              <a:t>رمزگذار خودکار حذف نویز عمیق برای تشخیص کلاه برداری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 smtClean="0">
                <a:solidFill>
                  <a:schemeClr val="tx1"/>
                </a:solidFill>
              </a:rPr>
              <a:t>Gan</a:t>
            </a:r>
            <a:r>
              <a:rPr lang="fa-IR" dirty="0" smtClean="0">
                <a:solidFill>
                  <a:schemeClr val="tx1"/>
                </a:solidFill>
              </a:rPr>
              <a:t> یک </a:t>
            </a:r>
            <a:r>
              <a:rPr lang="fa-IR" dirty="0">
                <a:solidFill>
                  <a:schemeClr val="tx1"/>
                </a:solidFill>
              </a:rPr>
              <a:t>جفت شبکه مولد و تفکیک کننده است </a:t>
            </a:r>
            <a:endParaRPr lang="fa-IR" dirty="0" smtClean="0">
              <a:solidFill>
                <a:schemeClr val="tx1"/>
              </a:solidFill>
            </a:endParaRPr>
          </a:p>
          <a:p>
            <a:pPr algn="r" rtl="1"/>
            <a:r>
              <a:rPr lang="fa-IR" dirty="0" smtClean="0">
                <a:solidFill>
                  <a:schemeClr val="tx1"/>
                </a:solidFill>
              </a:rPr>
              <a:t>تمایز </a:t>
            </a:r>
            <a:r>
              <a:rPr lang="fa-IR" dirty="0">
                <a:solidFill>
                  <a:schemeClr val="tx1"/>
                </a:solidFill>
              </a:rPr>
              <a:t>دهنده </a:t>
            </a:r>
            <a:r>
              <a:rPr lang="en-US" dirty="0">
                <a:solidFill>
                  <a:schemeClr val="tx1"/>
                </a:solidFill>
              </a:rPr>
              <a:t>D(</a:t>
            </a:r>
            <a:r>
              <a:rPr lang="en-US" b="1" dirty="0">
                <a:solidFill>
                  <a:schemeClr val="tx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)</a:t>
            </a:r>
            <a:r>
              <a:rPr lang="fa-IR" dirty="0">
                <a:solidFill>
                  <a:schemeClr val="tx1"/>
                </a:solidFill>
              </a:rPr>
              <a:t> احتمال اینکه </a:t>
            </a:r>
            <a:r>
              <a:rPr lang="en-US" b="1" dirty="0">
                <a:solidFill>
                  <a:schemeClr val="tx1"/>
                </a:solidFill>
              </a:rPr>
              <a:t>X</a:t>
            </a:r>
            <a:r>
              <a:rPr lang="fa-IR" dirty="0">
                <a:solidFill>
                  <a:schemeClr val="tx1"/>
                </a:solidFill>
              </a:rPr>
              <a:t> در فضای داده نمونه ای از </a:t>
            </a:r>
            <a:r>
              <a:rPr lang="fa-IR" dirty="0" smtClean="0">
                <a:solidFill>
                  <a:schemeClr val="tx1"/>
                </a:solidFill>
              </a:rPr>
              <a:t>نمونه </a:t>
            </a:r>
            <a:r>
              <a:rPr lang="fa-IR" dirty="0">
                <a:solidFill>
                  <a:schemeClr val="tx1"/>
                </a:solidFill>
              </a:rPr>
              <a:t>های </a:t>
            </a:r>
            <a:r>
              <a:rPr lang="fa-IR" dirty="0" smtClean="0">
                <a:solidFill>
                  <a:schemeClr val="tx1"/>
                </a:solidFill>
              </a:rPr>
              <a:t>مثبت باشد </a:t>
            </a:r>
            <a:r>
              <a:rPr lang="fa-IR" dirty="0">
                <a:solidFill>
                  <a:schemeClr val="tx1"/>
                </a:solidFill>
              </a:rPr>
              <a:t>را محاسبه می </a:t>
            </a:r>
            <a:r>
              <a:rPr lang="fa-IR" dirty="0" smtClean="0">
                <a:solidFill>
                  <a:schemeClr val="tx1"/>
                </a:solidFill>
              </a:rPr>
              <a:t>کند</a:t>
            </a:r>
          </a:p>
          <a:p>
            <a:pPr algn="r" rtl="1"/>
            <a:r>
              <a:rPr lang="fa-IR" dirty="0" smtClean="0">
                <a:solidFill>
                  <a:schemeClr val="tx1"/>
                </a:solidFill>
              </a:rPr>
              <a:t> </a:t>
            </a:r>
            <a:r>
              <a:rPr lang="fa-IR" dirty="0">
                <a:solidFill>
                  <a:schemeClr val="tx1"/>
                </a:solidFill>
              </a:rPr>
              <a:t>همزمان </a:t>
            </a:r>
            <a:r>
              <a:rPr lang="fa-IR" dirty="0" smtClean="0">
                <a:solidFill>
                  <a:schemeClr val="tx1"/>
                </a:solidFill>
              </a:rPr>
              <a:t>مولد </a:t>
            </a:r>
            <a:r>
              <a:rPr lang="en-US" dirty="0" smtClean="0">
                <a:solidFill>
                  <a:schemeClr val="tx1"/>
                </a:solidFill>
              </a:rPr>
              <a:t>G(</a:t>
            </a:r>
            <a:r>
              <a:rPr lang="en-US" b="1" dirty="0" smtClean="0">
                <a:solidFill>
                  <a:schemeClr val="tx1"/>
                </a:solidFill>
              </a:rPr>
              <a:t>Z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r>
              <a:rPr lang="fa-IR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fa-IR" dirty="0" smtClean="0">
                <a:solidFill>
                  <a:schemeClr val="tx1"/>
                </a:solidFill>
              </a:rPr>
              <a:t>نمونه‌هایی </a:t>
            </a:r>
            <a:r>
              <a:rPr lang="fa-IR" dirty="0">
                <a:solidFill>
                  <a:schemeClr val="tx1"/>
                </a:solidFill>
              </a:rPr>
              <a:t>را </a:t>
            </a:r>
            <a:r>
              <a:rPr lang="fa-IR" dirty="0" smtClean="0">
                <a:solidFill>
                  <a:schemeClr val="tx1"/>
                </a:solidFill>
              </a:rPr>
              <a:t>از </a:t>
            </a:r>
            <a:r>
              <a:rPr lang="en-US" dirty="0" smtClean="0">
                <a:solidFill>
                  <a:schemeClr val="tx1"/>
                </a:solidFill>
              </a:rPr>
              <a:t>p(</a:t>
            </a:r>
            <a:r>
              <a:rPr lang="en-US" b="1" dirty="0" smtClean="0">
                <a:solidFill>
                  <a:schemeClr val="tx1"/>
                </a:solidFill>
              </a:rPr>
              <a:t>Z</a:t>
            </a:r>
            <a:r>
              <a:rPr lang="en-US" dirty="0">
                <a:solidFill>
                  <a:schemeClr val="tx1"/>
                </a:solidFill>
              </a:rPr>
              <a:t>)</a:t>
            </a:r>
            <a:r>
              <a:rPr lang="fa-IR" dirty="0">
                <a:solidFill>
                  <a:schemeClr val="tx1"/>
                </a:solidFill>
              </a:rPr>
              <a:t> قبلی به فضای داده تولید می‌کند و سعی می‌کند تمایزدهنده را گیج کند تا باور کند که آن نمونه‌ها از توزیع واقعی داده‌ها می‌آیند</a:t>
            </a:r>
            <a:r>
              <a:rPr lang="fa-IR" dirty="0" smtClean="0">
                <a:solidFill>
                  <a:schemeClr val="tx1"/>
                </a:solidFill>
              </a:rPr>
              <a:t>.</a:t>
            </a:r>
          </a:p>
          <a:p>
            <a:pPr algn="r" rtl="1"/>
            <a:r>
              <a:rPr lang="fa-IR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fa-IR" dirty="0">
                <a:solidFill>
                  <a:schemeClr val="tx1"/>
                </a:solidFill>
              </a:rPr>
              <a:t> و </a:t>
            </a:r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fa-IR" dirty="0">
                <a:solidFill>
                  <a:schemeClr val="tx1"/>
                </a:solidFill>
              </a:rPr>
              <a:t> به طور همزمان از طریق یک بازی </a:t>
            </a:r>
            <a:r>
              <a:rPr lang="en-US" dirty="0" smtClean="0">
                <a:solidFill>
                  <a:schemeClr val="tx1"/>
                </a:solidFill>
              </a:rPr>
              <a:t>minimax</a:t>
            </a:r>
            <a:r>
              <a:rPr lang="fa-IR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fa-IR" dirty="0">
                <a:solidFill>
                  <a:schemeClr val="tx1"/>
                </a:solidFill>
              </a:rPr>
              <a:t>دو نفره با تابع هدف بهینه شده اند</a:t>
            </a:r>
            <a:r>
              <a:rPr lang="fa-IR" dirty="0" smtClean="0">
                <a:solidFill>
                  <a:schemeClr val="tx1"/>
                </a:solidFill>
              </a:rPr>
              <a:t>:</a:t>
            </a:r>
          </a:p>
          <a:p>
            <a:pPr algn="r" rtl="1"/>
            <a:endParaRPr lang="en-US" dirty="0"/>
          </a:p>
          <a:p>
            <a:pPr algn="r" rt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5067130"/>
            <a:ext cx="4867954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67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231</TotalTime>
  <Words>1316</Words>
  <Application>Microsoft Office PowerPoint</Application>
  <PresentationFormat>Widescreen</PresentationFormat>
  <Paragraphs>103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Century Gothic</vt:lpstr>
      <vt:lpstr>Symbol</vt:lpstr>
      <vt:lpstr>Times New Roman</vt:lpstr>
      <vt:lpstr>Wingdings</vt:lpstr>
      <vt:lpstr>Wingdings 3</vt:lpstr>
      <vt:lpstr>Ion Boardroom</vt:lpstr>
      <vt:lpstr>شناسایی کلاهبرداری از راه دور مبتنی بر شبکه متخاصم (gan) در بانک دریافت کننده درس یادگیری ماشین استاد مربوطه: دکتریغمایی ارایه دهنده:حمیده احسانی</vt:lpstr>
      <vt:lpstr>مقدمه</vt:lpstr>
      <vt:lpstr>مقدمه</vt:lpstr>
      <vt:lpstr>مقدمه</vt:lpstr>
      <vt:lpstr>مقدمه</vt:lpstr>
      <vt:lpstr>گردش کار اساسی برای کنترل کلاه برداری  </vt:lpstr>
      <vt:lpstr>رمزگذار خودکار حذف نویز عمیق برای تشخیص کلاه برداری </vt:lpstr>
      <vt:lpstr>رمزگذار خودکار حذف نویز عمیق برای تشخیص کلاه برداری</vt:lpstr>
      <vt:lpstr>رمزگذار خودکار حذف نویز عمیق برای تشخیص کلاه برداری</vt:lpstr>
      <vt:lpstr>رمزگذار خودکار حذف نویز عمیق برای تشخیص کلاه برداری</vt:lpstr>
      <vt:lpstr>رمزگذار خودکار حذف نویز عمیق برای تشخیص کلاه برداری</vt:lpstr>
      <vt:lpstr>رمزگذار خودکار حذف نویز عمیق برای تشخیص کلاه برداری</vt:lpstr>
      <vt:lpstr>آزمایشات</vt:lpstr>
      <vt:lpstr>آزمایشات</vt:lpstr>
      <vt:lpstr>آزمایشات</vt:lpstr>
      <vt:lpstr>آزمایشات</vt:lpstr>
      <vt:lpstr>آزمایشات</vt:lpstr>
      <vt:lpstr>کاربرد در دنیای واقعی </vt:lpstr>
      <vt:lpstr>کاربرد در دنیای واقعی</vt:lpstr>
      <vt:lpstr>کاربرد در دنیای واقعی</vt:lpstr>
      <vt:lpstr>نتیجه گیری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شناسایی کلاهبرداری از راه دور مبتنی بر شبکه متخاصم (gan) در بانک دریافت کننده درس یادگیری ماشین استاد مربوطه: دکتریغمایی ارایه دهنده:حمیده احسانی</dc:title>
  <dc:creator>Windows User</dc:creator>
  <cp:lastModifiedBy>Windows User</cp:lastModifiedBy>
  <cp:revision>24</cp:revision>
  <dcterms:created xsi:type="dcterms:W3CDTF">2021-12-30T05:14:24Z</dcterms:created>
  <dcterms:modified xsi:type="dcterms:W3CDTF">2021-12-30T09:05:34Z</dcterms:modified>
</cp:coreProperties>
</file>