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78" r:id="rId3"/>
    <p:sldId id="277" r:id="rId4"/>
    <p:sldId id="287" r:id="rId5"/>
    <p:sldId id="276" r:id="rId6"/>
    <p:sldId id="279" r:id="rId7"/>
    <p:sldId id="288" r:id="rId8"/>
    <p:sldId id="289" r:id="rId9"/>
    <p:sldId id="281" r:id="rId10"/>
    <p:sldId id="275" r:id="rId11"/>
    <p:sldId id="282" r:id="rId12"/>
    <p:sldId id="28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orient="horz" pos="1560" userDrawn="1">
          <p15:clr>
            <a:srgbClr val="A4A3A4"/>
          </p15:clr>
        </p15:guide>
        <p15:guide id="4" pos="504" userDrawn="1">
          <p15:clr>
            <a:srgbClr val="A4A3A4"/>
          </p15:clr>
        </p15:guide>
        <p15:guide id="5"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5B"/>
    <a:srgbClr val="FFFF66"/>
    <a:srgbClr val="67788E"/>
    <a:srgbClr val="232C38"/>
    <a:srgbClr val="00452E"/>
    <a:srgbClr val="006644"/>
    <a:srgbClr val="354354"/>
    <a:srgbClr val="65D4DE"/>
    <a:srgbClr val="FEDFCB"/>
    <a:srgbClr val="FF4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4660"/>
  </p:normalViewPr>
  <p:slideViewPr>
    <p:cSldViewPr snapToGrid="0">
      <p:cViewPr>
        <p:scale>
          <a:sx n="75" d="100"/>
          <a:sy n="75" d="100"/>
        </p:scale>
        <p:origin x="-701" y="-365"/>
      </p:cViewPr>
      <p:guideLst>
        <p:guide orient="horz" pos="2160"/>
        <p:guide orient="horz" pos="1560"/>
        <p:guide pos="3840"/>
        <p:guide pos="504"/>
        <p:guide pos="71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1C4A9-0C0B-4D1F-ACFB-23A1200509B0}" type="datetimeFigureOut">
              <a:rPr lang="en-US" smtClean="0"/>
              <a:t>12/30/2021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FEE96-E41F-44F6-B39B-6BBA6931DE14}" type="slidenum">
              <a:rPr lang="en-US" smtClean="0"/>
              <a:t>‹#›</a:t>
            </a:fld>
            <a:endParaRPr lang="en-US"/>
          </a:p>
        </p:txBody>
      </p:sp>
    </p:spTree>
    <p:extLst>
      <p:ext uri="{BB962C8B-B14F-4D97-AF65-F5344CB8AC3E}">
        <p14:creationId xmlns:p14="http://schemas.microsoft.com/office/powerpoint/2010/main" val="41096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222443-8312-4B33-AA53-78BB5E581F64}"/>
              </a:ext>
            </a:extLst>
          </p:cNvPr>
          <p:cNvSpPr>
            <a:spLocks noGrp="1"/>
          </p:cNvSpPr>
          <p:nvPr>
            <p:ph type="ctrTitle"/>
          </p:nvPr>
        </p:nvSpPr>
        <p:spPr>
          <a:xfrm>
            <a:off x="1524000" y="1122363"/>
            <a:ext cx="6438900" cy="2387600"/>
          </a:xfrm>
        </p:spPr>
        <p:txBody>
          <a:bodyPr anchor="b">
            <a:normAutofit/>
          </a:bodyPr>
          <a:lstStyle>
            <a:lvl1pPr algn="l">
              <a:defRPr sz="4800" b="1"/>
            </a:lvl1pPr>
          </a:lstStyle>
          <a:p>
            <a:r>
              <a:rPr lang="en-US" dirty="0"/>
              <a:t>Click to edit Master title style</a:t>
            </a:r>
          </a:p>
        </p:txBody>
      </p:sp>
      <p:sp>
        <p:nvSpPr>
          <p:cNvPr id="3" name="Subtitle 2">
            <a:extLst>
              <a:ext uri="{FF2B5EF4-FFF2-40B4-BE49-F238E27FC236}">
                <a16:creationId xmlns="" xmlns:a16="http://schemas.microsoft.com/office/drawing/2014/main" id="{8837B043-CD68-4046-9D46-A270DA5B4AB6}"/>
              </a:ext>
            </a:extLst>
          </p:cNvPr>
          <p:cNvSpPr>
            <a:spLocks noGrp="1"/>
          </p:cNvSpPr>
          <p:nvPr>
            <p:ph type="subTitle" idx="1"/>
          </p:nvPr>
        </p:nvSpPr>
        <p:spPr>
          <a:xfrm>
            <a:off x="1524000" y="3602038"/>
            <a:ext cx="9144000" cy="1655762"/>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1CCEE8E5-8190-4629-956A-1A8EB6AEDB5D}"/>
              </a:ext>
            </a:extLst>
          </p:cNvPr>
          <p:cNvSpPr>
            <a:spLocks noGrp="1"/>
          </p:cNvSpPr>
          <p:nvPr>
            <p:ph type="dt" sz="half" idx="10"/>
          </p:nvPr>
        </p:nvSpPr>
        <p:spPr/>
        <p:txBody>
          <a:bodyPr/>
          <a:lstStyle/>
          <a:p>
            <a:fld id="{33ACEB8F-3913-44F0-807B-73814570E4E1}" type="datetime1">
              <a:rPr lang="en-US" smtClean="0"/>
              <a:t>12/30/2021</a:t>
            </a:fld>
            <a:endParaRPr lang="en-US"/>
          </a:p>
        </p:txBody>
      </p:sp>
      <p:sp>
        <p:nvSpPr>
          <p:cNvPr id="5" name="Footer Placeholder 4">
            <a:extLst>
              <a:ext uri="{FF2B5EF4-FFF2-40B4-BE49-F238E27FC236}">
                <a16:creationId xmlns="" xmlns:a16="http://schemas.microsoft.com/office/drawing/2014/main" id="{F680591E-D02F-4619-AF66-C8E1DBD9C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9BB13CA-05DE-4F05-B061-A867A1AA014B}"/>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4030203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D2ABF-0BE6-4AE6-B35C-EB90BC94C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5544A49-B781-4945-90FE-8C0D4F1A1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413977F-D8DA-4AAD-BF14-845386DCC293}"/>
              </a:ext>
            </a:extLst>
          </p:cNvPr>
          <p:cNvSpPr>
            <a:spLocks noGrp="1"/>
          </p:cNvSpPr>
          <p:nvPr>
            <p:ph type="dt" sz="half" idx="10"/>
          </p:nvPr>
        </p:nvSpPr>
        <p:spPr/>
        <p:txBody>
          <a:bodyPr/>
          <a:lstStyle/>
          <a:p>
            <a:fld id="{C93384FF-5E70-4F29-BFCB-AD16B53034B4}" type="datetime1">
              <a:rPr lang="en-US" smtClean="0"/>
              <a:t>12/30/2021</a:t>
            </a:fld>
            <a:endParaRPr lang="en-US"/>
          </a:p>
        </p:txBody>
      </p:sp>
      <p:sp>
        <p:nvSpPr>
          <p:cNvPr id="5" name="Footer Placeholder 4">
            <a:extLst>
              <a:ext uri="{FF2B5EF4-FFF2-40B4-BE49-F238E27FC236}">
                <a16:creationId xmlns="" xmlns:a16="http://schemas.microsoft.com/office/drawing/2014/main" id="{FA70B6E4-28EB-4D5B-BCA7-32A72FB8B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7CAC59E-C1EA-4B99-9786-8B3BF3629EB0}"/>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82909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F10729-737C-46C4-AACE-3BD24CAFC5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FF332E-3547-4944-A042-39816B8CB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F424A86-9D74-45F6-8975-1E063D2ED2FF}"/>
              </a:ext>
            </a:extLst>
          </p:cNvPr>
          <p:cNvSpPr>
            <a:spLocks noGrp="1"/>
          </p:cNvSpPr>
          <p:nvPr>
            <p:ph type="dt" sz="half" idx="10"/>
          </p:nvPr>
        </p:nvSpPr>
        <p:spPr/>
        <p:txBody>
          <a:bodyPr/>
          <a:lstStyle/>
          <a:p>
            <a:fld id="{1173F10E-7691-4AEE-BDB3-7C37F1BF8210}" type="datetime1">
              <a:rPr lang="en-US" smtClean="0"/>
              <a:t>12/30/2021</a:t>
            </a:fld>
            <a:endParaRPr lang="en-US"/>
          </a:p>
        </p:txBody>
      </p:sp>
      <p:sp>
        <p:nvSpPr>
          <p:cNvPr id="5" name="Footer Placeholder 4">
            <a:extLst>
              <a:ext uri="{FF2B5EF4-FFF2-40B4-BE49-F238E27FC236}">
                <a16:creationId xmlns="" xmlns:a16="http://schemas.microsoft.com/office/drawing/2014/main" id="{0B2E6060-4917-4744-916F-E151A2AD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D48BEC-2BFA-45CB-913D-31E6D6117583}"/>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67074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489228A-E385-48D2-AB82-1F869956109A}"/>
              </a:ext>
            </a:extLst>
          </p:cNvPr>
          <p:cNvSpPr/>
          <p:nvPr userDrawn="1"/>
        </p:nvSpPr>
        <p:spPr>
          <a:xfrm>
            <a:off x="-7938" y="0"/>
            <a:ext cx="12199938"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68F8F88-2672-48C7-A2A5-7F14487C51B0}"/>
              </a:ext>
            </a:extLst>
          </p:cNvPr>
          <p:cNvSpPr>
            <a:spLocks noGrp="1"/>
          </p:cNvSpPr>
          <p:nvPr>
            <p:ph type="title"/>
          </p:nvPr>
        </p:nvSpPr>
        <p:spPr>
          <a:xfrm>
            <a:off x="838200" y="1077155"/>
            <a:ext cx="10515600" cy="701731"/>
          </a:xfrm>
        </p:spPr>
        <p:txBody>
          <a:bodyPr/>
          <a:lstStyle>
            <a:lvl1pPr algn="ctr">
              <a:defRPr b="1">
                <a:solidFill>
                  <a:schemeClr val="accent5"/>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676F32F1-54F8-4E68-A8FE-6A6013516FDE}"/>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7B53599-ACAF-4DB3-9ED0-961082864E0A}"/>
              </a:ext>
            </a:extLst>
          </p:cNvPr>
          <p:cNvSpPr>
            <a:spLocks noGrp="1"/>
          </p:cNvSpPr>
          <p:nvPr>
            <p:ph type="dt" sz="half" idx="10"/>
          </p:nvPr>
        </p:nvSpPr>
        <p:spPr/>
        <p:txBody>
          <a:bodyPr/>
          <a:lstStyle/>
          <a:p>
            <a:fld id="{C99B4AD5-B3A2-438C-A3AC-9ED097314F20}" type="datetime1">
              <a:rPr lang="en-US" smtClean="0"/>
              <a:t>12/30/2021</a:t>
            </a:fld>
            <a:endParaRPr lang="en-US"/>
          </a:p>
        </p:txBody>
      </p:sp>
      <p:sp>
        <p:nvSpPr>
          <p:cNvPr id="5" name="Footer Placeholder 4">
            <a:extLst>
              <a:ext uri="{FF2B5EF4-FFF2-40B4-BE49-F238E27FC236}">
                <a16:creationId xmlns="" xmlns:a16="http://schemas.microsoft.com/office/drawing/2014/main" id="{F6AD91CD-D3E8-4BEB-8EF5-054EB788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FF9A752-D80F-4F77-9528-34C1BC7BE34F}"/>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14114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E6339-5B4D-4774-8705-C51AACBC0D02}"/>
              </a:ext>
            </a:extLst>
          </p:cNvPr>
          <p:cNvSpPr>
            <a:spLocks noGrp="1"/>
          </p:cNvSpPr>
          <p:nvPr>
            <p:ph type="title"/>
          </p:nvPr>
        </p:nvSpPr>
        <p:spPr>
          <a:xfrm>
            <a:off x="831850" y="1709738"/>
            <a:ext cx="5626100" cy="2852737"/>
          </a:xfrm>
        </p:spPr>
        <p:txBody>
          <a:bodyPr anchor="t">
            <a:normAutofit/>
          </a:bodyPr>
          <a:lstStyle>
            <a:lvl1pPr>
              <a:defRPr sz="4800"/>
            </a:lvl1pPr>
          </a:lstStyle>
          <a:p>
            <a:r>
              <a:rPr lang="en-US" dirty="0"/>
              <a:t>Click to edit Master title style</a:t>
            </a:r>
          </a:p>
        </p:txBody>
      </p:sp>
      <p:sp>
        <p:nvSpPr>
          <p:cNvPr id="3" name="Text Placeholder 2">
            <a:extLst>
              <a:ext uri="{FF2B5EF4-FFF2-40B4-BE49-F238E27FC236}">
                <a16:creationId xmlns="" xmlns:a16="http://schemas.microsoft.com/office/drawing/2014/main" id="{B67FA334-3150-4FB9-B5FF-8912DA902DA0}"/>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6EA7C841-E7DF-47C2-8EE5-2B7694C6820C}"/>
              </a:ext>
            </a:extLst>
          </p:cNvPr>
          <p:cNvSpPr>
            <a:spLocks noGrp="1"/>
          </p:cNvSpPr>
          <p:nvPr>
            <p:ph type="dt" sz="half" idx="10"/>
          </p:nvPr>
        </p:nvSpPr>
        <p:spPr/>
        <p:txBody>
          <a:bodyPr/>
          <a:lstStyle/>
          <a:p>
            <a:fld id="{4903F418-8DDA-4C1F-A47F-501A778AB2BE}" type="datetime1">
              <a:rPr lang="en-US" smtClean="0"/>
              <a:t>12/30/2021</a:t>
            </a:fld>
            <a:endParaRPr lang="en-US"/>
          </a:p>
        </p:txBody>
      </p:sp>
      <p:sp>
        <p:nvSpPr>
          <p:cNvPr id="5" name="Footer Placeholder 4">
            <a:extLst>
              <a:ext uri="{FF2B5EF4-FFF2-40B4-BE49-F238E27FC236}">
                <a16:creationId xmlns="" xmlns:a16="http://schemas.microsoft.com/office/drawing/2014/main" id="{CC65FE66-0430-4D94-B4D2-FBFCC849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95A6987-3BE7-4A2C-868E-564671273B09}"/>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95750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E361DD-8F46-4306-B943-E23E76D7E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77F895-05B1-42AE-9A67-E7E1295E3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E10DCBE-8A26-41B5-8A0A-B26986E58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E5AAE6A-3865-48A4-B252-EC58FA3D4752}"/>
              </a:ext>
            </a:extLst>
          </p:cNvPr>
          <p:cNvSpPr>
            <a:spLocks noGrp="1"/>
          </p:cNvSpPr>
          <p:nvPr>
            <p:ph type="dt" sz="half" idx="10"/>
          </p:nvPr>
        </p:nvSpPr>
        <p:spPr/>
        <p:txBody>
          <a:bodyPr/>
          <a:lstStyle/>
          <a:p>
            <a:fld id="{8C6E20EA-610E-44C9-B3E4-5D31B0F49B2D}" type="datetime1">
              <a:rPr lang="en-US" smtClean="0"/>
              <a:t>12/30/2021</a:t>
            </a:fld>
            <a:endParaRPr lang="en-US"/>
          </a:p>
        </p:txBody>
      </p:sp>
      <p:sp>
        <p:nvSpPr>
          <p:cNvPr id="6" name="Footer Placeholder 5">
            <a:extLst>
              <a:ext uri="{FF2B5EF4-FFF2-40B4-BE49-F238E27FC236}">
                <a16:creationId xmlns="" xmlns:a16="http://schemas.microsoft.com/office/drawing/2014/main" id="{0C144897-95E3-4388-ADA5-9BD7F11F9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911B7CA-7B3A-47F2-83EA-E909A90F2CE5}"/>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48609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D9F82-5D8F-42B4-852F-01FF8DFA1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43A9498-CA3F-45B5-8E45-2EA4E132F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96AEB43-1EC2-4BBD-BB1E-FF888D915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3F89AE8-8168-46D1-8725-97562004C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CB8EE4D-FA49-4160-A465-2C0DB63DD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2E4F71-9F6F-41E0-AF9A-3B7BF5F241E0}"/>
              </a:ext>
            </a:extLst>
          </p:cNvPr>
          <p:cNvSpPr>
            <a:spLocks noGrp="1"/>
          </p:cNvSpPr>
          <p:nvPr>
            <p:ph type="dt" sz="half" idx="10"/>
          </p:nvPr>
        </p:nvSpPr>
        <p:spPr/>
        <p:txBody>
          <a:bodyPr/>
          <a:lstStyle/>
          <a:p>
            <a:fld id="{B955E719-01ED-46D2-A23F-4038532ACBE1}" type="datetime1">
              <a:rPr lang="en-US" smtClean="0"/>
              <a:t>12/30/2021</a:t>
            </a:fld>
            <a:endParaRPr lang="en-US"/>
          </a:p>
        </p:txBody>
      </p:sp>
      <p:sp>
        <p:nvSpPr>
          <p:cNvPr id="8" name="Footer Placeholder 7">
            <a:extLst>
              <a:ext uri="{FF2B5EF4-FFF2-40B4-BE49-F238E27FC236}">
                <a16:creationId xmlns="" xmlns:a16="http://schemas.microsoft.com/office/drawing/2014/main" id="{D72708F4-7DAB-4A27-B1C6-364847C3F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BDED495-D752-4539-81D8-8F5E6A6C7433}"/>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1347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075899-9072-48ED-8570-F483E5425B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6F397AD-5532-402C-A7EF-2CC78C5DCF84}"/>
              </a:ext>
            </a:extLst>
          </p:cNvPr>
          <p:cNvSpPr>
            <a:spLocks noGrp="1"/>
          </p:cNvSpPr>
          <p:nvPr>
            <p:ph type="dt" sz="half" idx="10"/>
          </p:nvPr>
        </p:nvSpPr>
        <p:spPr/>
        <p:txBody>
          <a:bodyPr/>
          <a:lstStyle/>
          <a:p>
            <a:fld id="{53E29B3F-962E-4F81-9A0D-8D1D73634A38}" type="datetime1">
              <a:rPr lang="en-US" smtClean="0"/>
              <a:t>12/30/2021</a:t>
            </a:fld>
            <a:endParaRPr lang="en-US"/>
          </a:p>
        </p:txBody>
      </p:sp>
      <p:sp>
        <p:nvSpPr>
          <p:cNvPr id="4" name="Footer Placeholder 3">
            <a:extLst>
              <a:ext uri="{FF2B5EF4-FFF2-40B4-BE49-F238E27FC236}">
                <a16:creationId xmlns="" xmlns:a16="http://schemas.microsoft.com/office/drawing/2014/main" id="{598DD85C-9079-4546-ABDE-2A6AE6B7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5F15E74-C39A-4E7B-A2ED-04A8EDCA8BB6}"/>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1121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BEFA15F-0581-4F54-A0AA-4FCD7E619EB5}"/>
              </a:ext>
            </a:extLst>
          </p:cNvPr>
          <p:cNvSpPr>
            <a:spLocks noGrp="1"/>
          </p:cNvSpPr>
          <p:nvPr>
            <p:ph type="dt" sz="half" idx="10"/>
          </p:nvPr>
        </p:nvSpPr>
        <p:spPr/>
        <p:txBody>
          <a:bodyPr/>
          <a:lstStyle/>
          <a:p>
            <a:fld id="{773BD1CC-9508-476D-9E54-6576110566FD}" type="datetime1">
              <a:rPr lang="en-US" smtClean="0"/>
              <a:t>12/30/2021</a:t>
            </a:fld>
            <a:endParaRPr lang="en-US"/>
          </a:p>
        </p:txBody>
      </p:sp>
      <p:sp>
        <p:nvSpPr>
          <p:cNvPr id="3" name="Footer Placeholder 2">
            <a:extLst>
              <a:ext uri="{FF2B5EF4-FFF2-40B4-BE49-F238E27FC236}">
                <a16:creationId xmlns="" xmlns:a16="http://schemas.microsoft.com/office/drawing/2014/main" id="{36BEE808-7D34-48C2-8C40-139640D91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96FDBCF-5713-4611-ADCA-FA16829B83DA}"/>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362349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D3350F-069C-47EE-97DF-56C85927B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60E87EC-2DC6-4A2C-83FF-65CE9FC09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65AD052-F865-4643-AAA1-89D9F6394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4806E6B-82D1-4014-A1B6-1E4F2535BCFD}"/>
              </a:ext>
            </a:extLst>
          </p:cNvPr>
          <p:cNvSpPr>
            <a:spLocks noGrp="1"/>
          </p:cNvSpPr>
          <p:nvPr>
            <p:ph type="dt" sz="half" idx="10"/>
          </p:nvPr>
        </p:nvSpPr>
        <p:spPr/>
        <p:txBody>
          <a:bodyPr/>
          <a:lstStyle/>
          <a:p>
            <a:fld id="{E6CE86A9-8E6A-48D8-88AF-CCC32480188E}" type="datetime1">
              <a:rPr lang="en-US" smtClean="0"/>
              <a:t>12/30/2021</a:t>
            </a:fld>
            <a:endParaRPr lang="en-US"/>
          </a:p>
        </p:txBody>
      </p:sp>
      <p:sp>
        <p:nvSpPr>
          <p:cNvPr id="6" name="Footer Placeholder 5">
            <a:extLst>
              <a:ext uri="{FF2B5EF4-FFF2-40B4-BE49-F238E27FC236}">
                <a16:creationId xmlns="" xmlns:a16="http://schemas.microsoft.com/office/drawing/2014/main" id="{A3107EAF-4774-4CFD-A718-023E6DFED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28F8FB4-8F5D-4807-93FE-1A3AB59AB06B}"/>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27269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B3EB5-3088-4114-B632-6768983FA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D0C5375-E749-470D-B850-7F1198896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3EEA8C6-1E1C-49EB-B96D-143695409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27DAEB-61F9-45CE-BB06-91B5CCC3BD3A}"/>
              </a:ext>
            </a:extLst>
          </p:cNvPr>
          <p:cNvSpPr>
            <a:spLocks noGrp="1"/>
          </p:cNvSpPr>
          <p:nvPr>
            <p:ph type="dt" sz="half" idx="10"/>
          </p:nvPr>
        </p:nvSpPr>
        <p:spPr/>
        <p:txBody>
          <a:bodyPr/>
          <a:lstStyle/>
          <a:p>
            <a:fld id="{5300846D-A5EC-4E5B-ACB3-FBD215AC8129}" type="datetime1">
              <a:rPr lang="en-US" smtClean="0"/>
              <a:t>12/30/2021</a:t>
            </a:fld>
            <a:endParaRPr lang="en-US"/>
          </a:p>
        </p:txBody>
      </p:sp>
      <p:sp>
        <p:nvSpPr>
          <p:cNvPr id="6" name="Footer Placeholder 5">
            <a:extLst>
              <a:ext uri="{FF2B5EF4-FFF2-40B4-BE49-F238E27FC236}">
                <a16:creationId xmlns="" xmlns:a16="http://schemas.microsoft.com/office/drawing/2014/main" id="{23A01464-A022-4596-888F-0D89B02E6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8255022-675E-446B-B625-5EBBC65B0340}"/>
              </a:ext>
            </a:extLst>
          </p:cNvPr>
          <p:cNvSpPr>
            <a:spLocks noGrp="1"/>
          </p:cNvSpPr>
          <p:nvPr>
            <p:ph type="sldNum" sz="quarter" idx="12"/>
          </p:nvPr>
        </p:nvSpPr>
        <p:spPr/>
        <p:txBody>
          <a:bodyPr/>
          <a:lstStyle/>
          <a:p>
            <a:fld id="{ADB28729-4CC1-4806-96C3-AF4C11DDAA9D}" type="slidenum">
              <a:rPr lang="en-US" smtClean="0"/>
              <a:t>‹#›</a:t>
            </a:fld>
            <a:endParaRPr lang="en-US"/>
          </a:p>
        </p:txBody>
      </p:sp>
    </p:spTree>
    <p:extLst>
      <p:ext uri="{BB962C8B-B14F-4D97-AF65-F5344CB8AC3E}">
        <p14:creationId xmlns:p14="http://schemas.microsoft.com/office/powerpoint/2010/main" val="228055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BCED311-6C62-49AB-8EA8-79C11D430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0F91A384-6E88-40A4-8606-B0B999AF9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71FA6F-98E8-444B-AB8A-5D5AB6DE7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CA2BC-E47F-4E09-9630-A75C9F3FE862}" type="datetime1">
              <a:rPr lang="en-US" smtClean="0"/>
              <a:t>12/30/2021</a:t>
            </a:fld>
            <a:endParaRPr lang="en-US"/>
          </a:p>
        </p:txBody>
      </p:sp>
      <p:sp>
        <p:nvSpPr>
          <p:cNvPr id="5" name="Footer Placeholder 4">
            <a:extLst>
              <a:ext uri="{FF2B5EF4-FFF2-40B4-BE49-F238E27FC236}">
                <a16:creationId xmlns="" xmlns:a16="http://schemas.microsoft.com/office/drawing/2014/main" id="{ED55A400-A139-40B7-AD24-456F52C81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795CAAC-17DF-4233-8201-CB0741F5C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28729-4CC1-4806-96C3-AF4C11DDAA9D}" type="slidenum">
              <a:rPr lang="en-US" smtClean="0"/>
              <a:t>‹#›</a:t>
            </a:fld>
            <a:endParaRPr lang="en-US"/>
          </a:p>
        </p:txBody>
      </p:sp>
    </p:spTree>
    <p:extLst>
      <p:ext uri="{BB962C8B-B14F-4D97-AF65-F5344CB8AC3E}">
        <p14:creationId xmlns:p14="http://schemas.microsoft.com/office/powerpoint/2010/main" val="139534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Freeform: Shape 294">
            <a:extLst>
              <a:ext uri="{FF2B5EF4-FFF2-40B4-BE49-F238E27FC236}">
                <a16:creationId xmlns="" xmlns:a16="http://schemas.microsoft.com/office/drawing/2014/main" id="{08ED0178-E2EC-414F-8558-42C10B20ADF0}"/>
              </a:ext>
            </a:extLst>
          </p:cNvPr>
          <p:cNvSpPr/>
          <p:nvPr/>
        </p:nvSpPr>
        <p:spPr>
          <a:xfrm>
            <a:off x="0" y="0"/>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Kamran" pitchFamily="2" charset="-78"/>
            </a:endParaRPr>
          </a:p>
        </p:txBody>
      </p:sp>
      <p:sp>
        <p:nvSpPr>
          <p:cNvPr id="342" name="Freeform: Shape 341">
            <a:extLst>
              <a:ext uri="{FF2B5EF4-FFF2-40B4-BE49-F238E27FC236}">
                <a16:creationId xmlns="" xmlns:a16="http://schemas.microsoft.com/office/drawing/2014/main" id="{9F0CCFDA-DF46-47FC-B590-F0BBE06C2597}"/>
              </a:ext>
            </a:extLst>
          </p:cNvPr>
          <p:cNvSpPr/>
          <p:nvPr/>
        </p:nvSpPr>
        <p:spPr>
          <a:xfrm flipH="1">
            <a:off x="8847348" y="6095"/>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B Kamran" pitchFamily="2" charset="-78"/>
            </a:endParaRPr>
          </a:p>
        </p:txBody>
      </p:sp>
      <p:sp>
        <p:nvSpPr>
          <p:cNvPr id="78" name="Title 23">
            <a:extLst>
              <a:ext uri="{FF2B5EF4-FFF2-40B4-BE49-F238E27FC236}">
                <a16:creationId xmlns="" xmlns:a16="http://schemas.microsoft.com/office/drawing/2014/main" id="{3335550A-8835-4FDE-A333-6A30E5E1112E}"/>
              </a:ext>
            </a:extLst>
          </p:cNvPr>
          <p:cNvSpPr txBox="1">
            <a:spLocks/>
          </p:cNvSpPr>
          <p:nvPr/>
        </p:nvSpPr>
        <p:spPr>
          <a:xfrm>
            <a:off x="5361233" y="362858"/>
            <a:ext cx="1562081" cy="406400"/>
          </a:xfrm>
          <a:prstGeom prst="rect">
            <a:avLst/>
          </a:prstGeom>
        </p:spPr>
        <p:txBody>
          <a:bodyP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fa-IR" sz="2400" dirty="0" smtClean="0">
                <a:solidFill>
                  <a:schemeClr val="accent5">
                    <a:lumMod val="50000"/>
                  </a:schemeClr>
                </a:solidFill>
                <a:latin typeface="Arial Unicode MS" panose="020B0604020202020204" pitchFamily="34" charset="-128"/>
                <a:ea typeface="Arial Unicode MS" panose="020B0604020202020204" pitchFamily="34" charset="-128"/>
                <a:cs typeface="B Kamran" pitchFamily="2" charset="-78"/>
              </a:rPr>
              <a:t>به نام خدا</a:t>
            </a:r>
            <a:endParaRPr lang="en-US" sz="2400" dirty="0">
              <a:solidFill>
                <a:schemeClr val="accent5">
                  <a:lumMod val="50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80" name="Title 23">
            <a:extLst>
              <a:ext uri="{FF2B5EF4-FFF2-40B4-BE49-F238E27FC236}">
                <a16:creationId xmlns="" xmlns:a16="http://schemas.microsoft.com/office/drawing/2014/main" id="{3335550A-8835-4FDE-A333-6A30E5E1112E}"/>
              </a:ext>
            </a:extLst>
          </p:cNvPr>
          <p:cNvSpPr txBox="1">
            <a:spLocks/>
          </p:cNvSpPr>
          <p:nvPr/>
        </p:nvSpPr>
        <p:spPr>
          <a:xfrm>
            <a:off x="3028426" y="1404660"/>
            <a:ext cx="9026554" cy="5138753"/>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rtl="1"/>
            <a:r>
              <a:rPr lang="en-US" sz="5800" dirty="0" smtClean="0">
                <a:solidFill>
                  <a:schemeClr val="accent6">
                    <a:lumMod val="75000"/>
                  </a:schemeClr>
                </a:solidFill>
                <a:latin typeface="Arial Unicode MS" panose="020B0604020202020204" pitchFamily="34" charset="-128"/>
                <a:ea typeface="Arial Unicode MS" panose="020B0604020202020204" pitchFamily="34" charset="-128"/>
                <a:cs typeface="Arial Unicode MS" pitchFamily="34" charset="-128"/>
              </a:rPr>
              <a:t> Fraud Detection System</a:t>
            </a:r>
            <a:endParaRPr lang="fa-IR" sz="5800" dirty="0" smtClean="0">
              <a:solidFill>
                <a:schemeClr val="accent6">
                  <a:lumMod val="75000"/>
                </a:schemeClr>
              </a:solidFill>
              <a:latin typeface="Arial Unicode MS" panose="020B0604020202020204" pitchFamily="34" charset="-128"/>
              <a:ea typeface="Arial Unicode MS" panose="020B0604020202020204" pitchFamily="34" charset="-128"/>
              <a:cs typeface="Arial Unicode MS" pitchFamily="34" charset="-128"/>
            </a:endParaRPr>
          </a:p>
          <a:p>
            <a:pPr algn="ctr" rtl="1"/>
            <a:endParaRPr lang="fa-IR" sz="3500" dirty="0" smtClean="0">
              <a:solidFill>
                <a:srgbClr val="00895B"/>
              </a:solidFill>
              <a:latin typeface="Arial Unicode MS" panose="020B0604020202020204" pitchFamily="34" charset="-128"/>
              <a:ea typeface="Arial Unicode MS" panose="020B0604020202020204" pitchFamily="34" charset="-128"/>
              <a:cs typeface="B Kamran" pitchFamily="2" charset="-78"/>
            </a:endParaRPr>
          </a:p>
          <a:p>
            <a:pPr algn="r" rtl="1"/>
            <a:r>
              <a:rPr lang="en-US" sz="3500" dirty="0">
                <a:solidFill>
                  <a:srgbClr val="00895B"/>
                </a:solidFill>
                <a:latin typeface="Arabic Typesetting" panose="03020402040406030203" pitchFamily="66" charset="-78"/>
                <a:cs typeface="B Kamran" pitchFamily="2" charset="-78"/>
              </a:rPr>
              <a:t>Medical Fraud and Abuse Detection System Based on Machine Learning</a:t>
            </a:r>
            <a:endParaRPr lang="fa-IR" sz="3500" dirty="0" smtClean="0">
              <a:solidFill>
                <a:srgbClr val="FFFF66"/>
              </a:solidFill>
              <a:latin typeface="Arial Unicode MS" panose="020B0604020202020204" pitchFamily="34" charset="-128"/>
              <a:ea typeface="Arial Unicode MS" panose="020B0604020202020204" pitchFamily="34" charset="-128"/>
              <a:cs typeface="B Kamran" pitchFamily="2" charset="-78"/>
            </a:endParaRPr>
          </a:p>
          <a:p>
            <a:pPr algn="ctr" rtl="1"/>
            <a:endParaRPr lang="fa-IR" sz="42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r>
              <a:rPr lang="fa-IR" sz="41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محیا غلامرضایی</a:t>
            </a:r>
          </a:p>
          <a:p>
            <a:pPr algn="ctr" rtl="1"/>
            <a:endParaRPr lang="fa-IR" sz="30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r>
              <a:rPr lang="en-US" sz="30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Mahyagh.756@gmail.com</a:t>
            </a:r>
            <a:endParaRPr lang="fa-IR" sz="30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endParaRPr lang="fa-IR" sz="28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r>
              <a:rPr lang="fa-IR" sz="39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دانشگاه سمنان</a:t>
            </a:r>
            <a:r>
              <a:rPr lang="fa-IR" sz="3500" dirty="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 </a:t>
            </a:r>
            <a:endParaRPr lang="fa-IR" sz="35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endParaRPr lang="fa-IR" sz="3500" dirty="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a:p>
            <a:pPr algn="ctr" rtl="1"/>
            <a:r>
              <a:rPr lang="fa-IR" sz="3500"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دی ماه 1400</a:t>
            </a:r>
            <a:endParaRPr lang="en-US" sz="3500" dirty="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p:txBody>
      </p:sp>
      <p:pic>
        <p:nvPicPr>
          <p:cNvPr id="1026" name="Picture 2" descr="http://golestan.semnan.ac.ir/univ/img/unvar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7" y="460404"/>
            <a:ext cx="2231877" cy="188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659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76">
            <a:extLst>
              <a:ext uri="{FF2B5EF4-FFF2-40B4-BE49-F238E27FC236}">
                <a16:creationId xmlns="" xmlns:a16="http://schemas.microsoft.com/office/drawing/2014/main" id="{37C4941A-FC62-4F2F-BEB6-DEFC370AA82B}"/>
              </a:ext>
            </a:extLst>
          </p:cNvPr>
          <p:cNvSpPr txBox="1">
            <a:spLocks/>
          </p:cNvSpPr>
          <p:nvPr/>
        </p:nvSpPr>
        <p:spPr>
          <a:xfrm>
            <a:off x="838200" y="4431972"/>
            <a:ext cx="4229100" cy="193899"/>
          </a:xfrm>
          <a:prstGeom prst="rect">
            <a:avLst/>
          </a:prstGeom>
        </p:spPr>
        <p:txBody>
          <a:bodyPr vert="horz"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D" sz="1400" b="0" i="0" u="none" strike="noStrike" kern="1200" cap="none" spc="0" normalizeH="0" baseline="0" noProof="0" dirty="0" smtClean="0">
                <a:ln>
                  <a:noFill/>
                </a:ln>
                <a:solidFill>
                  <a:schemeClr val="bg1"/>
                </a:solidFill>
                <a:effectLst/>
                <a:uLnTx/>
                <a:uFillTx/>
                <a:latin typeface="Segoe UI Light"/>
                <a:ea typeface="+mn-ea"/>
                <a:cs typeface="+mn-cs"/>
              </a:rPr>
              <a:t>,</a:t>
            </a:r>
            <a:endParaRPr kumimoji="0" lang="en-ID" sz="1400" b="0" i="0" u="none" strike="noStrike" kern="1200" cap="none" spc="0" normalizeH="0" baseline="0" noProof="0" dirty="0">
              <a:ln>
                <a:noFill/>
              </a:ln>
              <a:solidFill>
                <a:schemeClr val="bg1"/>
              </a:solidFill>
              <a:effectLst/>
              <a:uLnTx/>
              <a:uFillTx/>
              <a:latin typeface="Segoe UI Light"/>
              <a:ea typeface="+mn-ea"/>
              <a:cs typeface="+mn-cs"/>
            </a:endParaRPr>
          </a:p>
        </p:txBody>
      </p:sp>
      <p:sp>
        <p:nvSpPr>
          <p:cNvPr id="394" name="Freeform: Shape 393">
            <a:extLst>
              <a:ext uri="{FF2B5EF4-FFF2-40B4-BE49-F238E27FC236}">
                <a16:creationId xmlns="" xmlns:a16="http://schemas.microsoft.com/office/drawing/2014/main" id="{362580BE-3574-463E-8C2A-E0D6004DC983}"/>
              </a:ext>
            </a:extLst>
          </p:cNvPr>
          <p:cNvSpPr/>
          <p:nvPr/>
        </p:nvSpPr>
        <p:spPr>
          <a:xfrm>
            <a:off x="-1" y="0"/>
            <a:ext cx="5312810" cy="195808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Slide Number Placeholder 384">
            <a:extLst>
              <a:ext uri="{FF2B5EF4-FFF2-40B4-BE49-F238E27FC236}">
                <a16:creationId xmlns="" xmlns:a16="http://schemas.microsoft.com/office/drawing/2014/main" id="{C2E7A19B-F4BD-43C1-BBC2-09B762FE0D81}"/>
              </a:ext>
            </a:extLst>
          </p:cNvPr>
          <p:cNvSpPr>
            <a:spLocks noGrp="1"/>
          </p:cNvSpPr>
          <p:nvPr>
            <p:ph type="sldNum" sz="quarter" idx="12"/>
          </p:nvPr>
        </p:nvSpPr>
        <p:spPr/>
        <p:txBody>
          <a:bodyPr/>
          <a:lstStyle/>
          <a:p>
            <a:fld id="{ADB28729-4CC1-4806-96C3-AF4C11DDAA9D}" type="slidenum">
              <a:rPr lang="en-US" smtClean="0"/>
              <a:t>10</a:t>
            </a:fld>
            <a:endParaRPr lang="en-US"/>
          </a:p>
        </p:txBody>
      </p:sp>
      <p:sp>
        <p:nvSpPr>
          <p:cNvPr id="476" name="Freeform: Shape 475">
            <a:extLst>
              <a:ext uri="{FF2B5EF4-FFF2-40B4-BE49-F238E27FC236}">
                <a16:creationId xmlns="" xmlns:a16="http://schemas.microsoft.com/office/drawing/2014/main" id="{23A004D5-5132-4BF0-B401-3CF7985F5F1B}"/>
              </a:ext>
            </a:extLst>
          </p:cNvPr>
          <p:cNvSpPr/>
          <p:nvPr/>
        </p:nvSpPr>
        <p:spPr>
          <a:xfrm rot="10800000">
            <a:off x="7709288" y="5939082"/>
            <a:ext cx="4482712" cy="93706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A4625C4A-580F-4CE1-900D-5384D62FC738}"/>
              </a:ext>
            </a:extLst>
          </p:cNvPr>
          <p:cNvSpPr/>
          <p:nvPr/>
        </p:nvSpPr>
        <p:spPr>
          <a:xfrm>
            <a:off x="10995727" y="5798852"/>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11"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80204" y="5939082"/>
            <a:ext cx="753886"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8</a:t>
            </a:r>
            <a:r>
              <a:rPr lang="en-US" sz="2400" dirty="0" smtClean="0">
                <a:solidFill>
                  <a:srgbClr val="232C38"/>
                </a:solidFill>
              </a:rPr>
              <a:t>/10</a:t>
            </a:r>
            <a:endParaRPr lang="en-US" sz="2400" dirty="0">
              <a:solidFill>
                <a:srgbClr val="232C38"/>
              </a:solidFill>
            </a:endParaRPr>
          </a:p>
        </p:txBody>
      </p:sp>
      <p:sp>
        <p:nvSpPr>
          <p:cNvPr id="14"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91778" y="5939082"/>
            <a:ext cx="742312"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rgbClr val="232C38"/>
                </a:solidFill>
                <a:cs typeface="B Kamran" pitchFamily="2" charset="-78"/>
              </a:rPr>
              <a:t>/10</a:t>
            </a:r>
            <a:endParaRPr lang="en-US" sz="2400" dirty="0">
              <a:solidFill>
                <a:srgbClr val="232C38"/>
              </a:solidFill>
              <a:cs typeface="B Kamran" pitchFamily="2" charset="-78"/>
            </a:endParaRPr>
          </a:p>
        </p:txBody>
      </p:sp>
      <p:sp>
        <p:nvSpPr>
          <p:cNvPr id="16" name="Title 1"/>
          <p:cNvSpPr txBox="1">
            <a:spLocks/>
          </p:cNvSpPr>
          <p:nvPr/>
        </p:nvSpPr>
        <p:spPr>
          <a:xfrm>
            <a:off x="990600" y="1246065"/>
            <a:ext cx="10515600" cy="3552535"/>
          </a:xfrm>
          <a:prstGeom prst="rect">
            <a:avLst/>
          </a:prstGeom>
        </p:spPr>
        <p:txBody>
          <a:bodyP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rtl="1"/>
            <a:r>
              <a:rPr lang="fa-IR" sz="3200" dirty="0" smtClean="0">
                <a:cs typeface="B Kamran" pitchFamily="2" charset="-78"/>
              </a:rPr>
              <a:t> </a:t>
            </a:r>
            <a:r>
              <a:rPr lang="fa-IR" sz="3200" dirty="0" smtClean="0">
                <a:solidFill>
                  <a:schemeClr val="tx1">
                    <a:lumMod val="75000"/>
                    <a:lumOff val="25000"/>
                  </a:schemeClr>
                </a:solidFill>
                <a:cs typeface="B Kamran" pitchFamily="2" charset="-78"/>
              </a:rPr>
              <a:t>الگوهای زیر در </a:t>
            </a:r>
            <a:r>
              <a:rPr lang="fa-IR" sz="3200" dirty="0">
                <a:solidFill>
                  <a:schemeClr val="tx1">
                    <a:lumMod val="75000"/>
                    <a:lumOff val="25000"/>
                  </a:schemeClr>
                </a:solidFill>
                <a:cs typeface="B Kamran" pitchFamily="2" charset="-78"/>
              </a:rPr>
              <a:t>رکوردهای غیرعادی نهایی </a:t>
            </a:r>
            <a:r>
              <a:rPr lang="fa-IR" sz="3200" dirty="0" smtClean="0">
                <a:solidFill>
                  <a:schemeClr val="tx1">
                    <a:lumMod val="75000"/>
                    <a:lumOff val="25000"/>
                  </a:schemeClr>
                </a:solidFill>
                <a:cs typeface="B Kamran" pitchFamily="2" charset="-78"/>
              </a:rPr>
              <a:t>یافت می شود:</a:t>
            </a:r>
            <a:endParaRPr lang="fa-IR" sz="3200" dirty="0">
              <a:solidFill>
                <a:schemeClr val="tx1">
                  <a:lumMod val="75000"/>
                  <a:lumOff val="25000"/>
                </a:schemeClr>
              </a:solidFill>
              <a:latin typeface="Arial Unicode MS" pitchFamily="34" charset="-128"/>
              <a:ea typeface="Arial Unicode MS" pitchFamily="34" charset="-128"/>
              <a:cs typeface="B Kamran" pitchFamily="2" charset="-78"/>
            </a:endParaRPr>
          </a:p>
        </p:txBody>
      </p:sp>
      <p:sp>
        <p:nvSpPr>
          <p:cNvPr id="17" name="Rectangle 16"/>
          <p:cNvSpPr/>
          <p:nvPr/>
        </p:nvSpPr>
        <p:spPr>
          <a:xfrm>
            <a:off x="715982" y="1712765"/>
            <a:ext cx="6715300" cy="5632311"/>
          </a:xfrm>
          <a:prstGeom prst="rect">
            <a:avLst/>
          </a:prstGeom>
        </p:spPr>
        <p:txBody>
          <a:bodyPr wrap="none">
            <a:spAutoFit/>
          </a:bodyPr>
          <a:lstStyle/>
          <a:p>
            <a:pPr marL="342900" indent="-342900">
              <a:lnSpc>
                <a:spcPct val="150000"/>
              </a:lnSpc>
              <a:buAutoNum type="arabicPeriod"/>
            </a:pPr>
            <a:r>
              <a:rPr lang="en-US" sz="3600" b="1" dirty="0">
                <a:solidFill>
                  <a:schemeClr val="accent6">
                    <a:lumMod val="75000"/>
                  </a:schemeClr>
                </a:solidFill>
                <a:cs typeface="B Kamran" pitchFamily="2" charset="-78"/>
              </a:rPr>
              <a:t>Drug dosage abuse</a:t>
            </a:r>
            <a:endParaRPr lang="en-US" sz="3600" b="1" dirty="0" smtClean="0">
              <a:solidFill>
                <a:schemeClr val="accent6">
                  <a:lumMod val="75000"/>
                </a:schemeClr>
              </a:solidFill>
              <a:cs typeface="B Kamran" pitchFamily="2" charset="-78"/>
            </a:endParaRPr>
          </a:p>
          <a:p>
            <a:pPr marL="342900" indent="-342900">
              <a:lnSpc>
                <a:spcPct val="150000"/>
              </a:lnSpc>
              <a:buAutoNum type="arabicPeriod"/>
            </a:pPr>
            <a:r>
              <a:rPr lang="en-US" sz="3600" b="1" dirty="0" smtClean="0">
                <a:solidFill>
                  <a:schemeClr val="accent6">
                    <a:lumMod val="75000"/>
                  </a:schemeClr>
                </a:solidFill>
                <a:cs typeface="B Kamran" pitchFamily="2" charset="-78"/>
              </a:rPr>
              <a:t>Duplicate </a:t>
            </a:r>
            <a:r>
              <a:rPr lang="en-US" sz="3600" b="1" dirty="0">
                <a:solidFill>
                  <a:schemeClr val="accent6">
                    <a:lumMod val="75000"/>
                  </a:schemeClr>
                </a:solidFill>
                <a:cs typeface="B Kamran" pitchFamily="2" charset="-78"/>
              </a:rPr>
              <a:t>test</a:t>
            </a:r>
          </a:p>
          <a:p>
            <a:pPr>
              <a:lnSpc>
                <a:spcPct val="150000"/>
              </a:lnSpc>
            </a:pPr>
            <a:r>
              <a:rPr lang="en-US" sz="3600" b="1" dirty="0" smtClean="0">
                <a:solidFill>
                  <a:schemeClr val="accent6">
                    <a:lumMod val="75000"/>
                  </a:schemeClr>
                </a:solidFill>
                <a:cs typeface="B Kamran" pitchFamily="2" charset="-78"/>
              </a:rPr>
              <a:t>3</a:t>
            </a:r>
            <a:r>
              <a:rPr lang="en-US" sz="3600" b="1" dirty="0">
                <a:solidFill>
                  <a:schemeClr val="accent6">
                    <a:lumMod val="75000"/>
                  </a:schemeClr>
                </a:solidFill>
                <a:cs typeface="B Kamran" pitchFamily="2" charset="-78"/>
              </a:rPr>
              <a:t>. Unrelated </a:t>
            </a:r>
            <a:r>
              <a:rPr lang="en-US" sz="3600" b="1" dirty="0" smtClean="0">
                <a:solidFill>
                  <a:schemeClr val="accent6">
                    <a:lumMod val="75000"/>
                  </a:schemeClr>
                </a:solidFill>
                <a:cs typeface="B Kamran" pitchFamily="2" charset="-78"/>
              </a:rPr>
              <a:t>drugs</a:t>
            </a:r>
          </a:p>
          <a:p>
            <a:pPr>
              <a:lnSpc>
                <a:spcPct val="150000"/>
              </a:lnSpc>
            </a:pPr>
            <a:r>
              <a:rPr lang="en-US" sz="3600" b="1" dirty="0">
                <a:solidFill>
                  <a:schemeClr val="accent6">
                    <a:lumMod val="75000"/>
                  </a:schemeClr>
                </a:solidFill>
              </a:rPr>
              <a:t>4. Unrelated service</a:t>
            </a:r>
            <a:endParaRPr lang="fa-IR" sz="3600" b="1" dirty="0">
              <a:solidFill>
                <a:schemeClr val="accent6">
                  <a:lumMod val="75000"/>
                </a:schemeClr>
              </a:solidFill>
            </a:endParaRPr>
          </a:p>
          <a:p>
            <a:pPr>
              <a:lnSpc>
                <a:spcPct val="150000"/>
              </a:lnSpc>
            </a:pPr>
            <a:r>
              <a:rPr lang="en-US" sz="3600" b="1" dirty="0">
                <a:solidFill>
                  <a:schemeClr val="accent6">
                    <a:lumMod val="75000"/>
                  </a:schemeClr>
                </a:solidFill>
              </a:rPr>
              <a:t>5. Drugs with similar effects abuse</a:t>
            </a:r>
          </a:p>
          <a:p>
            <a:pPr>
              <a:lnSpc>
                <a:spcPct val="150000"/>
              </a:lnSpc>
            </a:pPr>
            <a:r>
              <a:rPr lang="en-US" sz="3600" b="1" dirty="0">
                <a:solidFill>
                  <a:schemeClr val="accent6">
                    <a:lumMod val="75000"/>
                  </a:schemeClr>
                </a:solidFill>
              </a:rPr>
              <a:t>6. Excessive outpatient frequency</a:t>
            </a:r>
          </a:p>
          <a:p>
            <a:endParaRPr lang="en-US" sz="3600" b="1" dirty="0">
              <a:solidFill>
                <a:schemeClr val="accent6">
                  <a:lumMod val="75000"/>
                </a:schemeClr>
              </a:solidFill>
              <a:cs typeface="B Kamran" pitchFamily="2" charset="-78"/>
            </a:endParaRPr>
          </a:p>
        </p:txBody>
      </p:sp>
      <p:sp>
        <p:nvSpPr>
          <p:cNvPr id="12"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بحث</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255964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B28729-4CC1-4806-96C3-AF4C11DDAA9D}" type="slidenum">
              <a:rPr lang="en-US" smtClean="0"/>
              <a:t>11</a:t>
            </a:fld>
            <a:endParaRPr lang="en-US"/>
          </a:p>
        </p:txBody>
      </p:sp>
      <p:sp>
        <p:nvSpPr>
          <p:cNvPr id="3" name="Freeform: Shape 84">
            <a:extLst>
              <a:ext uri="{FF2B5EF4-FFF2-40B4-BE49-F238E27FC236}">
                <a16:creationId xmlns="" xmlns:a16="http://schemas.microsoft.com/office/drawing/2014/main" id="{722FD350-E657-4D93-B19E-78BE5875DE68}"/>
              </a:ext>
            </a:extLst>
          </p:cNvPr>
          <p:cNvSpPr/>
          <p:nvPr/>
        </p:nvSpPr>
        <p:spPr>
          <a:xfrm>
            <a:off x="-2" y="0"/>
            <a:ext cx="6080995"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97">
            <a:extLst>
              <a:ext uri="{FF2B5EF4-FFF2-40B4-BE49-F238E27FC236}">
                <a16:creationId xmlns="" xmlns:a16="http://schemas.microsoft.com/office/drawing/2014/main" id="{CAC6F715-4623-4D9B-B35F-2DEA5B5D4B7C}"/>
              </a:ext>
            </a:extLst>
          </p:cNvPr>
          <p:cNvSpPr/>
          <p:nvPr/>
        </p:nvSpPr>
        <p:spPr>
          <a:xfrm rot="10800000">
            <a:off x="8737599" y="6153019"/>
            <a:ext cx="3450653" cy="69262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A4625C4A-580F-4CE1-900D-5384D62FC738}"/>
              </a:ext>
            </a:extLst>
          </p:cNvPr>
          <p:cNvSpPr/>
          <p:nvPr/>
        </p:nvSpPr>
        <p:spPr>
          <a:xfrm>
            <a:off x="10981211" y="5798852"/>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9"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57054" y="5939082"/>
            <a:ext cx="762522"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9</a:t>
            </a:r>
            <a:r>
              <a:rPr lang="en-US" sz="2400" dirty="0" smtClean="0">
                <a:solidFill>
                  <a:srgbClr val="232C38"/>
                </a:solidFill>
              </a:rPr>
              <a:t>/10</a:t>
            </a:r>
            <a:endParaRPr lang="en-US" sz="2400" dirty="0">
              <a:solidFill>
                <a:srgbClr val="232C38"/>
              </a:solidFill>
            </a:endParaRPr>
          </a:p>
        </p:txBody>
      </p:sp>
      <p:sp>
        <p:nvSpPr>
          <p:cNvPr id="10" name="Rectangle 9"/>
          <p:cNvSpPr/>
          <p:nvPr/>
        </p:nvSpPr>
        <p:spPr>
          <a:xfrm>
            <a:off x="3542949" y="2493439"/>
            <a:ext cx="7933211" cy="461665"/>
          </a:xfrm>
          <a:prstGeom prst="rect">
            <a:avLst/>
          </a:prstGeom>
        </p:spPr>
        <p:txBody>
          <a:bodyPr wrap="square">
            <a:spAutoFit/>
          </a:bodyPr>
          <a:lstStyle/>
          <a:p>
            <a:pPr algn="r" rtl="1"/>
            <a:r>
              <a:rPr lang="fa-IR" sz="2400" dirty="0" smtClean="0">
                <a:solidFill>
                  <a:schemeClr val="accent6">
                    <a:lumMod val="75000"/>
                  </a:schemeClr>
                </a:solidFill>
                <a:latin typeface="Arial Unicode MS" pitchFamily="34" charset="-128"/>
                <a:ea typeface="Arial Unicode MS" pitchFamily="34" charset="-128"/>
                <a:cs typeface="Arial Unicode MS" pitchFamily="34" charset="-128"/>
              </a:rPr>
              <a:t> </a:t>
            </a:r>
            <a:endParaRPr lang="fa-IR" sz="2400" dirty="0">
              <a:solidFill>
                <a:schemeClr val="accent6">
                  <a:lumMod val="75000"/>
                </a:schemeClr>
              </a:solidFill>
              <a:latin typeface="Arial Unicode MS" pitchFamily="34" charset="-128"/>
              <a:ea typeface="Arial Unicode MS" pitchFamily="34" charset="-128"/>
              <a:cs typeface="Arial Unicode MS" pitchFamily="34" charset="-128"/>
            </a:endParaRPr>
          </a:p>
        </p:txBody>
      </p:sp>
      <p:pic>
        <p:nvPicPr>
          <p:cNvPr id="12" name="Picture 11"/>
          <p:cNvPicPr/>
          <p:nvPr/>
        </p:nvPicPr>
        <p:blipFill rotWithShape="1">
          <a:blip r:embed="rId2"/>
          <a:srcRect l="16942" t="22931" r="32118" b="34801"/>
          <a:stretch/>
        </p:blipFill>
        <p:spPr bwMode="auto">
          <a:xfrm>
            <a:off x="711200" y="779719"/>
            <a:ext cx="4003040" cy="2275840"/>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3"/>
          <a:srcRect l="15749" t="33999" r="8451" b="18677"/>
          <a:stretch/>
        </p:blipFill>
        <p:spPr bwMode="auto">
          <a:xfrm>
            <a:off x="98708" y="3644636"/>
            <a:ext cx="6888482" cy="2814320"/>
          </a:xfrm>
          <a:prstGeom prst="rect">
            <a:avLst/>
          </a:prstGeom>
          <a:ln>
            <a:noFill/>
          </a:ln>
          <a:extLst>
            <a:ext uri="{53640926-AAD7-44D8-BBD7-CCE9431645EC}">
              <a14:shadowObscured xmlns:a14="http://schemas.microsoft.com/office/drawing/2010/main"/>
            </a:ext>
          </a:extLst>
        </p:spPr>
      </p:pic>
      <p:sp>
        <p:nvSpPr>
          <p:cNvPr id="14"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نتایج</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15" name="Rectangle 14"/>
          <p:cNvSpPr/>
          <p:nvPr/>
        </p:nvSpPr>
        <p:spPr>
          <a:xfrm>
            <a:off x="5252720" y="1158931"/>
            <a:ext cx="6381370" cy="2062103"/>
          </a:xfrm>
          <a:prstGeom prst="rect">
            <a:avLst/>
          </a:prstGeom>
        </p:spPr>
        <p:txBody>
          <a:bodyPr wrap="square">
            <a:spAutoFit/>
          </a:bodyPr>
          <a:lstStyle/>
          <a:p>
            <a:pPr algn="just" rtl="1"/>
            <a:r>
              <a:rPr lang="fa-IR" sz="3200" b="1" dirty="0" smtClean="0">
                <a:latin typeface="Arabic Typesetting" pitchFamily="66" charset="-78"/>
                <a:ea typeface="Arial Unicode MS" panose="020B0604020202020204" pitchFamily="34" charset="-128"/>
                <a:cs typeface="B Kamran" pitchFamily="2" charset="-78"/>
              </a:rPr>
              <a:t>برای مقایسه روش های تشخیص داده پرت برای شناسایی ثبت های غیر معمول از بین دادگان 1000 داده که 100 تا از آن ها مربوط به ثبت های تقلبی شناسایی شده بود استفاده شده است.</a:t>
            </a:r>
            <a:endParaRPr lang="en-US" sz="3200" b="1" dirty="0">
              <a:latin typeface="Arabic Typesetting" pitchFamily="66" charset="-78"/>
              <a:ea typeface="Arial Unicode MS" panose="020B0604020202020204" pitchFamily="34" charset="-128"/>
              <a:cs typeface="B Kamran" pitchFamily="2" charset="-78"/>
            </a:endParaRPr>
          </a:p>
        </p:txBody>
      </p:sp>
      <p:sp>
        <p:nvSpPr>
          <p:cNvPr id="16" name="Rectangle 15"/>
          <p:cNvSpPr/>
          <p:nvPr/>
        </p:nvSpPr>
        <p:spPr>
          <a:xfrm>
            <a:off x="6987190" y="4061196"/>
            <a:ext cx="5080444" cy="1569660"/>
          </a:xfrm>
          <a:prstGeom prst="rect">
            <a:avLst/>
          </a:prstGeom>
        </p:spPr>
        <p:txBody>
          <a:bodyPr wrap="square">
            <a:spAutoFit/>
          </a:bodyPr>
          <a:lstStyle/>
          <a:p>
            <a:pPr algn="just" rtl="1"/>
            <a:r>
              <a:rPr lang="fa-IR" sz="3200" b="1" dirty="0" smtClean="0">
                <a:latin typeface="Arabic Typesetting" pitchFamily="66" charset="-78"/>
                <a:ea typeface="Arial Unicode MS" panose="020B0604020202020204" pitchFamily="34" charset="-128"/>
                <a:cs typeface="B Kamran" pitchFamily="2" charset="-78"/>
              </a:rPr>
              <a:t>جنگل ایزوله در مقایسه با روش های سنتی بر روی کل مجموعه داده نرخ تشخیص و عملکرد بهتری اشته اند.</a:t>
            </a:r>
            <a:endParaRPr lang="en-US" sz="3200" b="1" dirty="0">
              <a:latin typeface="Arabic Typesetting" pitchFamily="66" charset="-7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366279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 xmlns:a16="http://schemas.microsoft.com/office/drawing/2014/main" id="{A4625C4A-580F-4CE1-900D-5384D62FC738}"/>
              </a:ext>
            </a:extLst>
          </p:cNvPr>
          <p:cNvSpPr/>
          <p:nvPr/>
        </p:nvSpPr>
        <p:spPr>
          <a:xfrm>
            <a:off x="11002981" y="5762564"/>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6" name="Slide Number Placeholder 419">
            <a:extLst>
              <a:ext uri="{FF2B5EF4-FFF2-40B4-BE49-F238E27FC236}">
                <a16:creationId xmlns="" xmlns:a16="http://schemas.microsoft.com/office/drawing/2014/main" id="{18858867-FC2C-4C08-8EFE-9EF718F9BEBD}"/>
              </a:ext>
            </a:extLst>
          </p:cNvPr>
          <p:cNvSpPr txBox="1">
            <a:spLocks/>
          </p:cNvSpPr>
          <p:nvPr/>
        </p:nvSpPr>
        <p:spPr>
          <a:xfrm>
            <a:off x="10756181" y="5910054"/>
            <a:ext cx="969364"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rgbClr val="232C38"/>
                </a:solidFill>
              </a:rPr>
              <a:t>10/10</a:t>
            </a:r>
            <a:endParaRPr lang="en-US" sz="2400" dirty="0">
              <a:solidFill>
                <a:srgbClr val="232C38"/>
              </a:solidFill>
            </a:endParaRPr>
          </a:p>
        </p:txBody>
      </p:sp>
      <p:sp>
        <p:nvSpPr>
          <p:cNvPr id="8" name="Title 2">
            <a:extLst>
              <a:ext uri="{FF2B5EF4-FFF2-40B4-BE49-F238E27FC236}">
                <a16:creationId xmlns="" xmlns:a16="http://schemas.microsoft.com/office/drawing/2014/main" id="{11747F0E-294D-4C0F-B098-38AA196ED76D}"/>
              </a:ext>
            </a:extLst>
          </p:cNvPr>
          <p:cNvSpPr txBox="1">
            <a:spLocks/>
          </p:cNvSpPr>
          <p:nvPr/>
        </p:nvSpPr>
        <p:spPr>
          <a:xfrm>
            <a:off x="1046480" y="3038035"/>
            <a:ext cx="10515600" cy="70173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endParaRPr lang="en-US" dirty="0">
              <a:solidFill>
                <a:srgbClr val="FFFF66"/>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1" name="Freeform: Shape 3">
            <a:extLst>
              <a:ext uri="{FF2B5EF4-FFF2-40B4-BE49-F238E27FC236}">
                <a16:creationId xmlns="" xmlns:a16="http://schemas.microsoft.com/office/drawing/2014/main" id="{E9FE072C-AB18-4517-B15C-DE2E121435A9}"/>
              </a:ext>
            </a:extLst>
          </p:cNvPr>
          <p:cNvSpPr/>
          <p:nvPr/>
        </p:nvSpPr>
        <p:spPr>
          <a:xfrm flipH="1">
            <a:off x="8835383" y="1003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2">
            <a:extLst>
              <a:ext uri="{FF2B5EF4-FFF2-40B4-BE49-F238E27FC236}">
                <a16:creationId xmlns="" xmlns:a16="http://schemas.microsoft.com/office/drawing/2014/main" id="{0D1C4112-7B3C-47D3-B897-2B3EE98CFDE0}"/>
              </a:ext>
            </a:extLst>
          </p:cNvPr>
          <p:cNvSpPr/>
          <p:nvPr/>
        </p:nvSpPr>
        <p:spPr>
          <a:xfrm rot="10800000" flipH="1">
            <a:off x="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نتایج</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16" name="Rectangle 15"/>
          <p:cNvSpPr/>
          <p:nvPr/>
        </p:nvSpPr>
        <p:spPr>
          <a:xfrm>
            <a:off x="976284" y="1158931"/>
            <a:ext cx="10657806" cy="4031873"/>
          </a:xfrm>
          <a:prstGeom prst="rect">
            <a:avLst/>
          </a:prstGeom>
        </p:spPr>
        <p:txBody>
          <a:bodyPr wrap="square">
            <a:spAutoFit/>
          </a:bodyPr>
          <a:lstStyle/>
          <a:p>
            <a:pPr algn="just" rtl="1"/>
            <a:r>
              <a:rPr lang="fa-IR" sz="3200" b="1" dirty="0" smtClean="0">
                <a:latin typeface="Arabic Typesetting" pitchFamily="66" charset="-78"/>
                <a:ea typeface="Arial Unicode MS" panose="020B0604020202020204" pitchFamily="34" charset="-128"/>
                <a:cs typeface="B Kamran" pitchFamily="2" charset="-78"/>
              </a:rPr>
              <a:t>در این پژوهش مدلی برای تشخیص نتایج و رکورد های غیر طبیعی بیماران در حوزه مراقبت های سلامت ارائه شده است. این مدل شامل دو بخش می باشد. ابتدا یک طبقه بند چندبرچسبی برای اختصاص دادن یک ضریب ارتباط بین بیماری و نسخه به کار گرفته شده است. سپس از یک سیستم شناسایی داده های پرت بر روی تعدادی از ویژگی ها استفاده شده است.</a:t>
            </a:r>
          </a:p>
          <a:p>
            <a:pPr algn="just" rtl="1"/>
            <a:endParaRPr lang="fa-IR" sz="3200" b="1" dirty="0">
              <a:latin typeface="Arabic Typesetting" pitchFamily="66" charset="-78"/>
              <a:ea typeface="Arial Unicode MS" panose="020B0604020202020204" pitchFamily="34" charset="-128"/>
              <a:cs typeface="B Kamran" pitchFamily="2" charset="-78"/>
            </a:endParaRPr>
          </a:p>
          <a:p>
            <a:pPr algn="just" rtl="1"/>
            <a:r>
              <a:rPr lang="fa-IR" sz="3200" b="1" dirty="0" smtClean="0">
                <a:latin typeface="Arabic Typesetting" pitchFamily="66" charset="-78"/>
                <a:ea typeface="Arial Unicode MS" panose="020B0604020202020204" pitchFamily="34" charset="-128"/>
                <a:cs typeface="B Kamran" pitchFamily="2" charset="-78"/>
              </a:rPr>
              <a:t>از مزایای این مدل این است که به یک مجموعه داده ساده نیاز دارد، عملیاتی است و صحت و حساسیت بهتری نسبت به روش </a:t>
            </a:r>
            <a:r>
              <a:rPr lang="fa-IR" sz="3200" b="1" smtClean="0">
                <a:latin typeface="Arabic Typesetting" pitchFamily="66" charset="-78"/>
                <a:ea typeface="Arial Unicode MS" panose="020B0604020202020204" pitchFamily="34" charset="-128"/>
                <a:cs typeface="B Kamran" pitchFamily="2" charset="-78"/>
              </a:rPr>
              <a:t>های سنتی </a:t>
            </a:r>
            <a:r>
              <a:rPr lang="fa-IR" sz="3200" b="1" dirty="0" smtClean="0">
                <a:latin typeface="Arabic Typesetting" pitchFamily="66" charset="-78"/>
                <a:ea typeface="Arial Unicode MS" panose="020B0604020202020204" pitchFamily="34" charset="-128"/>
                <a:cs typeface="B Kamran" pitchFamily="2" charset="-78"/>
              </a:rPr>
              <a:t>که بر اساس مجموعه ای </a:t>
            </a:r>
            <a:r>
              <a:rPr lang="fa-IR" sz="3200" b="1" smtClean="0">
                <a:latin typeface="Arabic Typesetting" pitchFamily="66" charset="-78"/>
                <a:ea typeface="Arial Unicode MS" panose="020B0604020202020204" pitchFamily="34" charset="-128"/>
                <a:cs typeface="B Kamran" pitchFamily="2" charset="-78"/>
              </a:rPr>
              <a:t>از قوانیناست و </a:t>
            </a:r>
            <a:r>
              <a:rPr lang="fa-IR" sz="3200" b="1" dirty="0" smtClean="0">
                <a:latin typeface="Arabic Typesetting" pitchFamily="66" charset="-78"/>
                <a:ea typeface="Arial Unicode MS" panose="020B0604020202020204" pitchFamily="34" charset="-128"/>
                <a:cs typeface="B Kamran" pitchFamily="2" charset="-78"/>
              </a:rPr>
              <a:t>تحلیلگران داده از آن ها استفاده می کنند دارد.</a:t>
            </a:r>
            <a:endParaRPr lang="en-US" sz="3200" b="1" dirty="0">
              <a:latin typeface="Arabic Typesetting" pitchFamily="66" charset="-7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195271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A7A6E44A-3399-4C23-9D75-487F9C807F4A}"/>
              </a:ext>
            </a:extLst>
          </p:cNvPr>
          <p:cNvSpPr txBox="1">
            <a:spLocks/>
          </p:cNvSpPr>
          <p:nvPr/>
        </p:nvSpPr>
        <p:spPr>
          <a:xfrm>
            <a:off x="715739" y="2925786"/>
            <a:ext cx="6947804" cy="103182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a-IR" sz="6600" b="1" dirty="0" smtClean="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rPr>
              <a:t>سپاس از توجه شما</a:t>
            </a:r>
            <a:endParaRPr lang="en-ID" sz="6600" b="1" dirty="0">
              <a:solidFill>
                <a:schemeClr val="accent6">
                  <a:lumMod val="75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3" name="Slide Number Placeholder 2">
            <a:extLst>
              <a:ext uri="{FF2B5EF4-FFF2-40B4-BE49-F238E27FC236}">
                <a16:creationId xmlns="" xmlns:a16="http://schemas.microsoft.com/office/drawing/2014/main" id="{A62A5DDF-3894-468F-8445-67AB276394B3}"/>
              </a:ext>
            </a:extLst>
          </p:cNvPr>
          <p:cNvSpPr>
            <a:spLocks noGrp="1"/>
          </p:cNvSpPr>
          <p:nvPr>
            <p:ph type="sldNum" sz="quarter" idx="12"/>
          </p:nvPr>
        </p:nvSpPr>
        <p:spPr/>
        <p:txBody>
          <a:bodyPr/>
          <a:lstStyle/>
          <a:p>
            <a:fld id="{ADB28729-4CC1-4806-96C3-AF4C11DDAA9D}" type="slidenum">
              <a:rPr lang="en-US" smtClean="0"/>
              <a:t>13</a:t>
            </a:fld>
            <a:endParaRPr lang="en-US"/>
          </a:p>
        </p:txBody>
      </p:sp>
      <p:sp>
        <p:nvSpPr>
          <p:cNvPr id="103" name="Freeform: Shape 102">
            <a:extLst>
              <a:ext uri="{FF2B5EF4-FFF2-40B4-BE49-F238E27FC236}">
                <a16:creationId xmlns="" xmlns:a16="http://schemas.microsoft.com/office/drawing/2014/main" id="{B4653479-F728-4C41-BE4D-93CDD26E5999}"/>
              </a:ext>
            </a:extLst>
          </p:cNvPr>
          <p:cNvSpPr/>
          <p:nvPr/>
        </p:nvSpPr>
        <p:spPr>
          <a:xfrm flipH="1">
            <a:off x="0" y="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 xmlns:a16="http://schemas.microsoft.com/office/drawing/2014/main" id="{C0D97672-187B-4F63-A4A7-054906743DC0}"/>
              </a:ext>
            </a:extLst>
          </p:cNvPr>
          <p:cNvSpPr/>
          <p:nvPr/>
        </p:nvSpPr>
        <p:spPr>
          <a:xfrm flipV="1">
            <a:off x="0" y="4699000"/>
            <a:ext cx="12192000" cy="21590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12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B28729-4CC1-4806-96C3-AF4C11DDAA9D}" type="slidenum">
              <a:rPr lang="en-US" smtClean="0"/>
              <a:t>2</a:t>
            </a:fld>
            <a:endParaRPr lang="en-US"/>
          </a:p>
        </p:txBody>
      </p:sp>
      <p:sp>
        <p:nvSpPr>
          <p:cNvPr id="3" name="Freeform: Shape 294">
            <a:extLst>
              <a:ext uri="{FF2B5EF4-FFF2-40B4-BE49-F238E27FC236}">
                <a16:creationId xmlns="" xmlns:a16="http://schemas.microsoft.com/office/drawing/2014/main" id="{08ED0178-E2EC-414F-8558-42C10B20ADF0}"/>
              </a:ext>
            </a:extLst>
          </p:cNvPr>
          <p:cNvSpPr/>
          <p:nvPr/>
        </p:nvSpPr>
        <p:spPr>
          <a:xfrm rot="10800000">
            <a:off x="4167739" y="-13681"/>
            <a:ext cx="8024261"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556112" y="1395532"/>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Oval 6"/>
          <p:cNvSpPr/>
          <p:nvPr/>
        </p:nvSpPr>
        <p:spPr>
          <a:xfrm>
            <a:off x="10567687" y="2116237"/>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8" name="Oval 7"/>
          <p:cNvSpPr/>
          <p:nvPr/>
        </p:nvSpPr>
        <p:spPr>
          <a:xfrm>
            <a:off x="10590837" y="3698109"/>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9" name="Oval 8"/>
          <p:cNvSpPr/>
          <p:nvPr/>
        </p:nvSpPr>
        <p:spPr>
          <a:xfrm>
            <a:off x="10544537" y="4498693"/>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5" name="Title 12"/>
          <p:cNvSpPr>
            <a:spLocks noGrp="1"/>
          </p:cNvSpPr>
          <p:nvPr>
            <p:ph type="title"/>
          </p:nvPr>
        </p:nvSpPr>
        <p:spPr>
          <a:xfrm>
            <a:off x="8975202" y="970815"/>
            <a:ext cx="1488311" cy="1325563"/>
          </a:xfrm>
        </p:spPr>
        <p:txBody>
          <a:bodyPr>
            <a:normAutofit/>
          </a:bodyPr>
          <a:lstStyle/>
          <a:p>
            <a:pPr algn="r"/>
            <a:r>
              <a:rPr lang="fa-IR" dirty="0" smtClean="0">
                <a:solidFill>
                  <a:schemeClr val="accent3">
                    <a:lumMod val="75000"/>
                  </a:schemeClr>
                </a:solidFill>
                <a:latin typeface="Arabic Typesetting" pitchFamily="66" charset="-78"/>
                <a:ea typeface="Arial Unicode MS" pitchFamily="34" charset="-128"/>
                <a:cs typeface="B Kamran" pitchFamily="2" charset="-78"/>
              </a:rPr>
              <a:t>مقدمه</a:t>
            </a:r>
            <a:endParaRPr lang="fa-IR" dirty="0">
              <a:solidFill>
                <a:schemeClr val="accent3">
                  <a:lumMod val="75000"/>
                </a:schemeClr>
              </a:solidFill>
              <a:latin typeface="Arabic Typesetting" pitchFamily="66" charset="-78"/>
              <a:ea typeface="Arial Unicode MS" pitchFamily="34" charset="-128"/>
              <a:cs typeface="B Kamran" pitchFamily="2" charset="-78"/>
            </a:endParaRPr>
          </a:p>
        </p:txBody>
      </p:sp>
      <p:sp>
        <p:nvSpPr>
          <p:cNvPr id="16" name="Title 12"/>
          <p:cNvSpPr txBox="1">
            <a:spLocks/>
          </p:cNvSpPr>
          <p:nvPr/>
        </p:nvSpPr>
        <p:spPr>
          <a:xfrm>
            <a:off x="7975601" y="1748609"/>
            <a:ext cx="25689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a-IR" dirty="0" smtClean="0">
                <a:solidFill>
                  <a:schemeClr val="accent3">
                    <a:lumMod val="75000"/>
                  </a:schemeClr>
                </a:solidFill>
                <a:latin typeface="Arabic Typesetting" pitchFamily="66" charset="-78"/>
                <a:ea typeface="Arial Unicode MS" pitchFamily="34" charset="-128"/>
                <a:cs typeface="B Kamran" pitchFamily="2" charset="-78"/>
              </a:rPr>
              <a:t>کارهای مرتبط</a:t>
            </a:r>
            <a:endParaRPr lang="fa-IR" dirty="0">
              <a:solidFill>
                <a:schemeClr val="accent3">
                  <a:lumMod val="75000"/>
                </a:schemeClr>
              </a:solidFill>
              <a:latin typeface="Arabic Typesetting" pitchFamily="66" charset="-78"/>
              <a:ea typeface="Arial Unicode MS" pitchFamily="34" charset="-128"/>
              <a:cs typeface="B Kamran" pitchFamily="2" charset="-78"/>
            </a:endParaRPr>
          </a:p>
        </p:txBody>
      </p:sp>
      <p:sp>
        <p:nvSpPr>
          <p:cNvPr id="17" name="Title 12"/>
          <p:cNvSpPr txBox="1">
            <a:spLocks/>
          </p:cNvSpPr>
          <p:nvPr/>
        </p:nvSpPr>
        <p:spPr>
          <a:xfrm>
            <a:off x="7794584" y="2527968"/>
            <a:ext cx="277310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en-US" dirty="0" smtClean="0">
                <a:solidFill>
                  <a:schemeClr val="accent3">
                    <a:lumMod val="75000"/>
                  </a:schemeClr>
                </a:solidFill>
                <a:latin typeface="Arabic Typesetting" pitchFamily="66" charset="-78"/>
                <a:ea typeface="Arial Unicode MS" pitchFamily="34" charset="-128"/>
                <a:cs typeface="B Kamran" pitchFamily="2" charset="-78"/>
              </a:rPr>
              <a:t>dataset</a:t>
            </a:r>
            <a:endParaRPr lang="fa-IR" dirty="0">
              <a:solidFill>
                <a:schemeClr val="accent3">
                  <a:lumMod val="75000"/>
                </a:schemeClr>
              </a:solidFill>
              <a:latin typeface="Arabic Typesetting" pitchFamily="66" charset="-78"/>
              <a:ea typeface="Arial Unicode MS" pitchFamily="34" charset="-128"/>
              <a:cs typeface="B Kamran" pitchFamily="2" charset="-78"/>
            </a:endParaRPr>
          </a:p>
        </p:txBody>
      </p:sp>
      <p:sp>
        <p:nvSpPr>
          <p:cNvPr id="20" name="Title 12"/>
          <p:cNvSpPr txBox="1">
            <a:spLocks/>
          </p:cNvSpPr>
          <p:nvPr/>
        </p:nvSpPr>
        <p:spPr>
          <a:xfrm>
            <a:off x="8419616" y="3330481"/>
            <a:ext cx="213649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a-IR" dirty="0" smtClean="0">
                <a:solidFill>
                  <a:schemeClr val="accent3">
                    <a:lumMod val="75000"/>
                  </a:schemeClr>
                </a:solidFill>
                <a:latin typeface="Arabic Typesetting" pitchFamily="66" charset="-78"/>
                <a:ea typeface="Arial Unicode MS" pitchFamily="34" charset="-128"/>
                <a:cs typeface="B Kamran" pitchFamily="2" charset="-78"/>
              </a:rPr>
              <a:t>مدلسازی</a:t>
            </a:r>
            <a:endParaRPr lang="fa-IR" dirty="0">
              <a:solidFill>
                <a:schemeClr val="accent3">
                  <a:lumMod val="75000"/>
                </a:schemeClr>
              </a:solidFill>
              <a:latin typeface="Arabic Typesetting" pitchFamily="66" charset="-78"/>
              <a:ea typeface="Arial Unicode MS" pitchFamily="34" charset="-128"/>
              <a:cs typeface="B Kamran" pitchFamily="2" charset="-78"/>
            </a:endParaRPr>
          </a:p>
        </p:txBody>
      </p:sp>
      <p:sp>
        <p:nvSpPr>
          <p:cNvPr id="21" name="Title 12"/>
          <p:cNvSpPr txBox="1">
            <a:spLocks/>
          </p:cNvSpPr>
          <p:nvPr/>
        </p:nvSpPr>
        <p:spPr>
          <a:xfrm>
            <a:off x="6910086" y="4131065"/>
            <a:ext cx="36344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a-IR" dirty="0" smtClean="0">
                <a:solidFill>
                  <a:schemeClr val="accent3">
                    <a:lumMod val="75000"/>
                  </a:schemeClr>
                </a:solidFill>
                <a:latin typeface="Arial Unicode MS" pitchFamily="34" charset="-128"/>
                <a:ea typeface="Arial Unicode MS" pitchFamily="34" charset="-128"/>
                <a:cs typeface="B Kamran" pitchFamily="2" charset="-78"/>
              </a:rPr>
              <a:t>بحث</a:t>
            </a:r>
            <a:endParaRPr lang="fa-IR" dirty="0">
              <a:solidFill>
                <a:schemeClr val="accent3">
                  <a:lumMod val="75000"/>
                </a:schemeClr>
              </a:solidFill>
              <a:latin typeface="Arial Unicode MS" pitchFamily="34" charset="-128"/>
              <a:ea typeface="Arial Unicode MS" pitchFamily="34" charset="-128"/>
              <a:cs typeface="B Kamran" pitchFamily="2" charset="-78"/>
            </a:endParaRPr>
          </a:p>
        </p:txBody>
      </p:sp>
      <p:sp>
        <p:nvSpPr>
          <p:cNvPr id="23" name="Oval 22"/>
          <p:cNvSpPr/>
          <p:nvPr/>
        </p:nvSpPr>
        <p:spPr>
          <a:xfrm>
            <a:off x="10590837" y="2895596"/>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24" name="Oval 23"/>
          <p:cNvSpPr/>
          <p:nvPr/>
        </p:nvSpPr>
        <p:spPr>
          <a:xfrm>
            <a:off x="10544537" y="5295900"/>
            <a:ext cx="532436" cy="590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25" name="Title 12"/>
          <p:cNvSpPr txBox="1">
            <a:spLocks/>
          </p:cNvSpPr>
          <p:nvPr/>
        </p:nvSpPr>
        <p:spPr>
          <a:xfrm>
            <a:off x="7363426" y="4928272"/>
            <a:ext cx="31647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r"/>
            <a:r>
              <a:rPr lang="fa-IR" dirty="0" smtClean="0">
                <a:solidFill>
                  <a:schemeClr val="accent3">
                    <a:lumMod val="75000"/>
                  </a:schemeClr>
                </a:solidFill>
                <a:latin typeface="Arabic Typesetting" pitchFamily="66" charset="-78"/>
                <a:ea typeface="Arial Unicode MS" pitchFamily="34" charset="-128"/>
                <a:cs typeface="B Kamran" pitchFamily="2" charset="-78"/>
              </a:rPr>
              <a:t>نتایج</a:t>
            </a:r>
            <a:endParaRPr lang="fa-IR" dirty="0">
              <a:solidFill>
                <a:schemeClr val="accent3">
                  <a:lumMod val="75000"/>
                </a:schemeClr>
              </a:solidFill>
              <a:latin typeface="Arabic Typesetting" pitchFamily="66" charset="-78"/>
              <a:ea typeface="Arial Unicode MS" pitchFamily="34" charset="-128"/>
              <a:cs typeface="B Kamran" pitchFamily="2" charset="-78"/>
            </a:endParaRPr>
          </a:p>
        </p:txBody>
      </p:sp>
    </p:spTree>
    <p:extLst>
      <p:ext uri="{BB962C8B-B14F-4D97-AF65-F5344CB8AC3E}">
        <p14:creationId xmlns:p14="http://schemas.microsoft.com/office/powerpoint/2010/main" val="384856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27">
            <a:extLst>
              <a:ext uri="{FF2B5EF4-FFF2-40B4-BE49-F238E27FC236}">
                <a16:creationId xmlns="" xmlns:a16="http://schemas.microsoft.com/office/drawing/2014/main" id="{AB81F419-E550-4766-B995-A05B8D8A3AD5}"/>
              </a:ext>
            </a:extLst>
          </p:cNvPr>
          <p:cNvSpPr/>
          <p:nvPr/>
        </p:nvSpPr>
        <p:spPr>
          <a:xfrm flipH="1">
            <a:off x="8835383" y="-9156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cs typeface="B Kamran" pitchFamily="2" charset="-78"/>
            </a:endParaRPr>
          </a:p>
        </p:txBody>
      </p:sp>
      <p:sp>
        <p:nvSpPr>
          <p:cNvPr id="11" name="Freeform: Shape 5">
            <a:extLst>
              <a:ext uri="{FF2B5EF4-FFF2-40B4-BE49-F238E27FC236}">
                <a16:creationId xmlns="" xmlns:a16="http://schemas.microsoft.com/office/drawing/2014/main"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cs typeface="B Kamran" pitchFamily="2" charset="-78"/>
            </a:endParaRPr>
          </a:p>
        </p:txBody>
      </p:sp>
      <p:sp>
        <p:nvSpPr>
          <p:cNvPr id="12" name="Oval 11">
            <a:extLst>
              <a:ext uri="{FF2B5EF4-FFF2-40B4-BE49-F238E27FC236}">
                <a16:creationId xmlns="" xmlns:a16="http://schemas.microsoft.com/office/drawing/2014/main" id="{A4625C4A-580F-4CE1-900D-5384D62FC738}"/>
              </a:ext>
            </a:extLst>
          </p:cNvPr>
          <p:cNvSpPr/>
          <p:nvPr/>
        </p:nvSpPr>
        <p:spPr>
          <a:xfrm>
            <a:off x="11002981" y="5762564"/>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cs typeface="B Kamran" pitchFamily="2" charset="-78"/>
            </a:endParaRPr>
          </a:p>
        </p:txBody>
      </p:sp>
      <p:sp>
        <p:nvSpPr>
          <p:cNvPr id="13"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68628" y="5910054"/>
            <a:ext cx="721919"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rgbClr val="232C38"/>
                </a:solidFill>
                <a:cs typeface="B Kamran" pitchFamily="2" charset="-78"/>
              </a:rPr>
              <a:t>1/10</a:t>
            </a:r>
            <a:endParaRPr lang="en-US" sz="2400" b="1" dirty="0">
              <a:solidFill>
                <a:srgbClr val="232C38"/>
              </a:solidFill>
              <a:cs typeface="B Kamran" pitchFamily="2" charset="-78"/>
            </a:endParaRPr>
          </a:p>
        </p:txBody>
      </p:sp>
      <p:sp>
        <p:nvSpPr>
          <p:cNvPr id="19" name="Rectangle 18"/>
          <p:cNvSpPr/>
          <p:nvPr/>
        </p:nvSpPr>
        <p:spPr>
          <a:xfrm>
            <a:off x="9543927" y="321804"/>
            <a:ext cx="1459054" cy="1107996"/>
          </a:xfrm>
          <a:prstGeom prst="rect">
            <a:avLst/>
          </a:prstGeom>
        </p:spPr>
        <p:txBody>
          <a:bodyPr wrap="none">
            <a:spAutoFit/>
          </a:bodyPr>
          <a:lstStyle/>
          <a:p>
            <a:r>
              <a:rPr lang="fa-IR" sz="6600" b="1" dirty="0" smtClean="0">
                <a:solidFill>
                  <a:schemeClr val="accent3">
                    <a:lumMod val="75000"/>
                  </a:schemeClr>
                </a:solidFill>
                <a:cs typeface="B Kamran" pitchFamily="2" charset="-78"/>
              </a:rPr>
              <a:t>مقدمه</a:t>
            </a:r>
            <a:endParaRPr lang="fa-IR" sz="6600" b="1" dirty="0">
              <a:solidFill>
                <a:schemeClr val="accent3">
                  <a:lumMod val="75000"/>
                </a:schemeClr>
              </a:solidFill>
              <a:cs typeface="B Kamran" pitchFamily="2" charset="-78"/>
            </a:endParaRPr>
          </a:p>
        </p:txBody>
      </p:sp>
      <p:sp>
        <p:nvSpPr>
          <p:cNvPr id="20" name="Rectangle 19"/>
          <p:cNvSpPr/>
          <p:nvPr/>
        </p:nvSpPr>
        <p:spPr>
          <a:xfrm>
            <a:off x="1148114" y="1710174"/>
            <a:ext cx="10657806" cy="2062103"/>
          </a:xfrm>
          <a:prstGeom prst="rect">
            <a:avLst/>
          </a:prstGeom>
        </p:spPr>
        <p:txBody>
          <a:bodyPr wrap="square">
            <a:spAutoFit/>
          </a:bodyPr>
          <a:lstStyle/>
          <a:p>
            <a:pPr algn="just" rtl="1"/>
            <a:r>
              <a:rPr lang="fa-IR" sz="3200" b="1" dirty="0" smtClean="0">
                <a:latin typeface="Arial Unicode MS" panose="020B0604020202020204" pitchFamily="34" charset="-128"/>
                <a:ea typeface="Arial Unicode MS" panose="020B0604020202020204" pitchFamily="34" charset="-128"/>
                <a:cs typeface="B Kamran" pitchFamily="2" charset="-78"/>
              </a:rPr>
              <a:t>سالانه حدود 10% هزینه های سیستم های مراقبت پزشکی صرف موارد سواستفاده و تقلب در مراقبت های پزشکی و خدمات درمانی می شود</a:t>
            </a:r>
            <a:r>
              <a:rPr lang="fa-IR" sz="3200" b="1" dirty="0">
                <a:latin typeface="Arial Unicode MS" panose="020B0604020202020204" pitchFamily="34" charset="-128"/>
                <a:ea typeface="Arial Unicode MS" panose="020B0604020202020204" pitchFamily="34" charset="-128"/>
                <a:cs typeface="B Kamran" pitchFamily="2" charset="-78"/>
              </a:rPr>
              <a:t>. به طور کلی، </a:t>
            </a:r>
            <a:r>
              <a:rPr lang="fa-IR" sz="3200" b="1" dirty="0" smtClean="0">
                <a:latin typeface="Arial Unicode MS" panose="020B0604020202020204" pitchFamily="34" charset="-128"/>
                <a:ea typeface="Arial Unicode MS" panose="020B0604020202020204" pitchFamily="34" charset="-128"/>
                <a:cs typeface="B Kamran" pitchFamily="2" charset="-78"/>
              </a:rPr>
              <a:t>سواستفاده </a:t>
            </a:r>
            <a:r>
              <a:rPr lang="fa-IR" sz="3200" b="1" dirty="0">
                <a:latin typeface="Arial Unicode MS" panose="020B0604020202020204" pitchFamily="34" charset="-128"/>
                <a:ea typeface="Arial Unicode MS" panose="020B0604020202020204" pitchFamily="34" charset="-128"/>
                <a:cs typeface="B Kamran" pitchFamily="2" charset="-78"/>
              </a:rPr>
              <a:t>پزشکی به این معنی است که مراکز درمانی خدمات </a:t>
            </a:r>
            <a:r>
              <a:rPr lang="fa-IR" sz="3200" b="1" dirty="0" smtClean="0">
                <a:latin typeface="Arial Unicode MS" panose="020B0604020202020204" pitchFamily="34" charset="-128"/>
                <a:ea typeface="Arial Unicode MS" panose="020B0604020202020204" pitchFamily="34" charset="-128"/>
                <a:cs typeface="B Kamran" pitchFamily="2" charset="-78"/>
              </a:rPr>
              <a:t>پزشکی و درمانی غیرضروری </a:t>
            </a:r>
            <a:r>
              <a:rPr lang="fa-IR" sz="3200" b="1" dirty="0">
                <a:latin typeface="Arial Unicode MS" panose="020B0604020202020204" pitchFamily="34" charset="-128"/>
                <a:ea typeface="Arial Unicode MS" panose="020B0604020202020204" pitchFamily="34" charset="-128"/>
                <a:cs typeface="B Kamran" pitchFamily="2" charset="-78"/>
              </a:rPr>
              <a:t>را به بیمار ارائه می دهند تا سود یا بازپرداخت </a:t>
            </a:r>
            <a:r>
              <a:rPr lang="fa-IR" sz="3200" b="1" dirty="0" smtClean="0">
                <a:latin typeface="Arial Unicode MS" panose="020B0604020202020204" pitchFamily="34" charset="-128"/>
                <a:ea typeface="Arial Unicode MS" panose="020B0604020202020204" pitchFamily="34" charset="-128"/>
                <a:cs typeface="B Kamran" pitchFamily="2" charset="-78"/>
              </a:rPr>
              <a:t>بیشتری دریافت </a:t>
            </a:r>
            <a:r>
              <a:rPr lang="fa-IR" sz="3200" b="1" dirty="0">
                <a:latin typeface="Arial Unicode MS" panose="020B0604020202020204" pitchFamily="34" charset="-128"/>
                <a:ea typeface="Arial Unicode MS" panose="020B0604020202020204" pitchFamily="34" charset="-128"/>
                <a:cs typeface="B Kamran" pitchFamily="2" charset="-78"/>
              </a:rPr>
              <a:t>کنند</a:t>
            </a:r>
            <a:r>
              <a:rPr lang="fa-IR" sz="3200" b="1" dirty="0" smtClean="0">
                <a:latin typeface="Arial Unicode MS" panose="020B0604020202020204" pitchFamily="34" charset="-128"/>
                <a:ea typeface="Arial Unicode MS" panose="020B0604020202020204" pitchFamily="34" charset="-128"/>
                <a:cs typeface="B Kamran" pitchFamily="2" charset="-78"/>
              </a:rPr>
              <a:t>. این اقدامات باعث آسیب به رفاه اجتماعی و بیمه های درمانی می شود. </a:t>
            </a:r>
            <a:endParaRPr lang="en-US" sz="3200" b="1" dirty="0">
              <a:latin typeface="Arial Unicode MS" panose="020B0604020202020204" pitchFamily="34" charset="-12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2048489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27">
            <a:extLst>
              <a:ext uri="{FF2B5EF4-FFF2-40B4-BE49-F238E27FC236}">
                <a16:creationId xmlns="" xmlns:a16="http://schemas.microsoft.com/office/drawing/2014/main" id="{AB81F419-E550-4766-B995-A05B8D8A3AD5}"/>
              </a:ext>
            </a:extLst>
          </p:cNvPr>
          <p:cNvSpPr/>
          <p:nvPr/>
        </p:nvSpPr>
        <p:spPr>
          <a:xfrm flipH="1">
            <a:off x="8835383" y="-9156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cs typeface="B Kamran" pitchFamily="2" charset="-78"/>
            </a:endParaRPr>
          </a:p>
        </p:txBody>
      </p:sp>
      <p:sp>
        <p:nvSpPr>
          <p:cNvPr id="11" name="Freeform: Shape 5">
            <a:extLst>
              <a:ext uri="{FF2B5EF4-FFF2-40B4-BE49-F238E27FC236}">
                <a16:creationId xmlns="" xmlns:a16="http://schemas.microsoft.com/office/drawing/2014/main" id="{B176F536-AAFB-486E-B2B5-5CB3F355120E}"/>
              </a:ext>
            </a:extLst>
          </p:cNvPr>
          <p:cNvSpPr/>
          <p:nvPr/>
        </p:nvSpPr>
        <p:spPr>
          <a:xfrm rot="10800000" flipH="1">
            <a:off x="-6350" y="5780845"/>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cs typeface="B Kamran" pitchFamily="2" charset="-78"/>
            </a:endParaRPr>
          </a:p>
        </p:txBody>
      </p:sp>
      <p:sp>
        <p:nvSpPr>
          <p:cNvPr id="12" name="Oval 11">
            <a:extLst>
              <a:ext uri="{FF2B5EF4-FFF2-40B4-BE49-F238E27FC236}">
                <a16:creationId xmlns="" xmlns:a16="http://schemas.microsoft.com/office/drawing/2014/main" id="{A4625C4A-580F-4CE1-900D-5384D62FC738}"/>
              </a:ext>
            </a:extLst>
          </p:cNvPr>
          <p:cNvSpPr/>
          <p:nvPr/>
        </p:nvSpPr>
        <p:spPr>
          <a:xfrm>
            <a:off x="11002981" y="5762564"/>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cs typeface="B Kamran" pitchFamily="2" charset="-78"/>
            </a:endParaRPr>
          </a:p>
        </p:txBody>
      </p:sp>
      <p:sp>
        <p:nvSpPr>
          <p:cNvPr id="13" name="Slide Number Placeholder 419">
            <a:extLst>
              <a:ext uri="{FF2B5EF4-FFF2-40B4-BE49-F238E27FC236}">
                <a16:creationId xmlns="" xmlns:a16="http://schemas.microsoft.com/office/drawing/2014/main" id="{18858867-FC2C-4C08-8EFE-9EF718F9BEBD}"/>
              </a:ext>
            </a:extLst>
          </p:cNvPr>
          <p:cNvSpPr txBox="1">
            <a:spLocks/>
          </p:cNvSpPr>
          <p:nvPr/>
        </p:nvSpPr>
        <p:spPr>
          <a:xfrm>
            <a:off x="10941167" y="5910054"/>
            <a:ext cx="721919"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232C38"/>
                </a:solidFill>
                <a:cs typeface="B Kamran" pitchFamily="2" charset="-78"/>
              </a:rPr>
              <a:t>2</a:t>
            </a:r>
            <a:r>
              <a:rPr lang="en-US" sz="2400" b="1" dirty="0" smtClean="0">
                <a:solidFill>
                  <a:srgbClr val="232C38"/>
                </a:solidFill>
                <a:cs typeface="B Kamran" pitchFamily="2" charset="-78"/>
              </a:rPr>
              <a:t>/10</a:t>
            </a:r>
            <a:endParaRPr lang="en-US" sz="2400" b="1" dirty="0">
              <a:solidFill>
                <a:srgbClr val="232C38"/>
              </a:solidFill>
              <a:cs typeface="B Kamran" pitchFamily="2" charset="-78"/>
            </a:endParaRPr>
          </a:p>
        </p:txBody>
      </p:sp>
      <p:sp>
        <p:nvSpPr>
          <p:cNvPr id="19" name="Rectangle 18"/>
          <p:cNvSpPr/>
          <p:nvPr/>
        </p:nvSpPr>
        <p:spPr>
          <a:xfrm>
            <a:off x="9543927" y="321804"/>
            <a:ext cx="1459054" cy="1107996"/>
          </a:xfrm>
          <a:prstGeom prst="rect">
            <a:avLst/>
          </a:prstGeom>
        </p:spPr>
        <p:txBody>
          <a:bodyPr wrap="none">
            <a:spAutoFit/>
          </a:bodyPr>
          <a:lstStyle/>
          <a:p>
            <a:r>
              <a:rPr lang="fa-IR" sz="6600" b="1" dirty="0" smtClean="0">
                <a:solidFill>
                  <a:schemeClr val="accent3">
                    <a:lumMod val="75000"/>
                  </a:schemeClr>
                </a:solidFill>
                <a:cs typeface="B Kamran" pitchFamily="2" charset="-78"/>
              </a:rPr>
              <a:t>مقدمه</a:t>
            </a:r>
            <a:endParaRPr lang="fa-IR" sz="6600" b="1" dirty="0">
              <a:solidFill>
                <a:schemeClr val="accent3">
                  <a:lumMod val="75000"/>
                </a:schemeClr>
              </a:solidFill>
              <a:cs typeface="B Kamran" pitchFamily="2" charset="-78"/>
            </a:endParaRPr>
          </a:p>
        </p:txBody>
      </p:sp>
      <p:sp>
        <p:nvSpPr>
          <p:cNvPr id="22" name="Rectangle 21"/>
          <p:cNvSpPr/>
          <p:nvPr/>
        </p:nvSpPr>
        <p:spPr>
          <a:xfrm>
            <a:off x="1005874" y="1302664"/>
            <a:ext cx="10442433" cy="5016758"/>
          </a:xfrm>
          <a:prstGeom prst="rect">
            <a:avLst/>
          </a:prstGeom>
        </p:spPr>
        <p:txBody>
          <a:bodyPr wrap="square">
            <a:spAutoFit/>
          </a:bodyPr>
          <a:lstStyle/>
          <a:p>
            <a:pPr algn="just" rtl="1"/>
            <a:r>
              <a:rPr lang="fa-IR" sz="3200" b="1" dirty="0" smtClean="0">
                <a:latin typeface="Arial Unicode MS" panose="020B0604020202020204" pitchFamily="34" charset="-128"/>
                <a:ea typeface="Arial Unicode MS" panose="020B0604020202020204" pitchFamily="34" charset="-128"/>
                <a:cs typeface="B Kamran" pitchFamily="2" charset="-78"/>
              </a:rPr>
              <a:t>موانعی برای تشخیص این موارد وجود دارند از جمله:</a:t>
            </a:r>
          </a:p>
          <a:p>
            <a:pPr algn="just" rtl="1"/>
            <a:r>
              <a:rPr lang="fa-IR" sz="3200" b="1" dirty="0" smtClean="0">
                <a:latin typeface="Arial Unicode MS" panose="020B0604020202020204" pitchFamily="34" charset="-128"/>
                <a:ea typeface="Arial Unicode MS" panose="020B0604020202020204" pitchFamily="34" charset="-128"/>
                <a:cs typeface="B Kamran" pitchFamily="2" charset="-78"/>
              </a:rPr>
              <a:t>تعداد سوابق مشکوک در مقایسه با سوابق معمول بسیار کم است و همین موضوع باعث کاهش صحت سیستم های تشخیصی می شود.</a:t>
            </a:r>
          </a:p>
          <a:p>
            <a:pPr algn="just" rtl="1"/>
            <a:r>
              <a:rPr lang="fa-IR" sz="3200" b="1" dirty="0">
                <a:latin typeface="Arial Unicode MS" panose="020B0604020202020204" pitchFamily="34" charset="-128"/>
                <a:ea typeface="Arial Unicode MS" panose="020B0604020202020204" pitchFamily="34" charset="-128"/>
                <a:cs typeface="B Kamran" pitchFamily="2" charset="-78"/>
              </a:rPr>
              <a:t>هیچ قانون مشخصی برای بازپرداخت های شرکت های بیمه وجود </a:t>
            </a:r>
            <a:r>
              <a:rPr lang="fa-IR" sz="3200" b="1" dirty="0" smtClean="0">
                <a:latin typeface="Arial Unicode MS" panose="020B0604020202020204" pitchFamily="34" charset="-128"/>
                <a:ea typeface="Arial Unicode MS" panose="020B0604020202020204" pitchFamily="34" charset="-128"/>
                <a:cs typeface="B Kamran" pitchFamily="2" charset="-78"/>
              </a:rPr>
              <a:t>ندارد.</a:t>
            </a:r>
          </a:p>
          <a:p>
            <a:pPr algn="just" rtl="1"/>
            <a:r>
              <a:rPr lang="fa-IR" sz="3200" b="1" dirty="0" smtClean="0">
                <a:cs typeface="B Kamran" pitchFamily="2" charset="-78"/>
              </a:rPr>
              <a:t>تأثیر بیماری‌های </a:t>
            </a:r>
            <a:r>
              <a:rPr lang="fa-IR" sz="3200" b="1" dirty="0">
                <a:cs typeface="B Kamran" pitchFamily="2" charset="-78"/>
              </a:rPr>
              <a:t>همزمان مختلف، ویژگی‌های بیمار، </a:t>
            </a:r>
            <a:r>
              <a:rPr lang="fa-IR" sz="3200" b="1" dirty="0" smtClean="0">
                <a:cs typeface="B Kamran" pitchFamily="2" charset="-78"/>
              </a:rPr>
              <a:t>تشخیص پزشکان </a:t>
            </a:r>
            <a:r>
              <a:rPr lang="fa-IR" sz="3200" b="1" dirty="0">
                <a:cs typeface="B Kamran" pitchFamily="2" charset="-78"/>
              </a:rPr>
              <a:t>و </a:t>
            </a:r>
            <a:r>
              <a:rPr lang="fa-IR" sz="3200" b="1" dirty="0" smtClean="0">
                <a:cs typeface="B Kamran" pitchFamily="2" charset="-78"/>
              </a:rPr>
              <a:t>عوامل نویزی </a:t>
            </a:r>
            <a:r>
              <a:rPr lang="fa-IR" sz="3200" b="1" dirty="0">
                <a:cs typeface="B Kamran" pitchFamily="2" charset="-78"/>
              </a:rPr>
              <a:t>در </a:t>
            </a:r>
            <a:r>
              <a:rPr lang="fa-IR" sz="3200" b="1" dirty="0" smtClean="0">
                <a:cs typeface="B Kamran" pitchFamily="2" charset="-78"/>
              </a:rPr>
              <a:t>سوابق پزشکی بسیار پیچیده است.</a:t>
            </a:r>
          </a:p>
          <a:p>
            <a:pPr algn="just" rtl="1"/>
            <a:r>
              <a:rPr lang="fa-IR" sz="3200" b="1" dirty="0" smtClean="0">
                <a:cs typeface="B Kamran" pitchFamily="2" charset="-78"/>
              </a:rPr>
              <a:t>تغییرات </a:t>
            </a:r>
            <a:r>
              <a:rPr lang="fa-IR" sz="3200" b="1" dirty="0">
                <a:cs typeface="B Kamran" pitchFamily="2" charset="-78"/>
              </a:rPr>
              <a:t>مکرر در </a:t>
            </a:r>
            <a:r>
              <a:rPr lang="fa-IR" sz="3200" b="1" dirty="0" smtClean="0">
                <a:cs typeface="B Kamran" pitchFamily="2" charset="-78"/>
              </a:rPr>
              <a:t>داروهای مربوط به هر بیماری</a:t>
            </a:r>
            <a:r>
              <a:rPr lang="fa-IR" sz="3200" b="1" dirty="0">
                <a:cs typeface="B Kamran" pitchFamily="2" charset="-78"/>
              </a:rPr>
              <a:t>، </a:t>
            </a:r>
            <a:r>
              <a:rPr lang="fa-IR" sz="3200" b="1" dirty="0" smtClean="0">
                <a:cs typeface="B Kamran" pitchFamily="2" charset="-78"/>
              </a:rPr>
              <a:t>نیاز دارد تا </a:t>
            </a:r>
            <a:r>
              <a:rPr lang="fa-IR" sz="3200" b="1" dirty="0">
                <a:cs typeface="B Kamran" pitchFamily="2" charset="-78"/>
              </a:rPr>
              <a:t>منطق تشخیص ناهنجاری </a:t>
            </a:r>
            <a:r>
              <a:rPr lang="fa-IR" sz="3200" b="1" dirty="0" smtClean="0">
                <a:cs typeface="B Kamran" pitchFamily="2" charset="-78"/>
              </a:rPr>
              <a:t>به روز </a:t>
            </a:r>
            <a:r>
              <a:rPr lang="fa-IR" sz="3200" b="1" dirty="0">
                <a:cs typeface="B Kamran" pitchFamily="2" charset="-78"/>
              </a:rPr>
              <a:t>رسانی </a:t>
            </a:r>
            <a:r>
              <a:rPr lang="fa-IR" sz="3200" b="1" dirty="0" smtClean="0">
                <a:cs typeface="B Kamran" pitchFamily="2" charset="-78"/>
              </a:rPr>
              <a:t>شود.</a:t>
            </a:r>
          </a:p>
          <a:p>
            <a:pPr algn="just" rtl="1"/>
            <a:r>
              <a:rPr lang="fa-IR" sz="3200" b="1" dirty="0">
                <a:cs typeface="B Kamran" pitchFamily="2" charset="-78"/>
              </a:rPr>
              <a:t>پوشش دادن رفتارهای کلاهبرداری به‌روز دشوار است</a:t>
            </a:r>
            <a:r>
              <a:rPr lang="fa-IR" sz="3200" b="1" dirty="0" smtClean="0">
                <a:cs typeface="B Kamran" pitchFamily="2" charset="-78"/>
              </a:rPr>
              <a:t>.</a:t>
            </a:r>
            <a:endParaRPr lang="en-US" sz="3200" b="1" dirty="0">
              <a:cs typeface="B Kamran" pitchFamily="2" charset="-78"/>
            </a:endParaRPr>
          </a:p>
          <a:p>
            <a:pPr algn="just" rtl="1"/>
            <a:endParaRPr lang="fa-IR" sz="3200" b="1" dirty="0">
              <a:cs typeface="B Kamran" pitchFamily="2" charset="-78"/>
            </a:endParaRPr>
          </a:p>
        </p:txBody>
      </p:sp>
    </p:spTree>
    <p:extLst>
      <p:ext uri="{BB962C8B-B14F-4D97-AF65-F5344CB8AC3E}">
        <p14:creationId xmlns:p14="http://schemas.microsoft.com/office/powerpoint/2010/main" val="220712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B28729-4CC1-4806-96C3-AF4C11DDAA9D}" type="slidenum">
              <a:rPr lang="en-US" smtClean="0"/>
              <a:t>5</a:t>
            </a:fld>
            <a:endParaRPr lang="en-US"/>
          </a:p>
        </p:txBody>
      </p:sp>
      <p:sp>
        <p:nvSpPr>
          <p:cNvPr id="3" name="Oval 2">
            <a:extLst>
              <a:ext uri="{FF2B5EF4-FFF2-40B4-BE49-F238E27FC236}">
                <a16:creationId xmlns="" xmlns:a16="http://schemas.microsoft.com/office/drawing/2014/main" id="{A4625C4A-580F-4CE1-900D-5384D62FC738}"/>
              </a:ext>
            </a:extLst>
          </p:cNvPr>
          <p:cNvSpPr/>
          <p:nvPr/>
        </p:nvSpPr>
        <p:spPr>
          <a:xfrm>
            <a:off x="10973952" y="5789088"/>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4" name="Slide Number Placeholder 419">
            <a:extLst>
              <a:ext uri="{FF2B5EF4-FFF2-40B4-BE49-F238E27FC236}">
                <a16:creationId xmlns="" xmlns:a16="http://schemas.microsoft.com/office/drawing/2014/main" id="{18858867-FC2C-4C08-8EFE-9EF718F9BEBD}"/>
              </a:ext>
            </a:extLst>
          </p:cNvPr>
          <p:cNvSpPr txBox="1">
            <a:spLocks/>
          </p:cNvSpPr>
          <p:nvPr/>
        </p:nvSpPr>
        <p:spPr>
          <a:xfrm>
            <a:off x="10973952" y="5910054"/>
            <a:ext cx="616595"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rgbClr val="232C38"/>
                </a:solidFill>
              </a:rPr>
              <a:t>2/7</a:t>
            </a:r>
            <a:endParaRPr lang="en-US" sz="2400" dirty="0">
              <a:solidFill>
                <a:srgbClr val="232C38"/>
              </a:solidFill>
            </a:endParaRPr>
          </a:p>
        </p:txBody>
      </p:sp>
      <p:sp>
        <p:nvSpPr>
          <p:cNvPr id="7" name="Freeform: Shape 97">
            <a:extLst>
              <a:ext uri="{FF2B5EF4-FFF2-40B4-BE49-F238E27FC236}">
                <a16:creationId xmlns="" xmlns:a16="http://schemas.microsoft.com/office/drawing/2014/main" id="{CAC6F715-4623-4D9B-B35F-2DEA5B5D4B7C}"/>
              </a:ext>
            </a:extLst>
          </p:cNvPr>
          <p:cNvSpPr/>
          <p:nvPr/>
        </p:nvSpPr>
        <p:spPr>
          <a:xfrm rot="10800000">
            <a:off x="7949861" y="5283547"/>
            <a:ext cx="4238394"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84">
            <a:extLst>
              <a:ext uri="{FF2B5EF4-FFF2-40B4-BE49-F238E27FC236}">
                <a16:creationId xmlns="" xmlns:a16="http://schemas.microsoft.com/office/drawing/2014/main" id="{722FD350-E657-4D93-B19E-78BE5875DE68}"/>
              </a:ext>
            </a:extLst>
          </p:cNvPr>
          <p:cNvSpPr/>
          <p:nvPr/>
        </p:nvSpPr>
        <p:spPr>
          <a:xfrm>
            <a:off x="0" y="-1"/>
            <a:ext cx="3130266"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A4625C4A-580F-4CE1-900D-5384D62FC738}"/>
              </a:ext>
            </a:extLst>
          </p:cNvPr>
          <p:cNvSpPr/>
          <p:nvPr/>
        </p:nvSpPr>
        <p:spPr>
          <a:xfrm>
            <a:off x="11060657" y="5910054"/>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12" name="Slide Number Placeholder 419">
            <a:extLst>
              <a:ext uri="{FF2B5EF4-FFF2-40B4-BE49-F238E27FC236}">
                <a16:creationId xmlns="" xmlns:a16="http://schemas.microsoft.com/office/drawing/2014/main" id="{18858867-FC2C-4C08-8EFE-9EF718F9BEBD}"/>
              </a:ext>
            </a:extLst>
          </p:cNvPr>
          <p:cNvSpPr txBox="1">
            <a:spLocks/>
          </p:cNvSpPr>
          <p:nvPr/>
        </p:nvSpPr>
        <p:spPr>
          <a:xfrm>
            <a:off x="10973952" y="6062454"/>
            <a:ext cx="768995"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3</a:t>
            </a:r>
            <a:r>
              <a:rPr lang="en-US" sz="2400" dirty="0" smtClean="0">
                <a:solidFill>
                  <a:srgbClr val="232C38"/>
                </a:solidFill>
              </a:rPr>
              <a:t>/10</a:t>
            </a:r>
            <a:endParaRPr lang="en-US" sz="2400" dirty="0">
              <a:solidFill>
                <a:srgbClr val="232C38"/>
              </a:solidFill>
            </a:endParaRPr>
          </a:p>
        </p:txBody>
      </p:sp>
      <p:sp>
        <p:nvSpPr>
          <p:cNvPr id="13" name="Rectangle 12"/>
          <p:cNvSpPr/>
          <p:nvPr/>
        </p:nvSpPr>
        <p:spPr>
          <a:xfrm>
            <a:off x="8555856" y="342336"/>
            <a:ext cx="3187091" cy="1107996"/>
          </a:xfrm>
          <a:prstGeom prst="rect">
            <a:avLst/>
          </a:prstGeom>
        </p:spPr>
        <p:txBody>
          <a:bodyPr wrap="none">
            <a:spAutoFit/>
          </a:bodyPr>
          <a:lstStyle/>
          <a:p>
            <a:r>
              <a:rPr lang="fa-IR" sz="6600" b="1" dirty="0" smtClean="0">
                <a:solidFill>
                  <a:schemeClr val="accent3">
                    <a:lumMod val="75000"/>
                  </a:schemeClr>
                </a:solidFill>
                <a:cs typeface="B Kamran" pitchFamily="2" charset="-78"/>
              </a:rPr>
              <a:t>کارهای مرتبط</a:t>
            </a:r>
            <a:endParaRPr lang="fa-IR" sz="6600" b="1" dirty="0">
              <a:solidFill>
                <a:schemeClr val="accent3">
                  <a:lumMod val="75000"/>
                </a:schemeClr>
              </a:solidFill>
              <a:cs typeface="B Kamran" pitchFamily="2" charset="-78"/>
            </a:endParaRPr>
          </a:p>
        </p:txBody>
      </p:sp>
      <p:sp>
        <p:nvSpPr>
          <p:cNvPr id="9" name="Oval 8"/>
          <p:cNvSpPr/>
          <p:nvPr/>
        </p:nvSpPr>
        <p:spPr>
          <a:xfrm>
            <a:off x="1538178" y="337255"/>
            <a:ext cx="2260600" cy="11176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0" name="Oval 9"/>
          <p:cNvSpPr/>
          <p:nvPr/>
        </p:nvSpPr>
        <p:spPr>
          <a:xfrm>
            <a:off x="1144478" y="1454854"/>
            <a:ext cx="3048000" cy="116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4" name="Oval 13"/>
          <p:cNvSpPr/>
          <p:nvPr/>
        </p:nvSpPr>
        <p:spPr>
          <a:xfrm>
            <a:off x="384727" y="2491171"/>
            <a:ext cx="2152406" cy="12496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7" name="Title 2">
            <a:extLst>
              <a:ext uri="{FF2B5EF4-FFF2-40B4-BE49-F238E27FC236}">
                <a16:creationId xmlns="" xmlns:a16="http://schemas.microsoft.com/office/drawing/2014/main" id="{11747F0E-294D-4C0F-B098-38AA196ED76D}"/>
              </a:ext>
            </a:extLst>
          </p:cNvPr>
          <p:cNvSpPr txBox="1">
            <a:spLocks/>
          </p:cNvSpPr>
          <p:nvPr/>
        </p:nvSpPr>
        <p:spPr>
          <a:xfrm>
            <a:off x="384727" y="2704532"/>
            <a:ext cx="2284979" cy="10769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smtClean="0">
                <a:solidFill>
                  <a:schemeClr val="accent3">
                    <a:lumMod val="75000"/>
                  </a:schemeClr>
                </a:solidFill>
                <a:latin typeface="Arabic Typesetting" pitchFamily="66" charset="-78"/>
                <a:cs typeface="Arabic Typesetting" pitchFamily="66" charset="-78"/>
              </a:rPr>
              <a:t>supervised </a:t>
            </a:r>
            <a:r>
              <a:rPr lang="en-US" sz="2800" dirty="0">
                <a:solidFill>
                  <a:schemeClr val="accent3">
                    <a:lumMod val="75000"/>
                  </a:schemeClr>
                </a:solidFill>
                <a:latin typeface="Arabic Typesetting" pitchFamily="66" charset="-78"/>
                <a:cs typeface="Arabic Typesetting" pitchFamily="66" charset="-78"/>
              </a:rPr>
              <a:t>learning </a:t>
            </a:r>
            <a:r>
              <a:rPr lang="en-US" sz="2800" dirty="0" smtClean="0">
                <a:solidFill>
                  <a:schemeClr val="accent3">
                    <a:lumMod val="75000"/>
                  </a:schemeClr>
                </a:solidFill>
                <a:latin typeface="Arabic Typesetting" pitchFamily="66" charset="-78"/>
                <a:cs typeface="Arabic Typesetting" pitchFamily="66" charset="-78"/>
              </a:rPr>
              <a:t> method</a:t>
            </a:r>
            <a:endParaRPr lang="en-US" sz="2800" dirty="0">
              <a:solidFill>
                <a:schemeClr val="accent3">
                  <a:lumMod val="75000"/>
                </a:schemeClr>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18" name="Title 2">
            <a:extLst>
              <a:ext uri="{FF2B5EF4-FFF2-40B4-BE49-F238E27FC236}">
                <a16:creationId xmlns="" xmlns:a16="http://schemas.microsoft.com/office/drawing/2014/main" id="{11747F0E-294D-4C0F-B098-38AA196ED76D}"/>
              </a:ext>
            </a:extLst>
          </p:cNvPr>
          <p:cNvSpPr txBox="1">
            <a:spLocks/>
          </p:cNvSpPr>
          <p:nvPr/>
        </p:nvSpPr>
        <p:spPr>
          <a:xfrm>
            <a:off x="1426418" y="337255"/>
            <a:ext cx="2636010" cy="177626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smtClean="0">
                <a:solidFill>
                  <a:schemeClr val="tx1">
                    <a:lumMod val="75000"/>
                    <a:lumOff val="25000"/>
                  </a:schemeClr>
                </a:solidFill>
                <a:latin typeface="Arabic Typesetting" panose="03020402040406030203" pitchFamily="66" charset="-78"/>
                <a:cs typeface="Arabic Typesetting" panose="03020402040406030203" pitchFamily="66" charset="-78"/>
              </a:rPr>
              <a:t>healthcare </a:t>
            </a:r>
            <a:r>
              <a:rPr lang="en-US" sz="2800" dirty="0">
                <a:solidFill>
                  <a:schemeClr val="tx1">
                    <a:lumMod val="75000"/>
                    <a:lumOff val="25000"/>
                  </a:schemeClr>
                </a:solidFill>
                <a:latin typeface="Arabic Typesetting" panose="03020402040406030203" pitchFamily="66" charset="-78"/>
                <a:cs typeface="Arabic Typesetting" panose="03020402040406030203" pitchFamily="66" charset="-78"/>
              </a:rPr>
              <a:t>anomaly </a:t>
            </a:r>
            <a:r>
              <a:rPr lang="en-US" sz="2800" dirty="0" smtClean="0">
                <a:solidFill>
                  <a:schemeClr val="tx1">
                    <a:lumMod val="75000"/>
                    <a:lumOff val="25000"/>
                  </a:schemeClr>
                </a:solidFill>
                <a:latin typeface="Arabic Typesetting" panose="03020402040406030203" pitchFamily="66" charset="-78"/>
                <a:cs typeface="Arabic Typesetting" panose="03020402040406030203" pitchFamily="66" charset="-78"/>
              </a:rPr>
              <a:t>detection</a:t>
            </a:r>
          </a:p>
          <a:p>
            <a:pPr rtl="1"/>
            <a:endParaRPr lang="en-US" sz="2800" dirty="0">
              <a:solidFill>
                <a:schemeClr val="bg1"/>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19" name="Title 2">
            <a:extLst>
              <a:ext uri="{FF2B5EF4-FFF2-40B4-BE49-F238E27FC236}">
                <a16:creationId xmlns="" xmlns:a16="http://schemas.microsoft.com/office/drawing/2014/main" id="{11747F0E-294D-4C0F-B098-38AA196ED76D}"/>
              </a:ext>
            </a:extLst>
          </p:cNvPr>
          <p:cNvSpPr txBox="1">
            <a:spLocks/>
          </p:cNvSpPr>
          <p:nvPr/>
        </p:nvSpPr>
        <p:spPr>
          <a:xfrm>
            <a:off x="1525988" y="1500574"/>
            <a:ext cx="2284979" cy="10769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smtClean="0">
                <a:solidFill>
                  <a:schemeClr val="bg1">
                    <a:lumMod val="95000"/>
                  </a:schemeClr>
                </a:solidFill>
                <a:latin typeface="Arabic Typesetting" pitchFamily="66" charset="-78"/>
                <a:cs typeface="Arabic Typesetting" pitchFamily="66" charset="-78"/>
              </a:rPr>
              <a:t>Machine learning</a:t>
            </a:r>
            <a:endParaRPr lang="en-US" sz="2800" dirty="0">
              <a:solidFill>
                <a:schemeClr val="bg1">
                  <a:lumMod val="95000"/>
                </a:schemeClr>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20" name="Oval 19"/>
          <p:cNvSpPr/>
          <p:nvPr/>
        </p:nvSpPr>
        <p:spPr>
          <a:xfrm>
            <a:off x="3026327" y="2450531"/>
            <a:ext cx="2152406" cy="12496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21" name="Title 2">
            <a:extLst>
              <a:ext uri="{FF2B5EF4-FFF2-40B4-BE49-F238E27FC236}">
                <a16:creationId xmlns="" xmlns:a16="http://schemas.microsoft.com/office/drawing/2014/main" id="{11747F0E-294D-4C0F-B098-38AA196ED76D}"/>
              </a:ext>
            </a:extLst>
          </p:cNvPr>
          <p:cNvSpPr txBox="1">
            <a:spLocks/>
          </p:cNvSpPr>
          <p:nvPr/>
        </p:nvSpPr>
        <p:spPr>
          <a:xfrm>
            <a:off x="2897813" y="2663892"/>
            <a:ext cx="2497846" cy="107695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smtClean="0">
                <a:solidFill>
                  <a:schemeClr val="accent3">
                    <a:lumMod val="75000"/>
                  </a:schemeClr>
                </a:solidFill>
                <a:latin typeface="Arabic Typesetting" pitchFamily="66" charset="-78"/>
                <a:cs typeface="Arabic Typesetting" pitchFamily="66" charset="-78"/>
              </a:rPr>
              <a:t>unsupervised </a:t>
            </a:r>
            <a:r>
              <a:rPr lang="en-US" sz="2800" dirty="0">
                <a:solidFill>
                  <a:schemeClr val="accent3">
                    <a:lumMod val="75000"/>
                  </a:schemeClr>
                </a:solidFill>
                <a:latin typeface="Arabic Typesetting" pitchFamily="66" charset="-78"/>
                <a:cs typeface="Arabic Typesetting" pitchFamily="66" charset="-78"/>
              </a:rPr>
              <a:t>learning </a:t>
            </a:r>
            <a:r>
              <a:rPr lang="en-US" sz="2800" dirty="0" smtClean="0">
                <a:solidFill>
                  <a:schemeClr val="accent3">
                    <a:lumMod val="75000"/>
                  </a:schemeClr>
                </a:solidFill>
                <a:latin typeface="Arabic Typesetting" pitchFamily="66" charset="-78"/>
                <a:cs typeface="Arabic Typesetting" pitchFamily="66" charset="-78"/>
              </a:rPr>
              <a:t> method</a:t>
            </a:r>
            <a:endParaRPr lang="en-US" sz="2800" dirty="0">
              <a:solidFill>
                <a:schemeClr val="accent3">
                  <a:lumMod val="75000"/>
                </a:schemeClr>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22" name="Rectangle 21"/>
          <p:cNvSpPr/>
          <p:nvPr/>
        </p:nvSpPr>
        <p:spPr>
          <a:xfrm>
            <a:off x="1005874" y="1302664"/>
            <a:ext cx="10442433" cy="4524315"/>
          </a:xfrm>
          <a:prstGeom prst="rect">
            <a:avLst/>
          </a:prstGeom>
        </p:spPr>
        <p:txBody>
          <a:bodyPr wrap="square">
            <a:spAutoFit/>
          </a:bodyPr>
          <a:lstStyle/>
          <a:p>
            <a:pPr algn="just" rtl="1"/>
            <a:r>
              <a:rPr lang="en-US" sz="3200" b="1" dirty="0">
                <a:solidFill>
                  <a:schemeClr val="accent5">
                    <a:lumMod val="50000"/>
                  </a:schemeClr>
                </a:solidFill>
                <a:latin typeface="Arabic Typesetting" pitchFamily="66" charset="-78"/>
                <a:ea typeface="Arial Unicode MS" panose="020B0604020202020204" pitchFamily="34" charset="-128"/>
                <a:cs typeface="B Kamran" pitchFamily="2" charset="-78"/>
              </a:rPr>
              <a:t>s</a:t>
            </a:r>
            <a:r>
              <a:rPr lang="en-US"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upervised</a:t>
            </a:r>
            <a:r>
              <a:rPr lang="fa-IR"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a:t>
            </a:r>
          </a:p>
          <a:p>
            <a:pPr marL="457200" indent="-457200" algn="just" rtl="1">
              <a:buFont typeface="Arial" pitchFamily="34" charset="0"/>
              <a:buChar char="•"/>
            </a:pPr>
            <a:r>
              <a:rPr lang="fa-IR"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تشخیص ناهنجاری برای سوابق بیماران دیابتی</a:t>
            </a:r>
          </a:p>
          <a:p>
            <a:pPr algn="just" rtl="1"/>
            <a:r>
              <a:rPr lang="fa-IR" sz="3200" b="1" dirty="0" smtClean="0">
                <a:solidFill>
                  <a:schemeClr val="accent3">
                    <a:lumMod val="75000"/>
                  </a:schemeClr>
                </a:solidFill>
                <a:latin typeface="Arabic Typesetting" pitchFamily="66" charset="-78"/>
                <a:ea typeface="Arial Unicode MS" panose="020B0604020202020204" pitchFamily="34" charset="-128"/>
                <a:cs typeface="B Kamran" pitchFamily="2" charset="-78"/>
              </a:rPr>
              <a:t>درخت تصمیم   9 ویژگی   صحت 99%</a:t>
            </a:r>
          </a:p>
          <a:p>
            <a:pPr marL="457200" indent="-457200" algn="just" rtl="1">
              <a:buFont typeface="Arial" pitchFamily="34" charset="0"/>
              <a:buChar char="•"/>
            </a:pPr>
            <a:r>
              <a:rPr lang="fa-IR"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تشخیص ناهنجاری های مربوط به اطلاعات بیمه</a:t>
            </a:r>
          </a:p>
          <a:p>
            <a:pPr algn="just" rtl="1"/>
            <a:r>
              <a:rPr lang="fa-IR"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 </a:t>
            </a:r>
            <a:r>
              <a:rPr lang="en-US" sz="3200" b="1" dirty="0" smtClean="0">
                <a:solidFill>
                  <a:schemeClr val="accent3">
                    <a:lumMod val="75000"/>
                  </a:schemeClr>
                </a:solidFill>
                <a:latin typeface="Arabic Typesetting" pitchFamily="66" charset="-78"/>
                <a:ea typeface="Arial Unicode MS" panose="020B0604020202020204" pitchFamily="34" charset="-128"/>
                <a:cs typeface="B Kamran" pitchFamily="2" charset="-78"/>
              </a:rPr>
              <a:t>Bayesian network</a:t>
            </a:r>
            <a:r>
              <a:rPr lang="fa-IR"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   </a:t>
            </a:r>
            <a:r>
              <a:rPr lang="fa-IR" sz="3200" b="1" dirty="0" smtClean="0">
                <a:solidFill>
                  <a:schemeClr val="accent3">
                    <a:lumMod val="75000"/>
                  </a:schemeClr>
                </a:solidFill>
                <a:latin typeface="Arabic Typesetting" pitchFamily="66" charset="-78"/>
                <a:ea typeface="Arial Unicode MS" panose="020B0604020202020204" pitchFamily="34" charset="-128"/>
                <a:cs typeface="B Kamran" pitchFamily="2" charset="-78"/>
              </a:rPr>
              <a:t>داده ساختگی</a:t>
            </a:r>
          </a:p>
          <a:p>
            <a:pPr algn="just" rtl="1"/>
            <a:r>
              <a:rPr lang="en-US" sz="3200" b="1" dirty="0" smtClean="0">
                <a:solidFill>
                  <a:schemeClr val="accent5">
                    <a:lumMod val="50000"/>
                  </a:schemeClr>
                </a:solidFill>
                <a:latin typeface="Arabic Typesetting" pitchFamily="66" charset="-78"/>
                <a:ea typeface="Arial Unicode MS" panose="020B0604020202020204" pitchFamily="34" charset="-128"/>
                <a:cs typeface="B Kamran" pitchFamily="2" charset="-78"/>
              </a:rPr>
              <a:t>unsupervised</a:t>
            </a:r>
            <a:r>
              <a:rPr lang="fa-IR" sz="3200" b="1" dirty="0">
                <a:solidFill>
                  <a:schemeClr val="accent5">
                    <a:lumMod val="50000"/>
                  </a:schemeClr>
                </a:solidFill>
                <a:latin typeface="Arabic Typesetting" pitchFamily="66" charset="-78"/>
                <a:ea typeface="Arial Unicode MS" panose="020B0604020202020204" pitchFamily="34" charset="-128"/>
                <a:cs typeface="B Kamran" pitchFamily="2" charset="-78"/>
              </a:rPr>
              <a:t>:</a:t>
            </a:r>
          </a:p>
          <a:p>
            <a:pPr marL="457200" indent="-457200" algn="just" rtl="1">
              <a:buFont typeface="Arial" pitchFamily="34" charset="0"/>
              <a:buChar char="•"/>
            </a:pPr>
            <a:r>
              <a:rPr lang="fa-IR" sz="3200" b="1" dirty="0">
                <a:solidFill>
                  <a:schemeClr val="accent5">
                    <a:lumMod val="50000"/>
                  </a:schemeClr>
                </a:solidFill>
                <a:latin typeface="Arabic Typesetting" pitchFamily="66" charset="-78"/>
                <a:ea typeface="Arial Unicode MS" panose="020B0604020202020204" pitchFamily="34" charset="-128"/>
                <a:cs typeface="B Kamran" pitchFamily="2" charset="-78"/>
              </a:rPr>
              <a:t>تشخیص ناهنجاری </a:t>
            </a:r>
            <a:r>
              <a:rPr lang="fa-IR" sz="3200" b="1" dirty="0" smtClean="0">
                <a:solidFill>
                  <a:schemeClr val="accent5">
                    <a:lumMod val="50000"/>
                  </a:schemeClr>
                </a:solidFill>
                <a:cs typeface="B Kamran" pitchFamily="2" charset="-78"/>
              </a:rPr>
              <a:t>سوابق </a:t>
            </a:r>
            <a:r>
              <a:rPr lang="fa-IR" sz="3200" b="1" dirty="0">
                <a:solidFill>
                  <a:schemeClr val="accent5">
                    <a:lumMod val="50000"/>
                  </a:schemeClr>
                </a:solidFill>
                <a:cs typeface="B Kamran" pitchFamily="2" charset="-78"/>
              </a:rPr>
              <a:t>سرپایی </a:t>
            </a:r>
            <a:r>
              <a:rPr lang="fa-IR" sz="3200" b="1" dirty="0" smtClean="0">
                <a:solidFill>
                  <a:schemeClr val="accent5">
                    <a:lumMod val="50000"/>
                  </a:schemeClr>
                </a:solidFill>
                <a:cs typeface="B Kamran" pitchFamily="2" charset="-78"/>
              </a:rPr>
              <a:t>دندانپزشکی</a:t>
            </a:r>
            <a:r>
              <a:rPr lang="fa-IR" sz="3200" b="1" dirty="0" smtClean="0">
                <a:solidFill>
                  <a:schemeClr val="accent5">
                    <a:lumMod val="75000"/>
                  </a:schemeClr>
                </a:solidFill>
                <a:cs typeface="B Kamran" pitchFamily="2" charset="-78"/>
              </a:rPr>
              <a:t> </a:t>
            </a:r>
          </a:p>
          <a:p>
            <a:pPr algn="just" rtl="1"/>
            <a:r>
              <a:rPr lang="fa-IR" sz="3200" b="1" dirty="0" smtClean="0">
                <a:solidFill>
                  <a:schemeClr val="accent3">
                    <a:lumMod val="75000"/>
                  </a:schemeClr>
                </a:solidFill>
                <a:cs typeface="B Kamran" pitchFamily="2" charset="-78"/>
              </a:rPr>
              <a:t>داده های </a:t>
            </a:r>
            <a:r>
              <a:rPr lang="fa-IR" sz="3200" b="1" dirty="0">
                <a:solidFill>
                  <a:schemeClr val="accent3">
                    <a:lumMod val="75000"/>
                  </a:schemeClr>
                </a:solidFill>
                <a:cs typeface="B Kamran" pitchFamily="2" charset="-78"/>
              </a:rPr>
              <a:t>پرت </a:t>
            </a:r>
            <a:r>
              <a:rPr lang="fa-IR" sz="3200" b="1" dirty="0" smtClean="0">
                <a:solidFill>
                  <a:schemeClr val="accent3">
                    <a:lumMod val="75000"/>
                  </a:schemeClr>
                </a:solidFill>
                <a:cs typeface="B Kamran" pitchFamily="2" charset="-78"/>
              </a:rPr>
              <a:t>محلی</a:t>
            </a:r>
            <a:endParaRPr lang="fa-IR" sz="3200" b="1" dirty="0" smtClean="0">
              <a:solidFill>
                <a:schemeClr val="accent3">
                  <a:lumMod val="75000"/>
                </a:schemeClr>
              </a:solidFill>
              <a:latin typeface="Arabic Typesetting" pitchFamily="66" charset="-78"/>
              <a:cs typeface="B Kamran" pitchFamily="2" charset="-78"/>
            </a:endParaRPr>
          </a:p>
          <a:p>
            <a:pPr marL="457200" indent="-457200" algn="just" rtl="1">
              <a:buFont typeface="Arial" pitchFamily="34" charset="0"/>
              <a:buChar char="•"/>
            </a:pPr>
            <a:r>
              <a:rPr lang="fa-IR" sz="3200" b="1" dirty="0">
                <a:solidFill>
                  <a:schemeClr val="accent5">
                    <a:lumMod val="50000"/>
                  </a:schemeClr>
                </a:solidFill>
                <a:cs typeface="B Kamran" pitchFamily="2" charset="-78"/>
              </a:rPr>
              <a:t>شناسایی داده های غیرعادی تراکنش های بیمه پزشکی</a:t>
            </a:r>
            <a:endParaRPr lang="fa-IR" sz="3200" b="1" dirty="0" smtClean="0">
              <a:solidFill>
                <a:schemeClr val="accent5">
                  <a:lumMod val="50000"/>
                </a:schemeClr>
              </a:solidFill>
              <a:cs typeface="B Kamran" pitchFamily="2" charset="-78"/>
            </a:endParaRPr>
          </a:p>
        </p:txBody>
      </p:sp>
      <p:sp>
        <p:nvSpPr>
          <p:cNvPr id="16" name="Rectangle 15"/>
          <p:cNvSpPr/>
          <p:nvPr/>
        </p:nvSpPr>
        <p:spPr>
          <a:xfrm>
            <a:off x="510306" y="3740851"/>
            <a:ext cx="1832219" cy="237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24" name="Title 2">
            <a:extLst>
              <a:ext uri="{FF2B5EF4-FFF2-40B4-BE49-F238E27FC236}">
                <a16:creationId xmlns="" xmlns:a16="http://schemas.microsoft.com/office/drawing/2014/main" id="{11747F0E-294D-4C0F-B098-38AA196ED76D}"/>
              </a:ext>
            </a:extLst>
          </p:cNvPr>
          <p:cNvSpPr txBox="1">
            <a:spLocks/>
          </p:cNvSpPr>
          <p:nvPr/>
        </p:nvSpPr>
        <p:spPr>
          <a:xfrm>
            <a:off x="283927" y="3781491"/>
            <a:ext cx="2284979" cy="248868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smtClean="0">
                <a:solidFill>
                  <a:srgbClr val="00895B"/>
                </a:solidFill>
                <a:latin typeface="Arabic Typesetting" pitchFamily="66" charset="-78"/>
                <a:cs typeface="Arabic Typesetting" pitchFamily="66" charset="-78"/>
              </a:rPr>
              <a:t>KNN</a:t>
            </a:r>
          </a:p>
          <a:p>
            <a:pPr rtl="1"/>
            <a:r>
              <a:rPr lang="en-US" sz="2800" dirty="0" smtClean="0">
                <a:solidFill>
                  <a:srgbClr val="00895B"/>
                </a:solidFill>
                <a:latin typeface="Arabic Typesetting" pitchFamily="66" charset="-78"/>
                <a:ea typeface="Arial Unicode MS" panose="020B0604020202020204" pitchFamily="34" charset="-128"/>
                <a:cs typeface="Arabic Typesetting" pitchFamily="66" charset="-78"/>
              </a:rPr>
              <a:t>SVM</a:t>
            </a:r>
          </a:p>
          <a:p>
            <a:pPr rtl="1"/>
            <a:r>
              <a:rPr lang="en-US" sz="2800" dirty="0" smtClean="0">
                <a:solidFill>
                  <a:srgbClr val="00895B"/>
                </a:solidFill>
                <a:latin typeface="Arabic Typesetting" pitchFamily="66" charset="-78"/>
                <a:ea typeface="Arial Unicode MS" panose="020B0604020202020204" pitchFamily="34" charset="-128"/>
                <a:cs typeface="Arabic Typesetting" pitchFamily="66" charset="-78"/>
              </a:rPr>
              <a:t>Genetic algorithm</a:t>
            </a:r>
          </a:p>
          <a:p>
            <a:pPr rtl="1"/>
            <a:r>
              <a:rPr lang="en-US" sz="2800" dirty="0" smtClean="0">
                <a:solidFill>
                  <a:srgbClr val="00895B"/>
                </a:solidFill>
                <a:latin typeface="Arabic Typesetting" pitchFamily="66" charset="-78"/>
                <a:ea typeface="Arial Unicode MS" panose="020B0604020202020204" pitchFamily="34" charset="-128"/>
                <a:cs typeface="Arabic Typesetting" pitchFamily="66" charset="-78"/>
              </a:rPr>
              <a:t>Decision tree</a:t>
            </a:r>
          </a:p>
          <a:p>
            <a:pPr rtl="1"/>
            <a:r>
              <a:rPr lang="en-US" sz="2800" dirty="0" smtClean="0">
                <a:solidFill>
                  <a:srgbClr val="00895B"/>
                </a:solidFill>
                <a:latin typeface="Arabic Typesetting" pitchFamily="66" charset="-78"/>
                <a:ea typeface="Arial Unicode MS" panose="020B0604020202020204" pitchFamily="34" charset="-128"/>
                <a:cs typeface="Arabic Typesetting" pitchFamily="66" charset="-78"/>
              </a:rPr>
              <a:t>ANN</a:t>
            </a:r>
            <a:endParaRPr lang="en-US" sz="2800" dirty="0">
              <a:solidFill>
                <a:srgbClr val="00895B"/>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27" name="Title 2">
            <a:extLst>
              <a:ext uri="{FF2B5EF4-FFF2-40B4-BE49-F238E27FC236}">
                <a16:creationId xmlns="" xmlns:a16="http://schemas.microsoft.com/office/drawing/2014/main" id="{11747F0E-294D-4C0F-B098-38AA196ED76D}"/>
              </a:ext>
            </a:extLst>
          </p:cNvPr>
          <p:cNvSpPr txBox="1">
            <a:spLocks/>
          </p:cNvSpPr>
          <p:nvPr/>
        </p:nvSpPr>
        <p:spPr>
          <a:xfrm>
            <a:off x="2960040" y="3557568"/>
            <a:ext cx="2284979" cy="248868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rtl="1"/>
            <a:r>
              <a:rPr lang="en-US" sz="2800" dirty="0">
                <a:solidFill>
                  <a:srgbClr val="00895B"/>
                </a:solidFill>
                <a:latin typeface="Arabic Typesetting" pitchFamily="66" charset="-78"/>
                <a:cs typeface="Arabic Typesetting" pitchFamily="66" charset="-78"/>
              </a:rPr>
              <a:t>K-means </a:t>
            </a:r>
          </a:p>
          <a:p>
            <a:pPr rtl="1"/>
            <a:r>
              <a:rPr lang="en-US" sz="2800" dirty="0" err="1" smtClean="0">
                <a:solidFill>
                  <a:srgbClr val="00895B"/>
                </a:solidFill>
                <a:latin typeface="Arabic Typesetting" pitchFamily="66" charset="-78"/>
                <a:cs typeface="Arabic Typesetting" pitchFamily="66" charset="-78"/>
              </a:rPr>
              <a:t>Db</a:t>
            </a:r>
            <a:r>
              <a:rPr lang="en-US" sz="2800" dirty="0" smtClean="0">
                <a:solidFill>
                  <a:srgbClr val="00895B"/>
                </a:solidFill>
                <a:latin typeface="Arabic Typesetting" pitchFamily="66" charset="-78"/>
                <a:cs typeface="Arabic Typesetting" pitchFamily="66" charset="-78"/>
              </a:rPr>
              <a:t>-scan</a:t>
            </a:r>
          </a:p>
          <a:p>
            <a:pPr rtl="1"/>
            <a:r>
              <a:rPr lang="en-US" sz="2800" dirty="0">
                <a:solidFill>
                  <a:srgbClr val="00895B"/>
                </a:solidFill>
                <a:latin typeface="Arabic Typesetting" pitchFamily="66" charset="-78"/>
                <a:cs typeface="Arabic Typesetting" pitchFamily="66" charset="-78"/>
              </a:rPr>
              <a:t>isolation forest</a:t>
            </a:r>
            <a:endParaRPr lang="en-US" sz="2800" dirty="0">
              <a:solidFill>
                <a:srgbClr val="00895B"/>
              </a:solidFill>
              <a:latin typeface="Arabic Typesetting" panose="03020402040406030203" pitchFamily="66" charset="-78"/>
              <a:ea typeface="Arial Unicode MS" panose="020B0604020202020204" pitchFamily="34" charset="-128"/>
              <a:cs typeface="Arabic Typesetting" panose="03020402040406030203" pitchFamily="66" charset="-78"/>
            </a:endParaRPr>
          </a:p>
        </p:txBody>
      </p:sp>
      <p:sp>
        <p:nvSpPr>
          <p:cNvPr id="28" name="Rectangle 27"/>
          <p:cNvSpPr/>
          <p:nvPr/>
        </p:nvSpPr>
        <p:spPr>
          <a:xfrm>
            <a:off x="3186420" y="3711823"/>
            <a:ext cx="1832219" cy="2378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0611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74">
            <a:extLst>
              <a:ext uri="{FF2B5EF4-FFF2-40B4-BE49-F238E27FC236}">
                <a16:creationId xmlns="" xmlns:a16="http://schemas.microsoft.com/office/drawing/2014/main" id="{A93A7223-AA12-441B-9F76-AC2D8476C0D4}"/>
              </a:ext>
            </a:extLst>
          </p:cNvPr>
          <p:cNvSpPr/>
          <p:nvPr/>
        </p:nvSpPr>
        <p:spPr>
          <a:xfrm rot="10800000" flipH="1">
            <a:off x="0" y="5798852"/>
            <a:ext cx="3356617" cy="1077154"/>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 xmlns:a16="http://schemas.microsoft.com/office/drawing/2014/main" id="{A4625C4A-580F-4CE1-900D-5384D62FC738}"/>
              </a:ext>
            </a:extLst>
          </p:cNvPr>
          <p:cNvSpPr/>
          <p:nvPr/>
        </p:nvSpPr>
        <p:spPr>
          <a:xfrm>
            <a:off x="10995727" y="5798852"/>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5"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91777" y="5939082"/>
            <a:ext cx="742313"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4</a:t>
            </a:r>
            <a:r>
              <a:rPr lang="en-US" sz="2400" dirty="0" smtClean="0">
                <a:solidFill>
                  <a:srgbClr val="232C38"/>
                </a:solidFill>
              </a:rPr>
              <a:t>/10</a:t>
            </a:r>
            <a:endParaRPr lang="en-US" sz="2400" dirty="0">
              <a:solidFill>
                <a:srgbClr val="232C38"/>
              </a:solidFill>
            </a:endParaRPr>
          </a:p>
        </p:txBody>
      </p:sp>
      <p:sp>
        <p:nvSpPr>
          <p:cNvPr id="12"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3"/>
          <p:cNvSpPr>
            <a:spLocks noChangeArrowheads="1"/>
          </p:cNvSpPr>
          <p:nvPr/>
        </p:nvSpPr>
        <p:spPr bwMode="auto">
          <a:xfrm>
            <a:off x="0" y="3384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0" y="485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sz="1100" b="0" i="0" u="none" strike="noStrike" cap="none" normalizeH="0" baseline="0" smtClean="0">
                <a:ln>
                  <a:noFill/>
                </a:ln>
                <a:solidFill>
                  <a:schemeClr val="tx1"/>
                </a:solidFill>
                <a:effectLst/>
                <a:latin typeface="Calibri" pitchFamily="34" charset="0"/>
                <a:ea typeface="Calibri" pitchFamily="34" charset="0"/>
                <a:cs typeface="Arial" pitchFamily="34" charset="0"/>
              </a:rPr>
              <a:t>  </a:t>
            </a: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0" y="922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fa-IR" sz="1100" b="0" i="0" u="none" strike="noStrike" cap="none" normalizeH="0" baseline="0" smtClean="0">
                <a:ln>
                  <a:noFill/>
                </a:ln>
                <a:solidFill>
                  <a:schemeClr val="tx1"/>
                </a:solidFill>
                <a:effectLst/>
                <a:latin typeface="Calibri" pitchFamily="34" charset="0"/>
                <a:ea typeface="Calibri" pitchFamily="34" charset="0"/>
                <a:cs typeface="Arial" pitchFamily="34" charset="0"/>
              </a:rPr>
              <a:t>  </a:t>
            </a: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0" y="10706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7"/>
          <p:cNvSpPr>
            <a:spLocks noChangeArrowheads="1"/>
          </p:cNvSpPr>
          <p:nvPr/>
        </p:nvSpPr>
        <p:spPr bwMode="auto">
          <a:xfrm>
            <a:off x="0" y="13646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smtClean="0">
              <a:ln>
                <a:noFill/>
              </a:ln>
              <a:solidFill>
                <a:schemeClr val="tx1"/>
              </a:solidFill>
              <a:effectLst/>
              <a:latin typeface="Arial" pitchFamily="34" charset="0"/>
              <a:cs typeface="Arial" pitchFamily="34" charset="0"/>
            </a:endParaRPr>
          </a:p>
        </p:txBody>
      </p:sp>
      <p:pic>
        <p:nvPicPr>
          <p:cNvPr id="18" name="Picture 17"/>
          <p:cNvPicPr/>
          <p:nvPr/>
        </p:nvPicPr>
        <p:blipFill rotWithShape="1">
          <a:blip r:embed="rId2"/>
          <a:srcRect l="35385" t="20545" r="19198" b="29262"/>
          <a:stretch/>
        </p:blipFill>
        <p:spPr bwMode="auto">
          <a:xfrm>
            <a:off x="364648" y="3065812"/>
            <a:ext cx="5049519" cy="2733040"/>
          </a:xfrm>
          <a:prstGeom prst="rect">
            <a:avLst/>
          </a:prstGeom>
          <a:ln>
            <a:noFill/>
          </a:ln>
          <a:extLst>
            <a:ext uri="{53640926-AAD7-44D8-BBD7-CCE9431645EC}">
              <a14:shadowObscured xmlns:a14="http://schemas.microsoft.com/office/drawing/2010/main"/>
            </a:ext>
          </a:extLst>
        </p:spPr>
      </p:pic>
      <p:sp>
        <p:nvSpPr>
          <p:cNvPr id="19" name="Title 2">
            <a:extLst>
              <a:ext uri="{FF2B5EF4-FFF2-40B4-BE49-F238E27FC236}">
                <a16:creationId xmlns="" xmlns:a16="http://schemas.microsoft.com/office/drawing/2014/main" id="{11747F0E-294D-4C0F-B098-38AA196ED76D}"/>
              </a:ext>
            </a:extLst>
          </p:cNvPr>
          <p:cNvSpPr txBox="1">
            <a:spLocks/>
          </p:cNvSpPr>
          <p:nvPr/>
        </p:nvSpPr>
        <p:spPr>
          <a:xfrm>
            <a:off x="1060419" y="457200"/>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en-US" sz="6600" dirty="0" smtClean="0">
                <a:solidFill>
                  <a:schemeClr val="accent3">
                    <a:lumMod val="75000"/>
                  </a:schemeClr>
                </a:solidFill>
                <a:latin typeface="Arabic Typesetting" pitchFamily="66" charset="-78"/>
                <a:ea typeface="Arial Unicode MS" panose="020B0604020202020204" pitchFamily="34" charset="-128"/>
                <a:cs typeface="Arabic Typesetting" pitchFamily="66" charset="-78"/>
              </a:rPr>
              <a:t>Dataset</a:t>
            </a:r>
            <a:endParaRPr lang="en-US" sz="6600" dirty="0">
              <a:solidFill>
                <a:schemeClr val="accent3">
                  <a:lumMod val="75000"/>
                </a:schemeClr>
              </a:solidFill>
              <a:latin typeface="Arabic Typesetting" pitchFamily="66" charset="-78"/>
              <a:ea typeface="Arial Unicode MS" panose="020B0604020202020204" pitchFamily="34" charset="-128"/>
              <a:cs typeface="Arabic Typesetting" pitchFamily="66" charset="-78"/>
            </a:endParaRPr>
          </a:p>
        </p:txBody>
      </p:sp>
      <p:pic>
        <p:nvPicPr>
          <p:cNvPr id="20" name="Picture 19"/>
          <p:cNvPicPr/>
          <p:nvPr/>
        </p:nvPicPr>
        <p:blipFill rotWithShape="1">
          <a:blip r:embed="rId3"/>
          <a:srcRect l="23317" t="23090" r="2627" b="29847"/>
          <a:stretch/>
        </p:blipFill>
        <p:spPr bwMode="auto">
          <a:xfrm>
            <a:off x="5567300" y="3065812"/>
            <a:ext cx="6008719" cy="2733040"/>
          </a:xfrm>
          <a:prstGeom prst="rect">
            <a:avLst/>
          </a:prstGeom>
          <a:ln>
            <a:noFill/>
          </a:ln>
          <a:extLst>
            <a:ext uri="{53640926-AAD7-44D8-BBD7-CCE9431645EC}">
              <a14:shadowObscured xmlns:a14="http://schemas.microsoft.com/office/drawing/2010/main"/>
            </a:ext>
          </a:extLst>
        </p:spPr>
      </p:pic>
      <p:sp>
        <p:nvSpPr>
          <p:cNvPr id="22" name="Rectangle 21"/>
          <p:cNvSpPr/>
          <p:nvPr/>
        </p:nvSpPr>
        <p:spPr>
          <a:xfrm>
            <a:off x="976284" y="1158931"/>
            <a:ext cx="10657806" cy="2062103"/>
          </a:xfrm>
          <a:prstGeom prst="rect">
            <a:avLst/>
          </a:prstGeom>
        </p:spPr>
        <p:txBody>
          <a:bodyPr wrap="square">
            <a:spAutoFit/>
          </a:bodyPr>
          <a:lstStyle/>
          <a:p>
            <a:pPr algn="just" rtl="1"/>
            <a:r>
              <a:rPr lang="fa-IR" sz="3200" b="1" dirty="0" smtClean="0">
                <a:latin typeface="Arabic Typesetting" pitchFamily="66" charset="-78"/>
                <a:ea typeface="Arial Unicode MS" panose="020B0604020202020204" pitchFamily="34" charset="-128"/>
                <a:cs typeface="B Kamran" pitchFamily="2" charset="-78"/>
              </a:rPr>
              <a:t>داده های سیستم های </a:t>
            </a:r>
            <a:r>
              <a:rPr lang="en-US" sz="3200" b="1" dirty="0" smtClean="0">
                <a:latin typeface="Arabic Typesetting" pitchFamily="66" charset="-78"/>
                <a:ea typeface="Arial Unicode MS" panose="020B0604020202020204" pitchFamily="34" charset="-128"/>
                <a:cs typeface="B Kamran" pitchFamily="2" charset="-78"/>
              </a:rPr>
              <a:t>digital healthcare</a:t>
            </a:r>
            <a:r>
              <a:rPr lang="fa-IR" sz="3200" b="1" dirty="0" smtClean="0">
                <a:latin typeface="Arabic Typesetting" pitchFamily="66" charset="-78"/>
                <a:ea typeface="Arial Unicode MS" panose="020B0604020202020204" pitchFamily="34" charset="-128"/>
                <a:cs typeface="B Kamran" pitchFamily="2" charset="-78"/>
              </a:rPr>
              <a:t> شامل اطلاعات و جزئیاتی در مورد اطلاعات شخصی بیماران، نوع خدمات، نحوه پرداخت و مراکز درمانی می باشد.</a:t>
            </a:r>
          </a:p>
          <a:p>
            <a:pPr algn="just" rtl="1"/>
            <a:r>
              <a:rPr lang="fa-IR" sz="3200" b="1" dirty="0" smtClean="0">
                <a:latin typeface="Arabic Typesetting" pitchFamily="66" charset="-78"/>
                <a:ea typeface="Arial Unicode MS" panose="020B0604020202020204" pitchFamily="34" charset="-128"/>
                <a:cs typeface="B Kamran" pitchFamily="2" charset="-78"/>
              </a:rPr>
              <a:t>تعداد ثبت های بیماری های نادر </a:t>
            </a:r>
            <a:r>
              <a:rPr lang="en-US" sz="3200" b="1" dirty="0" smtClean="0">
                <a:latin typeface="Arabic Typesetting" pitchFamily="66" charset="-78"/>
                <a:ea typeface="Arial Unicode MS" panose="020B0604020202020204" pitchFamily="34" charset="-128"/>
                <a:cs typeface="B Kamran" pitchFamily="2" charset="-78"/>
              </a:rPr>
              <a:t>1/100000</a:t>
            </a:r>
            <a:r>
              <a:rPr lang="fa-IR" sz="3200" b="1" dirty="0" smtClean="0">
                <a:latin typeface="Arabic Typesetting" pitchFamily="66" charset="-78"/>
                <a:ea typeface="Arial Unicode MS" panose="020B0604020202020204" pitchFamily="34" charset="-128"/>
                <a:cs typeface="B Kamran" pitchFamily="2" charset="-78"/>
              </a:rPr>
              <a:t> بیماری </a:t>
            </a:r>
            <a:r>
              <a:rPr lang="fa-IR" sz="3200" b="1" dirty="0">
                <a:latin typeface="Arabic Typesetting" pitchFamily="66" charset="-78"/>
                <a:ea typeface="Arial Unicode MS" panose="020B0604020202020204" pitchFamily="34" charset="-128"/>
                <a:cs typeface="B Kamran" pitchFamily="2" charset="-78"/>
              </a:rPr>
              <a:t>های </a:t>
            </a:r>
            <a:r>
              <a:rPr lang="fa-IR" sz="3200" b="1" dirty="0" smtClean="0">
                <a:latin typeface="Arabic Typesetting" pitchFamily="66" charset="-78"/>
                <a:ea typeface="Arial Unicode MS" panose="020B0604020202020204" pitchFamily="34" charset="-128"/>
                <a:cs typeface="B Kamran" pitchFamily="2" charset="-78"/>
              </a:rPr>
              <a:t>رایج می باشد بنابراین نیاز است داده ها با یک «ضریب تنظیم» بالانس شوند.</a:t>
            </a:r>
            <a:endParaRPr lang="en-US" sz="3200" b="1" dirty="0">
              <a:latin typeface="Arabic Typesetting" pitchFamily="66" charset="-7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316340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B28729-4CC1-4806-96C3-AF4C11DDAA9D}" type="slidenum">
              <a:rPr lang="en-US" smtClean="0"/>
              <a:t>7</a:t>
            </a:fld>
            <a:endParaRPr lang="en-US"/>
          </a:p>
        </p:txBody>
      </p:sp>
      <p:sp>
        <p:nvSpPr>
          <p:cNvPr id="3"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مدلسازی</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4" name="Freeform: Shape 84">
            <a:extLst>
              <a:ext uri="{FF2B5EF4-FFF2-40B4-BE49-F238E27FC236}">
                <a16:creationId xmlns="" xmlns:a16="http://schemas.microsoft.com/office/drawing/2014/main" id="{722FD350-E657-4D93-B19E-78BE5875DE68}"/>
              </a:ext>
            </a:extLst>
          </p:cNvPr>
          <p:cNvSpPr/>
          <p:nvPr/>
        </p:nvSpPr>
        <p:spPr>
          <a:xfrm>
            <a:off x="-2" y="0"/>
            <a:ext cx="6080995"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97">
            <a:extLst>
              <a:ext uri="{FF2B5EF4-FFF2-40B4-BE49-F238E27FC236}">
                <a16:creationId xmlns="" xmlns:a16="http://schemas.microsoft.com/office/drawing/2014/main" id="{CAC6F715-4623-4D9B-B35F-2DEA5B5D4B7C}"/>
              </a:ext>
            </a:extLst>
          </p:cNvPr>
          <p:cNvSpPr/>
          <p:nvPr/>
        </p:nvSpPr>
        <p:spPr>
          <a:xfrm rot="10800000">
            <a:off x="8737599" y="6153019"/>
            <a:ext cx="3450653" cy="692626"/>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A4625C4A-580F-4CE1-900D-5384D62FC738}"/>
              </a:ext>
            </a:extLst>
          </p:cNvPr>
          <p:cNvSpPr/>
          <p:nvPr/>
        </p:nvSpPr>
        <p:spPr>
          <a:xfrm>
            <a:off x="10981211" y="5798852"/>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9"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26544" y="5939082"/>
            <a:ext cx="884220"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5</a:t>
            </a:r>
            <a:r>
              <a:rPr lang="en-US" sz="2400" dirty="0" smtClean="0">
                <a:solidFill>
                  <a:srgbClr val="232C38"/>
                </a:solidFill>
              </a:rPr>
              <a:t>/10</a:t>
            </a:r>
            <a:endParaRPr lang="en-US" sz="2400" dirty="0">
              <a:solidFill>
                <a:srgbClr val="232C38"/>
              </a:solidFill>
            </a:endParaRPr>
          </a:p>
        </p:txBody>
      </p:sp>
      <p:sp>
        <p:nvSpPr>
          <p:cNvPr id="12" name="Rectangle 11"/>
          <p:cNvSpPr/>
          <p:nvPr/>
        </p:nvSpPr>
        <p:spPr>
          <a:xfrm>
            <a:off x="6543815" y="1280874"/>
            <a:ext cx="5097501" cy="4524315"/>
          </a:xfrm>
          <a:prstGeom prst="rect">
            <a:avLst/>
          </a:prstGeom>
        </p:spPr>
        <p:txBody>
          <a:bodyPr wrap="square">
            <a:spAutoFit/>
          </a:bodyPr>
          <a:lstStyle/>
          <a:p>
            <a:pPr algn="just" rtl="1"/>
            <a:r>
              <a:rPr lang="fa-IR" sz="3200" b="1" dirty="0" smtClean="0">
                <a:solidFill>
                  <a:schemeClr val="accent6">
                    <a:lumMod val="75000"/>
                  </a:schemeClr>
                </a:solidFill>
                <a:latin typeface="Arial Unicode MS" pitchFamily="34" charset="-128"/>
                <a:ea typeface="Arial Unicode MS" pitchFamily="34" charset="-128"/>
                <a:cs typeface="B Kamran" pitchFamily="2" charset="-78"/>
              </a:rPr>
              <a:t>20 ویژگی در 4 بعد مربوط به مبلغ، مراکز درمانی، اطلاعات شخصی و جزئیات بیماری تعیین شده است. </a:t>
            </a:r>
          </a:p>
          <a:p>
            <a:pPr algn="just" rtl="1"/>
            <a:endParaRPr lang="fa-IR" sz="3200" b="1" dirty="0">
              <a:solidFill>
                <a:schemeClr val="accent6">
                  <a:lumMod val="75000"/>
                </a:schemeClr>
              </a:solidFill>
              <a:latin typeface="Arial Unicode MS" pitchFamily="34" charset="-128"/>
              <a:ea typeface="Arial Unicode MS" pitchFamily="34" charset="-128"/>
              <a:cs typeface="B Kamran" pitchFamily="2" charset="-78"/>
            </a:endParaRPr>
          </a:p>
          <a:p>
            <a:pPr algn="just" rtl="1"/>
            <a:r>
              <a:rPr lang="fa-IR" sz="3200" b="1" dirty="0" smtClean="0">
                <a:solidFill>
                  <a:schemeClr val="accent6">
                    <a:lumMod val="75000"/>
                  </a:schemeClr>
                </a:solidFill>
                <a:latin typeface="Arial Unicode MS" pitchFamily="34" charset="-128"/>
                <a:ea typeface="Arial Unicode MS" pitchFamily="34" charset="-128"/>
                <a:cs typeface="B Kamran" pitchFamily="2" charset="-78"/>
              </a:rPr>
              <a:t>ویژگی دیگری برای سیستم های تشخیصی در قالب ضریب ارتباط بیماری و نسخه به وسیله یک مدل ترکیبی از شبکه های عصبی کاملا متصل و شبکه های </a:t>
            </a:r>
            <a:r>
              <a:rPr lang="en-US" sz="3200" b="1" dirty="0" smtClean="0">
                <a:solidFill>
                  <a:schemeClr val="accent6">
                    <a:lumMod val="75000"/>
                  </a:schemeClr>
                </a:solidFill>
                <a:latin typeface="Arabic Typesetting" pitchFamily="66" charset="-78"/>
                <a:ea typeface="Arial Unicode MS" pitchFamily="34" charset="-128"/>
                <a:cs typeface="Arabic Typesetting" pitchFamily="66" charset="-78"/>
              </a:rPr>
              <a:t>convolutional</a:t>
            </a:r>
            <a:r>
              <a:rPr lang="fa-IR" sz="3200" b="1" dirty="0" smtClean="0">
                <a:solidFill>
                  <a:schemeClr val="accent6">
                    <a:lumMod val="75000"/>
                  </a:schemeClr>
                </a:solidFill>
                <a:latin typeface="Arial Unicode MS" pitchFamily="34" charset="-128"/>
                <a:ea typeface="Arial Unicode MS" pitchFamily="34" charset="-128"/>
                <a:cs typeface="B Kamran" pitchFamily="2" charset="-78"/>
              </a:rPr>
              <a:t> تعیین می شود</a:t>
            </a:r>
            <a:endParaRPr lang="fa-IR" sz="3200" b="1" dirty="0">
              <a:solidFill>
                <a:schemeClr val="accent6">
                  <a:lumMod val="75000"/>
                </a:schemeClr>
              </a:solidFill>
              <a:latin typeface="Arial Unicode MS" pitchFamily="34" charset="-128"/>
              <a:ea typeface="Arial Unicode MS" pitchFamily="34" charset="-128"/>
              <a:cs typeface="B Kamran" pitchFamily="2" charset="-78"/>
            </a:endParaRPr>
          </a:p>
        </p:txBody>
      </p:sp>
      <p:pic>
        <p:nvPicPr>
          <p:cNvPr id="13" name="Picture 12"/>
          <p:cNvPicPr/>
          <p:nvPr/>
        </p:nvPicPr>
        <p:blipFill rotWithShape="1">
          <a:blip r:embed="rId2"/>
          <a:srcRect l="23318" t="20727" r="24209" b="7625"/>
          <a:stretch/>
        </p:blipFill>
        <p:spPr bwMode="auto">
          <a:xfrm>
            <a:off x="-2" y="1511706"/>
            <a:ext cx="6543817" cy="53305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813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A4625C4A-580F-4CE1-900D-5384D62FC738}"/>
              </a:ext>
            </a:extLst>
          </p:cNvPr>
          <p:cNvSpPr/>
          <p:nvPr/>
        </p:nvSpPr>
        <p:spPr>
          <a:xfrm>
            <a:off x="11002981" y="5762564"/>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5" name="Slide Number Placeholder 419">
            <a:extLst>
              <a:ext uri="{FF2B5EF4-FFF2-40B4-BE49-F238E27FC236}">
                <a16:creationId xmlns="" xmlns:a16="http://schemas.microsoft.com/office/drawing/2014/main" id="{18858867-FC2C-4C08-8EFE-9EF718F9BEBD}"/>
              </a:ext>
            </a:extLst>
          </p:cNvPr>
          <p:cNvSpPr txBox="1">
            <a:spLocks/>
          </p:cNvSpPr>
          <p:nvPr/>
        </p:nvSpPr>
        <p:spPr>
          <a:xfrm>
            <a:off x="10756181" y="5910054"/>
            <a:ext cx="877909"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32C38"/>
                </a:solidFill>
              </a:rPr>
              <a:t>6</a:t>
            </a:r>
            <a:r>
              <a:rPr lang="en-US" sz="2400" dirty="0" smtClean="0">
                <a:solidFill>
                  <a:srgbClr val="232C38"/>
                </a:solidFill>
              </a:rPr>
              <a:t>/10</a:t>
            </a:r>
            <a:endParaRPr lang="en-US" sz="2400" dirty="0">
              <a:solidFill>
                <a:srgbClr val="232C38"/>
              </a:solidFill>
            </a:endParaRPr>
          </a:p>
        </p:txBody>
      </p:sp>
      <p:sp>
        <p:nvSpPr>
          <p:cNvPr id="10" name="Freeform: Shape 84">
            <a:extLst>
              <a:ext uri="{FF2B5EF4-FFF2-40B4-BE49-F238E27FC236}">
                <a16:creationId xmlns="" xmlns:a16="http://schemas.microsoft.com/office/drawing/2014/main" id="{722FD350-E657-4D93-B19E-78BE5875DE68}"/>
              </a:ext>
            </a:extLst>
          </p:cNvPr>
          <p:cNvSpPr/>
          <p:nvPr/>
        </p:nvSpPr>
        <p:spPr>
          <a:xfrm>
            <a:off x="-2" y="0"/>
            <a:ext cx="6080995" cy="1153689"/>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مدلسازی</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pic>
        <p:nvPicPr>
          <p:cNvPr id="8" name="Picture 7"/>
          <p:cNvPicPr/>
          <p:nvPr/>
        </p:nvPicPr>
        <p:blipFill rotWithShape="1">
          <a:blip r:embed="rId2"/>
          <a:srcRect l="29761" t="19549" r="4916" b="22153"/>
          <a:stretch/>
        </p:blipFill>
        <p:spPr bwMode="auto">
          <a:xfrm>
            <a:off x="579120" y="1153689"/>
            <a:ext cx="11083966" cy="4044420"/>
          </a:xfrm>
          <a:prstGeom prst="rect">
            <a:avLst/>
          </a:prstGeom>
          <a:ln>
            <a:noFill/>
          </a:ln>
          <a:extLst>
            <a:ext uri="{53640926-AAD7-44D8-BBD7-CCE9431645EC}">
              <a14:shadowObscured xmlns:a14="http://schemas.microsoft.com/office/drawing/2010/main"/>
            </a:ext>
          </a:extLst>
        </p:spPr>
      </p:pic>
      <p:sp>
        <p:nvSpPr>
          <p:cNvPr id="12" name="Rectangle 11"/>
          <p:cNvSpPr/>
          <p:nvPr/>
        </p:nvSpPr>
        <p:spPr>
          <a:xfrm>
            <a:off x="841657" y="5198109"/>
            <a:ext cx="10657806" cy="584775"/>
          </a:xfrm>
          <a:prstGeom prst="rect">
            <a:avLst/>
          </a:prstGeom>
        </p:spPr>
        <p:txBody>
          <a:bodyPr wrap="square">
            <a:spAutoFit/>
          </a:bodyPr>
          <a:lstStyle/>
          <a:p>
            <a:pPr algn="just" rtl="1"/>
            <a:r>
              <a:rPr lang="en-US" sz="3200" b="1" dirty="0">
                <a:latin typeface="Arabic Typesetting" pitchFamily="66" charset="-78"/>
                <a:ea typeface="Arial Unicode MS" panose="020B0604020202020204" pitchFamily="34" charset="-128"/>
                <a:cs typeface="B Kamran" pitchFamily="2" charset="-78"/>
              </a:rPr>
              <a:t> multi-label relative </a:t>
            </a:r>
            <a:r>
              <a:rPr lang="en-US" sz="3200" b="1" dirty="0" smtClean="0">
                <a:latin typeface="Arabic Typesetting" pitchFamily="66" charset="-78"/>
                <a:ea typeface="Arial Unicode MS" panose="020B0604020202020204" pitchFamily="34" charset="-128"/>
                <a:cs typeface="B Kamran" pitchFamily="2" charset="-78"/>
              </a:rPr>
              <a:t>classification</a:t>
            </a:r>
            <a:r>
              <a:rPr lang="fa-IR" sz="3200" b="1" dirty="0" smtClean="0">
                <a:latin typeface="Arabic Typesetting" pitchFamily="66" charset="-78"/>
                <a:ea typeface="Arial Unicode MS" panose="020B0604020202020204" pitchFamily="34" charset="-128"/>
                <a:cs typeface="B Kamran" pitchFamily="2" charset="-78"/>
              </a:rPr>
              <a:t>شامل 7 لایه می باشد.</a:t>
            </a:r>
            <a:endParaRPr lang="en-US" sz="3200" b="1" dirty="0">
              <a:latin typeface="Arabic Typesetting" pitchFamily="66" charset="-78"/>
              <a:ea typeface="Arial Unicode MS" panose="020B0604020202020204" pitchFamily="34" charset="-128"/>
              <a:cs typeface="B Kamran" pitchFamily="2" charset="-78"/>
            </a:endParaRPr>
          </a:p>
        </p:txBody>
      </p:sp>
    </p:spTree>
    <p:extLst>
      <p:ext uri="{BB962C8B-B14F-4D97-AF65-F5344CB8AC3E}">
        <p14:creationId xmlns:p14="http://schemas.microsoft.com/office/powerpoint/2010/main" val="332922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94">
            <a:extLst>
              <a:ext uri="{FF2B5EF4-FFF2-40B4-BE49-F238E27FC236}">
                <a16:creationId xmlns="" xmlns:a16="http://schemas.microsoft.com/office/drawing/2014/main" id="{08ED0178-E2EC-414F-8558-42C10B20ADF0}"/>
              </a:ext>
            </a:extLst>
          </p:cNvPr>
          <p:cNvSpPr/>
          <p:nvPr/>
        </p:nvSpPr>
        <p:spPr>
          <a:xfrm>
            <a:off x="0" y="0"/>
            <a:ext cx="5361232" cy="6884003"/>
          </a:xfrm>
          <a:custGeom>
            <a:avLst/>
            <a:gdLst>
              <a:gd name="connsiteX0" fmla="*/ 0 w 5361232"/>
              <a:gd name="connsiteY0" fmla="*/ 0 h 4030985"/>
              <a:gd name="connsiteX1" fmla="*/ 2723506 w 5361232"/>
              <a:gd name="connsiteY1" fmla="*/ 0 h 4030985"/>
              <a:gd name="connsiteX2" fmla="*/ 2723506 w 5361232"/>
              <a:gd name="connsiteY2" fmla="*/ 220 h 4030985"/>
              <a:gd name="connsiteX3" fmla="*/ 2949421 w 5361232"/>
              <a:gd name="connsiteY3" fmla="*/ 13734 h 4030985"/>
              <a:gd name="connsiteX4" fmla="*/ 4241102 w 5361232"/>
              <a:gd name="connsiteY4" fmla="*/ 411852 h 4030985"/>
              <a:gd name="connsiteX5" fmla="*/ 4352270 w 5361232"/>
              <a:gd name="connsiteY5" fmla="*/ 1096691 h 4030985"/>
              <a:gd name="connsiteX6" fmla="*/ 3843870 w 5361232"/>
              <a:gd name="connsiteY6" fmla="*/ 1610696 h 4030985"/>
              <a:gd name="connsiteX7" fmla="*/ 4002818 w 5361232"/>
              <a:gd name="connsiteY7" fmla="*/ 2126160 h 4030985"/>
              <a:gd name="connsiteX8" fmla="*/ 5027830 w 5361232"/>
              <a:gd name="connsiteY8" fmla="*/ 2587643 h 4030985"/>
              <a:gd name="connsiteX9" fmla="*/ 5291486 w 5361232"/>
              <a:gd name="connsiteY9" fmla="*/ 3309522 h 4030985"/>
              <a:gd name="connsiteX10" fmla="*/ 4885143 w 5361232"/>
              <a:gd name="connsiteY10" fmla="*/ 3761895 h 4030985"/>
              <a:gd name="connsiteX11" fmla="*/ 4842729 w 5361232"/>
              <a:gd name="connsiteY11" fmla="*/ 3989422 h 4030985"/>
              <a:gd name="connsiteX12" fmla="*/ 4852804 w 5361232"/>
              <a:gd name="connsiteY12" fmla="*/ 4030985 h 4030985"/>
              <a:gd name="connsiteX13" fmla="*/ 2719845 w 5361232"/>
              <a:gd name="connsiteY13" fmla="*/ 4030985 h 4030985"/>
              <a:gd name="connsiteX14" fmla="*/ 2719845 w 5361232"/>
              <a:gd name="connsiteY14" fmla="*/ 4029075 h 4030985"/>
              <a:gd name="connsiteX15" fmla="*/ 0 w 5361232"/>
              <a:gd name="connsiteY15" fmla="*/ 4029075 h 40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341">
            <a:extLst>
              <a:ext uri="{FF2B5EF4-FFF2-40B4-BE49-F238E27FC236}">
                <a16:creationId xmlns="" xmlns:a16="http://schemas.microsoft.com/office/drawing/2014/main" id="{9F0CCFDA-DF46-47FC-B590-F0BBE06C2597}"/>
              </a:ext>
            </a:extLst>
          </p:cNvPr>
          <p:cNvSpPr/>
          <p:nvPr/>
        </p:nvSpPr>
        <p:spPr>
          <a:xfrm flipH="1">
            <a:off x="8835383" y="0"/>
            <a:ext cx="3356617" cy="1562100"/>
          </a:xfrm>
          <a:custGeom>
            <a:avLst/>
            <a:gdLst>
              <a:gd name="connsiteX0" fmla="*/ 0 w 5312810"/>
              <a:gd name="connsiteY0" fmla="*/ 0 h 1958086"/>
              <a:gd name="connsiteX1" fmla="*/ 5312810 w 5312810"/>
              <a:gd name="connsiteY1" fmla="*/ 0 h 1958086"/>
              <a:gd name="connsiteX2" fmla="*/ 5294709 w 5312810"/>
              <a:gd name="connsiteY2" fmla="*/ 170187 h 1958086"/>
              <a:gd name="connsiteX3" fmla="*/ 4769993 w 5312810"/>
              <a:gd name="connsiteY3" fmla="*/ 1127723 h 1958086"/>
              <a:gd name="connsiteX4" fmla="*/ 3867380 w 5312810"/>
              <a:gd name="connsiteY4" fmla="*/ 1210133 h 1958086"/>
              <a:gd name="connsiteX5" fmla="*/ 3189924 w 5312810"/>
              <a:gd name="connsiteY5" fmla="*/ 833251 h 1958086"/>
              <a:gd name="connsiteX6" fmla="*/ 2510546 w 5312810"/>
              <a:gd name="connsiteY6" fmla="*/ 951081 h 1958086"/>
              <a:gd name="connsiteX7" fmla="*/ 1902315 w 5312810"/>
              <a:gd name="connsiteY7" fmla="*/ 1710932 h 1958086"/>
              <a:gd name="connsiteX8" fmla="*/ 950883 w 5312810"/>
              <a:gd name="connsiteY8" fmla="*/ 1906383 h 1958086"/>
              <a:gd name="connsiteX9" fmla="*/ 354658 w 5312810"/>
              <a:gd name="connsiteY9" fmla="*/ 1605157 h 1958086"/>
              <a:gd name="connsiteX10" fmla="*/ 54779 w 5312810"/>
              <a:gd name="connsiteY10" fmla="*/ 1573715 h 1958086"/>
              <a:gd name="connsiteX11" fmla="*/ 0 w 5312810"/>
              <a:gd name="connsiteY11" fmla="*/ 1581184 h 1958086"/>
              <a:gd name="connsiteX12" fmla="*/ 0 w 5312810"/>
              <a:gd name="connsiteY12" fmla="*/ 0 h 195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A4625C4A-580F-4CE1-900D-5384D62FC738}"/>
              </a:ext>
            </a:extLst>
          </p:cNvPr>
          <p:cNvSpPr/>
          <p:nvPr/>
        </p:nvSpPr>
        <p:spPr>
          <a:xfrm>
            <a:off x="10930442" y="5760060"/>
            <a:ext cx="660105" cy="660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ID" sz="2000" b="1" dirty="0">
              <a:latin typeface="+mj-lt"/>
            </a:endParaRPr>
          </a:p>
        </p:txBody>
      </p:sp>
      <p:sp>
        <p:nvSpPr>
          <p:cNvPr id="10" name="Slide Number Placeholder 419">
            <a:extLst>
              <a:ext uri="{FF2B5EF4-FFF2-40B4-BE49-F238E27FC236}">
                <a16:creationId xmlns="" xmlns:a16="http://schemas.microsoft.com/office/drawing/2014/main" id="{18858867-FC2C-4C08-8EFE-9EF718F9BEBD}"/>
              </a:ext>
            </a:extLst>
          </p:cNvPr>
          <p:cNvSpPr txBox="1">
            <a:spLocks/>
          </p:cNvSpPr>
          <p:nvPr/>
        </p:nvSpPr>
        <p:spPr>
          <a:xfrm>
            <a:off x="10825260" y="5910054"/>
            <a:ext cx="765287" cy="36011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solidFill>
                  <a:srgbClr val="232C38"/>
                </a:solidFill>
              </a:rPr>
              <a:t>7/10</a:t>
            </a:r>
            <a:endParaRPr lang="en-US" sz="2400" dirty="0">
              <a:solidFill>
                <a:srgbClr val="232C38"/>
              </a:solidFill>
            </a:endParaRPr>
          </a:p>
        </p:txBody>
      </p:sp>
      <p:pic>
        <p:nvPicPr>
          <p:cNvPr id="11" name="Picture 10"/>
          <p:cNvPicPr/>
          <p:nvPr/>
        </p:nvPicPr>
        <p:blipFill rotWithShape="1">
          <a:blip r:embed="rId2"/>
          <a:srcRect l="6647" t="20909" r="17767" b="15433"/>
          <a:stretch/>
        </p:blipFill>
        <p:spPr bwMode="auto">
          <a:xfrm>
            <a:off x="823193" y="3139439"/>
            <a:ext cx="7741920" cy="3519633"/>
          </a:xfrm>
          <a:prstGeom prst="rect">
            <a:avLst/>
          </a:prstGeom>
          <a:ln>
            <a:noFill/>
          </a:ln>
          <a:extLst>
            <a:ext uri="{53640926-AAD7-44D8-BBD7-CCE9431645EC}">
              <a14:shadowObscured xmlns:a14="http://schemas.microsoft.com/office/drawing/2010/main"/>
            </a:ext>
          </a:extLst>
        </p:spPr>
      </p:pic>
      <p:sp>
        <p:nvSpPr>
          <p:cNvPr id="13" name="Title 2">
            <a:extLst>
              <a:ext uri="{FF2B5EF4-FFF2-40B4-BE49-F238E27FC236}">
                <a16:creationId xmlns="" xmlns:a16="http://schemas.microsoft.com/office/drawing/2014/main" id="{11747F0E-294D-4C0F-B098-38AA196ED76D}"/>
              </a:ext>
            </a:extLst>
          </p:cNvPr>
          <p:cNvSpPr txBox="1">
            <a:spLocks/>
          </p:cNvSpPr>
          <p:nvPr/>
        </p:nvSpPr>
        <p:spPr>
          <a:xfrm>
            <a:off x="823193" y="428854"/>
            <a:ext cx="10515600" cy="7017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accent5"/>
                </a:solidFill>
                <a:latin typeface="+mj-lt"/>
                <a:ea typeface="+mj-ea"/>
                <a:cs typeface="+mj-cs"/>
              </a:defRPr>
            </a:lvl1pPr>
          </a:lstStyle>
          <a:p>
            <a:pPr algn="r" rtl="1"/>
            <a:r>
              <a:rPr lang="fa-IR" sz="6600" dirty="0" smtClean="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rPr>
              <a:t>مدلسازی</a:t>
            </a:r>
            <a:endParaRPr lang="en-US" sz="6600" dirty="0">
              <a:solidFill>
                <a:schemeClr val="accent3">
                  <a:lumMod val="75000"/>
                </a:schemeClr>
              </a:solidFill>
              <a:latin typeface="Arial Unicode MS" panose="020B0604020202020204" pitchFamily="34" charset="-128"/>
              <a:ea typeface="Arial Unicode MS" panose="020B0604020202020204" pitchFamily="34" charset="-128"/>
              <a:cs typeface="B Kamran" pitchFamily="2" charset="-78"/>
            </a:endParaRPr>
          </a:p>
        </p:txBody>
      </p:sp>
      <p:sp>
        <p:nvSpPr>
          <p:cNvPr id="14" name="Rectangle 13"/>
          <p:cNvSpPr/>
          <p:nvPr/>
        </p:nvSpPr>
        <p:spPr>
          <a:xfrm>
            <a:off x="823193" y="1753538"/>
            <a:ext cx="10657806" cy="1569660"/>
          </a:xfrm>
          <a:prstGeom prst="rect">
            <a:avLst/>
          </a:prstGeom>
        </p:spPr>
        <p:txBody>
          <a:bodyPr wrap="square">
            <a:spAutoFit/>
          </a:bodyPr>
          <a:lstStyle/>
          <a:p>
            <a:pPr algn="just" rtl="1"/>
            <a:r>
              <a:rPr lang="fa-IR" sz="3200" b="1" dirty="0" smtClean="0">
                <a:latin typeface="Arabic Typesetting" pitchFamily="66" charset="-78"/>
                <a:ea typeface="Arial Unicode MS" panose="020B0604020202020204" pitchFamily="34" charset="-128"/>
                <a:cs typeface="B Kamran" pitchFamily="2" charset="-78"/>
              </a:rPr>
              <a:t>در نهایت با اسفاده از این فرمولاسیون ضریب ارتباط بیماری-دارو به دست می آید سپس </a:t>
            </a:r>
            <a:r>
              <a:rPr lang="fa-IR" sz="3200" b="1" dirty="0">
                <a:latin typeface="Arabic Typesetting" pitchFamily="66" charset="-78"/>
                <a:ea typeface="Arial Unicode MS" panose="020B0604020202020204" pitchFamily="34" charset="-128"/>
                <a:cs typeface="B Kamran" pitchFamily="2" charset="-78"/>
              </a:rPr>
              <a:t>آن را با اطلاعات شخصی، اطلاعات تراکنش‌های </a:t>
            </a:r>
            <a:r>
              <a:rPr lang="fa-IR" sz="3200" b="1" dirty="0" smtClean="0">
                <a:latin typeface="Arabic Typesetting" pitchFamily="66" charset="-78"/>
                <a:ea typeface="Arial Unicode MS" panose="020B0604020202020204" pitchFamily="34" charset="-128"/>
                <a:cs typeface="B Kamran" pitchFamily="2" charset="-78"/>
              </a:rPr>
              <a:t>مالی، </a:t>
            </a:r>
            <a:r>
              <a:rPr lang="fa-IR" sz="3200" b="1" dirty="0">
                <a:latin typeface="Arabic Typesetting" pitchFamily="66" charset="-78"/>
                <a:ea typeface="Arial Unicode MS" panose="020B0604020202020204" pitchFamily="34" charset="-128"/>
                <a:cs typeface="B Kamran" pitchFamily="2" charset="-78"/>
              </a:rPr>
              <a:t>و سایر ویژگی‌ها ترکیب کردیم تا تشخیص </a:t>
            </a:r>
            <a:r>
              <a:rPr lang="fa-IR" sz="3200" b="1" dirty="0" smtClean="0">
                <a:latin typeface="Arabic Typesetting" pitchFamily="66" charset="-78"/>
                <a:ea typeface="Arial Unicode MS" panose="020B0604020202020204" pitchFamily="34" charset="-128"/>
                <a:cs typeface="B Kamran" pitchFamily="2" charset="-78"/>
              </a:rPr>
              <a:t>داده های پرت </a:t>
            </a:r>
            <a:r>
              <a:rPr lang="fa-IR" sz="3200" b="1" dirty="0">
                <a:latin typeface="Arabic Typesetting" pitchFamily="66" charset="-78"/>
                <a:ea typeface="Arial Unicode MS" panose="020B0604020202020204" pitchFamily="34" charset="-128"/>
                <a:cs typeface="B Kamran" pitchFamily="2" charset="-78"/>
              </a:rPr>
              <a:t>را انجام دهیم</a:t>
            </a:r>
            <a:r>
              <a:rPr lang="fa-IR" sz="3200" b="1" dirty="0" smtClean="0">
                <a:latin typeface="Arabic Typesetting" pitchFamily="66" charset="-78"/>
                <a:ea typeface="Arial Unicode MS" panose="020B0604020202020204" pitchFamily="34" charset="-128"/>
                <a:cs typeface="B Kamran" pitchFamily="2" charset="-78"/>
              </a:rPr>
              <a:t>.</a:t>
            </a:r>
          </a:p>
        </p:txBody>
      </p:sp>
      <p:pic>
        <p:nvPicPr>
          <p:cNvPr id="15" name="Picture 14"/>
          <p:cNvPicPr/>
          <p:nvPr/>
        </p:nvPicPr>
        <p:blipFill rotWithShape="1">
          <a:blip r:embed="rId3"/>
          <a:srcRect l="2557" t="26363" r="2933" b="31267"/>
          <a:stretch/>
        </p:blipFill>
        <p:spPr bwMode="auto">
          <a:xfrm>
            <a:off x="350118" y="288532"/>
            <a:ext cx="6162442" cy="1465006"/>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4"/>
          <a:srcRect l="15647" t="38727" r="55403" b="38358"/>
          <a:stretch/>
        </p:blipFill>
        <p:spPr bwMode="auto">
          <a:xfrm>
            <a:off x="6823710" y="781050"/>
            <a:ext cx="2137410" cy="9823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146813"/>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475970"/>
      </a:dk2>
      <a:lt2>
        <a:srgbClr val="A1C5E8"/>
      </a:lt2>
      <a:accent1>
        <a:srgbClr val="008A5C"/>
      </a:accent1>
      <a:accent2>
        <a:srgbClr val="4DB3E3"/>
      </a:accent2>
      <a:accent3>
        <a:srgbClr val="FF3300"/>
      </a:accent3>
      <a:accent4>
        <a:srgbClr val="FF6600"/>
      </a:accent4>
      <a:accent5>
        <a:srgbClr val="67788E"/>
      </a:accent5>
      <a:accent6>
        <a:srgbClr val="65D4DE"/>
      </a:accent6>
      <a:hlink>
        <a:srgbClr val="65D4DE"/>
      </a:hlink>
      <a:folHlink>
        <a:srgbClr val="3EBBF0"/>
      </a:folHlink>
    </a:clrScheme>
    <a:fontScheme name="Custom 5">
      <a:majorFont>
        <a:latin typeface="Segoe UI "/>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2583</TotalTime>
  <Words>663</Words>
  <Application>Microsoft Office PowerPoint</Application>
  <PresentationFormat>Custom</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مقدمه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harismufian</dc:creator>
  <cp:lastModifiedBy>Windows User</cp:lastModifiedBy>
  <cp:revision>154</cp:revision>
  <dcterms:created xsi:type="dcterms:W3CDTF">2019-07-08T08:48:16Z</dcterms:created>
  <dcterms:modified xsi:type="dcterms:W3CDTF">2021-12-30T10:21:55Z</dcterms:modified>
</cp:coreProperties>
</file>