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78" r:id="rId4"/>
    <p:sldId id="267" r:id="rId5"/>
    <p:sldId id="259" r:id="rId6"/>
    <p:sldId id="280" r:id="rId7"/>
    <p:sldId id="281" r:id="rId8"/>
    <p:sldId id="283" r:id="rId9"/>
    <p:sldId id="282" r:id="rId10"/>
    <p:sldId id="272" r:id="rId11"/>
    <p:sldId id="284" r:id="rId12"/>
    <p:sldId id="273" r:id="rId13"/>
    <p:sldId id="274" r:id="rId14"/>
    <p:sldId id="261" r:id="rId15"/>
    <p:sldId id="262" r:id="rId16"/>
    <p:sldId id="268" r:id="rId17"/>
    <p:sldId id="279" r:id="rId18"/>
    <p:sldId id="271"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79AE"/>
    <a:srgbClr val="8BC3A7"/>
    <a:srgbClr val="78C6C3"/>
    <a:srgbClr val="5A99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s>
</file>

<file path=ppt/diagrams/_rels/data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ata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_rels/data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image" Target="../media/image2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image" Target="../media/image8.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image" Target="../media/image11.JPG"/></Relationships>
</file>

<file path=ppt/diagrams/_rels/drawing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image" Target="../media/image22.JP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1D68F-D920-4CC8-AA26-32BF1270B8D5}" type="doc">
      <dgm:prSet loTypeId="urn:microsoft.com/office/officeart/2008/layout/AlternatingPictureCircles" loCatId="picture" qsTypeId="urn:microsoft.com/office/officeart/2005/8/quickstyle/3d4" qsCatId="3D" csTypeId="urn:microsoft.com/office/officeart/2005/8/colors/colorful3" csCatId="colorful" phldr="1"/>
      <dgm:spPr/>
      <dgm:t>
        <a:bodyPr/>
        <a:lstStyle/>
        <a:p>
          <a:endParaRPr lang="en-US"/>
        </a:p>
      </dgm:t>
    </dgm:pt>
    <dgm:pt modelId="{A7E0344C-D8D8-4A54-9258-3F6A059F899A}">
      <dgm:prSet phldrT="[Text]"/>
      <dgm:spPr/>
      <dgm:t>
        <a:bodyPr/>
        <a:lstStyle/>
        <a:p>
          <a:r>
            <a:rPr lang="en-US" dirty="0">
              <a:latin typeface="Calibri" panose="020F0502020204030204" pitchFamily="34" charset="0"/>
              <a:cs typeface="Calibri" panose="020F0502020204030204" pitchFamily="34" charset="0"/>
            </a:rPr>
            <a:t>alerts</a:t>
          </a:r>
          <a:endParaRPr lang="en-US" dirty="0"/>
        </a:p>
      </dgm:t>
    </dgm:pt>
    <dgm:pt modelId="{C7EC8176-AA1F-4E98-B355-D2DA508A7E2A}" type="parTrans" cxnId="{A46FCAE9-BEC4-413C-9F90-23900BCF9BA0}">
      <dgm:prSet/>
      <dgm:spPr/>
      <dgm:t>
        <a:bodyPr/>
        <a:lstStyle/>
        <a:p>
          <a:endParaRPr lang="en-US"/>
        </a:p>
      </dgm:t>
    </dgm:pt>
    <dgm:pt modelId="{EABAD698-60BC-48F2-9C83-361560C33435}" type="sibTrans" cxnId="{A46FCAE9-BEC4-413C-9F90-23900BCF9BA0}">
      <dgm:prSet/>
      <dgm:spPr/>
      <dgm:t>
        <a:bodyPr/>
        <a:lstStyle/>
        <a:p>
          <a:endParaRPr lang="en-US"/>
        </a:p>
      </dgm:t>
    </dgm:pt>
    <dgm:pt modelId="{D83940BE-1E05-4CF1-9CB9-1407600CA3B4}">
      <dgm:prSet phldrT="[Text]" custT="1"/>
      <dgm:spPr/>
      <dgm:t>
        <a:bodyPr/>
        <a:lstStyle/>
        <a:p>
          <a:r>
            <a:rPr lang="en-US" sz="1800" dirty="0">
              <a:latin typeface="Calibri" panose="020F0502020204030204" pitchFamily="34" charset="0"/>
              <a:cs typeface="Calibri" panose="020F0502020204030204" pitchFamily="34" charset="0"/>
            </a:rPr>
            <a:t>Feed-backs</a:t>
          </a:r>
        </a:p>
      </dgm:t>
    </dgm:pt>
    <dgm:pt modelId="{5DC3A3B8-B988-4B23-92E3-77127846F305}" type="parTrans" cxnId="{76A83FE0-3D32-43CD-968C-8587EE23A57A}">
      <dgm:prSet/>
      <dgm:spPr/>
      <dgm:t>
        <a:bodyPr/>
        <a:lstStyle/>
        <a:p>
          <a:endParaRPr lang="en-US"/>
        </a:p>
      </dgm:t>
    </dgm:pt>
    <dgm:pt modelId="{3A750481-2518-4CCF-8618-09810AB2AF50}" type="sibTrans" cxnId="{76A83FE0-3D32-43CD-968C-8587EE23A57A}">
      <dgm:prSet/>
      <dgm:spPr/>
      <dgm:t>
        <a:bodyPr/>
        <a:lstStyle/>
        <a:p>
          <a:endParaRPr lang="en-US"/>
        </a:p>
      </dgm:t>
    </dgm:pt>
    <dgm:pt modelId="{CB22AF94-CC69-4185-90A2-0C450A9AAE9E}">
      <dgm:prSet phldrT="[Text]" custT="1"/>
      <dgm:spPr/>
      <dgm:t>
        <a:bodyPr/>
        <a:lstStyle/>
        <a:p>
          <a:r>
            <a:rPr lang="en-US" sz="2000" dirty="0">
              <a:latin typeface="Calibri" panose="020F0502020204030204" pitchFamily="34" charset="0"/>
              <a:cs typeface="Calibri" panose="020F0502020204030204" pitchFamily="34" charset="0"/>
            </a:rPr>
            <a:t>delay</a:t>
          </a:r>
        </a:p>
      </dgm:t>
    </dgm:pt>
    <dgm:pt modelId="{5CCED700-FA2F-486A-9274-674D4B50B197}" type="parTrans" cxnId="{4E1E7447-9F55-42B5-9546-82AD98496BFF}">
      <dgm:prSet/>
      <dgm:spPr/>
      <dgm:t>
        <a:bodyPr/>
        <a:lstStyle/>
        <a:p>
          <a:endParaRPr lang="en-US"/>
        </a:p>
      </dgm:t>
    </dgm:pt>
    <dgm:pt modelId="{7CF32FB1-7712-41AC-9C46-A19D27820F13}" type="sibTrans" cxnId="{4E1E7447-9F55-42B5-9546-82AD98496BFF}">
      <dgm:prSet/>
      <dgm:spPr/>
      <dgm:t>
        <a:bodyPr/>
        <a:lstStyle/>
        <a:p>
          <a:endParaRPr lang="en-US"/>
        </a:p>
      </dgm:t>
    </dgm:pt>
    <dgm:pt modelId="{80C9A3FC-AC66-4453-9AF8-F652B1D0E72A}" type="pres">
      <dgm:prSet presAssocID="{B3E1D68F-D920-4CC8-AA26-32BF1270B8D5}" presName="Name0" presStyleCnt="0">
        <dgm:presLayoutVars>
          <dgm:chMax/>
          <dgm:chPref/>
          <dgm:dir/>
        </dgm:presLayoutVars>
      </dgm:prSet>
      <dgm:spPr/>
    </dgm:pt>
    <dgm:pt modelId="{BF508CAF-E8FD-4F2D-A1E8-23392AA34903}" type="pres">
      <dgm:prSet presAssocID="{A7E0344C-D8D8-4A54-9258-3F6A059F899A}" presName="composite" presStyleCnt="0"/>
      <dgm:spPr/>
    </dgm:pt>
    <dgm:pt modelId="{492F1A09-EC0A-4C80-9E33-393FA73B6735}" type="pres">
      <dgm:prSet presAssocID="{A7E0344C-D8D8-4A54-9258-3F6A059F899A}" presName="Accent" presStyleLbl="alignNode1" presStyleIdx="0" presStyleCnt="5" custLinFactX="100000" custLinFactNeighborX="152514" custLinFactNeighborY="4169">
        <dgm:presLayoutVars>
          <dgm:chMax val="0"/>
          <dgm:chPref val="0"/>
        </dgm:presLayoutVars>
      </dgm:prSet>
      <dgm:spPr/>
    </dgm:pt>
    <dgm:pt modelId="{0E3A656A-AA6C-4449-ACDC-27F32B79AC4D}" type="pres">
      <dgm:prSet presAssocID="{A7E0344C-D8D8-4A54-9258-3F6A059F899A}" presName="Image" presStyleLbl="bgImgPlace1" presStyleIdx="0" presStyleCnt="3" custScaleX="397100" custLinFactNeighborX="-40325">
        <dgm:presLayoutVars>
          <dgm:chMax val="0"/>
          <dgm:chPref val="0"/>
          <dgm:bulletEnabled val="1"/>
        </dgm:presLayoutVars>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5" t="6451" r="-35" b="6451"/>
          </a:stretch>
        </a:blipFill>
      </dgm:spPr>
    </dgm:pt>
    <dgm:pt modelId="{986E149B-1FD9-4E36-A2E2-709C984BCCE3}" type="pres">
      <dgm:prSet presAssocID="{A7E0344C-D8D8-4A54-9258-3F6A059F899A}" presName="Parent" presStyleLbl="fgAccFollowNode1" presStyleIdx="0" presStyleCnt="3" custLinFactX="100000" custLinFactNeighborX="128878" custLinFactNeighborY="5495">
        <dgm:presLayoutVars>
          <dgm:chMax val="0"/>
          <dgm:chPref val="0"/>
          <dgm:bulletEnabled val="1"/>
        </dgm:presLayoutVars>
      </dgm:prSet>
      <dgm:spPr/>
    </dgm:pt>
    <dgm:pt modelId="{E5E61AE1-60C0-4BF5-A177-F29CD26A206B}" type="pres">
      <dgm:prSet presAssocID="{A7E0344C-D8D8-4A54-9258-3F6A059F899A}" presName="Space" presStyleCnt="0">
        <dgm:presLayoutVars>
          <dgm:chMax val="0"/>
          <dgm:chPref val="0"/>
        </dgm:presLayoutVars>
      </dgm:prSet>
      <dgm:spPr/>
    </dgm:pt>
    <dgm:pt modelId="{2A062416-D810-420E-9D34-65CD6BFE2B46}" type="pres">
      <dgm:prSet presAssocID="{EABAD698-60BC-48F2-9C83-361560C33435}" presName="ConnectorComposite" presStyleCnt="0"/>
      <dgm:spPr/>
    </dgm:pt>
    <dgm:pt modelId="{597470D6-7563-4C9E-B2E4-30A3613A7B5A}" type="pres">
      <dgm:prSet presAssocID="{EABAD698-60BC-48F2-9C83-361560C33435}" presName="TopSpacing" presStyleCnt="0"/>
      <dgm:spPr/>
    </dgm:pt>
    <dgm:pt modelId="{813D7FAE-3E64-40B5-B4F1-DF588BF92827}" type="pres">
      <dgm:prSet presAssocID="{EABAD698-60BC-48F2-9C83-361560C33435}" presName="Connector" presStyleLbl="alignNode1" presStyleIdx="1" presStyleCnt="5"/>
      <dgm:spPr/>
    </dgm:pt>
    <dgm:pt modelId="{FCA57364-0FC6-4E3A-8FF6-E2AFCFE59376}" type="pres">
      <dgm:prSet presAssocID="{EABAD698-60BC-48F2-9C83-361560C33435}" presName="BottomSpacing" presStyleCnt="0"/>
      <dgm:spPr/>
    </dgm:pt>
    <dgm:pt modelId="{FABE9CFF-8954-4BF5-9769-92BD006DACB4}" type="pres">
      <dgm:prSet presAssocID="{D83940BE-1E05-4CF1-9CB9-1407600CA3B4}" presName="composite" presStyleCnt="0"/>
      <dgm:spPr/>
    </dgm:pt>
    <dgm:pt modelId="{5E32544B-CABF-4E4B-94F8-5CC422F00D4B}" type="pres">
      <dgm:prSet presAssocID="{D83940BE-1E05-4CF1-9CB9-1407600CA3B4}" presName="Accent" presStyleLbl="alignNode1" presStyleIdx="2" presStyleCnt="5" custLinFactX="-100000" custLinFactNeighborX="-196988">
        <dgm:presLayoutVars>
          <dgm:chMax val="0"/>
          <dgm:chPref val="0"/>
        </dgm:presLayoutVars>
      </dgm:prSet>
      <dgm:spPr/>
    </dgm:pt>
    <dgm:pt modelId="{BBEF1424-CC43-416C-9746-43076AE840BD}" type="pres">
      <dgm:prSet presAssocID="{D83940BE-1E05-4CF1-9CB9-1407600CA3B4}" presName="Image" presStyleLbl="bgImgPlace1" presStyleIdx="1" presStyleCnt="3" custScaleX="400787" custLinFactNeighborX="41362">
        <dgm:presLayoutVars>
          <dgm:chMax val="0"/>
          <dgm:chPref val="0"/>
          <dgm:bulletEnabled val="1"/>
        </dgm:presLayoutVars>
      </dgm:prSet>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 t="6451" r="14" b="6451"/>
          </a:stretch>
        </a:blipFill>
      </dgm:spPr>
    </dgm:pt>
    <dgm:pt modelId="{F8B04D31-2BE4-4FE8-B304-5F29541CF196}" type="pres">
      <dgm:prSet presAssocID="{D83940BE-1E05-4CF1-9CB9-1407600CA3B4}" presName="Parent" presStyleLbl="fgAccFollowNode1" presStyleIdx="1" presStyleCnt="3" custLinFactX="-100000" custLinFactNeighborX="-129259">
        <dgm:presLayoutVars>
          <dgm:chMax val="0"/>
          <dgm:chPref val="0"/>
          <dgm:bulletEnabled val="1"/>
        </dgm:presLayoutVars>
      </dgm:prSet>
      <dgm:spPr/>
    </dgm:pt>
    <dgm:pt modelId="{ED3FBA74-604A-40AB-8056-8DDC10C3BED4}" type="pres">
      <dgm:prSet presAssocID="{D83940BE-1E05-4CF1-9CB9-1407600CA3B4}" presName="Space" presStyleCnt="0">
        <dgm:presLayoutVars>
          <dgm:chMax val="0"/>
          <dgm:chPref val="0"/>
        </dgm:presLayoutVars>
      </dgm:prSet>
      <dgm:spPr/>
    </dgm:pt>
    <dgm:pt modelId="{02DEDBD9-B3B8-434F-8759-D40EC6A2002D}" type="pres">
      <dgm:prSet presAssocID="{3A750481-2518-4CCF-8618-09810AB2AF50}" presName="ConnectorComposite" presStyleCnt="0"/>
      <dgm:spPr/>
    </dgm:pt>
    <dgm:pt modelId="{70DA3587-2067-4BDA-A89A-0C377DB0681B}" type="pres">
      <dgm:prSet presAssocID="{3A750481-2518-4CCF-8618-09810AB2AF50}" presName="TopSpacing" presStyleCnt="0"/>
      <dgm:spPr/>
    </dgm:pt>
    <dgm:pt modelId="{F4BF6B55-72BC-4D45-B83E-2E00D012DEF6}" type="pres">
      <dgm:prSet presAssocID="{3A750481-2518-4CCF-8618-09810AB2AF50}" presName="Connector" presStyleLbl="alignNode1" presStyleIdx="3" presStyleCnt="5"/>
      <dgm:spPr/>
    </dgm:pt>
    <dgm:pt modelId="{0A094A91-D0CE-4197-9CCA-EF75AB1E2FE8}" type="pres">
      <dgm:prSet presAssocID="{3A750481-2518-4CCF-8618-09810AB2AF50}" presName="BottomSpacing" presStyleCnt="0"/>
      <dgm:spPr/>
    </dgm:pt>
    <dgm:pt modelId="{ECCA22EF-1E03-4817-82AC-E066426FBE95}" type="pres">
      <dgm:prSet presAssocID="{CB22AF94-CC69-4185-90A2-0C450A9AAE9E}" presName="composite" presStyleCnt="0"/>
      <dgm:spPr/>
    </dgm:pt>
    <dgm:pt modelId="{3D9F8322-7D70-4D41-BD5C-3A50A46FEA73}" type="pres">
      <dgm:prSet presAssocID="{CB22AF94-CC69-4185-90A2-0C450A9AAE9E}" presName="Accent" presStyleLbl="alignNode1" presStyleIdx="4" presStyleCnt="5" custLinFactX="100000" custLinFactNeighborX="149220">
        <dgm:presLayoutVars>
          <dgm:chMax val="0"/>
          <dgm:chPref val="0"/>
        </dgm:presLayoutVars>
      </dgm:prSet>
      <dgm:spPr/>
    </dgm:pt>
    <dgm:pt modelId="{7FF089D3-8479-47BB-B184-DDAEE2A5D504}" type="pres">
      <dgm:prSet presAssocID="{CB22AF94-CC69-4185-90A2-0C450A9AAE9E}" presName="Image" presStyleLbl="bgImgPlace1" presStyleIdx="2" presStyleCnt="3" custScaleX="396310" custLinFactNeighborX="-40534">
        <dgm:presLayoutVars>
          <dgm:chMax val="0"/>
          <dgm:chPref val="0"/>
          <dgm:bulletEnabled val="1"/>
        </dgm:presLayoutVars>
      </dgm:prSet>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50" t="6451" r="-550" b="6451"/>
          </a:stretch>
        </a:blipFill>
      </dgm:spPr>
    </dgm:pt>
    <dgm:pt modelId="{DE0EDEE3-A2C8-464E-B480-EFB2FBCC7C17}" type="pres">
      <dgm:prSet presAssocID="{CB22AF94-CC69-4185-90A2-0C450A9AAE9E}" presName="Parent" presStyleLbl="fgAccFollowNode1" presStyleIdx="2" presStyleCnt="3" custLinFactX="100000" custLinFactNeighborX="127928">
        <dgm:presLayoutVars>
          <dgm:chMax val="0"/>
          <dgm:chPref val="0"/>
          <dgm:bulletEnabled val="1"/>
        </dgm:presLayoutVars>
      </dgm:prSet>
      <dgm:spPr/>
    </dgm:pt>
    <dgm:pt modelId="{7CB82A77-AFB4-4A81-B041-AC2C190271F2}" type="pres">
      <dgm:prSet presAssocID="{CB22AF94-CC69-4185-90A2-0C450A9AAE9E}" presName="Space" presStyleCnt="0">
        <dgm:presLayoutVars>
          <dgm:chMax val="0"/>
          <dgm:chPref val="0"/>
        </dgm:presLayoutVars>
      </dgm:prSet>
      <dgm:spPr/>
    </dgm:pt>
  </dgm:ptLst>
  <dgm:cxnLst>
    <dgm:cxn modelId="{68B9370C-A650-4EFE-9D48-D5428C3813ED}" type="presOf" srcId="{D83940BE-1E05-4CF1-9CB9-1407600CA3B4}" destId="{F8B04D31-2BE4-4FE8-B304-5F29541CF196}" srcOrd="0" destOrd="0" presId="urn:microsoft.com/office/officeart/2008/layout/AlternatingPictureCircles"/>
    <dgm:cxn modelId="{C9914436-F4D5-4A84-9087-FEA86FA9A9AE}" type="presOf" srcId="{CB22AF94-CC69-4185-90A2-0C450A9AAE9E}" destId="{DE0EDEE3-A2C8-464E-B480-EFB2FBCC7C17}" srcOrd="0" destOrd="0" presId="urn:microsoft.com/office/officeart/2008/layout/AlternatingPictureCircles"/>
    <dgm:cxn modelId="{4E1E7447-9F55-42B5-9546-82AD98496BFF}" srcId="{B3E1D68F-D920-4CC8-AA26-32BF1270B8D5}" destId="{CB22AF94-CC69-4185-90A2-0C450A9AAE9E}" srcOrd="2" destOrd="0" parTransId="{5CCED700-FA2F-486A-9274-674D4B50B197}" sibTransId="{7CF32FB1-7712-41AC-9C46-A19D27820F13}"/>
    <dgm:cxn modelId="{89CE7F84-9A88-46EC-B976-308393AF047C}" type="presOf" srcId="{A7E0344C-D8D8-4A54-9258-3F6A059F899A}" destId="{986E149B-1FD9-4E36-A2E2-709C984BCCE3}" srcOrd="0" destOrd="0" presId="urn:microsoft.com/office/officeart/2008/layout/AlternatingPictureCircles"/>
    <dgm:cxn modelId="{76A83FE0-3D32-43CD-968C-8587EE23A57A}" srcId="{B3E1D68F-D920-4CC8-AA26-32BF1270B8D5}" destId="{D83940BE-1E05-4CF1-9CB9-1407600CA3B4}" srcOrd="1" destOrd="0" parTransId="{5DC3A3B8-B988-4B23-92E3-77127846F305}" sibTransId="{3A750481-2518-4CCF-8618-09810AB2AF50}"/>
    <dgm:cxn modelId="{9C1735E6-1890-4FD1-BF59-545DABFF1872}" type="presOf" srcId="{B3E1D68F-D920-4CC8-AA26-32BF1270B8D5}" destId="{80C9A3FC-AC66-4453-9AF8-F652B1D0E72A}" srcOrd="0" destOrd="0" presId="urn:microsoft.com/office/officeart/2008/layout/AlternatingPictureCircles"/>
    <dgm:cxn modelId="{A46FCAE9-BEC4-413C-9F90-23900BCF9BA0}" srcId="{B3E1D68F-D920-4CC8-AA26-32BF1270B8D5}" destId="{A7E0344C-D8D8-4A54-9258-3F6A059F899A}" srcOrd="0" destOrd="0" parTransId="{C7EC8176-AA1F-4E98-B355-D2DA508A7E2A}" sibTransId="{EABAD698-60BC-48F2-9C83-361560C33435}"/>
    <dgm:cxn modelId="{A00172C8-1764-458E-A152-44BD8EB39492}" type="presParOf" srcId="{80C9A3FC-AC66-4453-9AF8-F652B1D0E72A}" destId="{BF508CAF-E8FD-4F2D-A1E8-23392AA34903}" srcOrd="0" destOrd="0" presId="urn:microsoft.com/office/officeart/2008/layout/AlternatingPictureCircles"/>
    <dgm:cxn modelId="{9FA781A7-DDD9-4A73-8BDB-18DF97E0ED8E}" type="presParOf" srcId="{BF508CAF-E8FD-4F2D-A1E8-23392AA34903}" destId="{492F1A09-EC0A-4C80-9E33-393FA73B6735}" srcOrd="0" destOrd="0" presId="urn:microsoft.com/office/officeart/2008/layout/AlternatingPictureCircles"/>
    <dgm:cxn modelId="{CA4B82EB-C387-4856-9E70-3DA5D692DFEE}" type="presParOf" srcId="{BF508CAF-E8FD-4F2D-A1E8-23392AA34903}" destId="{0E3A656A-AA6C-4449-ACDC-27F32B79AC4D}" srcOrd="1" destOrd="0" presId="urn:microsoft.com/office/officeart/2008/layout/AlternatingPictureCircles"/>
    <dgm:cxn modelId="{FC44C35F-B89C-49F5-90B5-677800044637}" type="presParOf" srcId="{BF508CAF-E8FD-4F2D-A1E8-23392AA34903}" destId="{986E149B-1FD9-4E36-A2E2-709C984BCCE3}" srcOrd="2" destOrd="0" presId="urn:microsoft.com/office/officeart/2008/layout/AlternatingPictureCircles"/>
    <dgm:cxn modelId="{56C22E72-E7D4-474F-8EEF-49B95AC2DE61}" type="presParOf" srcId="{BF508CAF-E8FD-4F2D-A1E8-23392AA34903}" destId="{E5E61AE1-60C0-4BF5-A177-F29CD26A206B}" srcOrd="3" destOrd="0" presId="urn:microsoft.com/office/officeart/2008/layout/AlternatingPictureCircles"/>
    <dgm:cxn modelId="{5429FA85-A1D1-452C-93C8-C4C38F5A4D72}" type="presParOf" srcId="{80C9A3FC-AC66-4453-9AF8-F652B1D0E72A}" destId="{2A062416-D810-420E-9D34-65CD6BFE2B46}" srcOrd="1" destOrd="0" presId="urn:microsoft.com/office/officeart/2008/layout/AlternatingPictureCircles"/>
    <dgm:cxn modelId="{B814C6B1-90A8-484A-85D1-F49CF3C97585}" type="presParOf" srcId="{2A062416-D810-420E-9D34-65CD6BFE2B46}" destId="{597470D6-7563-4C9E-B2E4-30A3613A7B5A}" srcOrd="0" destOrd="0" presId="urn:microsoft.com/office/officeart/2008/layout/AlternatingPictureCircles"/>
    <dgm:cxn modelId="{6AE8AD01-EA4E-4FB7-91E0-E41E7512E2E2}" type="presParOf" srcId="{2A062416-D810-420E-9D34-65CD6BFE2B46}" destId="{813D7FAE-3E64-40B5-B4F1-DF588BF92827}" srcOrd="1" destOrd="0" presId="urn:microsoft.com/office/officeart/2008/layout/AlternatingPictureCircles"/>
    <dgm:cxn modelId="{225F56E3-14A0-4989-BD18-D7260D0272E0}" type="presParOf" srcId="{2A062416-D810-420E-9D34-65CD6BFE2B46}" destId="{FCA57364-0FC6-4E3A-8FF6-E2AFCFE59376}" srcOrd="2" destOrd="0" presId="urn:microsoft.com/office/officeart/2008/layout/AlternatingPictureCircles"/>
    <dgm:cxn modelId="{F3C22EC4-1F3E-48D3-8FB8-6F480B77EAD8}" type="presParOf" srcId="{80C9A3FC-AC66-4453-9AF8-F652B1D0E72A}" destId="{FABE9CFF-8954-4BF5-9769-92BD006DACB4}" srcOrd="2" destOrd="0" presId="urn:microsoft.com/office/officeart/2008/layout/AlternatingPictureCircles"/>
    <dgm:cxn modelId="{493A0EAE-91FA-487A-8347-DBD42BCD7924}" type="presParOf" srcId="{FABE9CFF-8954-4BF5-9769-92BD006DACB4}" destId="{5E32544B-CABF-4E4B-94F8-5CC422F00D4B}" srcOrd="0" destOrd="0" presId="urn:microsoft.com/office/officeart/2008/layout/AlternatingPictureCircles"/>
    <dgm:cxn modelId="{9EC462D7-07B3-4446-A7A9-E0DB4B96BA23}" type="presParOf" srcId="{FABE9CFF-8954-4BF5-9769-92BD006DACB4}" destId="{BBEF1424-CC43-416C-9746-43076AE840BD}" srcOrd="1" destOrd="0" presId="urn:microsoft.com/office/officeart/2008/layout/AlternatingPictureCircles"/>
    <dgm:cxn modelId="{F2FBBB71-2DEE-4B9A-AE3F-7FB3BA4F8044}" type="presParOf" srcId="{FABE9CFF-8954-4BF5-9769-92BD006DACB4}" destId="{F8B04D31-2BE4-4FE8-B304-5F29541CF196}" srcOrd="2" destOrd="0" presId="urn:microsoft.com/office/officeart/2008/layout/AlternatingPictureCircles"/>
    <dgm:cxn modelId="{6F8B5B21-C8F4-46E1-9EAA-2F9595148B8A}" type="presParOf" srcId="{FABE9CFF-8954-4BF5-9769-92BD006DACB4}" destId="{ED3FBA74-604A-40AB-8056-8DDC10C3BED4}" srcOrd="3" destOrd="0" presId="urn:microsoft.com/office/officeart/2008/layout/AlternatingPictureCircles"/>
    <dgm:cxn modelId="{68E6FFC6-0109-4938-8E3E-B1674D474E33}" type="presParOf" srcId="{80C9A3FC-AC66-4453-9AF8-F652B1D0E72A}" destId="{02DEDBD9-B3B8-434F-8759-D40EC6A2002D}" srcOrd="3" destOrd="0" presId="urn:microsoft.com/office/officeart/2008/layout/AlternatingPictureCircles"/>
    <dgm:cxn modelId="{86407065-835D-439C-860C-4FC95622C3C7}" type="presParOf" srcId="{02DEDBD9-B3B8-434F-8759-D40EC6A2002D}" destId="{70DA3587-2067-4BDA-A89A-0C377DB0681B}" srcOrd="0" destOrd="0" presId="urn:microsoft.com/office/officeart/2008/layout/AlternatingPictureCircles"/>
    <dgm:cxn modelId="{C906F0E0-9168-4CD5-B0EA-1D27D94B8152}" type="presParOf" srcId="{02DEDBD9-B3B8-434F-8759-D40EC6A2002D}" destId="{F4BF6B55-72BC-4D45-B83E-2E00D012DEF6}" srcOrd="1" destOrd="0" presId="urn:microsoft.com/office/officeart/2008/layout/AlternatingPictureCircles"/>
    <dgm:cxn modelId="{FFFE25DB-718F-494C-8F5A-C54D721FDA49}" type="presParOf" srcId="{02DEDBD9-B3B8-434F-8759-D40EC6A2002D}" destId="{0A094A91-D0CE-4197-9CCA-EF75AB1E2FE8}" srcOrd="2" destOrd="0" presId="urn:microsoft.com/office/officeart/2008/layout/AlternatingPictureCircles"/>
    <dgm:cxn modelId="{83142329-B0B6-465E-B846-2A602BE2A276}" type="presParOf" srcId="{80C9A3FC-AC66-4453-9AF8-F652B1D0E72A}" destId="{ECCA22EF-1E03-4817-82AC-E066426FBE95}" srcOrd="4" destOrd="0" presId="urn:microsoft.com/office/officeart/2008/layout/AlternatingPictureCircles"/>
    <dgm:cxn modelId="{EC8CC6E0-AF76-4819-9E14-3593F621D1B2}" type="presParOf" srcId="{ECCA22EF-1E03-4817-82AC-E066426FBE95}" destId="{3D9F8322-7D70-4D41-BD5C-3A50A46FEA73}" srcOrd="0" destOrd="0" presId="urn:microsoft.com/office/officeart/2008/layout/AlternatingPictureCircles"/>
    <dgm:cxn modelId="{977335E3-0525-4EC6-AACA-69EA70401BDB}" type="presParOf" srcId="{ECCA22EF-1E03-4817-82AC-E066426FBE95}" destId="{7FF089D3-8479-47BB-B184-DDAEE2A5D504}" srcOrd="1" destOrd="0" presId="urn:microsoft.com/office/officeart/2008/layout/AlternatingPictureCircles"/>
    <dgm:cxn modelId="{CE330BD4-5C3D-4FF8-9E48-FE9300A323B6}" type="presParOf" srcId="{ECCA22EF-1E03-4817-82AC-E066426FBE95}" destId="{DE0EDEE3-A2C8-464E-B480-EFB2FBCC7C17}" srcOrd="2" destOrd="0" presId="urn:microsoft.com/office/officeart/2008/layout/AlternatingPictureCircles"/>
    <dgm:cxn modelId="{32488056-B89F-4DC7-9E90-49EFFCACE211}" type="presParOf" srcId="{ECCA22EF-1E03-4817-82AC-E066426FBE95}" destId="{7CB82A77-AFB4-4A81-B041-AC2C190271F2}"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E1D68F-D920-4CC8-AA26-32BF1270B8D5}" type="doc">
      <dgm:prSet loTypeId="urn:microsoft.com/office/officeart/2008/layout/AlternatingPictureCircles" loCatId="picture" qsTypeId="urn:microsoft.com/office/officeart/2005/8/quickstyle/3d4" qsCatId="3D" csTypeId="urn:microsoft.com/office/officeart/2005/8/colors/colorful3" csCatId="colorful" phldr="1"/>
      <dgm:spPr/>
      <dgm:t>
        <a:bodyPr/>
        <a:lstStyle/>
        <a:p>
          <a:endParaRPr lang="en-US"/>
        </a:p>
      </dgm:t>
    </dgm:pt>
    <dgm:pt modelId="{A7E0344C-D8D8-4A54-9258-3F6A059F899A}">
      <dgm:prSet phldrT="[Text]" custT="1"/>
      <dgm:spPr/>
      <dgm:t>
        <a:bodyPr/>
        <a:lstStyle/>
        <a:p>
          <a:r>
            <a:rPr lang="en-US" sz="1800" dirty="0">
              <a:latin typeface="Calibri" panose="020F0502020204030204" pitchFamily="34" charset="0"/>
              <a:cs typeface="Calibri" panose="020F0502020204030204" pitchFamily="34" charset="0"/>
            </a:rPr>
            <a:t>precision</a:t>
          </a:r>
        </a:p>
      </dgm:t>
    </dgm:pt>
    <dgm:pt modelId="{C7EC8176-AA1F-4E98-B355-D2DA508A7E2A}" type="parTrans" cxnId="{A46FCAE9-BEC4-413C-9F90-23900BCF9BA0}">
      <dgm:prSet/>
      <dgm:spPr/>
      <dgm:t>
        <a:bodyPr/>
        <a:lstStyle/>
        <a:p>
          <a:endParaRPr lang="en-US"/>
        </a:p>
      </dgm:t>
    </dgm:pt>
    <dgm:pt modelId="{EABAD698-60BC-48F2-9C83-361560C33435}" type="sibTrans" cxnId="{A46FCAE9-BEC4-413C-9F90-23900BCF9BA0}">
      <dgm:prSet/>
      <dgm:spPr/>
      <dgm:t>
        <a:bodyPr/>
        <a:lstStyle/>
        <a:p>
          <a:endParaRPr lang="en-US"/>
        </a:p>
      </dgm:t>
    </dgm:pt>
    <dgm:pt modelId="{D83940BE-1E05-4CF1-9CB9-1407600CA3B4}">
      <dgm:prSet phldrT="[Text]" custT="1"/>
      <dgm:spPr/>
      <dgm:t>
        <a:bodyPr/>
        <a:lstStyle/>
        <a:p>
          <a:r>
            <a:rPr lang="en-US" sz="2000" dirty="0">
              <a:latin typeface="Calibri" panose="020F0502020204030204" pitchFamily="34" charset="0"/>
              <a:cs typeface="Calibri" panose="020F0502020204030204" pitchFamily="34" charset="0"/>
            </a:rPr>
            <a:t>card precision</a:t>
          </a:r>
        </a:p>
      </dgm:t>
    </dgm:pt>
    <dgm:pt modelId="{5DC3A3B8-B988-4B23-92E3-77127846F305}" type="parTrans" cxnId="{76A83FE0-3D32-43CD-968C-8587EE23A57A}">
      <dgm:prSet/>
      <dgm:spPr/>
      <dgm:t>
        <a:bodyPr/>
        <a:lstStyle/>
        <a:p>
          <a:endParaRPr lang="en-US"/>
        </a:p>
      </dgm:t>
    </dgm:pt>
    <dgm:pt modelId="{3A750481-2518-4CCF-8618-09810AB2AF50}" type="sibTrans" cxnId="{76A83FE0-3D32-43CD-968C-8587EE23A57A}">
      <dgm:prSet/>
      <dgm:spPr/>
      <dgm:t>
        <a:bodyPr/>
        <a:lstStyle/>
        <a:p>
          <a:endParaRPr lang="en-US"/>
        </a:p>
      </dgm:t>
    </dgm:pt>
    <dgm:pt modelId="{CB22AF94-CC69-4185-90A2-0C450A9AAE9E}">
      <dgm:prSet phldrT="[Text]" custT="1"/>
      <dgm:spPr/>
      <dgm:t>
        <a:bodyPr/>
        <a:lstStyle/>
        <a:p>
          <a:r>
            <a:rPr lang="en-US" sz="1800" dirty="0">
              <a:latin typeface="Calibri" panose="020F0502020204030204" pitchFamily="34" charset="0"/>
              <a:cs typeface="Calibri" panose="020F0502020204030204" pitchFamily="34" charset="0"/>
            </a:rPr>
            <a:t>Normal-</a:t>
          </a:r>
          <a:r>
            <a:rPr lang="en-US" sz="1800" dirty="0" err="1">
              <a:latin typeface="Calibri" panose="020F0502020204030204" pitchFamily="34" charset="0"/>
              <a:cs typeface="Calibri" panose="020F0502020204030204" pitchFamily="34" charset="0"/>
            </a:rPr>
            <a:t>ized</a:t>
          </a:r>
          <a:endParaRPr lang="en-US" sz="1800" dirty="0">
            <a:latin typeface="Calibri" panose="020F0502020204030204" pitchFamily="34" charset="0"/>
            <a:cs typeface="Calibri" panose="020F0502020204030204" pitchFamily="34" charset="0"/>
          </a:endParaRPr>
        </a:p>
      </dgm:t>
    </dgm:pt>
    <dgm:pt modelId="{5CCED700-FA2F-486A-9274-674D4B50B197}" type="parTrans" cxnId="{4E1E7447-9F55-42B5-9546-82AD98496BFF}">
      <dgm:prSet/>
      <dgm:spPr/>
      <dgm:t>
        <a:bodyPr/>
        <a:lstStyle/>
        <a:p>
          <a:endParaRPr lang="en-US"/>
        </a:p>
      </dgm:t>
    </dgm:pt>
    <dgm:pt modelId="{7CF32FB1-7712-41AC-9C46-A19D27820F13}" type="sibTrans" cxnId="{4E1E7447-9F55-42B5-9546-82AD98496BFF}">
      <dgm:prSet/>
      <dgm:spPr/>
      <dgm:t>
        <a:bodyPr/>
        <a:lstStyle/>
        <a:p>
          <a:endParaRPr lang="en-US"/>
        </a:p>
      </dgm:t>
    </dgm:pt>
    <dgm:pt modelId="{80C9A3FC-AC66-4453-9AF8-F652B1D0E72A}" type="pres">
      <dgm:prSet presAssocID="{B3E1D68F-D920-4CC8-AA26-32BF1270B8D5}" presName="Name0" presStyleCnt="0">
        <dgm:presLayoutVars>
          <dgm:chMax/>
          <dgm:chPref/>
          <dgm:dir/>
        </dgm:presLayoutVars>
      </dgm:prSet>
      <dgm:spPr/>
    </dgm:pt>
    <dgm:pt modelId="{BF508CAF-E8FD-4F2D-A1E8-23392AA34903}" type="pres">
      <dgm:prSet presAssocID="{A7E0344C-D8D8-4A54-9258-3F6A059F899A}" presName="composite" presStyleCnt="0"/>
      <dgm:spPr/>
    </dgm:pt>
    <dgm:pt modelId="{492F1A09-EC0A-4C80-9E33-393FA73B6735}" type="pres">
      <dgm:prSet presAssocID="{A7E0344C-D8D8-4A54-9258-3F6A059F899A}" presName="Accent" presStyleLbl="alignNode1" presStyleIdx="0" presStyleCnt="5" custLinFactX="100000" custLinFactNeighborX="152514" custLinFactNeighborY="4169">
        <dgm:presLayoutVars>
          <dgm:chMax val="0"/>
          <dgm:chPref val="0"/>
        </dgm:presLayoutVars>
      </dgm:prSet>
      <dgm:spPr/>
    </dgm:pt>
    <dgm:pt modelId="{0E3A656A-AA6C-4449-ACDC-27F32B79AC4D}" type="pres">
      <dgm:prSet presAssocID="{A7E0344C-D8D8-4A54-9258-3F6A059F899A}" presName="Image" presStyleLbl="bgImgPlace1" presStyleIdx="0" presStyleCnt="3" custScaleX="397100" custLinFactNeighborX="-40325">
        <dgm:presLayoutVars>
          <dgm:chMax val="0"/>
          <dgm:chPref val="0"/>
          <dgm:bulletEnabled val="1"/>
        </dgm:presLayoutVars>
      </dgm:prSet>
      <dgm:spPr>
        <a:blipFill dpi="0" rotWithShape="1">
          <a:blip xmlns:r="http://schemas.openxmlformats.org/officeDocument/2006/relationships" r:embed="rId1"/>
          <a:srcRect/>
          <a:stretch>
            <a:fillRect l="933" t="6451" r="933" b="6451"/>
          </a:stretch>
        </a:blipFill>
      </dgm:spPr>
    </dgm:pt>
    <dgm:pt modelId="{986E149B-1FD9-4E36-A2E2-709C984BCCE3}" type="pres">
      <dgm:prSet presAssocID="{A7E0344C-D8D8-4A54-9258-3F6A059F899A}" presName="Parent" presStyleLbl="fgAccFollowNode1" presStyleIdx="0" presStyleCnt="3" custLinFactX="100000" custLinFactNeighborX="101361" custLinFactNeighborY="5495">
        <dgm:presLayoutVars>
          <dgm:chMax val="0"/>
          <dgm:chPref val="0"/>
          <dgm:bulletEnabled val="1"/>
        </dgm:presLayoutVars>
      </dgm:prSet>
      <dgm:spPr/>
    </dgm:pt>
    <dgm:pt modelId="{E5E61AE1-60C0-4BF5-A177-F29CD26A206B}" type="pres">
      <dgm:prSet presAssocID="{A7E0344C-D8D8-4A54-9258-3F6A059F899A}" presName="Space" presStyleCnt="0">
        <dgm:presLayoutVars>
          <dgm:chMax val="0"/>
          <dgm:chPref val="0"/>
        </dgm:presLayoutVars>
      </dgm:prSet>
      <dgm:spPr/>
    </dgm:pt>
    <dgm:pt modelId="{2A062416-D810-420E-9D34-65CD6BFE2B46}" type="pres">
      <dgm:prSet presAssocID="{EABAD698-60BC-48F2-9C83-361560C33435}" presName="ConnectorComposite" presStyleCnt="0"/>
      <dgm:spPr/>
    </dgm:pt>
    <dgm:pt modelId="{597470D6-7563-4C9E-B2E4-30A3613A7B5A}" type="pres">
      <dgm:prSet presAssocID="{EABAD698-60BC-48F2-9C83-361560C33435}" presName="TopSpacing" presStyleCnt="0"/>
      <dgm:spPr/>
    </dgm:pt>
    <dgm:pt modelId="{813D7FAE-3E64-40B5-B4F1-DF588BF92827}" type="pres">
      <dgm:prSet presAssocID="{EABAD698-60BC-48F2-9C83-361560C33435}" presName="Connector" presStyleLbl="alignNode1" presStyleIdx="1" presStyleCnt="5"/>
      <dgm:spPr/>
    </dgm:pt>
    <dgm:pt modelId="{FCA57364-0FC6-4E3A-8FF6-E2AFCFE59376}" type="pres">
      <dgm:prSet presAssocID="{EABAD698-60BC-48F2-9C83-361560C33435}" presName="BottomSpacing" presStyleCnt="0"/>
      <dgm:spPr/>
    </dgm:pt>
    <dgm:pt modelId="{FABE9CFF-8954-4BF5-9769-92BD006DACB4}" type="pres">
      <dgm:prSet presAssocID="{D83940BE-1E05-4CF1-9CB9-1407600CA3B4}" presName="composite" presStyleCnt="0"/>
      <dgm:spPr/>
    </dgm:pt>
    <dgm:pt modelId="{5E32544B-CABF-4E4B-94F8-5CC422F00D4B}" type="pres">
      <dgm:prSet presAssocID="{D83940BE-1E05-4CF1-9CB9-1407600CA3B4}" presName="Accent" presStyleLbl="alignNode1" presStyleIdx="2" presStyleCnt="5" custLinFactX="-100000" custLinFactNeighborX="-196988">
        <dgm:presLayoutVars>
          <dgm:chMax val="0"/>
          <dgm:chPref val="0"/>
        </dgm:presLayoutVars>
      </dgm:prSet>
      <dgm:spPr/>
    </dgm:pt>
    <dgm:pt modelId="{BBEF1424-CC43-416C-9746-43076AE840BD}" type="pres">
      <dgm:prSet presAssocID="{D83940BE-1E05-4CF1-9CB9-1407600CA3B4}" presName="Image" presStyleLbl="bgImgPlace1" presStyleIdx="1" presStyleCnt="3" custScaleX="400787" custLinFactNeighborX="41362">
        <dgm:presLayoutVars>
          <dgm:chMax val="0"/>
          <dgm:chPref val="0"/>
          <dgm:bulletEnabled val="1"/>
        </dgm:presLayoutVars>
      </dgm:prSet>
      <dgm:spPr>
        <a:blipFill dpi="0" rotWithShape="1">
          <a:blip xmlns:r="http://schemas.openxmlformats.org/officeDocument/2006/relationships" r:embed="rId2"/>
          <a:srcRect/>
          <a:stretch>
            <a:fillRect l="14" t="6451" r="14" b="6451"/>
          </a:stretch>
        </a:blipFill>
      </dgm:spPr>
    </dgm:pt>
    <dgm:pt modelId="{F8B04D31-2BE4-4FE8-B304-5F29541CF196}" type="pres">
      <dgm:prSet presAssocID="{D83940BE-1E05-4CF1-9CB9-1407600CA3B4}" presName="Parent" presStyleLbl="fgAccFollowNode1" presStyleIdx="1" presStyleCnt="3" custLinFactX="-100000" custLinFactNeighborX="-101742">
        <dgm:presLayoutVars>
          <dgm:chMax val="0"/>
          <dgm:chPref val="0"/>
          <dgm:bulletEnabled val="1"/>
        </dgm:presLayoutVars>
      </dgm:prSet>
      <dgm:spPr/>
    </dgm:pt>
    <dgm:pt modelId="{ED3FBA74-604A-40AB-8056-8DDC10C3BED4}" type="pres">
      <dgm:prSet presAssocID="{D83940BE-1E05-4CF1-9CB9-1407600CA3B4}" presName="Space" presStyleCnt="0">
        <dgm:presLayoutVars>
          <dgm:chMax val="0"/>
          <dgm:chPref val="0"/>
        </dgm:presLayoutVars>
      </dgm:prSet>
      <dgm:spPr/>
    </dgm:pt>
    <dgm:pt modelId="{02DEDBD9-B3B8-434F-8759-D40EC6A2002D}" type="pres">
      <dgm:prSet presAssocID="{3A750481-2518-4CCF-8618-09810AB2AF50}" presName="ConnectorComposite" presStyleCnt="0"/>
      <dgm:spPr/>
    </dgm:pt>
    <dgm:pt modelId="{70DA3587-2067-4BDA-A89A-0C377DB0681B}" type="pres">
      <dgm:prSet presAssocID="{3A750481-2518-4CCF-8618-09810AB2AF50}" presName="TopSpacing" presStyleCnt="0"/>
      <dgm:spPr/>
    </dgm:pt>
    <dgm:pt modelId="{F4BF6B55-72BC-4D45-B83E-2E00D012DEF6}" type="pres">
      <dgm:prSet presAssocID="{3A750481-2518-4CCF-8618-09810AB2AF50}" presName="Connector" presStyleLbl="alignNode1" presStyleIdx="3" presStyleCnt="5"/>
      <dgm:spPr/>
    </dgm:pt>
    <dgm:pt modelId="{0A094A91-D0CE-4197-9CCA-EF75AB1E2FE8}" type="pres">
      <dgm:prSet presAssocID="{3A750481-2518-4CCF-8618-09810AB2AF50}" presName="BottomSpacing" presStyleCnt="0"/>
      <dgm:spPr/>
    </dgm:pt>
    <dgm:pt modelId="{ECCA22EF-1E03-4817-82AC-E066426FBE95}" type="pres">
      <dgm:prSet presAssocID="{CB22AF94-CC69-4185-90A2-0C450A9AAE9E}" presName="composite" presStyleCnt="0"/>
      <dgm:spPr/>
    </dgm:pt>
    <dgm:pt modelId="{3D9F8322-7D70-4D41-BD5C-3A50A46FEA73}" type="pres">
      <dgm:prSet presAssocID="{CB22AF94-CC69-4185-90A2-0C450A9AAE9E}" presName="Accent" presStyleLbl="alignNode1" presStyleIdx="4" presStyleCnt="5" custLinFactX="100000" custLinFactNeighborX="149220">
        <dgm:presLayoutVars>
          <dgm:chMax val="0"/>
          <dgm:chPref val="0"/>
        </dgm:presLayoutVars>
      </dgm:prSet>
      <dgm:spPr/>
    </dgm:pt>
    <dgm:pt modelId="{7FF089D3-8479-47BB-B184-DDAEE2A5D504}" type="pres">
      <dgm:prSet presAssocID="{CB22AF94-CC69-4185-90A2-0C450A9AAE9E}" presName="Image" presStyleLbl="bgImgPlace1" presStyleIdx="2" presStyleCnt="3" custScaleX="396310" custLinFactNeighborX="-40534">
        <dgm:presLayoutVars>
          <dgm:chMax val="0"/>
          <dgm:chPref val="0"/>
          <dgm:bulletEnabled val="1"/>
        </dgm:presLayoutVars>
      </dgm:prSet>
      <dgm:spPr>
        <a:blipFill dpi="0" rotWithShape="1">
          <a:blip xmlns:r="http://schemas.openxmlformats.org/officeDocument/2006/relationships" r:embed="rId3"/>
          <a:srcRect/>
          <a:stretch>
            <a:fillRect l="-550" t="6451" r="-550" b="6451"/>
          </a:stretch>
        </a:blipFill>
      </dgm:spPr>
    </dgm:pt>
    <dgm:pt modelId="{DE0EDEE3-A2C8-464E-B480-EFB2FBCC7C17}" type="pres">
      <dgm:prSet presAssocID="{CB22AF94-CC69-4185-90A2-0C450A9AAE9E}" presName="Parent" presStyleLbl="fgAccFollowNode1" presStyleIdx="2" presStyleCnt="3" custLinFactX="100000" custLinFactNeighborX="100411">
        <dgm:presLayoutVars>
          <dgm:chMax val="0"/>
          <dgm:chPref val="0"/>
          <dgm:bulletEnabled val="1"/>
        </dgm:presLayoutVars>
      </dgm:prSet>
      <dgm:spPr/>
    </dgm:pt>
    <dgm:pt modelId="{7CB82A77-AFB4-4A81-B041-AC2C190271F2}" type="pres">
      <dgm:prSet presAssocID="{CB22AF94-CC69-4185-90A2-0C450A9AAE9E}" presName="Space" presStyleCnt="0">
        <dgm:presLayoutVars>
          <dgm:chMax val="0"/>
          <dgm:chPref val="0"/>
        </dgm:presLayoutVars>
      </dgm:prSet>
      <dgm:spPr/>
    </dgm:pt>
  </dgm:ptLst>
  <dgm:cxnLst>
    <dgm:cxn modelId="{68B9370C-A650-4EFE-9D48-D5428C3813ED}" type="presOf" srcId="{D83940BE-1E05-4CF1-9CB9-1407600CA3B4}" destId="{F8B04D31-2BE4-4FE8-B304-5F29541CF196}" srcOrd="0" destOrd="0" presId="urn:microsoft.com/office/officeart/2008/layout/AlternatingPictureCircles"/>
    <dgm:cxn modelId="{C9914436-F4D5-4A84-9087-FEA86FA9A9AE}" type="presOf" srcId="{CB22AF94-CC69-4185-90A2-0C450A9AAE9E}" destId="{DE0EDEE3-A2C8-464E-B480-EFB2FBCC7C17}" srcOrd="0" destOrd="0" presId="urn:microsoft.com/office/officeart/2008/layout/AlternatingPictureCircles"/>
    <dgm:cxn modelId="{4E1E7447-9F55-42B5-9546-82AD98496BFF}" srcId="{B3E1D68F-D920-4CC8-AA26-32BF1270B8D5}" destId="{CB22AF94-CC69-4185-90A2-0C450A9AAE9E}" srcOrd="2" destOrd="0" parTransId="{5CCED700-FA2F-486A-9274-674D4B50B197}" sibTransId="{7CF32FB1-7712-41AC-9C46-A19D27820F13}"/>
    <dgm:cxn modelId="{89CE7F84-9A88-46EC-B976-308393AF047C}" type="presOf" srcId="{A7E0344C-D8D8-4A54-9258-3F6A059F899A}" destId="{986E149B-1FD9-4E36-A2E2-709C984BCCE3}" srcOrd="0" destOrd="0" presId="urn:microsoft.com/office/officeart/2008/layout/AlternatingPictureCircles"/>
    <dgm:cxn modelId="{76A83FE0-3D32-43CD-968C-8587EE23A57A}" srcId="{B3E1D68F-D920-4CC8-AA26-32BF1270B8D5}" destId="{D83940BE-1E05-4CF1-9CB9-1407600CA3B4}" srcOrd="1" destOrd="0" parTransId="{5DC3A3B8-B988-4B23-92E3-77127846F305}" sibTransId="{3A750481-2518-4CCF-8618-09810AB2AF50}"/>
    <dgm:cxn modelId="{9C1735E6-1890-4FD1-BF59-545DABFF1872}" type="presOf" srcId="{B3E1D68F-D920-4CC8-AA26-32BF1270B8D5}" destId="{80C9A3FC-AC66-4453-9AF8-F652B1D0E72A}" srcOrd="0" destOrd="0" presId="urn:microsoft.com/office/officeart/2008/layout/AlternatingPictureCircles"/>
    <dgm:cxn modelId="{A46FCAE9-BEC4-413C-9F90-23900BCF9BA0}" srcId="{B3E1D68F-D920-4CC8-AA26-32BF1270B8D5}" destId="{A7E0344C-D8D8-4A54-9258-3F6A059F899A}" srcOrd="0" destOrd="0" parTransId="{C7EC8176-AA1F-4E98-B355-D2DA508A7E2A}" sibTransId="{EABAD698-60BC-48F2-9C83-361560C33435}"/>
    <dgm:cxn modelId="{A00172C8-1764-458E-A152-44BD8EB39492}" type="presParOf" srcId="{80C9A3FC-AC66-4453-9AF8-F652B1D0E72A}" destId="{BF508CAF-E8FD-4F2D-A1E8-23392AA34903}" srcOrd="0" destOrd="0" presId="urn:microsoft.com/office/officeart/2008/layout/AlternatingPictureCircles"/>
    <dgm:cxn modelId="{9FA781A7-DDD9-4A73-8BDB-18DF97E0ED8E}" type="presParOf" srcId="{BF508CAF-E8FD-4F2D-A1E8-23392AA34903}" destId="{492F1A09-EC0A-4C80-9E33-393FA73B6735}" srcOrd="0" destOrd="0" presId="urn:microsoft.com/office/officeart/2008/layout/AlternatingPictureCircles"/>
    <dgm:cxn modelId="{CA4B82EB-C387-4856-9E70-3DA5D692DFEE}" type="presParOf" srcId="{BF508CAF-E8FD-4F2D-A1E8-23392AA34903}" destId="{0E3A656A-AA6C-4449-ACDC-27F32B79AC4D}" srcOrd="1" destOrd="0" presId="urn:microsoft.com/office/officeart/2008/layout/AlternatingPictureCircles"/>
    <dgm:cxn modelId="{FC44C35F-B89C-49F5-90B5-677800044637}" type="presParOf" srcId="{BF508CAF-E8FD-4F2D-A1E8-23392AA34903}" destId="{986E149B-1FD9-4E36-A2E2-709C984BCCE3}" srcOrd="2" destOrd="0" presId="urn:microsoft.com/office/officeart/2008/layout/AlternatingPictureCircles"/>
    <dgm:cxn modelId="{56C22E72-E7D4-474F-8EEF-49B95AC2DE61}" type="presParOf" srcId="{BF508CAF-E8FD-4F2D-A1E8-23392AA34903}" destId="{E5E61AE1-60C0-4BF5-A177-F29CD26A206B}" srcOrd="3" destOrd="0" presId="urn:microsoft.com/office/officeart/2008/layout/AlternatingPictureCircles"/>
    <dgm:cxn modelId="{5429FA85-A1D1-452C-93C8-C4C38F5A4D72}" type="presParOf" srcId="{80C9A3FC-AC66-4453-9AF8-F652B1D0E72A}" destId="{2A062416-D810-420E-9D34-65CD6BFE2B46}" srcOrd="1" destOrd="0" presId="urn:microsoft.com/office/officeart/2008/layout/AlternatingPictureCircles"/>
    <dgm:cxn modelId="{B814C6B1-90A8-484A-85D1-F49CF3C97585}" type="presParOf" srcId="{2A062416-D810-420E-9D34-65CD6BFE2B46}" destId="{597470D6-7563-4C9E-B2E4-30A3613A7B5A}" srcOrd="0" destOrd="0" presId="urn:microsoft.com/office/officeart/2008/layout/AlternatingPictureCircles"/>
    <dgm:cxn modelId="{6AE8AD01-EA4E-4FB7-91E0-E41E7512E2E2}" type="presParOf" srcId="{2A062416-D810-420E-9D34-65CD6BFE2B46}" destId="{813D7FAE-3E64-40B5-B4F1-DF588BF92827}" srcOrd="1" destOrd="0" presId="urn:microsoft.com/office/officeart/2008/layout/AlternatingPictureCircles"/>
    <dgm:cxn modelId="{225F56E3-14A0-4989-BD18-D7260D0272E0}" type="presParOf" srcId="{2A062416-D810-420E-9D34-65CD6BFE2B46}" destId="{FCA57364-0FC6-4E3A-8FF6-E2AFCFE59376}" srcOrd="2" destOrd="0" presId="urn:microsoft.com/office/officeart/2008/layout/AlternatingPictureCircles"/>
    <dgm:cxn modelId="{F3C22EC4-1F3E-48D3-8FB8-6F480B77EAD8}" type="presParOf" srcId="{80C9A3FC-AC66-4453-9AF8-F652B1D0E72A}" destId="{FABE9CFF-8954-4BF5-9769-92BD006DACB4}" srcOrd="2" destOrd="0" presId="urn:microsoft.com/office/officeart/2008/layout/AlternatingPictureCircles"/>
    <dgm:cxn modelId="{493A0EAE-91FA-487A-8347-DBD42BCD7924}" type="presParOf" srcId="{FABE9CFF-8954-4BF5-9769-92BD006DACB4}" destId="{5E32544B-CABF-4E4B-94F8-5CC422F00D4B}" srcOrd="0" destOrd="0" presId="urn:microsoft.com/office/officeart/2008/layout/AlternatingPictureCircles"/>
    <dgm:cxn modelId="{9EC462D7-07B3-4446-A7A9-E0DB4B96BA23}" type="presParOf" srcId="{FABE9CFF-8954-4BF5-9769-92BD006DACB4}" destId="{BBEF1424-CC43-416C-9746-43076AE840BD}" srcOrd="1" destOrd="0" presId="urn:microsoft.com/office/officeart/2008/layout/AlternatingPictureCircles"/>
    <dgm:cxn modelId="{F2FBBB71-2DEE-4B9A-AE3F-7FB3BA4F8044}" type="presParOf" srcId="{FABE9CFF-8954-4BF5-9769-92BD006DACB4}" destId="{F8B04D31-2BE4-4FE8-B304-5F29541CF196}" srcOrd="2" destOrd="0" presId="urn:microsoft.com/office/officeart/2008/layout/AlternatingPictureCircles"/>
    <dgm:cxn modelId="{6F8B5B21-C8F4-46E1-9EAA-2F9595148B8A}" type="presParOf" srcId="{FABE9CFF-8954-4BF5-9769-92BD006DACB4}" destId="{ED3FBA74-604A-40AB-8056-8DDC10C3BED4}" srcOrd="3" destOrd="0" presId="urn:microsoft.com/office/officeart/2008/layout/AlternatingPictureCircles"/>
    <dgm:cxn modelId="{68E6FFC6-0109-4938-8E3E-B1674D474E33}" type="presParOf" srcId="{80C9A3FC-AC66-4453-9AF8-F652B1D0E72A}" destId="{02DEDBD9-B3B8-434F-8759-D40EC6A2002D}" srcOrd="3" destOrd="0" presId="urn:microsoft.com/office/officeart/2008/layout/AlternatingPictureCircles"/>
    <dgm:cxn modelId="{86407065-835D-439C-860C-4FC95622C3C7}" type="presParOf" srcId="{02DEDBD9-B3B8-434F-8759-D40EC6A2002D}" destId="{70DA3587-2067-4BDA-A89A-0C377DB0681B}" srcOrd="0" destOrd="0" presId="urn:microsoft.com/office/officeart/2008/layout/AlternatingPictureCircles"/>
    <dgm:cxn modelId="{C906F0E0-9168-4CD5-B0EA-1D27D94B8152}" type="presParOf" srcId="{02DEDBD9-B3B8-434F-8759-D40EC6A2002D}" destId="{F4BF6B55-72BC-4D45-B83E-2E00D012DEF6}" srcOrd="1" destOrd="0" presId="urn:microsoft.com/office/officeart/2008/layout/AlternatingPictureCircles"/>
    <dgm:cxn modelId="{FFFE25DB-718F-494C-8F5A-C54D721FDA49}" type="presParOf" srcId="{02DEDBD9-B3B8-434F-8759-D40EC6A2002D}" destId="{0A094A91-D0CE-4197-9CCA-EF75AB1E2FE8}" srcOrd="2" destOrd="0" presId="urn:microsoft.com/office/officeart/2008/layout/AlternatingPictureCircles"/>
    <dgm:cxn modelId="{83142329-B0B6-465E-B846-2A602BE2A276}" type="presParOf" srcId="{80C9A3FC-AC66-4453-9AF8-F652B1D0E72A}" destId="{ECCA22EF-1E03-4817-82AC-E066426FBE95}" srcOrd="4" destOrd="0" presId="urn:microsoft.com/office/officeart/2008/layout/AlternatingPictureCircles"/>
    <dgm:cxn modelId="{EC8CC6E0-AF76-4819-9E14-3593F621D1B2}" type="presParOf" srcId="{ECCA22EF-1E03-4817-82AC-E066426FBE95}" destId="{3D9F8322-7D70-4D41-BD5C-3A50A46FEA73}" srcOrd="0" destOrd="0" presId="urn:microsoft.com/office/officeart/2008/layout/AlternatingPictureCircles"/>
    <dgm:cxn modelId="{977335E3-0525-4EC6-AACA-69EA70401BDB}" type="presParOf" srcId="{ECCA22EF-1E03-4817-82AC-E066426FBE95}" destId="{7FF089D3-8479-47BB-B184-DDAEE2A5D504}" srcOrd="1" destOrd="0" presId="urn:microsoft.com/office/officeart/2008/layout/AlternatingPictureCircles"/>
    <dgm:cxn modelId="{CE330BD4-5C3D-4FF8-9E48-FE9300A323B6}" type="presParOf" srcId="{ECCA22EF-1E03-4817-82AC-E066426FBE95}" destId="{DE0EDEE3-A2C8-464E-B480-EFB2FBCC7C17}" srcOrd="2" destOrd="0" presId="urn:microsoft.com/office/officeart/2008/layout/AlternatingPictureCircles"/>
    <dgm:cxn modelId="{32488056-B89F-4DC7-9E90-49EFFCACE211}" type="presParOf" srcId="{ECCA22EF-1E03-4817-82AC-E066426FBE95}" destId="{7CB82A77-AFB4-4A81-B041-AC2C190271F2}"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E1D68F-D920-4CC8-AA26-32BF1270B8D5}" type="doc">
      <dgm:prSet loTypeId="urn:microsoft.com/office/officeart/2008/layout/AlternatingPictureCircles" loCatId="picture" qsTypeId="urn:microsoft.com/office/officeart/2005/8/quickstyle/3d4" qsCatId="3D" csTypeId="urn:microsoft.com/office/officeart/2005/8/colors/colorful3" csCatId="colorful" phldr="1"/>
      <dgm:spPr/>
      <dgm:t>
        <a:bodyPr/>
        <a:lstStyle/>
        <a:p>
          <a:endParaRPr lang="en-US"/>
        </a:p>
      </dgm:t>
    </dgm:pt>
    <dgm:pt modelId="{A7E0344C-D8D8-4A54-9258-3F6A059F899A}">
      <dgm:prSet phldrT="[Text]" custT="1"/>
      <dgm:spPr/>
      <dgm:t>
        <a:bodyPr/>
        <a:lstStyle/>
        <a:p>
          <a:r>
            <a:rPr lang="en-US" sz="2000" dirty="0">
              <a:latin typeface="Calibri" panose="020F0502020204030204" pitchFamily="34" charset="0"/>
              <a:cs typeface="Calibri" panose="020F0502020204030204" pitchFamily="34" charset="0"/>
            </a:rPr>
            <a:t>Feed-backs</a:t>
          </a:r>
        </a:p>
      </dgm:t>
    </dgm:pt>
    <dgm:pt modelId="{C7EC8176-AA1F-4E98-B355-D2DA508A7E2A}" type="parTrans" cxnId="{A46FCAE9-BEC4-413C-9F90-23900BCF9BA0}">
      <dgm:prSet/>
      <dgm:spPr/>
      <dgm:t>
        <a:bodyPr/>
        <a:lstStyle/>
        <a:p>
          <a:endParaRPr lang="en-US"/>
        </a:p>
      </dgm:t>
    </dgm:pt>
    <dgm:pt modelId="{EABAD698-60BC-48F2-9C83-361560C33435}" type="sibTrans" cxnId="{A46FCAE9-BEC4-413C-9F90-23900BCF9BA0}">
      <dgm:prSet/>
      <dgm:spPr/>
      <dgm:t>
        <a:bodyPr/>
        <a:lstStyle/>
        <a:p>
          <a:endParaRPr lang="en-US"/>
        </a:p>
      </dgm:t>
    </dgm:pt>
    <dgm:pt modelId="{D83940BE-1E05-4CF1-9CB9-1407600CA3B4}">
      <dgm:prSet phldrT="[Text]" custT="1"/>
      <dgm:spPr/>
      <dgm:t>
        <a:bodyPr/>
        <a:lstStyle/>
        <a:p>
          <a:r>
            <a:rPr lang="en-US" sz="2000" dirty="0">
              <a:latin typeface="Calibri" panose="020F0502020204030204" pitchFamily="34" charset="0"/>
              <a:cs typeface="Calibri" panose="020F0502020204030204" pitchFamily="34" charset="0"/>
            </a:rPr>
            <a:t>delay</a:t>
          </a:r>
        </a:p>
      </dgm:t>
    </dgm:pt>
    <dgm:pt modelId="{5DC3A3B8-B988-4B23-92E3-77127846F305}" type="parTrans" cxnId="{76A83FE0-3D32-43CD-968C-8587EE23A57A}">
      <dgm:prSet/>
      <dgm:spPr/>
      <dgm:t>
        <a:bodyPr/>
        <a:lstStyle/>
        <a:p>
          <a:endParaRPr lang="en-US"/>
        </a:p>
      </dgm:t>
    </dgm:pt>
    <dgm:pt modelId="{3A750481-2518-4CCF-8618-09810AB2AF50}" type="sibTrans" cxnId="{76A83FE0-3D32-43CD-968C-8587EE23A57A}">
      <dgm:prSet/>
      <dgm:spPr/>
      <dgm:t>
        <a:bodyPr/>
        <a:lstStyle/>
        <a:p>
          <a:endParaRPr lang="en-US"/>
        </a:p>
      </dgm:t>
    </dgm:pt>
    <dgm:pt modelId="{CB22AF94-CC69-4185-90A2-0C450A9AAE9E}">
      <dgm:prSet phldrT="[Text]"/>
      <dgm:spPr/>
      <dgm:t>
        <a:bodyPr/>
        <a:lstStyle/>
        <a:p>
          <a:r>
            <a:rPr lang="en-US" dirty="0">
              <a:latin typeface="Calibri" panose="020F0502020204030204" pitchFamily="34" charset="0"/>
              <a:cs typeface="Calibri" panose="020F0502020204030204" pitchFamily="34" charset="0"/>
            </a:rPr>
            <a:t>precision</a:t>
          </a:r>
          <a:endParaRPr lang="en-US" dirty="0"/>
        </a:p>
      </dgm:t>
    </dgm:pt>
    <dgm:pt modelId="{5CCED700-FA2F-486A-9274-674D4B50B197}" type="parTrans" cxnId="{4E1E7447-9F55-42B5-9546-82AD98496BFF}">
      <dgm:prSet/>
      <dgm:spPr/>
      <dgm:t>
        <a:bodyPr/>
        <a:lstStyle/>
        <a:p>
          <a:endParaRPr lang="en-US"/>
        </a:p>
      </dgm:t>
    </dgm:pt>
    <dgm:pt modelId="{7CF32FB1-7712-41AC-9C46-A19D27820F13}" type="sibTrans" cxnId="{4E1E7447-9F55-42B5-9546-82AD98496BFF}">
      <dgm:prSet/>
      <dgm:spPr/>
      <dgm:t>
        <a:bodyPr/>
        <a:lstStyle/>
        <a:p>
          <a:endParaRPr lang="en-US"/>
        </a:p>
      </dgm:t>
    </dgm:pt>
    <dgm:pt modelId="{80C9A3FC-AC66-4453-9AF8-F652B1D0E72A}" type="pres">
      <dgm:prSet presAssocID="{B3E1D68F-D920-4CC8-AA26-32BF1270B8D5}" presName="Name0" presStyleCnt="0">
        <dgm:presLayoutVars>
          <dgm:chMax/>
          <dgm:chPref/>
          <dgm:dir/>
        </dgm:presLayoutVars>
      </dgm:prSet>
      <dgm:spPr/>
    </dgm:pt>
    <dgm:pt modelId="{BF508CAF-E8FD-4F2D-A1E8-23392AA34903}" type="pres">
      <dgm:prSet presAssocID="{A7E0344C-D8D8-4A54-9258-3F6A059F899A}" presName="composite" presStyleCnt="0"/>
      <dgm:spPr/>
    </dgm:pt>
    <dgm:pt modelId="{492F1A09-EC0A-4C80-9E33-393FA73B6735}" type="pres">
      <dgm:prSet presAssocID="{A7E0344C-D8D8-4A54-9258-3F6A059F899A}" presName="Accent" presStyleLbl="alignNode1" presStyleIdx="0" presStyleCnt="5" custLinFactX="100000" custLinFactNeighborX="152514" custLinFactNeighborY="4169">
        <dgm:presLayoutVars>
          <dgm:chMax val="0"/>
          <dgm:chPref val="0"/>
        </dgm:presLayoutVars>
      </dgm:prSet>
      <dgm:spPr/>
    </dgm:pt>
    <dgm:pt modelId="{0E3A656A-AA6C-4449-ACDC-27F32B79AC4D}" type="pres">
      <dgm:prSet presAssocID="{A7E0344C-D8D8-4A54-9258-3F6A059F899A}" presName="Image" presStyleLbl="bgImgPlace1" presStyleIdx="0" presStyleCnt="3" custScaleX="397100" custLinFactNeighborX="-40325">
        <dgm:presLayoutVars>
          <dgm:chMax val="0"/>
          <dgm:chPref val="0"/>
          <dgm:bulletEnabled val="1"/>
        </dgm:presLayoutVars>
      </dgm:prSet>
      <dgm:spPr>
        <a:blipFill dpi="0" rotWithShape="1">
          <a:blip xmlns:r="http://schemas.openxmlformats.org/officeDocument/2006/relationships" r:embed="rId1"/>
          <a:srcRect/>
          <a:stretch>
            <a:fillRect l="-35" t="6451" r="-35" b="6451"/>
          </a:stretch>
        </a:blipFill>
      </dgm:spPr>
    </dgm:pt>
    <dgm:pt modelId="{986E149B-1FD9-4E36-A2E2-709C984BCCE3}" type="pres">
      <dgm:prSet presAssocID="{A7E0344C-D8D8-4A54-9258-3F6A059F899A}" presName="Parent" presStyleLbl="fgAccFollowNode1" presStyleIdx="0" presStyleCnt="3" custLinFactX="100000" custLinFactNeighborX="101361" custLinFactNeighborY="5495">
        <dgm:presLayoutVars>
          <dgm:chMax val="0"/>
          <dgm:chPref val="0"/>
          <dgm:bulletEnabled val="1"/>
        </dgm:presLayoutVars>
      </dgm:prSet>
      <dgm:spPr/>
    </dgm:pt>
    <dgm:pt modelId="{E5E61AE1-60C0-4BF5-A177-F29CD26A206B}" type="pres">
      <dgm:prSet presAssocID="{A7E0344C-D8D8-4A54-9258-3F6A059F899A}" presName="Space" presStyleCnt="0">
        <dgm:presLayoutVars>
          <dgm:chMax val="0"/>
          <dgm:chPref val="0"/>
        </dgm:presLayoutVars>
      </dgm:prSet>
      <dgm:spPr/>
    </dgm:pt>
    <dgm:pt modelId="{2A062416-D810-420E-9D34-65CD6BFE2B46}" type="pres">
      <dgm:prSet presAssocID="{EABAD698-60BC-48F2-9C83-361560C33435}" presName="ConnectorComposite" presStyleCnt="0"/>
      <dgm:spPr/>
    </dgm:pt>
    <dgm:pt modelId="{597470D6-7563-4C9E-B2E4-30A3613A7B5A}" type="pres">
      <dgm:prSet presAssocID="{EABAD698-60BC-48F2-9C83-361560C33435}" presName="TopSpacing" presStyleCnt="0"/>
      <dgm:spPr/>
    </dgm:pt>
    <dgm:pt modelId="{813D7FAE-3E64-40B5-B4F1-DF588BF92827}" type="pres">
      <dgm:prSet presAssocID="{EABAD698-60BC-48F2-9C83-361560C33435}" presName="Connector" presStyleLbl="alignNode1" presStyleIdx="1" presStyleCnt="5"/>
      <dgm:spPr/>
    </dgm:pt>
    <dgm:pt modelId="{FCA57364-0FC6-4E3A-8FF6-E2AFCFE59376}" type="pres">
      <dgm:prSet presAssocID="{EABAD698-60BC-48F2-9C83-361560C33435}" presName="BottomSpacing" presStyleCnt="0"/>
      <dgm:spPr/>
    </dgm:pt>
    <dgm:pt modelId="{FABE9CFF-8954-4BF5-9769-92BD006DACB4}" type="pres">
      <dgm:prSet presAssocID="{D83940BE-1E05-4CF1-9CB9-1407600CA3B4}" presName="composite" presStyleCnt="0"/>
      <dgm:spPr/>
    </dgm:pt>
    <dgm:pt modelId="{5E32544B-CABF-4E4B-94F8-5CC422F00D4B}" type="pres">
      <dgm:prSet presAssocID="{D83940BE-1E05-4CF1-9CB9-1407600CA3B4}" presName="Accent" presStyleLbl="alignNode1" presStyleIdx="2" presStyleCnt="5" custLinFactX="-100000" custLinFactNeighborX="-196988">
        <dgm:presLayoutVars>
          <dgm:chMax val="0"/>
          <dgm:chPref val="0"/>
        </dgm:presLayoutVars>
      </dgm:prSet>
      <dgm:spPr/>
    </dgm:pt>
    <dgm:pt modelId="{BBEF1424-CC43-416C-9746-43076AE840BD}" type="pres">
      <dgm:prSet presAssocID="{D83940BE-1E05-4CF1-9CB9-1407600CA3B4}" presName="Image" presStyleLbl="bgImgPlace1" presStyleIdx="1" presStyleCnt="3" custScaleX="400787" custLinFactNeighborX="41362">
        <dgm:presLayoutVars>
          <dgm:chMax val="0"/>
          <dgm:chPref val="0"/>
          <dgm:bulletEnabled val="1"/>
        </dgm:presLayoutVars>
      </dgm:prSet>
      <dgm:spPr>
        <a:blipFill dpi="0" rotWithShape="1">
          <a:blip xmlns:r="http://schemas.openxmlformats.org/officeDocument/2006/relationships" r:embed="rId2"/>
          <a:srcRect/>
          <a:stretch>
            <a:fillRect l="426" t="6451" r="426" b="6451"/>
          </a:stretch>
        </a:blipFill>
      </dgm:spPr>
    </dgm:pt>
    <dgm:pt modelId="{F8B04D31-2BE4-4FE8-B304-5F29541CF196}" type="pres">
      <dgm:prSet presAssocID="{D83940BE-1E05-4CF1-9CB9-1407600CA3B4}" presName="Parent" presStyleLbl="fgAccFollowNode1" presStyleIdx="1" presStyleCnt="3" custLinFactX="-100000" custLinFactNeighborX="-101742">
        <dgm:presLayoutVars>
          <dgm:chMax val="0"/>
          <dgm:chPref val="0"/>
          <dgm:bulletEnabled val="1"/>
        </dgm:presLayoutVars>
      </dgm:prSet>
      <dgm:spPr/>
    </dgm:pt>
    <dgm:pt modelId="{ED3FBA74-604A-40AB-8056-8DDC10C3BED4}" type="pres">
      <dgm:prSet presAssocID="{D83940BE-1E05-4CF1-9CB9-1407600CA3B4}" presName="Space" presStyleCnt="0">
        <dgm:presLayoutVars>
          <dgm:chMax val="0"/>
          <dgm:chPref val="0"/>
        </dgm:presLayoutVars>
      </dgm:prSet>
      <dgm:spPr/>
    </dgm:pt>
    <dgm:pt modelId="{02DEDBD9-B3B8-434F-8759-D40EC6A2002D}" type="pres">
      <dgm:prSet presAssocID="{3A750481-2518-4CCF-8618-09810AB2AF50}" presName="ConnectorComposite" presStyleCnt="0"/>
      <dgm:spPr/>
    </dgm:pt>
    <dgm:pt modelId="{70DA3587-2067-4BDA-A89A-0C377DB0681B}" type="pres">
      <dgm:prSet presAssocID="{3A750481-2518-4CCF-8618-09810AB2AF50}" presName="TopSpacing" presStyleCnt="0"/>
      <dgm:spPr/>
    </dgm:pt>
    <dgm:pt modelId="{F4BF6B55-72BC-4D45-B83E-2E00D012DEF6}" type="pres">
      <dgm:prSet presAssocID="{3A750481-2518-4CCF-8618-09810AB2AF50}" presName="Connector" presStyleLbl="alignNode1" presStyleIdx="3" presStyleCnt="5"/>
      <dgm:spPr/>
    </dgm:pt>
    <dgm:pt modelId="{0A094A91-D0CE-4197-9CCA-EF75AB1E2FE8}" type="pres">
      <dgm:prSet presAssocID="{3A750481-2518-4CCF-8618-09810AB2AF50}" presName="BottomSpacing" presStyleCnt="0"/>
      <dgm:spPr/>
    </dgm:pt>
    <dgm:pt modelId="{ECCA22EF-1E03-4817-82AC-E066426FBE95}" type="pres">
      <dgm:prSet presAssocID="{CB22AF94-CC69-4185-90A2-0C450A9AAE9E}" presName="composite" presStyleCnt="0"/>
      <dgm:spPr/>
    </dgm:pt>
    <dgm:pt modelId="{3D9F8322-7D70-4D41-BD5C-3A50A46FEA73}" type="pres">
      <dgm:prSet presAssocID="{CB22AF94-CC69-4185-90A2-0C450A9AAE9E}" presName="Accent" presStyleLbl="alignNode1" presStyleIdx="4" presStyleCnt="5" custLinFactX="100000" custLinFactNeighborX="149220">
        <dgm:presLayoutVars>
          <dgm:chMax val="0"/>
          <dgm:chPref val="0"/>
        </dgm:presLayoutVars>
      </dgm:prSet>
      <dgm:spPr/>
    </dgm:pt>
    <dgm:pt modelId="{7FF089D3-8479-47BB-B184-DDAEE2A5D504}" type="pres">
      <dgm:prSet presAssocID="{CB22AF94-CC69-4185-90A2-0C450A9AAE9E}" presName="Image" presStyleLbl="bgImgPlace1" presStyleIdx="2" presStyleCnt="3" custScaleX="396310" custLinFactNeighborX="-40534">
        <dgm:presLayoutVars>
          <dgm:chMax val="0"/>
          <dgm:chPref val="0"/>
          <dgm:bulletEnabled val="1"/>
        </dgm:presLayoutVars>
      </dgm:prSet>
      <dgm:spPr>
        <a:blipFill dpi="0" rotWithShape="1">
          <a:blip xmlns:r="http://schemas.openxmlformats.org/officeDocument/2006/relationships" r:embed="rId3"/>
          <a:srcRect/>
          <a:stretch>
            <a:fillRect l="-135" t="6451" r="-135" b="6451"/>
          </a:stretch>
        </a:blipFill>
      </dgm:spPr>
    </dgm:pt>
    <dgm:pt modelId="{DE0EDEE3-A2C8-464E-B480-EFB2FBCC7C17}" type="pres">
      <dgm:prSet presAssocID="{CB22AF94-CC69-4185-90A2-0C450A9AAE9E}" presName="Parent" presStyleLbl="fgAccFollowNode1" presStyleIdx="2" presStyleCnt="3" custLinFactX="100000" custLinFactNeighborX="101361" custLinFactNeighborY="-1160">
        <dgm:presLayoutVars>
          <dgm:chMax val="0"/>
          <dgm:chPref val="0"/>
          <dgm:bulletEnabled val="1"/>
        </dgm:presLayoutVars>
      </dgm:prSet>
      <dgm:spPr/>
    </dgm:pt>
    <dgm:pt modelId="{7CB82A77-AFB4-4A81-B041-AC2C190271F2}" type="pres">
      <dgm:prSet presAssocID="{CB22AF94-CC69-4185-90A2-0C450A9AAE9E}" presName="Space" presStyleCnt="0">
        <dgm:presLayoutVars>
          <dgm:chMax val="0"/>
          <dgm:chPref val="0"/>
        </dgm:presLayoutVars>
      </dgm:prSet>
      <dgm:spPr/>
    </dgm:pt>
  </dgm:ptLst>
  <dgm:cxnLst>
    <dgm:cxn modelId="{68B9370C-A650-4EFE-9D48-D5428C3813ED}" type="presOf" srcId="{D83940BE-1E05-4CF1-9CB9-1407600CA3B4}" destId="{F8B04D31-2BE4-4FE8-B304-5F29541CF196}" srcOrd="0" destOrd="0" presId="urn:microsoft.com/office/officeart/2008/layout/AlternatingPictureCircles"/>
    <dgm:cxn modelId="{C9914436-F4D5-4A84-9087-FEA86FA9A9AE}" type="presOf" srcId="{CB22AF94-CC69-4185-90A2-0C450A9AAE9E}" destId="{DE0EDEE3-A2C8-464E-B480-EFB2FBCC7C17}" srcOrd="0" destOrd="0" presId="urn:microsoft.com/office/officeart/2008/layout/AlternatingPictureCircles"/>
    <dgm:cxn modelId="{4E1E7447-9F55-42B5-9546-82AD98496BFF}" srcId="{B3E1D68F-D920-4CC8-AA26-32BF1270B8D5}" destId="{CB22AF94-CC69-4185-90A2-0C450A9AAE9E}" srcOrd="2" destOrd="0" parTransId="{5CCED700-FA2F-486A-9274-674D4B50B197}" sibTransId="{7CF32FB1-7712-41AC-9C46-A19D27820F13}"/>
    <dgm:cxn modelId="{89CE7F84-9A88-46EC-B976-308393AF047C}" type="presOf" srcId="{A7E0344C-D8D8-4A54-9258-3F6A059F899A}" destId="{986E149B-1FD9-4E36-A2E2-709C984BCCE3}" srcOrd="0" destOrd="0" presId="urn:microsoft.com/office/officeart/2008/layout/AlternatingPictureCircles"/>
    <dgm:cxn modelId="{76A83FE0-3D32-43CD-968C-8587EE23A57A}" srcId="{B3E1D68F-D920-4CC8-AA26-32BF1270B8D5}" destId="{D83940BE-1E05-4CF1-9CB9-1407600CA3B4}" srcOrd="1" destOrd="0" parTransId="{5DC3A3B8-B988-4B23-92E3-77127846F305}" sibTransId="{3A750481-2518-4CCF-8618-09810AB2AF50}"/>
    <dgm:cxn modelId="{9C1735E6-1890-4FD1-BF59-545DABFF1872}" type="presOf" srcId="{B3E1D68F-D920-4CC8-AA26-32BF1270B8D5}" destId="{80C9A3FC-AC66-4453-9AF8-F652B1D0E72A}" srcOrd="0" destOrd="0" presId="urn:microsoft.com/office/officeart/2008/layout/AlternatingPictureCircles"/>
    <dgm:cxn modelId="{A46FCAE9-BEC4-413C-9F90-23900BCF9BA0}" srcId="{B3E1D68F-D920-4CC8-AA26-32BF1270B8D5}" destId="{A7E0344C-D8D8-4A54-9258-3F6A059F899A}" srcOrd="0" destOrd="0" parTransId="{C7EC8176-AA1F-4E98-B355-D2DA508A7E2A}" sibTransId="{EABAD698-60BC-48F2-9C83-361560C33435}"/>
    <dgm:cxn modelId="{A00172C8-1764-458E-A152-44BD8EB39492}" type="presParOf" srcId="{80C9A3FC-AC66-4453-9AF8-F652B1D0E72A}" destId="{BF508CAF-E8FD-4F2D-A1E8-23392AA34903}" srcOrd="0" destOrd="0" presId="urn:microsoft.com/office/officeart/2008/layout/AlternatingPictureCircles"/>
    <dgm:cxn modelId="{9FA781A7-DDD9-4A73-8BDB-18DF97E0ED8E}" type="presParOf" srcId="{BF508CAF-E8FD-4F2D-A1E8-23392AA34903}" destId="{492F1A09-EC0A-4C80-9E33-393FA73B6735}" srcOrd="0" destOrd="0" presId="urn:microsoft.com/office/officeart/2008/layout/AlternatingPictureCircles"/>
    <dgm:cxn modelId="{CA4B82EB-C387-4856-9E70-3DA5D692DFEE}" type="presParOf" srcId="{BF508CAF-E8FD-4F2D-A1E8-23392AA34903}" destId="{0E3A656A-AA6C-4449-ACDC-27F32B79AC4D}" srcOrd="1" destOrd="0" presId="urn:microsoft.com/office/officeart/2008/layout/AlternatingPictureCircles"/>
    <dgm:cxn modelId="{FC44C35F-B89C-49F5-90B5-677800044637}" type="presParOf" srcId="{BF508CAF-E8FD-4F2D-A1E8-23392AA34903}" destId="{986E149B-1FD9-4E36-A2E2-709C984BCCE3}" srcOrd="2" destOrd="0" presId="urn:microsoft.com/office/officeart/2008/layout/AlternatingPictureCircles"/>
    <dgm:cxn modelId="{56C22E72-E7D4-474F-8EEF-49B95AC2DE61}" type="presParOf" srcId="{BF508CAF-E8FD-4F2D-A1E8-23392AA34903}" destId="{E5E61AE1-60C0-4BF5-A177-F29CD26A206B}" srcOrd="3" destOrd="0" presId="urn:microsoft.com/office/officeart/2008/layout/AlternatingPictureCircles"/>
    <dgm:cxn modelId="{5429FA85-A1D1-452C-93C8-C4C38F5A4D72}" type="presParOf" srcId="{80C9A3FC-AC66-4453-9AF8-F652B1D0E72A}" destId="{2A062416-D810-420E-9D34-65CD6BFE2B46}" srcOrd="1" destOrd="0" presId="urn:microsoft.com/office/officeart/2008/layout/AlternatingPictureCircles"/>
    <dgm:cxn modelId="{B814C6B1-90A8-484A-85D1-F49CF3C97585}" type="presParOf" srcId="{2A062416-D810-420E-9D34-65CD6BFE2B46}" destId="{597470D6-7563-4C9E-B2E4-30A3613A7B5A}" srcOrd="0" destOrd="0" presId="urn:microsoft.com/office/officeart/2008/layout/AlternatingPictureCircles"/>
    <dgm:cxn modelId="{6AE8AD01-EA4E-4FB7-91E0-E41E7512E2E2}" type="presParOf" srcId="{2A062416-D810-420E-9D34-65CD6BFE2B46}" destId="{813D7FAE-3E64-40B5-B4F1-DF588BF92827}" srcOrd="1" destOrd="0" presId="urn:microsoft.com/office/officeart/2008/layout/AlternatingPictureCircles"/>
    <dgm:cxn modelId="{225F56E3-14A0-4989-BD18-D7260D0272E0}" type="presParOf" srcId="{2A062416-D810-420E-9D34-65CD6BFE2B46}" destId="{FCA57364-0FC6-4E3A-8FF6-E2AFCFE59376}" srcOrd="2" destOrd="0" presId="urn:microsoft.com/office/officeart/2008/layout/AlternatingPictureCircles"/>
    <dgm:cxn modelId="{F3C22EC4-1F3E-48D3-8FB8-6F480B77EAD8}" type="presParOf" srcId="{80C9A3FC-AC66-4453-9AF8-F652B1D0E72A}" destId="{FABE9CFF-8954-4BF5-9769-92BD006DACB4}" srcOrd="2" destOrd="0" presId="urn:microsoft.com/office/officeart/2008/layout/AlternatingPictureCircles"/>
    <dgm:cxn modelId="{493A0EAE-91FA-487A-8347-DBD42BCD7924}" type="presParOf" srcId="{FABE9CFF-8954-4BF5-9769-92BD006DACB4}" destId="{5E32544B-CABF-4E4B-94F8-5CC422F00D4B}" srcOrd="0" destOrd="0" presId="urn:microsoft.com/office/officeart/2008/layout/AlternatingPictureCircles"/>
    <dgm:cxn modelId="{9EC462D7-07B3-4446-A7A9-E0DB4B96BA23}" type="presParOf" srcId="{FABE9CFF-8954-4BF5-9769-92BD006DACB4}" destId="{BBEF1424-CC43-416C-9746-43076AE840BD}" srcOrd="1" destOrd="0" presId="urn:microsoft.com/office/officeart/2008/layout/AlternatingPictureCircles"/>
    <dgm:cxn modelId="{F2FBBB71-2DEE-4B9A-AE3F-7FB3BA4F8044}" type="presParOf" srcId="{FABE9CFF-8954-4BF5-9769-92BD006DACB4}" destId="{F8B04D31-2BE4-4FE8-B304-5F29541CF196}" srcOrd="2" destOrd="0" presId="urn:microsoft.com/office/officeart/2008/layout/AlternatingPictureCircles"/>
    <dgm:cxn modelId="{6F8B5B21-C8F4-46E1-9EAA-2F9595148B8A}" type="presParOf" srcId="{FABE9CFF-8954-4BF5-9769-92BD006DACB4}" destId="{ED3FBA74-604A-40AB-8056-8DDC10C3BED4}" srcOrd="3" destOrd="0" presId="urn:microsoft.com/office/officeart/2008/layout/AlternatingPictureCircles"/>
    <dgm:cxn modelId="{68E6FFC6-0109-4938-8E3E-B1674D474E33}" type="presParOf" srcId="{80C9A3FC-AC66-4453-9AF8-F652B1D0E72A}" destId="{02DEDBD9-B3B8-434F-8759-D40EC6A2002D}" srcOrd="3" destOrd="0" presId="urn:microsoft.com/office/officeart/2008/layout/AlternatingPictureCircles"/>
    <dgm:cxn modelId="{86407065-835D-439C-860C-4FC95622C3C7}" type="presParOf" srcId="{02DEDBD9-B3B8-434F-8759-D40EC6A2002D}" destId="{70DA3587-2067-4BDA-A89A-0C377DB0681B}" srcOrd="0" destOrd="0" presId="urn:microsoft.com/office/officeart/2008/layout/AlternatingPictureCircles"/>
    <dgm:cxn modelId="{C906F0E0-9168-4CD5-B0EA-1D27D94B8152}" type="presParOf" srcId="{02DEDBD9-B3B8-434F-8759-D40EC6A2002D}" destId="{F4BF6B55-72BC-4D45-B83E-2E00D012DEF6}" srcOrd="1" destOrd="0" presId="urn:microsoft.com/office/officeart/2008/layout/AlternatingPictureCircles"/>
    <dgm:cxn modelId="{FFFE25DB-718F-494C-8F5A-C54D721FDA49}" type="presParOf" srcId="{02DEDBD9-B3B8-434F-8759-D40EC6A2002D}" destId="{0A094A91-D0CE-4197-9CCA-EF75AB1E2FE8}" srcOrd="2" destOrd="0" presId="urn:microsoft.com/office/officeart/2008/layout/AlternatingPictureCircles"/>
    <dgm:cxn modelId="{83142329-B0B6-465E-B846-2A602BE2A276}" type="presParOf" srcId="{80C9A3FC-AC66-4453-9AF8-F652B1D0E72A}" destId="{ECCA22EF-1E03-4817-82AC-E066426FBE95}" srcOrd="4" destOrd="0" presId="urn:microsoft.com/office/officeart/2008/layout/AlternatingPictureCircles"/>
    <dgm:cxn modelId="{EC8CC6E0-AF76-4819-9E14-3593F621D1B2}" type="presParOf" srcId="{ECCA22EF-1E03-4817-82AC-E066426FBE95}" destId="{3D9F8322-7D70-4D41-BD5C-3A50A46FEA73}" srcOrd="0" destOrd="0" presId="urn:microsoft.com/office/officeart/2008/layout/AlternatingPictureCircles"/>
    <dgm:cxn modelId="{977335E3-0525-4EC6-AACA-69EA70401BDB}" type="presParOf" srcId="{ECCA22EF-1E03-4817-82AC-E066426FBE95}" destId="{7FF089D3-8479-47BB-B184-DDAEE2A5D504}" srcOrd="1" destOrd="0" presId="urn:microsoft.com/office/officeart/2008/layout/AlternatingPictureCircles"/>
    <dgm:cxn modelId="{CE330BD4-5C3D-4FF8-9E48-FE9300A323B6}" type="presParOf" srcId="{ECCA22EF-1E03-4817-82AC-E066426FBE95}" destId="{DE0EDEE3-A2C8-464E-B480-EFB2FBCC7C17}" srcOrd="2" destOrd="0" presId="urn:microsoft.com/office/officeart/2008/layout/AlternatingPictureCircles"/>
    <dgm:cxn modelId="{32488056-B89F-4DC7-9E90-49EFFCACE211}" type="presParOf" srcId="{ECCA22EF-1E03-4817-82AC-E066426FBE95}" destId="{7CB82A77-AFB4-4A81-B041-AC2C190271F2}"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E1D68F-D920-4CC8-AA26-32BF1270B8D5}" type="doc">
      <dgm:prSet loTypeId="urn:microsoft.com/office/officeart/2008/layout/AlternatingPictureCircles" loCatId="picture" qsTypeId="urn:microsoft.com/office/officeart/2005/8/quickstyle/3d4" qsCatId="3D" csTypeId="urn:microsoft.com/office/officeart/2005/8/colors/colorful3" csCatId="colorful" phldr="1"/>
      <dgm:spPr/>
      <dgm:t>
        <a:bodyPr/>
        <a:lstStyle/>
        <a:p>
          <a:endParaRPr lang="en-US"/>
        </a:p>
      </dgm:t>
    </dgm:pt>
    <dgm:pt modelId="{A7E0344C-D8D8-4A54-9258-3F6A059F899A}">
      <dgm:prSet phldrT="[Text]" custT="1"/>
      <dgm:spPr/>
      <dgm:t>
        <a:bodyPr/>
        <a:lstStyle/>
        <a:p>
          <a:r>
            <a:rPr lang="en-US" sz="1800" dirty="0">
              <a:latin typeface="Calibri" panose="020F0502020204030204" pitchFamily="34" charset="0"/>
              <a:cs typeface="Calibri" panose="020F0502020204030204" pitchFamily="34" charset="0"/>
            </a:rPr>
            <a:t>weight</a:t>
          </a:r>
        </a:p>
      </dgm:t>
    </dgm:pt>
    <dgm:pt modelId="{C7EC8176-AA1F-4E98-B355-D2DA508A7E2A}" type="parTrans" cxnId="{A46FCAE9-BEC4-413C-9F90-23900BCF9BA0}">
      <dgm:prSet/>
      <dgm:spPr/>
      <dgm:t>
        <a:bodyPr/>
        <a:lstStyle/>
        <a:p>
          <a:endParaRPr lang="en-US"/>
        </a:p>
      </dgm:t>
    </dgm:pt>
    <dgm:pt modelId="{EABAD698-60BC-48F2-9C83-361560C33435}" type="sibTrans" cxnId="{A46FCAE9-BEC4-413C-9F90-23900BCF9BA0}">
      <dgm:prSet/>
      <dgm:spPr/>
      <dgm:t>
        <a:bodyPr/>
        <a:lstStyle/>
        <a:p>
          <a:endParaRPr lang="en-US"/>
        </a:p>
      </dgm:t>
    </dgm:pt>
    <dgm:pt modelId="{D83940BE-1E05-4CF1-9CB9-1407600CA3B4}">
      <dgm:prSet phldrT="[Text]" custT="1"/>
      <dgm:spPr/>
      <dgm:t>
        <a:bodyPr/>
        <a:lstStyle/>
        <a:p>
          <a:r>
            <a:rPr lang="en-US" sz="1800" dirty="0" err="1">
              <a:latin typeface="Calibri" panose="020F0502020204030204" pitchFamily="34" charset="0"/>
              <a:cs typeface="Calibri" panose="020F0502020204030204" pitchFamily="34" charset="0"/>
            </a:rPr>
            <a:t>Proba-bility</a:t>
          </a:r>
          <a:endParaRPr lang="en-US" sz="1800" dirty="0">
            <a:latin typeface="Calibri" panose="020F0502020204030204" pitchFamily="34" charset="0"/>
            <a:cs typeface="Calibri" panose="020F0502020204030204" pitchFamily="34" charset="0"/>
          </a:endParaRPr>
        </a:p>
      </dgm:t>
    </dgm:pt>
    <dgm:pt modelId="{5DC3A3B8-B988-4B23-92E3-77127846F305}" type="parTrans" cxnId="{76A83FE0-3D32-43CD-968C-8587EE23A57A}">
      <dgm:prSet/>
      <dgm:spPr/>
      <dgm:t>
        <a:bodyPr/>
        <a:lstStyle/>
        <a:p>
          <a:endParaRPr lang="en-US"/>
        </a:p>
      </dgm:t>
    </dgm:pt>
    <dgm:pt modelId="{3A750481-2518-4CCF-8618-09810AB2AF50}" type="sibTrans" cxnId="{76A83FE0-3D32-43CD-968C-8587EE23A57A}">
      <dgm:prSet/>
      <dgm:spPr/>
      <dgm:t>
        <a:bodyPr/>
        <a:lstStyle/>
        <a:p>
          <a:endParaRPr lang="en-US"/>
        </a:p>
      </dgm:t>
    </dgm:pt>
    <dgm:pt modelId="{80C9A3FC-AC66-4453-9AF8-F652B1D0E72A}" type="pres">
      <dgm:prSet presAssocID="{B3E1D68F-D920-4CC8-AA26-32BF1270B8D5}" presName="Name0" presStyleCnt="0">
        <dgm:presLayoutVars>
          <dgm:chMax/>
          <dgm:chPref/>
          <dgm:dir/>
        </dgm:presLayoutVars>
      </dgm:prSet>
      <dgm:spPr/>
    </dgm:pt>
    <dgm:pt modelId="{BF508CAF-E8FD-4F2D-A1E8-23392AA34903}" type="pres">
      <dgm:prSet presAssocID="{A7E0344C-D8D8-4A54-9258-3F6A059F899A}" presName="composite" presStyleCnt="0"/>
      <dgm:spPr/>
    </dgm:pt>
    <dgm:pt modelId="{492F1A09-EC0A-4C80-9E33-393FA73B6735}" type="pres">
      <dgm:prSet presAssocID="{A7E0344C-D8D8-4A54-9258-3F6A059F899A}" presName="Accent" presStyleLbl="alignNode1" presStyleIdx="0" presStyleCnt="3" custScaleX="62835" custScaleY="62836" custLinFactX="100000" custLinFactNeighborX="152514" custLinFactNeighborY="4169">
        <dgm:presLayoutVars>
          <dgm:chMax val="0"/>
          <dgm:chPref val="0"/>
        </dgm:presLayoutVars>
      </dgm:prSet>
      <dgm:spPr/>
    </dgm:pt>
    <dgm:pt modelId="{0E3A656A-AA6C-4449-ACDC-27F32B79AC4D}" type="pres">
      <dgm:prSet presAssocID="{A7E0344C-D8D8-4A54-9258-3F6A059F899A}" presName="Image" presStyleLbl="bgImgPlace1" presStyleIdx="0" presStyleCnt="2" custScaleX="279107" custScaleY="65729" custLinFactNeighborX="-40325">
        <dgm:presLayoutVars>
          <dgm:chMax val="0"/>
          <dgm:chPref val="0"/>
          <dgm:bulletEnabled val="1"/>
        </dgm:presLayoutVars>
      </dgm:prSet>
      <dgm:spPr>
        <a:blipFill dpi="0" rotWithShape="1">
          <a:blip xmlns:r="http://schemas.openxmlformats.org/officeDocument/2006/relationships" r:embed="rId1"/>
          <a:srcRect/>
          <a:stretch>
            <a:fillRect l="685" t="3847" r="685" b="3847"/>
          </a:stretch>
        </a:blipFill>
      </dgm:spPr>
    </dgm:pt>
    <dgm:pt modelId="{986E149B-1FD9-4E36-A2E2-709C984BCCE3}" type="pres">
      <dgm:prSet presAssocID="{A7E0344C-D8D8-4A54-9258-3F6A059F899A}" presName="Parent" presStyleLbl="fgAccFollowNode1" presStyleIdx="0" presStyleCnt="2" custScaleX="61972" custScaleY="61973" custLinFactX="50058" custLinFactNeighborX="100000" custLinFactNeighborY="5495">
        <dgm:presLayoutVars>
          <dgm:chMax val="0"/>
          <dgm:chPref val="0"/>
          <dgm:bulletEnabled val="1"/>
        </dgm:presLayoutVars>
      </dgm:prSet>
      <dgm:spPr/>
    </dgm:pt>
    <dgm:pt modelId="{E5E61AE1-60C0-4BF5-A177-F29CD26A206B}" type="pres">
      <dgm:prSet presAssocID="{A7E0344C-D8D8-4A54-9258-3F6A059F899A}" presName="Space" presStyleCnt="0">
        <dgm:presLayoutVars>
          <dgm:chMax val="0"/>
          <dgm:chPref val="0"/>
        </dgm:presLayoutVars>
      </dgm:prSet>
      <dgm:spPr/>
    </dgm:pt>
    <dgm:pt modelId="{2A062416-D810-420E-9D34-65CD6BFE2B46}" type="pres">
      <dgm:prSet presAssocID="{EABAD698-60BC-48F2-9C83-361560C33435}" presName="ConnectorComposite" presStyleCnt="0"/>
      <dgm:spPr/>
    </dgm:pt>
    <dgm:pt modelId="{597470D6-7563-4C9E-B2E4-30A3613A7B5A}" type="pres">
      <dgm:prSet presAssocID="{EABAD698-60BC-48F2-9C83-361560C33435}" presName="TopSpacing" presStyleCnt="0"/>
      <dgm:spPr/>
    </dgm:pt>
    <dgm:pt modelId="{813D7FAE-3E64-40B5-B4F1-DF588BF92827}" type="pres">
      <dgm:prSet presAssocID="{EABAD698-60BC-48F2-9C83-361560C33435}" presName="Connector" presStyleLbl="alignNode1" presStyleIdx="1" presStyleCnt="3"/>
      <dgm:spPr/>
    </dgm:pt>
    <dgm:pt modelId="{FCA57364-0FC6-4E3A-8FF6-E2AFCFE59376}" type="pres">
      <dgm:prSet presAssocID="{EABAD698-60BC-48F2-9C83-361560C33435}" presName="BottomSpacing" presStyleCnt="0"/>
      <dgm:spPr/>
    </dgm:pt>
    <dgm:pt modelId="{FABE9CFF-8954-4BF5-9769-92BD006DACB4}" type="pres">
      <dgm:prSet presAssocID="{D83940BE-1E05-4CF1-9CB9-1407600CA3B4}" presName="composite" presStyleCnt="0"/>
      <dgm:spPr/>
    </dgm:pt>
    <dgm:pt modelId="{5E32544B-CABF-4E4B-94F8-5CC422F00D4B}" type="pres">
      <dgm:prSet presAssocID="{D83940BE-1E05-4CF1-9CB9-1407600CA3B4}" presName="Accent" presStyleLbl="alignNode1" presStyleIdx="2" presStyleCnt="3" custScaleX="62835" custScaleY="62836" custLinFactX="-16889" custLinFactNeighborX="-100000">
        <dgm:presLayoutVars>
          <dgm:chMax val="0"/>
          <dgm:chPref val="0"/>
        </dgm:presLayoutVars>
      </dgm:prSet>
      <dgm:spPr/>
    </dgm:pt>
    <dgm:pt modelId="{BBEF1424-CC43-416C-9746-43076AE840BD}" type="pres">
      <dgm:prSet presAssocID="{D83940BE-1E05-4CF1-9CB9-1407600CA3B4}" presName="Image" presStyleLbl="bgImgPlace1" presStyleIdx="1" presStyleCnt="2" custScaleX="281404" custScaleY="66269" custLinFactNeighborX="41362">
        <dgm:presLayoutVars>
          <dgm:chMax val="0"/>
          <dgm:chPref val="0"/>
          <dgm:bulletEnabled val="1"/>
        </dgm:presLayoutVars>
      </dgm:prSet>
      <dgm:spPr>
        <a:blipFill dpi="0" rotWithShape="1">
          <a:blip xmlns:r="http://schemas.openxmlformats.org/officeDocument/2006/relationships" r:embed="rId2"/>
          <a:srcRect/>
          <a:stretch>
            <a:fillRect l="685" t="3847" r="685" b="3847"/>
          </a:stretch>
        </a:blipFill>
      </dgm:spPr>
    </dgm:pt>
    <dgm:pt modelId="{F8B04D31-2BE4-4FE8-B304-5F29541CF196}" type="pres">
      <dgm:prSet presAssocID="{D83940BE-1E05-4CF1-9CB9-1407600CA3B4}" presName="Parent" presStyleLbl="fgAccFollowNode1" presStyleIdx="1" presStyleCnt="2" custScaleX="61972" custScaleY="61973" custLinFactX="-48681" custLinFactNeighborX="-100000">
        <dgm:presLayoutVars>
          <dgm:chMax val="0"/>
          <dgm:chPref val="0"/>
          <dgm:bulletEnabled val="1"/>
        </dgm:presLayoutVars>
      </dgm:prSet>
      <dgm:spPr/>
    </dgm:pt>
    <dgm:pt modelId="{ED3FBA74-604A-40AB-8056-8DDC10C3BED4}" type="pres">
      <dgm:prSet presAssocID="{D83940BE-1E05-4CF1-9CB9-1407600CA3B4}" presName="Space" presStyleCnt="0">
        <dgm:presLayoutVars>
          <dgm:chMax val="0"/>
          <dgm:chPref val="0"/>
        </dgm:presLayoutVars>
      </dgm:prSet>
      <dgm:spPr/>
    </dgm:pt>
  </dgm:ptLst>
  <dgm:cxnLst>
    <dgm:cxn modelId="{68B9370C-A650-4EFE-9D48-D5428C3813ED}" type="presOf" srcId="{D83940BE-1E05-4CF1-9CB9-1407600CA3B4}" destId="{F8B04D31-2BE4-4FE8-B304-5F29541CF196}" srcOrd="0" destOrd="0" presId="urn:microsoft.com/office/officeart/2008/layout/AlternatingPictureCircles"/>
    <dgm:cxn modelId="{89CE7F84-9A88-46EC-B976-308393AF047C}" type="presOf" srcId="{A7E0344C-D8D8-4A54-9258-3F6A059F899A}" destId="{986E149B-1FD9-4E36-A2E2-709C984BCCE3}" srcOrd="0" destOrd="0" presId="urn:microsoft.com/office/officeart/2008/layout/AlternatingPictureCircles"/>
    <dgm:cxn modelId="{76A83FE0-3D32-43CD-968C-8587EE23A57A}" srcId="{B3E1D68F-D920-4CC8-AA26-32BF1270B8D5}" destId="{D83940BE-1E05-4CF1-9CB9-1407600CA3B4}" srcOrd="1" destOrd="0" parTransId="{5DC3A3B8-B988-4B23-92E3-77127846F305}" sibTransId="{3A750481-2518-4CCF-8618-09810AB2AF50}"/>
    <dgm:cxn modelId="{9C1735E6-1890-4FD1-BF59-545DABFF1872}" type="presOf" srcId="{B3E1D68F-D920-4CC8-AA26-32BF1270B8D5}" destId="{80C9A3FC-AC66-4453-9AF8-F652B1D0E72A}" srcOrd="0" destOrd="0" presId="urn:microsoft.com/office/officeart/2008/layout/AlternatingPictureCircles"/>
    <dgm:cxn modelId="{A46FCAE9-BEC4-413C-9F90-23900BCF9BA0}" srcId="{B3E1D68F-D920-4CC8-AA26-32BF1270B8D5}" destId="{A7E0344C-D8D8-4A54-9258-3F6A059F899A}" srcOrd="0" destOrd="0" parTransId="{C7EC8176-AA1F-4E98-B355-D2DA508A7E2A}" sibTransId="{EABAD698-60BC-48F2-9C83-361560C33435}"/>
    <dgm:cxn modelId="{A00172C8-1764-458E-A152-44BD8EB39492}" type="presParOf" srcId="{80C9A3FC-AC66-4453-9AF8-F652B1D0E72A}" destId="{BF508CAF-E8FD-4F2D-A1E8-23392AA34903}" srcOrd="0" destOrd="0" presId="urn:microsoft.com/office/officeart/2008/layout/AlternatingPictureCircles"/>
    <dgm:cxn modelId="{9FA781A7-DDD9-4A73-8BDB-18DF97E0ED8E}" type="presParOf" srcId="{BF508CAF-E8FD-4F2D-A1E8-23392AA34903}" destId="{492F1A09-EC0A-4C80-9E33-393FA73B6735}" srcOrd="0" destOrd="0" presId="urn:microsoft.com/office/officeart/2008/layout/AlternatingPictureCircles"/>
    <dgm:cxn modelId="{CA4B82EB-C387-4856-9E70-3DA5D692DFEE}" type="presParOf" srcId="{BF508CAF-E8FD-4F2D-A1E8-23392AA34903}" destId="{0E3A656A-AA6C-4449-ACDC-27F32B79AC4D}" srcOrd="1" destOrd="0" presId="urn:microsoft.com/office/officeart/2008/layout/AlternatingPictureCircles"/>
    <dgm:cxn modelId="{FC44C35F-B89C-49F5-90B5-677800044637}" type="presParOf" srcId="{BF508CAF-E8FD-4F2D-A1E8-23392AA34903}" destId="{986E149B-1FD9-4E36-A2E2-709C984BCCE3}" srcOrd="2" destOrd="0" presId="urn:microsoft.com/office/officeart/2008/layout/AlternatingPictureCircles"/>
    <dgm:cxn modelId="{56C22E72-E7D4-474F-8EEF-49B95AC2DE61}" type="presParOf" srcId="{BF508CAF-E8FD-4F2D-A1E8-23392AA34903}" destId="{E5E61AE1-60C0-4BF5-A177-F29CD26A206B}" srcOrd="3" destOrd="0" presId="urn:microsoft.com/office/officeart/2008/layout/AlternatingPictureCircles"/>
    <dgm:cxn modelId="{5429FA85-A1D1-452C-93C8-C4C38F5A4D72}" type="presParOf" srcId="{80C9A3FC-AC66-4453-9AF8-F652B1D0E72A}" destId="{2A062416-D810-420E-9D34-65CD6BFE2B46}" srcOrd="1" destOrd="0" presId="urn:microsoft.com/office/officeart/2008/layout/AlternatingPictureCircles"/>
    <dgm:cxn modelId="{B814C6B1-90A8-484A-85D1-F49CF3C97585}" type="presParOf" srcId="{2A062416-D810-420E-9D34-65CD6BFE2B46}" destId="{597470D6-7563-4C9E-B2E4-30A3613A7B5A}" srcOrd="0" destOrd="0" presId="urn:microsoft.com/office/officeart/2008/layout/AlternatingPictureCircles"/>
    <dgm:cxn modelId="{6AE8AD01-EA4E-4FB7-91E0-E41E7512E2E2}" type="presParOf" srcId="{2A062416-D810-420E-9D34-65CD6BFE2B46}" destId="{813D7FAE-3E64-40B5-B4F1-DF588BF92827}" srcOrd="1" destOrd="0" presId="urn:microsoft.com/office/officeart/2008/layout/AlternatingPictureCircles"/>
    <dgm:cxn modelId="{225F56E3-14A0-4989-BD18-D7260D0272E0}" type="presParOf" srcId="{2A062416-D810-420E-9D34-65CD6BFE2B46}" destId="{FCA57364-0FC6-4E3A-8FF6-E2AFCFE59376}" srcOrd="2" destOrd="0" presId="urn:microsoft.com/office/officeart/2008/layout/AlternatingPictureCircles"/>
    <dgm:cxn modelId="{F3C22EC4-1F3E-48D3-8FB8-6F480B77EAD8}" type="presParOf" srcId="{80C9A3FC-AC66-4453-9AF8-F652B1D0E72A}" destId="{FABE9CFF-8954-4BF5-9769-92BD006DACB4}" srcOrd="2" destOrd="0" presId="urn:microsoft.com/office/officeart/2008/layout/AlternatingPictureCircles"/>
    <dgm:cxn modelId="{493A0EAE-91FA-487A-8347-DBD42BCD7924}" type="presParOf" srcId="{FABE9CFF-8954-4BF5-9769-92BD006DACB4}" destId="{5E32544B-CABF-4E4B-94F8-5CC422F00D4B}" srcOrd="0" destOrd="0" presId="urn:microsoft.com/office/officeart/2008/layout/AlternatingPictureCircles"/>
    <dgm:cxn modelId="{9EC462D7-07B3-4446-A7A9-E0DB4B96BA23}" type="presParOf" srcId="{FABE9CFF-8954-4BF5-9769-92BD006DACB4}" destId="{BBEF1424-CC43-416C-9746-43076AE840BD}" srcOrd="1" destOrd="0" presId="urn:microsoft.com/office/officeart/2008/layout/AlternatingPictureCircles"/>
    <dgm:cxn modelId="{F2FBBB71-2DEE-4B9A-AE3F-7FB3BA4F8044}" type="presParOf" srcId="{FABE9CFF-8954-4BF5-9769-92BD006DACB4}" destId="{F8B04D31-2BE4-4FE8-B304-5F29541CF196}" srcOrd="2" destOrd="0" presId="urn:microsoft.com/office/officeart/2008/layout/AlternatingPictureCircles"/>
    <dgm:cxn modelId="{6F8B5B21-C8F4-46E1-9EAA-2F9595148B8A}" type="presParOf" srcId="{FABE9CFF-8954-4BF5-9769-92BD006DACB4}" destId="{ED3FBA74-604A-40AB-8056-8DDC10C3BED4}" srcOrd="3" destOrd="0" presId="urn:microsoft.com/office/officeart/2008/layout/AlternatingPictureCircl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1A09-EC0A-4C80-9E33-393FA73B6735}">
      <dsp:nvSpPr>
        <dsp:cNvPr id="0" name=""/>
        <dsp:cNvSpPr/>
      </dsp:nvSpPr>
      <dsp:spPr>
        <a:xfrm>
          <a:off x="6839581" y="57503"/>
          <a:ext cx="1288418" cy="1288397"/>
        </a:xfrm>
        <a:prstGeom prst="donut">
          <a:avLst>
            <a:gd name="adj" fmla="val 110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E3A656A-AA6C-4449-ACDC-27F32B79AC4D}">
      <dsp:nvSpPr>
        <dsp:cNvPr id="0" name=""/>
        <dsp:cNvSpPr/>
      </dsp:nvSpPr>
      <dsp:spPr>
        <a:xfrm>
          <a:off x="279053" y="48883"/>
          <a:ext cx="6292003" cy="119819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5" t="6451" r="-35"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986E149B-1FD9-4E36-A2E2-709C984BCCE3}">
      <dsp:nvSpPr>
        <dsp:cNvPr id="0" name=""/>
        <dsp:cNvSpPr/>
      </dsp:nvSpPr>
      <dsp:spPr>
        <a:xfrm>
          <a:off x="6969605" y="200769"/>
          <a:ext cx="1004890" cy="1004874"/>
        </a:xfrm>
        <a:prstGeom prst="ellips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alerts</a:t>
          </a:r>
          <a:endParaRPr lang="en-US" sz="2400" kern="1200" dirty="0"/>
        </a:p>
      </dsp:txBody>
      <dsp:txXfrm>
        <a:off x="7116768" y="347929"/>
        <a:ext cx="710564" cy="710554"/>
      </dsp:txXfrm>
    </dsp:sp>
    <dsp:sp modelId="{813D7FAE-3E64-40B5-B4F1-DF588BF92827}">
      <dsp:nvSpPr>
        <dsp:cNvPr id="0" name=""/>
        <dsp:cNvSpPr/>
      </dsp:nvSpPr>
      <dsp:spPr>
        <a:xfrm>
          <a:off x="3935918" y="1484310"/>
          <a:ext cx="256163" cy="256163"/>
        </a:xfrm>
        <a:prstGeom prst="flowChartConnector">
          <a:avLst/>
        </a:prstGeom>
        <a:solidFill>
          <a:schemeClr val="accent3">
            <a:hueOff val="4105467"/>
            <a:satOff val="-1065"/>
            <a:lumOff val="1177"/>
            <a:alphaOff val="0"/>
          </a:schemeClr>
        </a:solidFill>
        <a:ln w="9525" cap="flat" cmpd="sng" algn="ctr">
          <a:solidFill>
            <a:schemeClr val="accent3">
              <a:hueOff val="4105467"/>
              <a:satOff val="-1065"/>
              <a:lumOff val="1177"/>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E32544B-CABF-4E4B-94F8-5CC422F00D4B}">
      <dsp:nvSpPr>
        <dsp:cNvPr id="0" name=""/>
        <dsp:cNvSpPr/>
      </dsp:nvSpPr>
      <dsp:spPr>
        <a:xfrm>
          <a:off x="0" y="1932596"/>
          <a:ext cx="1288418" cy="1288397"/>
        </a:xfrm>
        <a:prstGeom prst="donut">
          <a:avLst>
            <a:gd name="adj" fmla="val 11010"/>
          </a:avLst>
        </a:prstGeom>
        <a:solidFill>
          <a:schemeClr val="accent3">
            <a:hueOff val="8210934"/>
            <a:satOff val="-2130"/>
            <a:lumOff val="2353"/>
            <a:alphaOff val="0"/>
          </a:schemeClr>
        </a:solidFill>
        <a:ln w="9525" cap="flat" cmpd="sng" algn="ctr">
          <a:solidFill>
            <a:schemeClr val="accent3">
              <a:hueOff val="8210934"/>
              <a:satOff val="-2130"/>
              <a:lumOff val="2353"/>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BEF1424-CC43-416C-9746-43076AE840BD}">
      <dsp:nvSpPr>
        <dsp:cNvPr id="0" name=""/>
        <dsp:cNvSpPr/>
      </dsp:nvSpPr>
      <dsp:spPr>
        <a:xfrm>
          <a:off x="1544164" y="1977689"/>
          <a:ext cx="6350423" cy="1198190"/>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14" t="6451" r="14"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8B04D31-2BE4-4FE8-B304-5F29541CF196}">
      <dsp:nvSpPr>
        <dsp:cNvPr id="0" name=""/>
        <dsp:cNvSpPr/>
      </dsp:nvSpPr>
      <dsp:spPr>
        <a:xfrm>
          <a:off x="149675" y="2074357"/>
          <a:ext cx="1004890" cy="1004874"/>
        </a:xfrm>
        <a:prstGeom prst="ellipse">
          <a:avLst/>
        </a:prstGeom>
        <a:solidFill>
          <a:schemeClr val="accent3">
            <a:tint val="40000"/>
            <a:alpha val="90000"/>
            <a:hueOff val="8205898"/>
            <a:satOff val="-1102"/>
            <a:lumOff val="267"/>
            <a:alphaOff val="0"/>
          </a:schemeClr>
        </a:solidFill>
        <a:ln w="9525" cap="flat" cmpd="sng" algn="ctr">
          <a:solidFill>
            <a:schemeClr val="accent3">
              <a:tint val="40000"/>
              <a:alpha val="90000"/>
              <a:hueOff val="8205898"/>
              <a:satOff val="-1102"/>
              <a:lumOff val="267"/>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Feed-backs</a:t>
          </a:r>
        </a:p>
      </dsp:txBody>
      <dsp:txXfrm>
        <a:off x="296838" y="2221517"/>
        <a:ext cx="710564" cy="710554"/>
      </dsp:txXfrm>
    </dsp:sp>
    <dsp:sp modelId="{F4BF6B55-72BC-4D45-B83E-2E00D012DEF6}">
      <dsp:nvSpPr>
        <dsp:cNvPr id="0" name=""/>
        <dsp:cNvSpPr/>
      </dsp:nvSpPr>
      <dsp:spPr>
        <a:xfrm>
          <a:off x="3935918" y="3413116"/>
          <a:ext cx="256163" cy="256163"/>
        </a:xfrm>
        <a:prstGeom prst="flowChartConnector">
          <a:avLst/>
        </a:prstGeom>
        <a:solidFill>
          <a:schemeClr val="accent3">
            <a:hueOff val="12316402"/>
            <a:satOff val="-3195"/>
            <a:lumOff val="3530"/>
            <a:alphaOff val="0"/>
          </a:schemeClr>
        </a:solidFill>
        <a:ln w="9525" cap="flat" cmpd="sng" algn="ctr">
          <a:solidFill>
            <a:schemeClr val="accent3">
              <a:hueOff val="12316402"/>
              <a:satOff val="-3195"/>
              <a:lumOff val="353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D9F8322-7D70-4D41-BD5C-3A50A46FEA73}">
      <dsp:nvSpPr>
        <dsp:cNvPr id="0" name=""/>
        <dsp:cNvSpPr/>
      </dsp:nvSpPr>
      <dsp:spPr>
        <a:xfrm>
          <a:off x="6839581" y="3861402"/>
          <a:ext cx="1288418" cy="1288397"/>
        </a:xfrm>
        <a:prstGeom prst="donut">
          <a:avLst>
            <a:gd name="adj" fmla="val 11010"/>
          </a:avLst>
        </a:prstGeom>
        <a:solidFill>
          <a:schemeClr val="accent3">
            <a:hueOff val="16421869"/>
            <a:satOff val="-4260"/>
            <a:lumOff val="4706"/>
            <a:alphaOff val="0"/>
          </a:schemeClr>
        </a:solidFill>
        <a:ln w="9525" cap="flat" cmpd="sng" algn="ctr">
          <a:solidFill>
            <a:schemeClr val="accent3">
              <a:hueOff val="16421869"/>
              <a:satOff val="-4260"/>
              <a:lumOff val="470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FF089D3-8479-47BB-B184-DDAEE2A5D504}">
      <dsp:nvSpPr>
        <dsp:cNvPr id="0" name=""/>
        <dsp:cNvSpPr/>
      </dsp:nvSpPr>
      <dsp:spPr>
        <a:xfrm>
          <a:off x="282000" y="3906495"/>
          <a:ext cx="6279485" cy="1198190"/>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550" t="6451" r="-550"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0EDEE3-A2C8-464E-B480-EFB2FBCC7C17}">
      <dsp:nvSpPr>
        <dsp:cNvPr id="0" name=""/>
        <dsp:cNvSpPr/>
      </dsp:nvSpPr>
      <dsp:spPr>
        <a:xfrm>
          <a:off x="6960058" y="4003163"/>
          <a:ext cx="1004890" cy="1004874"/>
        </a:xfrm>
        <a:prstGeom prst="ellipse">
          <a:avLst/>
        </a:prstGeom>
        <a:solidFill>
          <a:schemeClr val="accent3">
            <a:tint val="40000"/>
            <a:alpha val="90000"/>
            <a:hueOff val="16411796"/>
            <a:satOff val="-2205"/>
            <a:lumOff val="533"/>
            <a:alphaOff val="0"/>
          </a:schemeClr>
        </a:solidFill>
        <a:ln w="9525" cap="flat" cmpd="sng" algn="ctr">
          <a:solidFill>
            <a:schemeClr val="accent3">
              <a:tint val="40000"/>
              <a:alpha val="90000"/>
              <a:hueOff val="16411796"/>
              <a:satOff val="-2205"/>
              <a:lumOff val="533"/>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delay</a:t>
          </a:r>
        </a:p>
      </dsp:txBody>
      <dsp:txXfrm>
        <a:off x="7107221" y="4150323"/>
        <a:ext cx="710564" cy="710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1A09-EC0A-4C80-9E33-393FA73B6735}">
      <dsp:nvSpPr>
        <dsp:cNvPr id="0" name=""/>
        <dsp:cNvSpPr/>
      </dsp:nvSpPr>
      <dsp:spPr>
        <a:xfrm>
          <a:off x="6559169" y="60461"/>
          <a:ext cx="1354688" cy="1354666"/>
        </a:xfrm>
        <a:prstGeom prst="donut">
          <a:avLst>
            <a:gd name="adj" fmla="val 110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E3A656A-AA6C-4449-ACDC-27F32B79AC4D}">
      <dsp:nvSpPr>
        <dsp:cNvPr id="0" name=""/>
        <dsp:cNvSpPr/>
      </dsp:nvSpPr>
      <dsp:spPr>
        <a:xfrm>
          <a:off x="0" y="51397"/>
          <a:ext cx="6615635" cy="1259819"/>
        </a:xfrm>
        <a:prstGeom prst="rect">
          <a:avLst/>
        </a:prstGeom>
        <a:blipFill dpi="0" rotWithShape="1">
          <a:blip xmlns:r="http://schemas.openxmlformats.org/officeDocument/2006/relationships" r:embed="rId1"/>
          <a:srcRect/>
          <a:stretch>
            <a:fillRect l="933" t="6451" r="933"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986E149B-1FD9-4E36-A2E2-709C984BCCE3}">
      <dsp:nvSpPr>
        <dsp:cNvPr id="0" name=""/>
        <dsp:cNvSpPr/>
      </dsp:nvSpPr>
      <dsp:spPr>
        <a:xfrm>
          <a:off x="6721246" y="211096"/>
          <a:ext cx="1056577" cy="1056560"/>
        </a:xfrm>
        <a:prstGeom prst="ellips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precision</a:t>
          </a:r>
        </a:p>
      </dsp:txBody>
      <dsp:txXfrm>
        <a:off x="6875978" y="365826"/>
        <a:ext cx="747113" cy="747100"/>
      </dsp:txXfrm>
    </dsp:sp>
    <dsp:sp modelId="{813D7FAE-3E64-40B5-B4F1-DF588BF92827}">
      <dsp:nvSpPr>
        <dsp:cNvPr id="0" name=""/>
        <dsp:cNvSpPr/>
      </dsp:nvSpPr>
      <dsp:spPr>
        <a:xfrm>
          <a:off x="3822259" y="1560656"/>
          <a:ext cx="269339" cy="269339"/>
        </a:xfrm>
        <a:prstGeom prst="flowChartConnector">
          <a:avLst/>
        </a:prstGeom>
        <a:solidFill>
          <a:schemeClr val="accent3">
            <a:hueOff val="4105467"/>
            <a:satOff val="-1065"/>
            <a:lumOff val="1177"/>
            <a:alphaOff val="0"/>
          </a:schemeClr>
        </a:solidFill>
        <a:ln w="9525" cap="flat" cmpd="sng" algn="ctr">
          <a:solidFill>
            <a:schemeClr val="accent3">
              <a:hueOff val="4105467"/>
              <a:satOff val="-1065"/>
              <a:lumOff val="1177"/>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E32544B-CABF-4E4B-94F8-5CC422F00D4B}">
      <dsp:nvSpPr>
        <dsp:cNvPr id="0" name=""/>
        <dsp:cNvSpPr/>
      </dsp:nvSpPr>
      <dsp:spPr>
        <a:xfrm>
          <a:off x="0" y="2032000"/>
          <a:ext cx="1354688" cy="1354666"/>
        </a:xfrm>
        <a:prstGeom prst="donut">
          <a:avLst>
            <a:gd name="adj" fmla="val 11010"/>
          </a:avLst>
        </a:prstGeom>
        <a:solidFill>
          <a:schemeClr val="accent3">
            <a:hueOff val="8210934"/>
            <a:satOff val="-2130"/>
            <a:lumOff val="2353"/>
            <a:alphaOff val="0"/>
          </a:schemeClr>
        </a:solidFill>
        <a:ln w="9525" cap="flat" cmpd="sng" algn="ctr">
          <a:solidFill>
            <a:schemeClr val="accent3">
              <a:hueOff val="8210934"/>
              <a:satOff val="-2130"/>
              <a:lumOff val="2353"/>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BEF1424-CC43-416C-9746-43076AE840BD}">
      <dsp:nvSpPr>
        <dsp:cNvPr id="0" name=""/>
        <dsp:cNvSpPr/>
      </dsp:nvSpPr>
      <dsp:spPr>
        <a:xfrm>
          <a:off x="1236797" y="2079412"/>
          <a:ext cx="6677060" cy="1259819"/>
        </a:xfrm>
        <a:prstGeom prst="rect">
          <a:avLst/>
        </a:prstGeom>
        <a:blipFill dpi="0" rotWithShape="1">
          <a:blip xmlns:r="http://schemas.openxmlformats.org/officeDocument/2006/relationships" r:embed="rId2"/>
          <a:srcRect/>
          <a:stretch>
            <a:fillRect l="14" t="6451" r="14"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8B04D31-2BE4-4FE8-B304-5F29541CF196}">
      <dsp:nvSpPr>
        <dsp:cNvPr id="0" name=""/>
        <dsp:cNvSpPr/>
      </dsp:nvSpPr>
      <dsp:spPr>
        <a:xfrm>
          <a:off x="132008" y="2181053"/>
          <a:ext cx="1056577" cy="1056560"/>
        </a:xfrm>
        <a:prstGeom prst="ellipse">
          <a:avLst/>
        </a:prstGeom>
        <a:solidFill>
          <a:schemeClr val="accent3">
            <a:tint val="40000"/>
            <a:alpha val="90000"/>
            <a:hueOff val="8205898"/>
            <a:satOff val="-1102"/>
            <a:lumOff val="267"/>
            <a:alphaOff val="0"/>
          </a:schemeClr>
        </a:solidFill>
        <a:ln w="9525" cap="flat" cmpd="sng" algn="ctr">
          <a:solidFill>
            <a:schemeClr val="accent3">
              <a:tint val="40000"/>
              <a:alpha val="90000"/>
              <a:hueOff val="8205898"/>
              <a:satOff val="-1102"/>
              <a:lumOff val="267"/>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card precision</a:t>
          </a:r>
        </a:p>
      </dsp:txBody>
      <dsp:txXfrm>
        <a:off x="286740" y="2335783"/>
        <a:ext cx="747113" cy="747100"/>
      </dsp:txXfrm>
    </dsp:sp>
    <dsp:sp modelId="{F4BF6B55-72BC-4D45-B83E-2E00D012DEF6}">
      <dsp:nvSpPr>
        <dsp:cNvPr id="0" name=""/>
        <dsp:cNvSpPr/>
      </dsp:nvSpPr>
      <dsp:spPr>
        <a:xfrm>
          <a:off x="3822259" y="3588671"/>
          <a:ext cx="269339" cy="269339"/>
        </a:xfrm>
        <a:prstGeom prst="flowChartConnector">
          <a:avLst/>
        </a:prstGeom>
        <a:solidFill>
          <a:schemeClr val="accent3">
            <a:hueOff val="12316402"/>
            <a:satOff val="-3195"/>
            <a:lumOff val="3530"/>
            <a:alphaOff val="0"/>
          </a:schemeClr>
        </a:solidFill>
        <a:ln w="9525" cap="flat" cmpd="sng" algn="ctr">
          <a:solidFill>
            <a:schemeClr val="accent3">
              <a:hueOff val="12316402"/>
              <a:satOff val="-3195"/>
              <a:lumOff val="353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D9F8322-7D70-4D41-BD5C-3A50A46FEA73}">
      <dsp:nvSpPr>
        <dsp:cNvPr id="0" name=""/>
        <dsp:cNvSpPr/>
      </dsp:nvSpPr>
      <dsp:spPr>
        <a:xfrm>
          <a:off x="6559169" y="4060015"/>
          <a:ext cx="1354688" cy="1354666"/>
        </a:xfrm>
        <a:prstGeom prst="donut">
          <a:avLst>
            <a:gd name="adj" fmla="val 11010"/>
          </a:avLst>
        </a:prstGeom>
        <a:solidFill>
          <a:schemeClr val="accent3">
            <a:hueOff val="16421869"/>
            <a:satOff val="-4260"/>
            <a:lumOff val="4706"/>
            <a:alphaOff val="0"/>
          </a:schemeClr>
        </a:solidFill>
        <a:ln w="9525" cap="flat" cmpd="sng" algn="ctr">
          <a:solidFill>
            <a:schemeClr val="accent3">
              <a:hueOff val="16421869"/>
              <a:satOff val="-4260"/>
              <a:lumOff val="470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FF089D3-8479-47BB-B184-DDAEE2A5D504}">
      <dsp:nvSpPr>
        <dsp:cNvPr id="0" name=""/>
        <dsp:cNvSpPr/>
      </dsp:nvSpPr>
      <dsp:spPr>
        <a:xfrm>
          <a:off x="0" y="4107427"/>
          <a:ext cx="6602473" cy="1259819"/>
        </a:xfrm>
        <a:prstGeom prst="rect">
          <a:avLst/>
        </a:prstGeom>
        <a:blipFill dpi="0" rotWithShape="1">
          <a:blip xmlns:r="http://schemas.openxmlformats.org/officeDocument/2006/relationships" r:embed="rId3"/>
          <a:srcRect/>
          <a:stretch>
            <a:fillRect l="-550" t="6451" r="-550"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0EDEE3-A2C8-464E-B480-EFB2FBCC7C17}">
      <dsp:nvSpPr>
        <dsp:cNvPr id="0" name=""/>
        <dsp:cNvSpPr/>
      </dsp:nvSpPr>
      <dsp:spPr>
        <a:xfrm>
          <a:off x="6711209" y="4209068"/>
          <a:ext cx="1056577" cy="1056560"/>
        </a:xfrm>
        <a:prstGeom prst="ellipse">
          <a:avLst/>
        </a:prstGeom>
        <a:solidFill>
          <a:schemeClr val="accent3">
            <a:tint val="40000"/>
            <a:alpha val="90000"/>
            <a:hueOff val="16411796"/>
            <a:satOff val="-2205"/>
            <a:lumOff val="533"/>
            <a:alphaOff val="0"/>
          </a:schemeClr>
        </a:solidFill>
        <a:ln w="9525" cap="flat" cmpd="sng" algn="ctr">
          <a:solidFill>
            <a:schemeClr val="accent3">
              <a:tint val="40000"/>
              <a:alpha val="90000"/>
              <a:hueOff val="16411796"/>
              <a:satOff val="-2205"/>
              <a:lumOff val="533"/>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Normal-</a:t>
          </a:r>
          <a:r>
            <a:rPr lang="en-US" sz="1800" kern="1200" dirty="0" err="1">
              <a:latin typeface="Calibri" panose="020F0502020204030204" pitchFamily="34" charset="0"/>
              <a:cs typeface="Calibri" panose="020F0502020204030204" pitchFamily="34" charset="0"/>
            </a:rPr>
            <a:t>ized</a:t>
          </a:r>
          <a:endParaRPr lang="en-US" sz="1800" kern="1200" dirty="0">
            <a:latin typeface="Calibri" panose="020F0502020204030204" pitchFamily="34" charset="0"/>
            <a:cs typeface="Calibri" panose="020F0502020204030204" pitchFamily="34" charset="0"/>
          </a:endParaRPr>
        </a:p>
      </dsp:txBody>
      <dsp:txXfrm>
        <a:off x="6865941" y="4363798"/>
        <a:ext cx="747113" cy="747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1A09-EC0A-4C80-9E33-393FA73B6735}">
      <dsp:nvSpPr>
        <dsp:cNvPr id="0" name=""/>
        <dsp:cNvSpPr/>
      </dsp:nvSpPr>
      <dsp:spPr>
        <a:xfrm>
          <a:off x="6559169" y="60461"/>
          <a:ext cx="1354688" cy="1354666"/>
        </a:xfrm>
        <a:prstGeom prst="donut">
          <a:avLst>
            <a:gd name="adj" fmla="val 110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E3A656A-AA6C-4449-ACDC-27F32B79AC4D}">
      <dsp:nvSpPr>
        <dsp:cNvPr id="0" name=""/>
        <dsp:cNvSpPr/>
      </dsp:nvSpPr>
      <dsp:spPr>
        <a:xfrm>
          <a:off x="0" y="51397"/>
          <a:ext cx="6615635" cy="1259819"/>
        </a:xfrm>
        <a:prstGeom prst="rect">
          <a:avLst/>
        </a:prstGeom>
        <a:blipFill dpi="0" rotWithShape="1">
          <a:blip xmlns:r="http://schemas.openxmlformats.org/officeDocument/2006/relationships" r:embed="rId1"/>
          <a:srcRect/>
          <a:stretch>
            <a:fillRect l="-35" t="6451" r="-35"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986E149B-1FD9-4E36-A2E2-709C984BCCE3}">
      <dsp:nvSpPr>
        <dsp:cNvPr id="0" name=""/>
        <dsp:cNvSpPr/>
      </dsp:nvSpPr>
      <dsp:spPr>
        <a:xfrm>
          <a:off x="6721246" y="211096"/>
          <a:ext cx="1056577" cy="1056560"/>
        </a:xfrm>
        <a:prstGeom prst="ellips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Feed-backs</a:t>
          </a:r>
        </a:p>
      </dsp:txBody>
      <dsp:txXfrm>
        <a:off x="6875978" y="365826"/>
        <a:ext cx="747113" cy="747100"/>
      </dsp:txXfrm>
    </dsp:sp>
    <dsp:sp modelId="{813D7FAE-3E64-40B5-B4F1-DF588BF92827}">
      <dsp:nvSpPr>
        <dsp:cNvPr id="0" name=""/>
        <dsp:cNvSpPr/>
      </dsp:nvSpPr>
      <dsp:spPr>
        <a:xfrm>
          <a:off x="3822259" y="1560656"/>
          <a:ext cx="269339" cy="269339"/>
        </a:xfrm>
        <a:prstGeom prst="flowChartConnector">
          <a:avLst/>
        </a:prstGeom>
        <a:solidFill>
          <a:schemeClr val="accent3">
            <a:hueOff val="4105467"/>
            <a:satOff val="-1065"/>
            <a:lumOff val="1177"/>
            <a:alphaOff val="0"/>
          </a:schemeClr>
        </a:solidFill>
        <a:ln w="9525" cap="flat" cmpd="sng" algn="ctr">
          <a:solidFill>
            <a:schemeClr val="accent3">
              <a:hueOff val="4105467"/>
              <a:satOff val="-1065"/>
              <a:lumOff val="1177"/>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E32544B-CABF-4E4B-94F8-5CC422F00D4B}">
      <dsp:nvSpPr>
        <dsp:cNvPr id="0" name=""/>
        <dsp:cNvSpPr/>
      </dsp:nvSpPr>
      <dsp:spPr>
        <a:xfrm>
          <a:off x="0" y="2032000"/>
          <a:ext cx="1354688" cy="1354666"/>
        </a:xfrm>
        <a:prstGeom prst="donut">
          <a:avLst>
            <a:gd name="adj" fmla="val 11010"/>
          </a:avLst>
        </a:prstGeom>
        <a:solidFill>
          <a:schemeClr val="accent3">
            <a:hueOff val="8210934"/>
            <a:satOff val="-2130"/>
            <a:lumOff val="2353"/>
            <a:alphaOff val="0"/>
          </a:schemeClr>
        </a:solidFill>
        <a:ln w="9525" cap="flat" cmpd="sng" algn="ctr">
          <a:solidFill>
            <a:schemeClr val="accent3">
              <a:hueOff val="8210934"/>
              <a:satOff val="-2130"/>
              <a:lumOff val="2353"/>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BEF1424-CC43-416C-9746-43076AE840BD}">
      <dsp:nvSpPr>
        <dsp:cNvPr id="0" name=""/>
        <dsp:cNvSpPr/>
      </dsp:nvSpPr>
      <dsp:spPr>
        <a:xfrm>
          <a:off x="1236797" y="2079412"/>
          <a:ext cx="6677060" cy="1259819"/>
        </a:xfrm>
        <a:prstGeom prst="rect">
          <a:avLst/>
        </a:prstGeom>
        <a:blipFill dpi="0" rotWithShape="1">
          <a:blip xmlns:r="http://schemas.openxmlformats.org/officeDocument/2006/relationships" r:embed="rId2"/>
          <a:srcRect/>
          <a:stretch>
            <a:fillRect l="426" t="6451" r="426"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8B04D31-2BE4-4FE8-B304-5F29541CF196}">
      <dsp:nvSpPr>
        <dsp:cNvPr id="0" name=""/>
        <dsp:cNvSpPr/>
      </dsp:nvSpPr>
      <dsp:spPr>
        <a:xfrm>
          <a:off x="132008" y="2181053"/>
          <a:ext cx="1056577" cy="1056560"/>
        </a:xfrm>
        <a:prstGeom prst="ellipse">
          <a:avLst/>
        </a:prstGeom>
        <a:solidFill>
          <a:schemeClr val="accent3">
            <a:tint val="40000"/>
            <a:alpha val="90000"/>
            <a:hueOff val="8205898"/>
            <a:satOff val="-1102"/>
            <a:lumOff val="267"/>
            <a:alphaOff val="0"/>
          </a:schemeClr>
        </a:solidFill>
        <a:ln w="9525" cap="flat" cmpd="sng" algn="ctr">
          <a:solidFill>
            <a:schemeClr val="accent3">
              <a:tint val="40000"/>
              <a:alpha val="90000"/>
              <a:hueOff val="8205898"/>
              <a:satOff val="-1102"/>
              <a:lumOff val="267"/>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libri" panose="020F0502020204030204" pitchFamily="34" charset="0"/>
              <a:cs typeface="Calibri" panose="020F0502020204030204" pitchFamily="34" charset="0"/>
            </a:rPr>
            <a:t>delay</a:t>
          </a:r>
        </a:p>
      </dsp:txBody>
      <dsp:txXfrm>
        <a:off x="286740" y="2335783"/>
        <a:ext cx="747113" cy="747100"/>
      </dsp:txXfrm>
    </dsp:sp>
    <dsp:sp modelId="{F4BF6B55-72BC-4D45-B83E-2E00D012DEF6}">
      <dsp:nvSpPr>
        <dsp:cNvPr id="0" name=""/>
        <dsp:cNvSpPr/>
      </dsp:nvSpPr>
      <dsp:spPr>
        <a:xfrm>
          <a:off x="3822259" y="3588671"/>
          <a:ext cx="269339" cy="269339"/>
        </a:xfrm>
        <a:prstGeom prst="flowChartConnector">
          <a:avLst/>
        </a:prstGeom>
        <a:solidFill>
          <a:schemeClr val="accent3">
            <a:hueOff val="12316402"/>
            <a:satOff val="-3195"/>
            <a:lumOff val="3530"/>
            <a:alphaOff val="0"/>
          </a:schemeClr>
        </a:solidFill>
        <a:ln w="9525" cap="flat" cmpd="sng" algn="ctr">
          <a:solidFill>
            <a:schemeClr val="accent3">
              <a:hueOff val="12316402"/>
              <a:satOff val="-3195"/>
              <a:lumOff val="353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3D9F8322-7D70-4D41-BD5C-3A50A46FEA73}">
      <dsp:nvSpPr>
        <dsp:cNvPr id="0" name=""/>
        <dsp:cNvSpPr/>
      </dsp:nvSpPr>
      <dsp:spPr>
        <a:xfrm>
          <a:off x="6559169" y="4060015"/>
          <a:ext cx="1354688" cy="1354666"/>
        </a:xfrm>
        <a:prstGeom prst="donut">
          <a:avLst>
            <a:gd name="adj" fmla="val 11010"/>
          </a:avLst>
        </a:prstGeom>
        <a:solidFill>
          <a:schemeClr val="accent3">
            <a:hueOff val="16421869"/>
            <a:satOff val="-4260"/>
            <a:lumOff val="4706"/>
            <a:alphaOff val="0"/>
          </a:schemeClr>
        </a:solidFill>
        <a:ln w="9525" cap="flat" cmpd="sng" algn="ctr">
          <a:solidFill>
            <a:schemeClr val="accent3">
              <a:hueOff val="16421869"/>
              <a:satOff val="-4260"/>
              <a:lumOff val="470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7FF089D3-8479-47BB-B184-DDAEE2A5D504}">
      <dsp:nvSpPr>
        <dsp:cNvPr id="0" name=""/>
        <dsp:cNvSpPr/>
      </dsp:nvSpPr>
      <dsp:spPr>
        <a:xfrm>
          <a:off x="0" y="4107427"/>
          <a:ext cx="6602473" cy="1259819"/>
        </a:xfrm>
        <a:prstGeom prst="rect">
          <a:avLst/>
        </a:prstGeom>
        <a:blipFill dpi="0" rotWithShape="1">
          <a:blip xmlns:r="http://schemas.openxmlformats.org/officeDocument/2006/relationships" r:embed="rId3"/>
          <a:srcRect/>
          <a:stretch>
            <a:fillRect l="-135" t="6451" r="-135" b="6451"/>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E0EDEE3-A2C8-464E-B480-EFB2FBCC7C17}">
      <dsp:nvSpPr>
        <dsp:cNvPr id="0" name=""/>
        <dsp:cNvSpPr/>
      </dsp:nvSpPr>
      <dsp:spPr>
        <a:xfrm>
          <a:off x="6721246" y="4196812"/>
          <a:ext cx="1056577" cy="1056560"/>
        </a:xfrm>
        <a:prstGeom prst="ellipse">
          <a:avLst/>
        </a:prstGeom>
        <a:solidFill>
          <a:schemeClr val="accent3">
            <a:tint val="40000"/>
            <a:alpha val="90000"/>
            <a:hueOff val="16411796"/>
            <a:satOff val="-2205"/>
            <a:lumOff val="533"/>
            <a:alphaOff val="0"/>
          </a:schemeClr>
        </a:solidFill>
        <a:ln w="9525" cap="flat" cmpd="sng" algn="ctr">
          <a:solidFill>
            <a:schemeClr val="accent3">
              <a:tint val="40000"/>
              <a:alpha val="90000"/>
              <a:hueOff val="16411796"/>
              <a:satOff val="-2205"/>
              <a:lumOff val="533"/>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Calibri" panose="020F0502020204030204" pitchFamily="34" charset="0"/>
              <a:cs typeface="Calibri" panose="020F0502020204030204" pitchFamily="34" charset="0"/>
            </a:rPr>
            <a:t>precision</a:t>
          </a:r>
          <a:endParaRPr lang="en-US" sz="1500" kern="1200" dirty="0"/>
        </a:p>
      </dsp:txBody>
      <dsp:txXfrm>
        <a:off x="6875978" y="4351542"/>
        <a:ext cx="747113" cy="747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F1A09-EC0A-4C80-9E33-393FA73B6735}">
      <dsp:nvSpPr>
        <dsp:cNvPr id="0" name=""/>
        <dsp:cNvSpPr/>
      </dsp:nvSpPr>
      <dsp:spPr>
        <a:xfrm>
          <a:off x="6691893" y="723801"/>
          <a:ext cx="1221964" cy="1221963"/>
        </a:xfrm>
        <a:prstGeom prst="donut">
          <a:avLst>
            <a:gd name="adj" fmla="val 11010"/>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0E3A656A-AA6C-4449-ACDC-27F32B79AC4D}">
      <dsp:nvSpPr>
        <dsp:cNvPr id="0" name=""/>
        <dsp:cNvSpPr/>
      </dsp:nvSpPr>
      <dsp:spPr>
        <a:xfrm>
          <a:off x="0" y="659329"/>
          <a:ext cx="6675130" cy="1188728"/>
        </a:xfrm>
        <a:prstGeom prst="rect">
          <a:avLst/>
        </a:prstGeom>
        <a:blipFill dpi="0" rotWithShape="1">
          <a:blip xmlns:r="http://schemas.openxmlformats.org/officeDocument/2006/relationships" r:embed="rId1"/>
          <a:srcRect/>
          <a:stretch>
            <a:fillRect l="685" t="3847" r="685" b="3847"/>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986E149B-1FD9-4E36-A2E2-709C984BCCE3}">
      <dsp:nvSpPr>
        <dsp:cNvPr id="0" name=""/>
        <dsp:cNvSpPr/>
      </dsp:nvSpPr>
      <dsp:spPr>
        <a:xfrm>
          <a:off x="6833854" y="867069"/>
          <a:ext cx="939970" cy="939970"/>
        </a:xfrm>
        <a:prstGeom prst="ellipse">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anose="020F0502020204030204" pitchFamily="34" charset="0"/>
              <a:cs typeface="Calibri" panose="020F0502020204030204" pitchFamily="34" charset="0"/>
            </a:rPr>
            <a:t>weight</a:t>
          </a:r>
        </a:p>
      </dsp:txBody>
      <dsp:txXfrm>
        <a:off x="6971509" y="1004724"/>
        <a:ext cx="664660" cy="664660"/>
      </dsp:txXfrm>
    </dsp:sp>
    <dsp:sp modelId="{813D7FAE-3E64-40B5-B4F1-DF588BF92827}">
      <dsp:nvSpPr>
        <dsp:cNvPr id="0" name=""/>
        <dsp:cNvSpPr/>
      </dsp:nvSpPr>
      <dsp:spPr>
        <a:xfrm>
          <a:off x="3763604" y="2516008"/>
          <a:ext cx="386649" cy="386649"/>
        </a:xfrm>
        <a:prstGeom prst="flowChartConnector">
          <a:avLst/>
        </a:prstGeom>
        <a:solidFill>
          <a:schemeClr val="accent3">
            <a:hueOff val="8210934"/>
            <a:satOff val="-2130"/>
            <a:lumOff val="2353"/>
            <a:alphaOff val="0"/>
          </a:schemeClr>
        </a:solidFill>
        <a:ln w="9525" cap="flat" cmpd="sng" algn="ctr">
          <a:solidFill>
            <a:schemeClr val="accent3">
              <a:hueOff val="8210934"/>
              <a:satOff val="-2130"/>
              <a:lumOff val="2353"/>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5E32544B-CABF-4E4B-94F8-5CC422F00D4B}">
      <dsp:nvSpPr>
        <dsp:cNvPr id="0" name=""/>
        <dsp:cNvSpPr/>
      </dsp:nvSpPr>
      <dsp:spPr>
        <a:xfrm>
          <a:off x="0" y="3554006"/>
          <a:ext cx="1221964" cy="1221963"/>
        </a:xfrm>
        <a:prstGeom prst="donut">
          <a:avLst>
            <a:gd name="adj" fmla="val 11010"/>
          </a:avLst>
        </a:prstGeom>
        <a:solidFill>
          <a:schemeClr val="accent3">
            <a:hueOff val="16421869"/>
            <a:satOff val="-4260"/>
            <a:lumOff val="4706"/>
            <a:alphaOff val="0"/>
          </a:schemeClr>
        </a:solidFill>
        <a:ln w="9525" cap="flat" cmpd="sng" algn="ctr">
          <a:solidFill>
            <a:schemeClr val="accent3">
              <a:hueOff val="16421869"/>
              <a:satOff val="-4260"/>
              <a:lumOff val="4706"/>
              <a:alphaOff val="0"/>
            </a:schemeClr>
          </a:solidFill>
          <a:prstDash val="solid"/>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sp>
    <dsp:sp modelId="{BBEF1424-CC43-416C-9746-43076AE840BD}">
      <dsp:nvSpPr>
        <dsp:cNvPr id="0" name=""/>
        <dsp:cNvSpPr/>
      </dsp:nvSpPr>
      <dsp:spPr>
        <a:xfrm>
          <a:off x="1183792" y="3565725"/>
          <a:ext cx="6730065" cy="1198494"/>
        </a:xfrm>
        <a:prstGeom prst="rect">
          <a:avLst/>
        </a:prstGeom>
        <a:blipFill dpi="0" rotWithShape="1">
          <a:blip xmlns:r="http://schemas.openxmlformats.org/officeDocument/2006/relationships" r:embed="rId2"/>
          <a:srcRect/>
          <a:stretch>
            <a:fillRect l="685" t="3847" r="685" b="3847"/>
          </a:stretch>
        </a:blipFill>
        <a:ln>
          <a:noFill/>
        </a:ln>
        <a:effectLst/>
        <a:scene3d>
          <a:camera prst="orthographicFront"/>
          <a:lightRig rig="chilly" dir="t"/>
        </a:scene3d>
        <a:sp3d z="-257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8B04D31-2BE4-4FE8-B304-5F29541CF196}">
      <dsp:nvSpPr>
        <dsp:cNvPr id="0" name=""/>
        <dsp:cNvSpPr/>
      </dsp:nvSpPr>
      <dsp:spPr>
        <a:xfrm>
          <a:off x="147185" y="3695003"/>
          <a:ext cx="939970" cy="939970"/>
        </a:xfrm>
        <a:prstGeom prst="ellipse">
          <a:avLst/>
        </a:prstGeom>
        <a:solidFill>
          <a:schemeClr val="accent3">
            <a:tint val="40000"/>
            <a:alpha val="90000"/>
            <a:hueOff val="16411796"/>
            <a:satOff val="-2205"/>
            <a:lumOff val="533"/>
            <a:alphaOff val="0"/>
          </a:schemeClr>
        </a:solidFill>
        <a:ln w="9525" cap="flat" cmpd="sng" algn="ctr">
          <a:solidFill>
            <a:schemeClr val="accent3">
              <a:tint val="40000"/>
              <a:alpha val="90000"/>
              <a:hueOff val="16411796"/>
              <a:satOff val="-2205"/>
              <a:lumOff val="533"/>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Calibri" panose="020F0502020204030204" pitchFamily="34" charset="0"/>
              <a:cs typeface="Calibri" panose="020F0502020204030204" pitchFamily="34" charset="0"/>
            </a:rPr>
            <a:t>Proba-bility</a:t>
          </a:r>
          <a:endParaRPr lang="en-US" sz="1800" kern="1200" dirty="0">
            <a:latin typeface="Calibri" panose="020F0502020204030204" pitchFamily="34" charset="0"/>
            <a:cs typeface="Calibri" panose="020F0502020204030204" pitchFamily="34" charset="0"/>
          </a:endParaRPr>
        </a:p>
      </dsp:txBody>
      <dsp:txXfrm>
        <a:off x="284840" y="3832658"/>
        <a:ext cx="664660" cy="66466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PictureCircles">
  <dgm:title val=""/>
  <dgm:desc val=""/>
  <dgm:catLst>
    <dgm:cat type="picture" pri="17000"/>
    <dgm:cat type="pictureconvert" pri="1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3" destOrd="0"/>
      </dgm:cxnLst>
      <dgm:bg/>
      <dgm:whole/>
    </dgm:dataModel>
  </dgm:clrData>
  <dgm:layoutNode name="Name0">
    <dgm:varLst>
      <dgm:chMax/>
      <dgm:chPref/>
      <dgm:dir/>
    </dgm:varLst>
    <dgm:alg type="lin">
      <dgm:param type="linDir" val="fromT"/>
      <dgm:param type="fallback" val="2D"/>
      <dgm:param type="horzAlign" val="ctr"/>
      <dgm:param type="nodeVertAlign" val="t"/>
    </dgm:alg>
    <dgm:shape xmlns:r="http://schemas.openxmlformats.org/officeDocument/2006/relationships" r:blip="">
      <dgm:adjLst/>
    </dgm:shape>
    <dgm:choose name="Name1">
      <dgm:if name="Name2" axis="ch" ptType="node" func="cnt" op="gte" val="2">
        <dgm:constrLst>
          <dgm:constr type="primFontSz" for="des" ptType="node" op="equ" val="65"/>
          <dgm:constr type="w" for="ch" forName="composite" refType="h" refFor="ch" refForName="composite" fact="2.9499"/>
          <dgm:constr type="h" for="ch" forName="composite" refType="h"/>
          <dgm:constr type="h" for="ch" forName="ConnectorComposite" refType="w" refFor="ch" refForName="composite" op="equ" fact="0.1685"/>
          <dgm:constr type="w" for="ch" forName="ConnectorComposite" refType="h" refFor="ch" refForName="ConnectorComposite" op="equ"/>
        </dgm:constrLst>
      </dgm:if>
      <dgm:else name="Name3">
        <dgm:constrLst>
          <dgm:constr type="primFontSz" for="des" ptType="node" op="equ" val="65"/>
          <dgm:constr type="w" for="ch" forName="composite" refType="h" refFor="ch" refForName="composite" fact="1.9752"/>
          <dgm:constr type="h" for="ch" forName="composite" refType="h"/>
          <dgm:constr type="h" for="ch" forName="ConnectorComposite" refType="w" refFor="ch" refForName="composite" op="equ" fact="0.1685"/>
          <dgm:constr type="w" for="ch" forName="ConnectorComposite" refType="h" refFor="ch" refForName="ConnectorComposite" op="equ"/>
        </dgm:constrLst>
      </dgm:else>
    </dgm:choose>
    <dgm:forEach name="nodesForEach" axis="ch" ptType="node">
      <dgm:layoutNode name="composite">
        <dgm:alg type="composite"/>
        <dgm:shape xmlns:r="http://schemas.openxmlformats.org/officeDocument/2006/relationships" r:blip="">
          <dgm:adjLst/>
        </dgm:shape>
        <dgm:choose name="Name4">
          <dgm:if name="Name5" axis="precedSib" ptType="sibTrans" func="cnt" op="lte" val="0">
            <dgm:choose name="Name6">
              <dgm:if name="Name7" axis="followSib" ptType="sibTrans" func="cnt" op="lte" val="0">
                <dgm:choose name="Name8">
                  <dgm:if name="Name9" func="var" arg="dir" op="equ" val="norm">
                    <dgm:constrLst>
                      <dgm:constr type="l" for="ch" forName="Accent" refType="w" fact="0.4937"/>
                      <dgm:constr type="t" for="ch" forName="Accent" refType="h" fact="0"/>
                      <dgm:constr type="h" for="ch" forName="Accent" refType="w" refFor="ch" refForName="Accent"/>
                      <dgm:constr type="w" for="ch" forName="Accent" refType="w" fact="0.5063"/>
                      <dgm:constr type="l" for="ch" forName="Parent" refType="w" fact="0.5494"/>
                      <dgm:constr type="t" for="ch" forName="Parent" refType="h" fact="0.11"/>
                      <dgm:constr type="h" for="ch" forName="Parent" refType="w" refFor="ch" refForName="Parent"/>
                      <dgm:constr type="w" for="ch" forName="Parent" refType="w" fact="0.3949"/>
                      <dgm:constr type="l" for="ch" forName="Image" refType="w" fact="0"/>
                      <dgm:constr type="t" for="ch" forName="Image" refType="h" fact="0.035"/>
                      <dgm:constr type="h" for="ch" forName="Image" refType="h" fact="0.93"/>
                      <dgm:constr type="w" for="ch" forName="Image" refType="w" fact="0.6227"/>
                    </dgm:constrLst>
                  </dgm:if>
                  <dgm:else name="Name10">
                    <dgm:constrLst>
                      <dgm:constr type="l" for="ch" forName="Accent" refType="w" fact="0"/>
                      <dgm:constr type="t" for="ch" forName="Accent" refType="h" fact="0"/>
                      <dgm:constr type="h" for="ch" forName="Accent" refType="w" refFor="ch" refForName="Accent"/>
                      <dgm:constr type="w" for="ch" forName="Accent" refType="w" fact="0.5063"/>
                      <dgm:constr type="l" for="ch" forName="Parent" refType="w" fact="0.0557"/>
                      <dgm:constr type="t" for="ch" forName="Parent" refType="h" fact="0.11"/>
                      <dgm:constr type="h" for="ch" forName="Parent" refType="w" refFor="ch" refForName="Parent"/>
                      <dgm:constr type="w" for="ch" forName="Parent" refType="w" fact="0.3949"/>
                      <dgm:constr type="l" for="ch" forName="Image" refType="w" fact="0.3773"/>
                      <dgm:constr type="t" for="ch" forName="Image" refType="h" fact="0.035"/>
                      <dgm:constr type="h" for="ch" forName="Image" refType="h" fact="0.93"/>
                      <dgm:constr type="w" for="ch" forName="Image" refType="w" fact="0.6227"/>
                    </dgm:constrLst>
                  </dgm:else>
                </dgm:choose>
              </dgm:if>
              <dgm:else name="Name11">
                <dgm:choose name="Name12">
                  <dgm:if name="Name13" func="var" arg="dir" op="equ" val="norm">
                    <dgm:choose name="Name14">
                      <dgm:if name="Name1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1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17">
                    <dgm:choose name="Name18">
                      <dgm:if name="Name1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2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if>
          <dgm:else name="Name21">
            <dgm:choose name="Name22">
              <dgm:if name="Name23" func="var" arg="dir" op="equ" val="norm">
                <dgm:choose name="Name24">
                  <dgm:if name="Name25"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if>
                  <dgm:else name="Name26">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else>
                </dgm:choose>
              </dgm:if>
              <dgm:else name="Name27">
                <dgm:choose name="Name28">
                  <dgm:if name="Name29" axis="self" ptType="node" func="posOdd" op="equ" val="1">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r" for="ch" forName="Image" refType="w"/>
                      <dgm:constr type="t" for="ch" forName="Image" refType="h" fact="0.035"/>
                      <dgm:constr type="h" for="ch" forName="Image" refType="h" fact="0.93"/>
                      <dgm:constr type="w" for="ch" forName="Image" refType="w" fact="0.4169"/>
                      <dgm:constr type="l" for="ch" forName="Space" refType="w" fact="0"/>
                      <dgm:constr type="t" for="ch" forName="Space" refType="h" fact="0"/>
                      <dgm:constr type="h" for="ch" forName="Space" refType="h"/>
                      <dgm:constr type="w" for="ch" forName="Space" refType="w" fact="0.3305"/>
                    </dgm:constrLst>
                  </dgm:if>
                  <dgm:else name="Name30">
                    <dgm:constrLst>
                      <dgm:constr type="l" for="ch" forName="Accent" refType="w" fact="0.3305"/>
                      <dgm:constr type="t" for="ch" forName="Accent" refType="w" fact="0"/>
                      <dgm:constr type="h" for="ch" forName="Accent" refType="w" refFor="ch" refForName="Accent"/>
                      <dgm:constr type="w" for="ch" forName="Accent" refType="w" fact="0.339"/>
                      <dgm:constr type="l" for="ch" forName="Parent" refType="w" fact="0.3678"/>
                      <dgm:constr type="t" for="ch" forName="Parent" refType="w" fact="0.0373"/>
                      <dgm:constr type="h" for="ch" forName="Parent" refType="w" refFor="ch" refForName="Parent"/>
                      <dgm:constr type="w" for="ch" forName="Parent" refType="w" fact="0.2644"/>
                      <dgm:constr type="l" for="ch" forName="Image" refType="w" fact="0"/>
                      <dgm:constr type="t" for="ch" forName="Image" refType="h" fact="0.035"/>
                      <dgm:constr type="h" for="ch" forName="Image" refType="h" fact="0.93"/>
                      <dgm:constr type="w" for="ch" forName="Image" refType="w" fact="0.4169"/>
                      <dgm:constr type="r" for="ch" forName="Space" refType="w"/>
                      <dgm:constr type="t" for="ch" forName="Space" refType="h" fact="0"/>
                      <dgm:constr type="h" for="ch" forName="Space" refType="h"/>
                      <dgm:constr type="w" for="ch" forName="Space" refType="w" fact="0.3305"/>
                    </dgm:constrLst>
                  </dgm:else>
                </dgm:choose>
              </dgm:else>
            </dgm:choose>
          </dgm:else>
        </dgm:choose>
        <dgm:layoutNode name="Accent" styleLbl="alignNode1">
          <dgm:varLst>
            <dgm:chMax val="0"/>
            <dgm:chPref val="0"/>
          </dgm:varLst>
          <dgm:alg type="sp"/>
          <dgm:shape xmlns:r="http://schemas.openxmlformats.org/officeDocument/2006/relationships" type="donut" r:blip="">
            <dgm:adjLst>
              <dgm:adj idx="1" val="0.1101"/>
            </dgm:adjLst>
          </dgm:shape>
          <dgm:presOf/>
        </dgm:layoutNode>
        <dgm:layoutNode name="Image" styleLbl="bgImgPlace1">
          <dgm:varLst>
            <dgm:chMax val="0"/>
            <dgm:chPref val="0"/>
            <dgm:bulletEnabled val="1"/>
          </dgm:varLst>
          <dgm:alg type="sp"/>
          <dgm:shape xmlns:r="http://schemas.openxmlformats.org/officeDocument/2006/relationships" type="rect" r:blip="" blipPhldr="1">
            <dgm:adjLst/>
          </dgm:shape>
          <dgm:presOf/>
        </dgm:layoutNode>
        <dgm:layoutNode name="Parent" styleLbl="fgAccFollowNode1">
          <dgm:varLst>
            <dgm:chMax val="0"/>
            <dgm:chPref val="0"/>
            <dgm:bulletEnabled val="1"/>
          </dgm:varLst>
          <dgm:alg type="tx">
            <dgm:param type="txAnchorVertCh" val="mid"/>
          </dgm:alg>
          <dgm:shape xmlns:r="http://schemas.openxmlformats.org/officeDocument/2006/relationships" type="ellipse"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Space">
          <dgm:varLst>
            <dgm:chMax val="0"/>
            <dgm:chPref val="0"/>
          </dgm:varLst>
          <dgm:alg type="sp"/>
          <dgm:shape xmlns:r="http://schemas.openxmlformats.org/officeDocument/2006/relationships" r:blip="">
            <dgm:adjLst/>
          </dgm:shape>
          <dgm:presOf/>
        </dgm:layoutNode>
      </dgm:layoutNode>
      <dgm:forEach name="Name31" axis="followSib" ptType="sibTrans" cnt="1">
        <dgm:layoutNode name="ConnectorComposite">
          <dgm:alg type="composite">
            <dgm:param type="ar" val=".4"/>
          </dgm:alg>
          <dgm:shape xmlns:r="http://schemas.openxmlformats.org/officeDocument/2006/relationships" r:blip="">
            <dgm:adjLst/>
          </dgm:shape>
          <dgm:constrLst>
            <dgm:constr type="l" for="ch" forName="TopSpacing" refType="w" fact="0"/>
            <dgm:constr type="t" for="ch" forName="TopSpacing" refType="h" fact="0"/>
            <dgm:constr type="h" for="ch" forName="TopSpacing" refType="h" fact="0.3"/>
            <dgm:constr type="w" for="ch" forName="TopSpacing" refType="w"/>
            <dgm:constr type="l" for="ch" forName="Connector" refType="w" fact="0"/>
            <dgm:constr type="t" for="ch" forName="Connector" refType="h" fact="0.3"/>
            <dgm:constr type="h" for="ch" forName="Connector" refType="h" fact="0.4"/>
            <dgm:constr type="w" for="ch" forName="Connector" refType="h" refFor="ch" refForName="Connector"/>
            <dgm:constr type="l" for="ch" forName="BottomSpacing" refType="w" fact="0"/>
            <dgm:constr type="t" for="ch" forName="BottomSpacing" refType="h" fact="0.7"/>
            <dgm:constr type="h" for="ch" forName="BottomSpacing" refType="h" fact="0.3"/>
            <dgm:constr type="w" for="ch" forName="BottomSpacing" refType="w"/>
          </dgm:constrLst>
          <dgm:layoutNode name="TopSpacing">
            <dgm:alg type="sp"/>
            <dgm:shape xmlns:r="http://schemas.openxmlformats.org/officeDocument/2006/relationships" r:blip="">
              <dgm:adjLst/>
            </dgm:shape>
          </dgm:layoutNode>
          <dgm:layoutNode name="Connector" styleLbl="alignNode1">
            <dgm:alg type="sp"/>
            <dgm:shape xmlns:r="http://schemas.openxmlformats.org/officeDocument/2006/relationships" type="flowChartConnector" r:blip="">
              <dgm:adjLst/>
            </dgm:shape>
            <dgm:presOf/>
          </dgm:layoutNode>
          <dgm:layoutNode name="BottomSpacing">
            <dgm:alg type="sp"/>
            <dgm:shape xmlns:r="http://schemas.openxmlformats.org/officeDocument/2006/relationships" r:blip="">
              <dgm:adjLst/>
            </dgm:shape>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F559107-EA42-4113-82D6-67C998E67BD8}" type="datetimeFigureOut">
              <a:rPr lang="en-US" smtClean="0"/>
              <a:t>12/25/2021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114015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230155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2745249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208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3484954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559107-EA42-4113-82D6-67C998E67BD8}"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2930061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559107-EA42-4113-82D6-67C998E67BD8}"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3235559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59107-EA42-4113-82D6-67C998E67BD8}"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1698785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59107-EA42-4113-82D6-67C998E67BD8}"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3032389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59107-EA42-4113-82D6-67C998E67BD8}"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84913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59107-EA42-4113-82D6-67C998E67BD8}"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2780263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31504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59107-EA42-4113-82D6-67C998E67BD8}"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264212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59107-EA42-4113-82D6-67C998E67BD8}"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61632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59107-EA42-4113-82D6-67C998E67BD8}"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1481989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368240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559107-EA42-4113-82D6-67C998E67BD8}"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2C4CAA-D589-4876-8F04-263B0BB616DC}" type="slidenum">
              <a:rPr lang="en-US" smtClean="0"/>
              <a:t>‹#›</a:t>
            </a:fld>
            <a:endParaRPr lang="en-US"/>
          </a:p>
        </p:txBody>
      </p:sp>
    </p:spTree>
    <p:extLst>
      <p:ext uri="{BB962C8B-B14F-4D97-AF65-F5344CB8AC3E}">
        <p14:creationId xmlns:p14="http://schemas.microsoft.com/office/powerpoint/2010/main" val="121995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559107-EA42-4113-82D6-67C998E67BD8}" type="datetimeFigureOut">
              <a:rPr lang="en-US" smtClean="0"/>
              <a:t>12/25/2021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2C4CAA-D589-4876-8F04-263B0BB616DC}" type="slidenum">
              <a:rPr lang="en-US" smtClean="0"/>
              <a:t>‹#›</a:t>
            </a:fld>
            <a:endParaRPr lang="en-US"/>
          </a:p>
        </p:txBody>
      </p:sp>
    </p:spTree>
    <p:extLst>
      <p:ext uri="{BB962C8B-B14F-4D97-AF65-F5344CB8AC3E}">
        <p14:creationId xmlns:p14="http://schemas.microsoft.com/office/powerpoint/2010/main" val="3471331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5328-1531-4CDF-BF81-0D2ADD6110A5}"/>
              </a:ext>
            </a:extLst>
          </p:cNvPr>
          <p:cNvSpPr>
            <a:spLocks noGrp="1"/>
          </p:cNvSpPr>
          <p:nvPr>
            <p:ph idx="1"/>
          </p:nvPr>
        </p:nvSpPr>
        <p:spPr>
          <a:xfrm>
            <a:off x="1141412" y="1206650"/>
            <a:ext cx="9905999" cy="5095742"/>
          </a:xfrm>
        </p:spPr>
        <p:txBody>
          <a:bodyPr/>
          <a:lstStyle/>
          <a:p>
            <a:pPr marL="0" indent="0" algn="ctr">
              <a:buNone/>
            </a:pPr>
            <a:r>
              <a:rPr lang="en-US" sz="2000" dirty="0">
                <a:solidFill>
                  <a:schemeClr val="bg1">
                    <a:lumMod val="95000"/>
                    <a:lumOff val="5000"/>
                  </a:schemeClr>
                </a:solidFill>
                <a:latin typeface="Calibri" panose="020F0502020204030204" pitchFamily="34" charset="0"/>
                <a:cs typeface="Calibri" panose="020F0502020204030204" pitchFamily="34" charset="0"/>
              </a:rPr>
              <a:t>Subject</a:t>
            </a:r>
          </a:p>
          <a:p>
            <a:pPr marL="0" indent="0" algn="ctr">
              <a:buNone/>
            </a:pPr>
            <a:r>
              <a:rPr lang="en-US" dirty="0">
                <a:solidFill>
                  <a:schemeClr val="bg1">
                    <a:lumMod val="95000"/>
                    <a:lumOff val="5000"/>
                  </a:schemeClr>
                </a:solidFill>
                <a:latin typeface="Calibri" panose="020F0502020204030204" pitchFamily="34" charset="0"/>
                <a:cs typeface="Calibri" panose="020F0502020204030204" pitchFamily="34" charset="0"/>
              </a:rPr>
              <a:t>Credit Card Fraud Detection:</a:t>
            </a:r>
          </a:p>
          <a:p>
            <a:pPr marL="0" indent="0" algn="ctr">
              <a:buNone/>
            </a:pPr>
            <a:r>
              <a:rPr lang="en-US" dirty="0">
                <a:solidFill>
                  <a:schemeClr val="bg1">
                    <a:lumMod val="95000"/>
                    <a:lumOff val="5000"/>
                  </a:schemeClr>
                </a:solidFill>
                <a:latin typeface="Calibri" panose="020F0502020204030204" pitchFamily="34" charset="0"/>
                <a:cs typeface="Calibri" panose="020F0502020204030204" pitchFamily="34" charset="0"/>
              </a:rPr>
              <a:t>A Realistic Modeling and a Novel Learning Strategy</a:t>
            </a:r>
          </a:p>
          <a:p>
            <a:pPr marL="0" indent="0" algn="ctr">
              <a:buNone/>
            </a:pPr>
            <a:r>
              <a:rPr lang="en-US" sz="2000" dirty="0">
                <a:solidFill>
                  <a:schemeClr val="bg1">
                    <a:lumMod val="95000"/>
                    <a:lumOff val="5000"/>
                  </a:schemeClr>
                </a:solidFill>
                <a:latin typeface="Calibri" panose="020F0502020204030204" pitchFamily="34" charset="0"/>
                <a:cs typeface="Calibri" panose="020F0502020204030204" pitchFamily="34" charset="0"/>
              </a:rPr>
              <a:t>Lecture</a:t>
            </a:r>
          </a:p>
          <a:p>
            <a:pPr marL="0" indent="0" algn="ctr">
              <a:buNone/>
            </a:pPr>
            <a:r>
              <a:rPr lang="en-US" dirty="0">
                <a:solidFill>
                  <a:schemeClr val="bg1">
                    <a:lumMod val="95000"/>
                    <a:lumOff val="5000"/>
                  </a:schemeClr>
                </a:solidFill>
                <a:latin typeface="Calibri" panose="020F0502020204030204" pitchFamily="34" charset="0"/>
                <a:cs typeface="Calibri" panose="020F0502020204030204" pitchFamily="34" charset="0"/>
              </a:rPr>
              <a:t>Machine Learning</a:t>
            </a:r>
          </a:p>
          <a:p>
            <a:pPr marL="0" indent="0" algn="ctr">
              <a:buNone/>
            </a:pPr>
            <a:r>
              <a:rPr lang="en-US" sz="2000" dirty="0">
                <a:solidFill>
                  <a:schemeClr val="bg1">
                    <a:lumMod val="95000"/>
                    <a:lumOff val="5000"/>
                  </a:schemeClr>
                </a:solidFill>
                <a:latin typeface="Calibri" panose="020F0502020204030204" pitchFamily="34" charset="0"/>
                <a:cs typeface="Calibri" panose="020F0502020204030204" pitchFamily="34" charset="0"/>
              </a:rPr>
              <a:t>Masters</a:t>
            </a:r>
          </a:p>
          <a:p>
            <a:pPr marL="0" indent="0" algn="ctr">
              <a:buNone/>
            </a:pPr>
            <a:r>
              <a:rPr lang="en-US">
                <a:solidFill>
                  <a:schemeClr val="bg1">
                    <a:lumMod val="95000"/>
                    <a:lumOff val="5000"/>
                  </a:schemeClr>
                </a:solidFill>
                <a:latin typeface="Calibri" panose="020F0502020204030204" pitchFamily="34" charset="0"/>
                <a:cs typeface="Calibri" panose="020F0502020204030204" pitchFamily="34" charset="0"/>
              </a:rPr>
              <a:t>Dr.Yaqmaee &amp;  Shokri</a:t>
            </a:r>
          </a:p>
          <a:p>
            <a:pPr marL="0" indent="0" algn="ctr">
              <a:buNone/>
            </a:pPr>
            <a:r>
              <a:rPr lang="en-US" sz="2000">
                <a:solidFill>
                  <a:schemeClr val="bg1">
                    <a:lumMod val="95000"/>
                    <a:lumOff val="5000"/>
                  </a:schemeClr>
                </a:solidFill>
                <a:latin typeface="Calibri" panose="020F0502020204030204" pitchFamily="34" charset="0"/>
                <a:cs typeface="Calibri" panose="020F0502020204030204" pitchFamily="34" charset="0"/>
              </a:rPr>
              <a:t>By</a:t>
            </a:r>
            <a:endParaRPr lang="en-US" sz="2000" dirty="0">
              <a:solidFill>
                <a:schemeClr val="bg1">
                  <a:lumMod val="95000"/>
                  <a:lumOff val="5000"/>
                </a:schemeClr>
              </a:solidFill>
              <a:latin typeface="Calibri" panose="020F0502020204030204" pitchFamily="34" charset="0"/>
              <a:cs typeface="Calibri" panose="020F0502020204030204" pitchFamily="34" charset="0"/>
            </a:endParaRPr>
          </a:p>
          <a:p>
            <a:pPr marL="0" indent="0" algn="ctr">
              <a:buNone/>
            </a:pPr>
            <a:r>
              <a:rPr lang="en-US" dirty="0">
                <a:solidFill>
                  <a:schemeClr val="bg1">
                    <a:lumMod val="95000"/>
                    <a:lumOff val="5000"/>
                  </a:schemeClr>
                </a:solidFill>
                <a:latin typeface="Calibri" panose="020F0502020204030204" pitchFamily="34" charset="0"/>
                <a:cs typeface="Calibri" panose="020F0502020204030204" pitchFamily="34" charset="0"/>
              </a:rPr>
              <a:t>Havva Askari</a:t>
            </a:r>
          </a:p>
        </p:txBody>
      </p:sp>
      <p:sp>
        <p:nvSpPr>
          <p:cNvPr id="4" name="Title 1">
            <a:extLst>
              <a:ext uri="{FF2B5EF4-FFF2-40B4-BE49-F238E27FC236}">
                <a16:creationId xmlns:a16="http://schemas.microsoft.com/office/drawing/2014/main" id="{F1A003EC-1644-4D22-A39C-27E15880D0AE}"/>
              </a:ext>
            </a:extLst>
          </p:cNvPr>
          <p:cNvSpPr txBox="1">
            <a:spLocks/>
          </p:cNvSpPr>
          <p:nvPr/>
        </p:nvSpPr>
        <p:spPr>
          <a:xfrm>
            <a:off x="1876424" y="362503"/>
            <a:ext cx="8791575" cy="7321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rtl="1"/>
            <a:r>
              <a:rPr lang="en-US" sz="3000" cap="none">
                <a:solidFill>
                  <a:schemeClr val="bg2">
                    <a:lumMod val="50000"/>
                  </a:schemeClr>
                </a:solidFill>
                <a:effectLst>
                  <a:outerShdw blurRad="38100" dist="38100" dir="2700000" algn="tl">
                    <a:srgbClr val="000000">
                      <a:alpha val="43137"/>
                    </a:srgbClr>
                  </a:outerShdw>
                </a:effectLst>
                <a:latin typeface="IranNastaliq" panose="02020505000000020003" pitchFamily="18" charset="0"/>
                <a:cs typeface="IranNastaliq" panose="02020505000000020003" pitchFamily="18" charset="0"/>
              </a:rPr>
              <a:t>In    the     name    of    GOD</a:t>
            </a:r>
            <a:endParaRPr lang="en-US" sz="3000" cap="none" dirty="0">
              <a:solidFill>
                <a:schemeClr val="bg2">
                  <a:lumMod val="50000"/>
                </a:schemeClr>
              </a:solidFill>
              <a:effectLst>
                <a:outerShdw blurRad="38100" dist="38100" dir="2700000" algn="tl">
                  <a:srgbClr val="000000">
                    <a:alpha val="43137"/>
                  </a:srgbClr>
                </a:outerShdw>
              </a:effectLst>
              <a:latin typeface="IranNastaliq" panose="02020505000000020003" pitchFamily="18" charset="0"/>
              <a:cs typeface="IranNastaliq" panose="02020505000000020003" pitchFamily="18" charset="0"/>
            </a:endParaRPr>
          </a:p>
        </p:txBody>
      </p:sp>
    </p:spTree>
    <p:extLst>
      <p:ext uri="{BB962C8B-B14F-4D97-AF65-F5344CB8AC3E}">
        <p14:creationId xmlns:p14="http://schemas.microsoft.com/office/powerpoint/2010/main" val="1132385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77C4DCC-7699-4477-88A5-E849AD227BDA}"/>
                  </a:ext>
                </a:extLst>
              </p:cNvPr>
              <p:cNvSpPr txBox="1"/>
              <p:nvPr/>
            </p:nvSpPr>
            <p:spPr>
              <a:xfrm>
                <a:off x="225082" y="773723"/>
                <a:ext cx="5614067" cy="2862322"/>
              </a:xfrm>
              <a:prstGeom prst="rect">
                <a:avLst/>
              </a:prstGeom>
              <a:noFill/>
            </p:spPr>
            <p:txBody>
              <a:bodyPr wrap="square" rtlCol="0">
                <a:spAutoFit/>
              </a:bodyPr>
              <a:lstStyle/>
              <a:p>
                <a:pPr algn="just"/>
                <a:r>
                  <a:rPr lang="en-US" sz="2000" i="0" u="none" strike="noStrike" baseline="0" dirty="0">
                    <a:solidFill>
                      <a:schemeClr val="bg1"/>
                    </a:solidFill>
                    <a:latin typeface="Times New Roman" panose="02020603050405020304" pitchFamily="18" charset="0"/>
                    <a:cs typeface="Times New Roman" panose="02020603050405020304" pitchFamily="18" charset="0"/>
                  </a:rPr>
                  <a:t>Implementation of the Proposed Learning Strategy :</a:t>
                </a:r>
              </a:p>
              <a:p>
                <a:pPr algn="just"/>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chemeClr val="bg1"/>
                    </a:solidFill>
                    <a:latin typeface="Times-Roman"/>
                  </a:rPr>
                  <a:t>In our experiments, we implement the proposed learning strategy in two different scenarios, which correspond to two mainstream approaches for learning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𝒟</m:t>
                        </m:r>
                      </m:e>
                      <m:sub>
                        <m:r>
                          <a:rPr lang="en-US" i="1">
                            <a:solidFill>
                              <a:schemeClr val="bg1"/>
                            </a:solidFill>
                            <a:latin typeface="Cambria Math" panose="02040503050406030204" pitchFamily="18" charset="0"/>
                          </a:rPr>
                          <m:t>𝑡</m:t>
                        </m:r>
                      </m:sub>
                    </m:sSub>
                  </m:oMath>
                </a14:m>
                <a:r>
                  <a:rPr lang="en-US" sz="2000" b="0" i="1" u="none" strike="noStrike" baseline="0" dirty="0">
                    <a:solidFill>
                      <a:schemeClr val="bg1"/>
                    </a:solidFill>
                    <a:latin typeface="Times-Italic"/>
                  </a:rPr>
                  <a:t> </a:t>
                </a:r>
                <a:r>
                  <a:rPr lang="en-US" sz="2000" b="0" i="0" u="none" strike="noStrike" baseline="0" dirty="0">
                    <a:solidFill>
                      <a:schemeClr val="bg1"/>
                    </a:solidFill>
                    <a:latin typeface="Times-Roman"/>
                  </a:rPr>
                  <a:t>. In the former,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𝒟</m:t>
                        </m:r>
                      </m:e>
                      <m:sub>
                        <m:r>
                          <a:rPr lang="en-US" i="1">
                            <a:solidFill>
                              <a:schemeClr val="bg1"/>
                            </a:solidFill>
                            <a:latin typeface="Cambria Math" panose="02040503050406030204" pitchFamily="18" charset="0"/>
                          </a:rPr>
                          <m:t>𝑡</m:t>
                        </m:r>
                      </m:sub>
                    </m:sSub>
                  </m:oMath>
                </a14:m>
                <a:r>
                  <a:rPr lang="en-US" sz="2000" b="0" i="1" u="none" strike="noStrike" baseline="0" dirty="0">
                    <a:solidFill>
                      <a:schemeClr val="bg1"/>
                    </a:solidFill>
                    <a:latin typeface="Times-Italic"/>
                  </a:rPr>
                  <a:t> </a:t>
                </a:r>
                <a:r>
                  <a:rPr lang="en-US" sz="2000" b="0" i="0" u="none" strike="noStrike" baseline="0" dirty="0">
                    <a:solidFill>
                      <a:schemeClr val="bg1"/>
                    </a:solidFill>
                    <a:latin typeface="Times-Roman"/>
                  </a:rPr>
                  <a:t>is</a:t>
                </a:r>
                <a:r>
                  <a:rPr lang="en-US" sz="2000" b="0" i="0" u="none" strike="noStrike" baseline="0" dirty="0">
                    <a:solidFill>
                      <a:schemeClr val="bg1"/>
                    </a:solidFill>
                    <a:latin typeface="Times New Roman" panose="02020603050405020304" pitchFamily="18" charset="0"/>
                    <a:cs typeface="Times New Roman" panose="02020603050405020304" pitchFamily="18" charset="0"/>
                  </a:rPr>
                  <a:t> </a:t>
                </a:r>
                <a:r>
                  <a:rPr lang="en-US" sz="2000" b="0" i="0" u="none" strike="noStrike" baseline="0" dirty="0">
                    <a:solidFill>
                      <a:schemeClr val="bg1"/>
                    </a:solidFill>
                    <a:latin typeface="Times-Roman"/>
                  </a:rPr>
                  <a:t>a </a:t>
                </a:r>
                <a:r>
                  <a:rPr lang="en-US" sz="2000" b="0" i="1" u="none" strike="noStrike" baseline="0" dirty="0">
                    <a:solidFill>
                      <a:schemeClr val="bg1"/>
                    </a:solidFill>
                    <a:latin typeface="Times-Italic"/>
                  </a:rPr>
                  <a:t>sliding window </a:t>
                </a:r>
                <a:r>
                  <a:rPr lang="en-US" sz="2000" b="0" i="0" u="none" strike="noStrike" baseline="0" dirty="0">
                    <a:solidFill>
                      <a:schemeClr val="bg1"/>
                    </a:solidFill>
                    <a:latin typeface="Times-Roman"/>
                  </a:rPr>
                  <a:t>classifier , which we denote by </a:t>
                </a:r>
                <a14:m>
                  <m:oMath xmlns:m="http://schemas.openxmlformats.org/officeDocument/2006/math">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𝒲</m:t>
                        </m:r>
                      </m:e>
                      <m:sub>
                        <m:r>
                          <a:rPr lang="en-US" i="1">
                            <a:solidFill>
                              <a:schemeClr val="bg1"/>
                            </a:solidFill>
                            <a:latin typeface="Cambria Math" panose="02040503050406030204" pitchFamily="18" charset="0"/>
                          </a:rPr>
                          <m:t>𝑡</m:t>
                        </m:r>
                      </m:sub>
                      <m:sup>
                        <m:r>
                          <a:rPr lang="en-US" i="1">
                            <a:solidFill>
                              <a:schemeClr val="bg1"/>
                            </a:solidFill>
                            <a:latin typeface="Cambria Math" panose="02040503050406030204" pitchFamily="18" charset="0"/>
                          </a:rPr>
                          <m:t>𝐷</m:t>
                        </m:r>
                      </m:sup>
                    </m:sSubSup>
                  </m:oMath>
                </a14:m>
                <a:r>
                  <a:rPr lang="en-US" sz="2000" b="0" i="1" u="none" strike="noStrike" baseline="0" dirty="0">
                    <a:solidFill>
                      <a:schemeClr val="bg1"/>
                    </a:solidFill>
                    <a:latin typeface="Times-Italic"/>
                  </a:rPr>
                  <a:t> </a:t>
                </a:r>
                <a:r>
                  <a:rPr lang="en-US" sz="2000" b="0" i="0" u="none" strike="noStrike" baseline="0" dirty="0">
                    <a:solidFill>
                      <a:schemeClr val="bg1"/>
                    </a:solidFill>
                    <a:latin typeface="Times-Roman"/>
                  </a:rPr>
                  <a:t>, while in the latter, </a:t>
                </a:r>
                <a14:m>
                  <m:oMath xmlns:m="http://schemas.openxmlformats.org/officeDocument/2006/math">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𝒟</m:t>
                        </m:r>
                      </m:e>
                      <m:sub>
                        <m:r>
                          <a:rPr lang="en-US" i="1">
                            <a:solidFill>
                              <a:schemeClr val="bg1"/>
                            </a:solidFill>
                            <a:latin typeface="Cambria Math" panose="02040503050406030204" pitchFamily="18" charset="0"/>
                          </a:rPr>
                          <m:t>𝑡</m:t>
                        </m:r>
                      </m:sub>
                    </m:sSub>
                  </m:oMath>
                </a14:m>
                <a:r>
                  <a:rPr lang="en-US" sz="2000" b="0" i="1" u="none" strike="noStrike" baseline="0" dirty="0">
                    <a:solidFill>
                      <a:schemeClr val="bg1"/>
                    </a:solidFill>
                    <a:latin typeface="Times-Italic"/>
                  </a:rPr>
                  <a:t> </a:t>
                </a:r>
                <a:r>
                  <a:rPr lang="en-US" sz="2000" b="0" i="0" u="none" strike="noStrike" baseline="0" dirty="0">
                    <a:solidFill>
                      <a:schemeClr val="bg1"/>
                    </a:solidFill>
                    <a:latin typeface="Times-Roman"/>
                  </a:rPr>
                  <a:t>is an </a:t>
                </a:r>
                <a:r>
                  <a:rPr lang="en-US" sz="2000" b="0" i="1" u="none" strike="noStrike" baseline="0" dirty="0">
                    <a:solidFill>
                      <a:schemeClr val="bg1"/>
                    </a:solidFill>
                    <a:latin typeface="Times-Italic"/>
                  </a:rPr>
                  <a:t>ensemble </a:t>
                </a:r>
                <a:r>
                  <a:rPr lang="en-US" sz="2000" b="0" i="0" u="none" strike="noStrike" baseline="0" dirty="0">
                    <a:solidFill>
                      <a:schemeClr val="bg1"/>
                    </a:solidFill>
                    <a:latin typeface="Times-Roman"/>
                  </a:rPr>
                  <a:t>of classifiers , which we denote by </a:t>
                </a:r>
                <a14:m>
                  <m:oMath xmlns:m="http://schemas.openxmlformats.org/officeDocument/2006/math">
                    <m:sSubSup>
                      <m:sSubSupPr>
                        <m:ctrlPr>
                          <a:rPr lang="en-US" sz="1800" i="1" smtClean="0">
                            <a:solidFill>
                              <a:schemeClr val="bg1"/>
                            </a:solidFill>
                            <a:effectLst/>
                            <a:latin typeface="Cambria Math" panose="02040503050406030204" pitchFamily="18" charset="0"/>
                          </a:rPr>
                        </m:ctrlPr>
                      </m:sSubSupPr>
                      <m:e>
                        <m:r>
                          <a:rPr lang="en-US" sz="18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ℰ</m:t>
                        </m:r>
                      </m:e>
                      <m:sub>
                        <m:r>
                          <a:rPr lang="en-US" sz="18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𝑡</m:t>
                        </m:r>
                      </m:sub>
                      <m:sup>
                        <m:r>
                          <a:rPr lang="en-US" sz="1800" i="1">
                            <a:solidFill>
                              <a:schemeClr val="bg1"/>
                            </a:solidFill>
                            <a:effectLst/>
                            <a:latin typeface="Cambria Math" panose="02040503050406030204" pitchFamily="18" charset="0"/>
                            <a:ea typeface="Calibri" panose="020F0502020204030204" pitchFamily="34" charset="0"/>
                            <a:cs typeface="Arial" panose="020B0604020202020204" pitchFamily="34" charset="0"/>
                          </a:rPr>
                          <m:t>𝐷</m:t>
                        </m:r>
                      </m:sup>
                    </m:sSubSup>
                  </m:oMath>
                </a14:m>
                <a:r>
                  <a:rPr lang="en-US" sz="2000" b="0" i="0" u="none" strike="noStrike" baseline="0" dirty="0">
                    <a:solidFill>
                      <a:schemeClr val="bg1"/>
                    </a:solidFill>
                    <a:latin typeface="Times-Roman"/>
                  </a:rPr>
                  <a:t>.</a:t>
                </a:r>
                <a:endParaRPr lang="en-US"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077C4DCC-7699-4477-88A5-E849AD227BDA}"/>
                  </a:ext>
                </a:extLst>
              </p:cNvPr>
              <p:cNvSpPr txBox="1">
                <a:spLocks noRot="1" noChangeAspect="1" noMove="1" noResize="1" noEditPoints="1" noAdjustHandles="1" noChangeArrowheads="1" noChangeShapeType="1" noTextEdit="1"/>
              </p:cNvSpPr>
              <p:nvPr/>
            </p:nvSpPr>
            <p:spPr>
              <a:xfrm>
                <a:off x="225082" y="773723"/>
                <a:ext cx="5614067" cy="2862322"/>
              </a:xfrm>
              <a:prstGeom prst="rect">
                <a:avLst/>
              </a:prstGeom>
              <a:blipFill>
                <a:blip r:embed="rId2"/>
                <a:stretch>
                  <a:fillRect l="-1194" t="-1279" r="-1086" b="-298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F8667999-4D9F-479D-9793-663CF86FD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86" y="3812345"/>
            <a:ext cx="6391868" cy="1695157"/>
          </a:xfrm>
          <a:prstGeom prst="rect">
            <a:avLst/>
          </a:prstGeom>
        </p:spPr>
      </p:pic>
      <p:sp>
        <p:nvSpPr>
          <p:cNvPr id="11" name="TextBox 10">
            <a:extLst>
              <a:ext uri="{FF2B5EF4-FFF2-40B4-BE49-F238E27FC236}">
                <a16:creationId xmlns:a16="http://schemas.microsoft.com/office/drawing/2014/main" id="{FCAB0947-9A20-4CB9-ADAB-2A0432ECA619}"/>
              </a:ext>
            </a:extLst>
          </p:cNvPr>
          <p:cNvSpPr txBox="1"/>
          <p:nvPr/>
        </p:nvSpPr>
        <p:spPr>
          <a:xfrm>
            <a:off x="290286" y="5892577"/>
            <a:ext cx="5548863" cy="369332"/>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1: DATA SETS</a:t>
            </a:r>
          </a:p>
        </p:txBody>
      </p:sp>
      <p:sp>
        <p:nvSpPr>
          <p:cNvPr id="6" name="TextBox 5">
            <a:extLst>
              <a:ext uri="{FF2B5EF4-FFF2-40B4-BE49-F238E27FC236}">
                <a16:creationId xmlns:a16="http://schemas.microsoft.com/office/drawing/2014/main" id="{753402DA-C406-48D4-99C8-8594A757ABD9}"/>
              </a:ext>
            </a:extLst>
          </p:cNvPr>
          <p:cNvSpPr txBox="1"/>
          <p:nvPr/>
        </p:nvSpPr>
        <p:spPr>
          <a:xfrm>
            <a:off x="6780628" y="773723"/>
            <a:ext cx="5148777" cy="3508653"/>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200" b="0" i="1"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 Our Data Sets :</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We use two large data set of online e-commerce transactions from European credit card holders,  Even though these transactions are not initiated from a physical terminal, they undergo the same process described in Fig. 1. In Table I, we provide all the information about these data sets, which we denote as 2013 and 2014–2015, and in particular, we stress the extreme class imbalance since frauds account for about 0.2% of all transactions.</a:t>
            </a:r>
          </a:p>
        </p:txBody>
      </p:sp>
      <p:sp>
        <p:nvSpPr>
          <p:cNvPr id="7" name="TextBox 6">
            <a:extLst>
              <a:ext uri="{FF2B5EF4-FFF2-40B4-BE49-F238E27FC236}">
                <a16:creationId xmlns:a16="http://schemas.microsoft.com/office/drawing/2014/main" id="{B10E04C7-E459-4426-BB73-29103B53A665}"/>
              </a:ext>
            </a:extLst>
          </p:cNvPr>
          <p:cNvSpPr txBox="1"/>
          <p:nvPr/>
        </p:nvSpPr>
        <p:spPr>
          <a:xfrm>
            <a:off x="633046" y="196948"/>
            <a:ext cx="3108960" cy="400110"/>
          </a:xfrm>
          <a:prstGeom prst="rect">
            <a:avLst/>
          </a:prstGeom>
          <a:noFill/>
        </p:spPr>
        <p:txBody>
          <a:bodyPr wrap="square" rtlCol="0">
            <a:spAutoFit/>
          </a:bodyPr>
          <a:lstStyle/>
          <a:p>
            <a:r>
              <a:rPr lang="en-US" sz="2000" b="1" i="0" u="none" strike="noStrike" baseline="0" dirty="0">
                <a:solidFill>
                  <a:schemeClr val="bg1"/>
                </a:solidFill>
                <a:latin typeface="Times-Roman"/>
              </a:rPr>
              <a:t>EXPERIMENTS</a:t>
            </a:r>
            <a:endParaRPr lang="en-US" sz="20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7251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DEBDEE-3F8A-4650-ACBE-842F4AF32B05}"/>
              </a:ext>
            </a:extLst>
          </p:cNvPr>
          <p:cNvSpPr txBox="1"/>
          <p:nvPr/>
        </p:nvSpPr>
        <p:spPr>
          <a:xfrm>
            <a:off x="225084" y="2262388"/>
            <a:ext cx="5500468" cy="1754326"/>
          </a:xfrm>
          <a:prstGeom prst="rect">
            <a:avLst/>
          </a:prstGeom>
          <a:noFill/>
        </p:spPr>
        <p:txBody>
          <a:bodyPr wrap="square" rtlCol="0">
            <a:spAutoFit/>
          </a:bodyPr>
          <a:lstStyle/>
          <a:p>
            <a:r>
              <a:rPr lang="en-US" sz="1800" b="0" i="1" u="none" strike="noStrike" baseline="0" dirty="0">
                <a:solidFill>
                  <a:schemeClr val="bg2">
                    <a:lumMod val="50000"/>
                  </a:schemeClr>
                </a:solidFill>
                <a:latin typeface="Calibri" panose="020F0502020204030204" pitchFamily="34" charset="0"/>
                <a:cs typeface="Calibri" panose="020F0502020204030204" pitchFamily="34" charset="0"/>
              </a:rPr>
              <a:t>Figure 3 :Number of fraudulent transactions and cards per day in the data sets described in Table 1. It emerges that there are more fraudulent transactions than cards, meaning that some cards have received more than a fraud. (a) Number of fraudulent transactions. (b) Number of fraudulent cards.</a:t>
            </a:r>
            <a:endParaRPr lang="en-US" i="1" dirty="0">
              <a:solidFill>
                <a:schemeClr val="bg2">
                  <a:lumMod val="5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50DC924-95F6-45DB-A790-B97D44B37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4364" y="187793"/>
            <a:ext cx="5598942" cy="5903517"/>
          </a:xfrm>
          <a:prstGeom prst="rect">
            <a:avLst/>
          </a:prstGeom>
        </p:spPr>
      </p:pic>
    </p:spTree>
    <p:extLst>
      <p:ext uri="{BB962C8B-B14F-4D97-AF65-F5344CB8AC3E}">
        <p14:creationId xmlns:p14="http://schemas.microsoft.com/office/powerpoint/2010/main" val="3039183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CFED321-D400-47BA-8050-796DF43B92E7}"/>
              </a:ext>
            </a:extLst>
          </p:cNvPr>
          <p:cNvSpPr txBox="1"/>
          <p:nvPr/>
        </p:nvSpPr>
        <p:spPr>
          <a:xfrm>
            <a:off x="4543870" y="4634975"/>
            <a:ext cx="5645828" cy="1477328"/>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Figure 4: </a:t>
            </a:r>
            <a:r>
              <a:rPr lang="en-US" sz="1800" b="0" i="1" u="none" strike="noStrike" baseline="0" dirty="0">
                <a:latin typeface="Calibri" panose="020F0502020204030204" pitchFamily="34" charset="0"/>
                <a:cs typeface="Calibri" panose="020F0502020204030204" pitchFamily="34" charset="0"/>
              </a:rPr>
              <a:t>Supervised information used by the classifiers considered in our experiments. In this illustrative example, we set δ = 7, M = 2 and Q = 7 + 2 = 9. (a) Pooling together all labeled transactions. (b) Separating feedbacks and delayed samples.</a:t>
            </a:r>
            <a:endParaRPr lang="en-US" i="1"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10" name="Flowchart: Card 9">
                <a:extLst>
                  <a:ext uri="{FF2B5EF4-FFF2-40B4-BE49-F238E27FC236}">
                    <a16:creationId xmlns:a16="http://schemas.microsoft.com/office/drawing/2014/main" id="{AF50C39D-0508-43C8-B420-985418B421BF}"/>
                  </a:ext>
                </a:extLst>
              </p:cNvPr>
              <p:cNvSpPr/>
              <p:nvPr/>
            </p:nvSpPr>
            <p:spPr>
              <a:xfrm>
                <a:off x="5026489" y="745697"/>
                <a:ext cx="6072920" cy="3270409"/>
              </a:xfrm>
              <a:prstGeom prst="flowChartPunchedCard">
                <a:avLst/>
              </a:prstGeom>
              <a:solidFill>
                <a:schemeClr val="tx1">
                  <a:lumMod val="6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200" b="0" i="1" u="none" strike="noStrike" baseline="0" dirty="0">
                    <a:solidFill>
                      <a:srgbClr val="000000"/>
                    </a:solidFill>
                    <a:latin typeface="Calibri" panose="020F0502020204030204" pitchFamily="34" charset="0"/>
                    <a:cs typeface="Calibri" panose="020F0502020204030204" pitchFamily="34" charset="0"/>
                  </a:rPr>
                  <a:t>B. Experimental Settings :</a:t>
                </a:r>
              </a:p>
              <a:p>
                <a:pPr algn="just"/>
                <a:r>
                  <a:rPr lang="en-US" sz="2000" b="0" i="1" u="none" strike="noStrike" baseline="0" dirty="0">
                    <a:solidFill>
                      <a:srgbClr val="000000"/>
                    </a:solidFill>
                    <a:latin typeface="Calibri" panose="020F0502020204030204" pitchFamily="34" charset="0"/>
                    <a:cs typeface="Calibri" panose="020F0502020204030204" pitchFamily="34" charset="0"/>
                  </a:rPr>
                  <a:t>We assumed that investigators can check up to 100 cards alerted by the DDM every day. </a:t>
                </a:r>
              </a:p>
              <a:p>
                <a:pPr algn="just"/>
                <a:r>
                  <a:rPr lang="en-US" sz="2000" b="0" i="1" u="none" strike="noStrike" baseline="0" dirty="0">
                    <a:solidFill>
                      <a:srgbClr val="000000"/>
                    </a:solidFill>
                    <a:latin typeface="Calibri" panose="020F0502020204030204" pitchFamily="34" charset="0"/>
                    <a:cs typeface="Calibri" panose="020F0502020204030204" pitchFamily="34" charset="0"/>
                  </a:rPr>
                  <a:t>We assess the overall fraud detection performance in our data sets both by averaging daily performance measures (</a:t>
                </a:r>
                <a14:m>
                  <m:oMath xmlns:m="http://schemas.openxmlformats.org/officeDocument/2006/math">
                    <m:sSub>
                      <m:sSubPr>
                        <m:ctrlPr>
                          <a:rPr lang="en-US" sz="2000" i="1" smtClean="0">
                            <a:solidFill>
                              <a:schemeClr val="bg1"/>
                            </a:solidFill>
                            <a:effectLst/>
                            <a:latin typeface="Cambria Math" panose="02040503050406030204" pitchFamily="18" charset="0"/>
                            <a:ea typeface="Times New Roman" panose="02020603050405020304" pitchFamily="18" charset="0"/>
                          </a:rPr>
                        </m:ctrlPr>
                      </m:sSubPr>
                      <m:e>
                        <m:r>
                          <a:rPr lang="en-US"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𝑃</m:t>
                        </m:r>
                      </m:e>
                      <m:sub>
                        <m:r>
                          <a:rPr lang="en-US"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sz="2000" b="0" i="1" u="none" strike="noStrike" baseline="0" dirty="0">
                    <a:solidFill>
                      <a:srgbClr val="000000"/>
                    </a:solidFill>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𝐶𝑃</m:t>
                        </m:r>
                      </m:e>
                      <m:sub>
                        <m:r>
                          <a:rPr lang="en-US" sz="2000" i="1">
                            <a:solidFill>
                              <a:schemeClr val="bg1"/>
                            </a:solidFill>
                            <a:latin typeface="Cambria Math" panose="02040503050406030204" pitchFamily="18" charset="0"/>
                          </a:rPr>
                          <m:t>𝑘</m:t>
                        </m:r>
                      </m:sub>
                    </m:sSub>
                  </m:oMath>
                </a14:m>
                <a:r>
                  <a:rPr lang="en-US" sz="2000" i="1" dirty="0">
                    <a:solidFill>
                      <a:srgbClr val="000000"/>
                    </a:solidFill>
                    <a:latin typeface="Calibri" panose="020F0502020204030204" pitchFamily="34" charset="0"/>
                    <a:cs typeface="Calibri" panose="020F0502020204030204" pitchFamily="34" charset="0"/>
                  </a:rPr>
                  <a:t> </a:t>
                </a:r>
                <a:r>
                  <a:rPr lang="en-US" sz="2000" b="0" i="1" u="none" strike="noStrike" baseline="0" dirty="0">
                    <a:solidFill>
                      <a:srgbClr val="000000"/>
                    </a:solidFill>
                    <a:latin typeface="Calibri" panose="020F0502020204030204" pitchFamily="34" charset="0"/>
                    <a:cs typeface="Calibri" panose="020F0502020204030204" pitchFamily="34" charset="0"/>
                  </a:rPr>
                  <a:t>, and AUC) and also by analyzing the sum of classifiers’ ranks in each day.</a:t>
                </a:r>
              </a:p>
            </p:txBody>
          </p:sp>
        </mc:Choice>
        <mc:Fallback>
          <p:sp>
            <p:nvSpPr>
              <p:cNvPr id="10" name="Flowchart: Card 9">
                <a:extLst>
                  <a:ext uri="{FF2B5EF4-FFF2-40B4-BE49-F238E27FC236}">
                    <a16:creationId xmlns:a16="http://schemas.microsoft.com/office/drawing/2014/main" id="{AF50C39D-0508-43C8-B420-985418B421BF}"/>
                  </a:ext>
                </a:extLst>
              </p:cNvPr>
              <p:cNvSpPr>
                <a:spLocks noRot="1" noChangeAspect="1" noMove="1" noResize="1" noEditPoints="1" noAdjustHandles="1" noChangeArrowheads="1" noChangeShapeType="1" noTextEdit="1"/>
              </p:cNvSpPr>
              <p:nvPr/>
            </p:nvSpPr>
            <p:spPr>
              <a:xfrm>
                <a:off x="5026489" y="745697"/>
                <a:ext cx="6072920" cy="3270409"/>
              </a:xfrm>
              <a:prstGeom prst="flowChartPunchedCard">
                <a:avLst/>
              </a:prstGeom>
              <a:blipFill>
                <a:blip r:embed="rId2"/>
                <a:stretch>
                  <a:fillRect l="-999" r="-799"/>
                </a:stretch>
              </a:blipFill>
              <a:ln>
                <a:noFill/>
              </a:ln>
              <a:effectLst/>
            </p:spPr>
            <p:txBody>
              <a:bodyPr/>
              <a:lstStyle/>
              <a:p>
                <a:r>
                  <a:rPr lang="en-US">
                    <a:noFill/>
                  </a:rPr>
                  <a:t> </a:t>
                </a:r>
              </a:p>
            </p:txBody>
          </p:sp>
        </mc:Fallback>
      </mc:AlternateContent>
      <p:pic>
        <p:nvPicPr>
          <p:cNvPr id="3" name="Picture 2">
            <a:extLst>
              <a:ext uri="{FF2B5EF4-FFF2-40B4-BE49-F238E27FC236}">
                <a16:creationId xmlns:a16="http://schemas.microsoft.com/office/drawing/2014/main" id="{87FA5B3F-BEA1-4A1B-A3A8-469F92EA2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72" y="353366"/>
            <a:ext cx="4093698" cy="5752011"/>
          </a:xfrm>
          <a:prstGeom prst="rect">
            <a:avLst/>
          </a:prstGeom>
        </p:spPr>
      </p:pic>
    </p:spTree>
    <p:extLst>
      <p:ext uri="{BB962C8B-B14F-4D97-AF65-F5344CB8AC3E}">
        <p14:creationId xmlns:p14="http://schemas.microsoft.com/office/powerpoint/2010/main" val="3935797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D7F7A5-77FB-4353-A431-4A964106B97F}"/>
              </a:ext>
            </a:extLst>
          </p:cNvPr>
          <p:cNvSpPr txBox="1"/>
          <p:nvPr/>
        </p:nvSpPr>
        <p:spPr>
          <a:xfrm>
            <a:off x="576776" y="6293505"/>
            <a:ext cx="11172843" cy="369332"/>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2: FRAUD-DETECTION PERFORMANCEWHEN USING 15 DAYS OF TRANSACTIONS (δ = 7, M = 8, AND Q = 15)</a:t>
            </a:r>
          </a:p>
        </p:txBody>
      </p:sp>
      <p:sp>
        <p:nvSpPr>
          <p:cNvPr id="6" name="TextBox 5">
            <a:extLst>
              <a:ext uri="{FF2B5EF4-FFF2-40B4-BE49-F238E27FC236}">
                <a16:creationId xmlns:a16="http://schemas.microsoft.com/office/drawing/2014/main" id="{0B9B2754-61D8-434D-B9B9-401110DE090D}"/>
              </a:ext>
            </a:extLst>
          </p:cNvPr>
          <p:cNvSpPr txBox="1"/>
          <p:nvPr/>
        </p:nvSpPr>
        <p:spPr>
          <a:xfrm>
            <a:off x="576776" y="14060"/>
            <a:ext cx="10644920" cy="2399118"/>
          </a:xfrm>
          <a:prstGeom prst="rect">
            <a:avLst/>
          </a:prstGeom>
          <a:noFill/>
        </p:spPr>
        <p:txBody>
          <a:bodyPr wrap="square" rtlCol="0">
            <a:spAutoFit/>
          </a:bodyPr>
          <a:lstStyle/>
          <a:p>
            <a:pPr>
              <a:lnSpc>
                <a:spcPct val="150000"/>
              </a:lnSpc>
            </a:pPr>
            <a:r>
              <a:rPr lang="en-US" sz="2200" b="0" i="1" u="none" strike="noStrike" baseline="0" dirty="0">
                <a:solidFill>
                  <a:schemeClr val="accent3">
                    <a:lumMod val="50000"/>
                  </a:schemeClr>
                </a:solidFill>
                <a:latin typeface="Calibri" panose="020F0502020204030204" pitchFamily="34" charset="0"/>
                <a:cs typeface="Calibri" panose="020F0502020204030204" pitchFamily="34" charset="0"/>
              </a:rPr>
              <a:t>C. Separating Feedbacks From Delayed Supervised Samples : </a:t>
            </a:r>
          </a:p>
          <a:p>
            <a:pPr>
              <a:lnSpc>
                <a:spcPct val="150000"/>
              </a:lnSpc>
            </a:pPr>
            <a:r>
              <a:rPr lang="en-US" sz="2000" b="0" i="0" u="none" strike="noStrike" baseline="0" dirty="0">
                <a:solidFill>
                  <a:schemeClr val="accent3">
                    <a:lumMod val="50000"/>
                  </a:schemeClr>
                </a:solidFill>
                <a:latin typeface="Calibri" panose="020F0502020204030204" pitchFamily="34" charset="0"/>
                <a:cs typeface="Calibri" panose="020F0502020204030204" pitchFamily="34" charset="0"/>
              </a:rPr>
              <a:t>In this experiment, we have also included the ideal classifier ℛ_𝑡 that is trained on all transactions authorized between day t and t−δ. This classifier is considered an ideal counterpart of sliding window classifiers, which unrealistically assume that investigators can everyday assign the correct label to each authorized transaction.</a:t>
            </a:r>
          </a:p>
        </p:txBody>
      </p:sp>
      <p:pic>
        <p:nvPicPr>
          <p:cNvPr id="3" name="Picture 2">
            <a:extLst>
              <a:ext uri="{FF2B5EF4-FFF2-40B4-BE49-F238E27FC236}">
                <a16:creationId xmlns:a16="http://schemas.microsoft.com/office/drawing/2014/main" id="{B8026B42-268E-44F8-9FBA-4A380CD42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6" y="2586041"/>
            <a:ext cx="10644920" cy="3514725"/>
          </a:xfrm>
          <a:prstGeom prst="rect">
            <a:avLst/>
          </a:prstGeom>
        </p:spPr>
      </p:pic>
    </p:spTree>
    <p:extLst>
      <p:ext uri="{BB962C8B-B14F-4D97-AF65-F5344CB8AC3E}">
        <p14:creationId xmlns:p14="http://schemas.microsoft.com/office/powerpoint/2010/main" val="4175168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1428AC-2168-445C-A381-2325D5C85E33}"/>
              </a:ext>
            </a:extLst>
          </p:cNvPr>
          <p:cNvSpPr txBox="1"/>
          <p:nvPr/>
        </p:nvSpPr>
        <p:spPr>
          <a:xfrm>
            <a:off x="1758462" y="4586068"/>
            <a:ext cx="9326880" cy="1354217"/>
          </a:xfrm>
          <a:prstGeom prst="rect">
            <a:avLst/>
          </a:prstGeom>
          <a:noFill/>
        </p:spPr>
        <p:txBody>
          <a:bodyPr wrap="square" rtlCol="0">
            <a:spAutoFit/>
          </a:bodyPr>
          <a:lstStyle/>
          <a:p>
            <a:pPr algn="just"/>
            <a:r>
              <a:rPr lang="en-US" sz="2200" i="1" dirty="0">
                <a:solidFill>
                  <a:schemeClr val="tx2">
                    <a:lumMod val="60000"/>
                    <a:lumOff val="40000"/>
                  </a:schemeClr>
                </a:solidFill>
                <a:latin typeface="Calibri" panose="020F0502020204030204" pitchFamily="34" charset="0"/>
                <a:cs typeface="Calibri" panose="020F0502020204030204" pitchFamily="34" charset="0"/>
              </a:rPr>
              <a:t>D. Concept Drift : </a:t>
            </a:r>
          </a:p>
          <a:p>
            <a:pPr algn="just"/>
            <a:r>
              <a:rPr lang="en-US" sz="2000" dirty="0">
                <a:solidFill>
                  <a:schemeClr val="tx2">
                    <a:lumMod val="60000"/>
                    <a:lumOff val="40000"/>
                  </a:schemeClr>
                </a:solidFill>
                <a:latin typeface="Calibri" panose="020F0502020204030204" pitchFamily="34" charset="0"/>
                <a:cs typeface="Calibri" panose="020F0502020204030204" pitchFamily="34" charset="0"/>
              </a:rPr>
              <a:t>In this section, we first analyze the 2014–2015 data set that contains more than 54 million transaction authorized over 10 months and show that this stream is affected by concept drift.</a:t>
            </a:r>
          </a:p>
        </p:txBody>
      </p:sp>
      <p:pic>
        <p:nvPicPr>
          <p:cNvPr id="6" name="Picture 5">
            <a:extLst>
              <a:ext uri="{FF2B5EF4-FFF2-40B4-BE49-F238E27FC236}">
                <a16:creationId xmlns:a16="http://schemas.microsoft.com/office/drawing/2014/main" id="{EEC15B7A-9F04-4903-B6F3-F1C8CD3DF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488" y="581066"/>
            <a:ext cx="5261317" cy="3209617"/>
          </a:xfrm>
          <a:prstGeom prst="rect">
            <a:avLst/>
          </a:prstGeom>
        </p:spPr>
      </p:pic>
      <p:pic>
        <p:nvPicPr>
          <p:cNvPr id="8" name="Picture 7">
            <a:extLst>
              <a:ext uri="{FF2B5EF4-FFF2-40B4-BE49-F238E27FC236}">
                <a16:creationId xmlns:a16="http://schemas.microsoft.com/office/drawing/2014/main" id="{11307210-7F06-4597-B12C-A2B1030C2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555" y="581066"/>
            <a:ext cx="5686444" cy="3209617"/>
          </a:xfrm>
          <a:prstGeom prst="rect">
            <a:avLst/>
          </a:prstGeom>
        </p:spPr>
      </p:pic>
      <p:sp>
        <p:nvSpPr>
          <p:cNvPr id="9" name="TextBox 8">
            <a:extLst>
              <a:ext uri="{FF2B5EF4-FFF2-40B4-BE49-F238E27FC236}">
                <a16:creationId xmlns:a16="http://schemas.microsoft.com/office/drawing/2014/main" id="{B7E90838-C632-498B-8E0F-762555E2B72A}"/>
              </a:ext>
            </a:extLst>
          </p:cNvPr>
          <p:cNvSpPr txBox="1"/>
          <p:nvPr/>
        </p:nvSpPr>
        <p:spPr>
          <a:xfrm>
            <a:off x="204824" y="3911989"/>
            <a:ext cx="5548863" cy="369332"/>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3: CLASSIFIERS CONSIDERED IN OUR EXPERIMENTS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5E6D19-A508-4110-B3AA-4A3DA9FD5B3E}"/>
                  </a:ext>
                </a:extLst>
              </p:cNvPr>
              <p:cNvSpPr txBox="1"/>
              <p:nvPr/>
            </p:nvSpPr>
            <p:spPr>
              <a:xfrm>
                <a:off x="5919402" y="3932701"/>
                <a:ext cx="5548863" cy="646331"/>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4: AVERAGE </a:t>
                </a: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 </m:t>
                    </m:r>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𝑁𝐶𝑃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i="1" dirty="0">
                    <a:latin typeface="Calibri" panose="020F0502020204030204" pitchFamily="34" charset="0"/>
                    <a:cs typeface="Calibri" panose="020F0502020204030204" pitchFamily="34" charset="0"/>
                  </a:rPr>
                  <a:t> WHEN k ≥ 100 IN THE 2013 DATA SET (δ = 15).</a:t>
                </a:r>
              </a:p>
            </p:txBody>
          </p:sp>
        </mc:Choice>
        <mc:Fallback xmlns="">
          <p:sp>
            <p:nvSpPr>
              <p:cNvPr id="10" name="TextBox 9">
                <a:extLst>
                  <a:ext uri="{FF2B5EF4-FFF2-40B4-BE49-F238E27FC236}">
                    <a16:creationId xmlns:a16="http://schemas.microsoft.com/office/drawing/2014/main" id="{DF5E6D19-A508-4110-B3AA-4A3DA9FD5B3E}"/>
                  </a:ext>
                </a:extLst>
              </p:cNvPr>
              <p:cNvSpPr txBox="1">
                <a:spLocks noRot="1" noChangeAspect="1" noMove="1" noResize="1" noEditPoints="1" noAdjustHandles="1" noChangeArrowheads="1" noChangeShapeType="1" noTextEdit="1"/>
              </p:cNvSpPr>
              <p:nvPr/>
            </p:nvSpPr>
            <p:spPr>
              <a:xfrm>
                <a:off x="5919402" y="3932701"/>
                <a:ext cx="5548863" cy="646331"/>
              </a:xfrm>
              <a:prstGeom prst="rect">
                <a:avLst/>
              </a:prstGeom>
              <a:blipFill>
                <a:blip r:embed="rId4"/>
                <a:stretch>
                  <a:fillRect l="-879"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455237842"/>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CBAC4D-623F-4A3E-A5D4-F8736E6F6092}"/>
                  </a:ext>
                </a:extLst>
              </p:cNvPr>
              <p:cNvSpPr txBox="1"/>
              <p:nvPr/>
            </p:nvSpPr>
            <p:spPr>
              <a:xfrm>
                <a:off x="182880" y="4474983"/>
                <a:ext cx="6358893" cy="2031325"/>
              </a:xfrm>
              <a:prstGeom prst="rect">
                <a:avLst/>
              </a:prstGeom>
              <a:noFill/>
            </p:spPr>
            <p:txBody>
              <a:bodyPr wrap="square" rtlCol="0">
                <a:spAutoFit/>
              </a:bodyPr>
              <a:lstStyle/>
              <a:p>
                <a:pPr algn="just"/>
                <a:r>
                  <a:rPr lang="en-US" i="1" dirty="0">
                    <a:latin typeface="Calibri" panose="020F0502020204030204" pitchFamily="34" charset="0"/>
                    <a:cs typeface="Calibri" panose="020F0502020204030204" pitchFamily="34" charset="0"/>
                  </a:rPr>
                  <a:t>Figure 5:(a) Values of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i="1" dirty="0">
                    <a:latin typeface="Calibri" panose="020F0502020204030204" pitchFamily="34" charset="0"/>
                    <a:cs typeface="Calibri" panose="020F0502020204030204" pitchFamily="34" charset="0"/>
                  </a:rPr>
                  <a:t> for 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𝒲</m:t>
                        </m:r>
                      </m:e>
                      <m:sup>
                        <m:r>
                          <a:rPr lang="en-US" i="1">
                            <a:latin typeface="Cambria Math" panose="02040503050406030204" pitchFamily="18" charset="0"/>
                          </a:rPr>
                          <m:t>𝒟</m:t>
                        </m:r>
                      </m:sup>
                    </m:sSup>
                  </m:oMath>
                </a14:m>
                <a:r>
                  <a:rPr lang="en-US" i="1" dirty="0">
                    <a:latin typeface="Calibri" panose="020F0502020204030204" pitchFamily="34" charset="0"/>
                    <a:cs typeface="Calibri" panose="020F0502020204030204" pitchFamily="34" charset="0"/>
                  </a:rPr>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𝒜</m:t>
                        </m:r>
                      </m:e>
                      <m:sup>
                        <m:r>
                          <a:rPr lang="en-US" i="1">
                            <a:latin typeface="Cambria Math" panose="02040503050406030204" pitchFamily="18" charset="0"/>
                          </a:rPr>
                          <m:t>𝑊</m:t>
                        </m:r>
                      </m:sup>
                    </m:sSup>
                  </m:oMath>
                </a14:m>
                <a:r>
                  <a:rPr lang="en-US" i="1" dirty="0">
                    <a:latin typeface="Calibri" panose="020F0502020204030204" pitchFamily="34" charset="0"/>
                    <a:cs typeface="Calibri" panose="020F0502020204030204" pitchFamily="34" charset="0"/>
                  </a:rPr>
                  <a:t> on data set 2014–2015. (b) Number of fraudulent cards on the same period. For the visualization sake, these values have averaged over a sliding window of 15 days. The peak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𝐶𝑃</m:t>
                        </m:r>
                      </m:e>
                      <m:sub>
                        <m:r>
                          <a:rPr lang="en-US" i="1">
                            <a:latin typeface="Cambria Math" panose="02040503050406030204" pitchFamily="18" charset="0"/>
                          </a:rPr>
                          <m:t>𝑘</m:t>
                        </m:r>
                      </m:sub>
                    </m:sSub>
                  </m:oMath>
                </a14:m>
                <a:r>
                  <a:rPr lang="en-US" i="1" dirty="0">
                    <a:latin typeface="Calibri" panose="020F0502020204030204" pitchFamily="34" charset="0"/>
                    <a:cs typeface="Calibri" panose="020F0502020204030204" pitchFamily="34" charset="0"/>
                  </a:rPr>
                  <a:t> in (a) corresponds to the peak in number of fraudulent cards in (b). This result confirms that the classifiers become more precise in those days characterized by a large number of fraudulent cards. </a:t>
                </a:r>
                <a:endParaRPr lang="en-US" i="1" dirty="0">
                  <a:solidFill>
                    <a:schemeClr val="tx1">
                      <a:lumMod val="85000"/>
                    </a:schemeClr>
                  </a:solidFill>
                  <a:latin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A4CBAC4D-623F-4A3E-A5D4-F8736E6F6092}"/>
                  </a:ext>
                </a:extLst>
              </p:cNvPr>
              <p:cNvSpPr txBox="1">
                <a:spLocks noRot="1" noChangeAspect="1" noMove="1" noResize="1" noEditPoints="1" noAdjustHandles="1" noChangeArrowheads="1" noChangeShapeType="1" noTextEdit="1"/>
              </p:cNvSpPr>
              <p:nvPr/>
            </p:nvSpPr>
            <p:spPr>
              <a:xfrm>
                <a:off x="182880" y="4474983"/>
                <a:ext cx="6358893" cy="2031325"/>
              </a:xfrm>
              <a:prstGeom prst="rect">
                <a:avLst/>
              </a:prstGeom>
              <a:blipFill>
                <a:blip r:embed="rId2"/>
                <a:stretch>
                  <a:fillRect l="-767" t="-1201" r="-767" b="-4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840E000-9DA4-4BA5-8229-95C24AACC92D}"/>
                  </a:ext>
                </a:extLst>
              </p:cNvPr>
              <p:cNvSpPr txBox="1"/>
              <p:nvPr/>
            </p:nvSpPr>
            <p:spPr>
              <a:xfrm>
                <a:off x="182880" y="897831"/>
                <a:ext cx="5913120" cy="1938992"/>
              </a:xfrm>
              <a:prstGeom prst="rect">
                <a:avLst/>
              </a:prstGeom>
              <a:noFill/>
            </p:spPr>
            <p:txBody>
              <a:bodyPr wrap="square" rtlCol="0">
                <a:spAutoFit/>
              </a:bodyPr>
              <a:lstStyle/>
              <a:p>
                <a:pPr algn="just"/>
                <a:r>
                  <a:rPr lang="en-US" sz="2000" b="0" i="0" u="none" strike="noStrike" baseline="0" dirty="0">
                    <a:solidFill>
                      <a:schemeClr val="bg1"/>
                    </a:solidFill>
                    <a:latin typeface="Calibri" panose="020F0502020204030204" pitchFamily="34" charset="0"/>
                    <a:cs typeface="Calibri" panose="020F0502020204030204" pitchFamily="34" charset="0"/>
                  </a:rPr>
                  <a:t>Fig. 5(a) also shows that the proposed AW always achieves superior performance in terms of </a:t>
                </a:r>
                <a14:m>
                  <m:oMath xmlns:m="http://schemas.openxmlformats.org/officeDocument/2006/math">
                    <m:sSub>
                      <m:sSubPr>
                        <m:ctrlPr>
                          <a:rPr lang="en-US" sz="2000" i="1" smtClean="0">
                            <a:solidFill>
                              <a:schemeClr val="bg1"/>
                            </a:solidFill>
                            <a:effectLst/>
                            <a:latin typeface="Cambria Math" panose="02040503050406030204" pitchFamily="18" charset="0"/>
                            <a:ea typeface="Times New Roman" panose="02020603050405020304" pitchFamily="18" charset="0"/>
                          </a:rPr>
                        </m:ctrlPr>
                      </m:sSubPr>
                      <m:e>
                        <m:r>
                          <a:rPr lang="en-US"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𝐶𝑃</m:t>
                        </m:r>
                      </m:e>
                      <m:sub>
                        <m:r>
                          <a:rPr lang="en-US" sz="2000" i="1">
                            <a:solidFill>
                              <a:schemeClr val="bg1"/>
                            </a:solidFill>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sz="2000" b="0" i="0" u="none" strike="noStrike" baseline="0" dirty="0">
                    <a:solidFill>
                      <a:schemeClr val="bg1"/>
                    </a:solidFill>
                    <a:latin typeface="Calibri" panose="020F0502020204030204" pitchFamily="34" charset="0"/>
                    <a:cs typeface="Calibri" panose="020F0502020204030204" pitchFamily="34" charset="0"/>
                  </a:rPr>
                  <a:t> , demonstrating a better adaptation to concept drift. It is worth noting that the performances of all the classifiers in Fig. 5(a) fluctuate quite heavily and report a peak during February 2015.</a:t>
                </a:r>
                <a:endParaRPr lang="en-US" sz="2000" dirty="0">
                  <a:solidFill>
                    <a:schemeClr val="bg1"/>
                  </a:solidFill>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7840E000-9DA4-4BA5-8229-95C24AACC92D}"/>
                  </a:ext>
                </a:extLst>
              </p:cNvPr>
              <p:cNvSpPr txBox="1">
                <a:spLocks noRot="1" noChangeAspect="1" noMove="1" noResize="1" noEditPoints="1" noAdjustHandles="1" noChangeArrowheads="1" noChangeShapeType="1" noTextEdit="1"/>
              </p:cNvSpPr>
              <p:nvPr/>
            </p:nvSpPr>
            <p:spPr>
              <a:xfrm>
                <a:off x="182880" y="897831"/>
                <a:ext cx="5913120" cy="1938992"/>
              </a:xfrm>
              <a:prstGeom prst="rect">
                <a:avLst/>
              </a:prstGeom>
              <a:blipFill>
                <a:blip r:embed="rId3"/>
                <a:stretch>
                  <a:fillRect l="-1031" t="-1572" r="-1031" b="-471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D163C27-AB01-4B6F-9808-409704FCB7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773" y="281503"/>
            <a:ext cx="5151605" cy="6224805"/>
          </a:xfrm>
          <a:prstGeom prst="rect">
            <a:avLst/>
          </a:prstGeom>
        </p:spPr>
      </p:pic>
    </p:spTree>
    <p:extLst>
      <p:ext uri="{BB962C8B-B14F-4D97-AF65-F5344CB8AC3E}">
        <p14:creationId xmlns:p14="http://schemas.microsoft.com/office/powerpoint/2010/main" val="2014513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DC8175C-AA67-49C5-BFF8-DD84A5811871}"/>
              </a:ext>
            </a:extLst>
          </p:cNvPr>
          <p:cNvGraphicFramePr/>
          <p:nvPr>
            <p:extLst>
              <p:ext uri="{D42A27DB-BD31-4B8C-83A1-F6EECF244321}">
                <p14:modId xmlns:p14="http://schemas.microsoft.com/office/powerpoint/2010/main" val="2756905476"/>
              </p:ext>
            </p:extLst>
          </p:nvPr>
        </p:nvGraphicFramePr>
        <p:xfrm>
          <a:off x="-7813" y="1113557"/>
          <a:ext cx="79138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Internal Storage 8">
            <a:extLst>
              <a:ext uri="{FF2B5EF4-FFF2-40B4-BE49-F238E27FC236}">
                <a16:creationId xmlns:a16="http://schemas.microsoft.com/office/drawing/2014/main" id="{CBD7AF49-54D7-433B-B138-54A6FD18765A}"/>
              </a:ext>
            </a:extLst>
          </p:cNvPr>
          <p:cNvSpPr/>
          <p:nvPr/>
        </p:nvSpPr>
        <p:spPr>
          <a:xfrm>
            <a:off x="7906046" y="1448972"/>
            <a:ext cx="4285954" cy="4445391"/>
          </a:xfrm>
          <a:prstGeom prst="flowChartInternalStorag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b="0" i="1" u="none" strike="noStrike" baseline="0" dirty="0">
                <a:solidFill>
                  <a:schemeClr val="tx1"/>
                </a:solidFill>
                <a:latin typeface="Calibri" panose="020F0502020204030204" pitchFamily="34" charset="0"/>
                <a:cs typeface="Calibri" panose="020F0502020204030204" pitchFamily="34" charset="0"/>
              </a:rPr>
              <a:t>E. Sample Selection Bias due to Alert–Feedback Interaction : </a:t>
            </a:r>
          </a:p>
          <a:p>
            <a:pPr algn="l"/>
            <a:r>
              <a:rPr lang="en-US" sz="2000" b="0" i="0" u="none" strike="noStrike" baseline="0" dirty="0">
                <a:latin typeface="Times-Roman"/>
              </a:rPr>
              <a:t>Here we investigate whether importance weighting, a mainstream solution to correct SSB, can successfully compensate for the SSB introduced by the alert–feedback interaction.</a:t>
            </a:r>
          </a:p>
          <a:p>
            <a:pPr algn="ctr"/>
            <a:endParaRPr lang="en-US" dirty="0"/>
          </a:p>
        </p:txBody>
      </p:sp>
    </p:spTree>
    <p:extLst>
      <p:ext uri="{BB962C8B-B14F-4D97-AF65-F5344CB8AC3E}">
        <p14:creationId xmlns:p14="http://schemas.microsoft.com/office/powerpoint/2010/main" val="1179801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invX="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E8D9434-96A1-4F66-98F3-082A8A72A8C1}"/>
                  </a:ext>
                </a:extLst>
              </p:cNvPr>
              <p:cNvSpPr txBox="1"/>
              <p:nvPr/>
            </p:nvSpPr>
            <p:spPr>
              <a:xfrm>
                <a:off x="396184" y="3429000"/>
                <a:ext cx="5085556" cy="646331"/>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5: </a:t>
                </a:r>
                <a:r>
                  <a:rPr lang="en-US" sz="1800" b="0" i="1" u="none" strike="noStrike" baseline="0" dirty="0">
                    <a:latin typeface="Calibri" panose="020F0502020204030204" pitchFamily="34" charset="0"/>
                    <a:cs typeface="Calibri" panose="020F0502020204030204" pitchFamily="34" charset="0"/>
                  </a:rPr>
                  <a:t>AVERAGE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oMath>
                </a14:m>
                <a:r>
                  <a:rPr lang="en-US" sz="1800" b="0" i="1" u="none" strike="noStrike" baseline="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sz="1800" b="0" i="1" u="none" strike="noStrike" baseline="0" dirty="0">
                    <a:latin typeface="Calibri" panose="020F0502020204030204" pitchFamily="34" charset="0"/>
                    <a:cs typeface="Calibri" panose="020F0502020204030204" pitchFamily="34" charset="0"/>
                  </a:rPr>
                  <a:t> , AND AUC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ℱ</m:t>
                        </m:r>
                      </m:e>
                      <m:sub>
                        <m:r>
                          <a:rPr lang="en-US" i="1">
                            <a:latin typeface="Cambria Math" panose="02040503050406030204" pitchFamily="18" charset="0"/>
                          </a:rPr>
                          <m:t>𝑡</m:t>
                        </m:r>
                      </m:sub>
                    </m:sSub>
                  </m:oMath>
                </a14:m>
                <a:r>
                  <a:rPr lang="en-US" sz="1800" b="0" i="1" u="none" strike="noStrike" baseline="0" dirty="0">
                    <a:latin typeface="Calibri" panose="020F0502020204030204" pitchFamily="34" charset="0"/>
                    <a:cs typeface="Calibri" panose="020F0502020204030204" pitchFamily="34" charset="0"/>
                  </a:rPr>
                  <a:t> WHEN Q = 15.</a:t>
                </a:r>
                <a:endParaRPr lang="en-US" i="1" dirty="0">
                  <a:latin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BE8D9434-96A1-4F66-98F3-082A8A72A8C1}"/>
                  </a:ext>
                </a:extLst>
              </p:cNvPr>
              <p:cNvSpPr txBox="1">
                <a:spLocks noRot="1" noChangeAspect="1" noMove="1" noResize="1" noEditPoints="1" noAdjustHandles="1" noChangeArrowheads="1" noChangeShapeType="1" noTextEdit="1"/>
              </p:cNvSpPr>
              <p:nvPr/>
            </p:nvSpPr>
            <p:spPr>
              <a:xfrm>
                <a:off x="396184" y="3429000"/>
                <a:ext cx="5085556" cy="646331"/>
              </a:xfrm>
              <a:prstGeom prst="rect">
                <a:avLst/>
              </a:prstGeom>
              <a:blipFill>
                <a:blip r:embed="rId2"/>
                <a:stretch>
                  <a:fillRect l="-1079" t="-5660" b="-1320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4E3F684-6BB0-436C-8757-187218C61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84" y="787792"/>
            <a:ext cx="5085556" cy="2641208"/>
          </a:xfrm>
          <a:prstGeom prst="rect">
            <a:avLst/>
          </a:prstGeom>
        </p:spPr>
      </p:pic>
      <p:pic>
        <p:nvPicPr>
          <p:cNvPr id="6" name="Picture 5">
            <a:extLst>
              <a:ext uri="{FF2B5EF4-FFF2-40B4-BE49-F238E27FC236}">
                <a16:creationId xmlns:a16="http://schemas.microsoft.com/office/drawing/2014/main" id="{435A5C07-63C1-463D-ABD1-F0EABC8C1C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7587" y="281353"/>
            <a:ext cx="6199786" cy="316523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8B85E8-CCF8-4A28-8497-84AAE681A4B4}"/>
                  </a:ext>
                </a:extLst>
              </p:cNvPr>
              <p:cNvSpPr txBox="1"/>
              <p:nvPr/>
            </p:nvSpPr>
            <p:spPr>
              <a:xfrm>
                <a:off x="5917586" y="3446583"/>
                <a:ext cx="5548863" cy="646331"/>
              </a:xfrm>
              <a:prstGeom prst="rect">
                <a:avLst/>
              </a:prstGeom>
              <a:noFill/>
            </p:spPr>
            <p:txBody>
              <a:bodyPr wrap="square" rtlCol="0">
                <a:spAutoFit/>
              </a:bodyPr>
              <a:lstStyle/>
              <a:p>
                <a:r>
                  <a:rPr lang="en-US" i="1" dirty="0">
                    <a:latin typeface="Calibri" panose="020F0502020204030204" pitchFamily="34" charset="0"/>
                    <a:cs typeface="Calibri" panose="020F0502020204030204" pitchFamily="34" charset="0"/>
                  </a:rPr>
                  <a:t>Table 6: AVERAGE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i="1" dirty="0">
                    <a:latin typeface="Calibri" panose="020F0502020204030204" pitchFamily="34" charset="0"/>
                    <a:cs typeface="Calibri" panose="020F0502020204030204" pitchFamily="34" charset="0"/>
                  </a:rPr>
                  <a:t> WHEN USING 30 DAYS (δ = 15, M = 15, AND Q = 30).</a:t>
                </a:r>
              </a:p>
            </p:txBody>
          </p:sp>
        </mc:Choice>
        <mc:Fallback xmlns="">
          <p:sp>
            <p:nvSpPr>
              <p:cNvPr id="5" name="TextBox 4">
                <a:extLst>
                  <a:ext uri="{FF2B5EF4-FFF2-40B4-BE49-F238E27FC236}">
                    <a16:creationId xmlns:a16="http://schemas.microsoft.com/office/drawing/2014/main" id="{968B85E8-CCF8-4A28-8497-84AAE681A4B4}"/>
                  </a:ext>
                </a:extLst>
              </p:cNvPr>
              <p:cNvSpPr txBox="1">
                <a:spLocks noRot="1" noChangeAspect="1" noMove="1" noResize="1" noEditPoints="1" noAdjustHandles="1" noChangeArrowheads="1" noChangeShapeType="1" noTextEdit="1"/>
              </p:cNvSpPr>
              <p:nvPr/>
            </p:nvSpPr>
            <p:spPr>
              <a:xfrm>
                <a:off x="5917586" y="3446583"/>
                <a:ext cx="5548863" cy="646331"/>
              </a:xfrm>
              <a:prstGeom prst="rect">
                <a:avLst/>
              </a:prstGeom>
              <a:blipFill>
                <a:blip r:embed="rId5"/>
                <a:stretch>
                  <a:fillRect l="-989" t="-4717" r="-1209" b="-1415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0DB28E6-A282-4877-A3AD-12507FF995C4}"/>
              </a:ext>
            </a:extLst>
          </p:cNvPr>
          <p:cNvSpPr txBox="1"/>
          <p:nvPr/>
        </p:nvSpPr>
        <p:spPr>
          <a:xfrm>
            <a:off x="396184" y="4070810"/>
            <a:ext cx="4600135" cy="1631216"/>
          </a:xfrm>
          <a:prstGeom prst="rect">
            <a:avLst/>
          </a:prstGeom>
          <a:noFill/>
        </p:spPr>
        <p:txBody>
          <a:bodyPr wrap="square" rtlCol="0">
            <a:spAutoFit/>
          </a:bodyPr>
          <a:lstStyle/>
          <a:p>
            <a:pPr algn="just"/>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Table 5 reports the performance achieved when correcting the SSB using weights provided by (10) and it emerges that these are lower than the performance achieved by </a:t>
            </a:r>
            <a:r>
              <a:rPr lang="en-US" sz="2000" b="0" i="1" u="none" strike="noStrike" baseline="0" dirty="0">
                <a:solidFill>
                  <a:schemeClr val="tx2">
                    <a:lumMod val="75000"/>
                  </a:schemeClr>
                </a:solidFill>
                <a:latin typeface="Calibri" panose="020F0502020204030204" pitchFamily="34" charset="0"/>
                <a:cs typeface="Calibri" panose="020F0502020204030204" pitchFamily="34" charset="0"/>
              </a:rPr>
              <a:t>F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in Table 2.</a:t>
            </a:r>
            <a:endParaRPr lang="en-US" sz="2000" dirty="0">
              <a:solidFill>
                <a:schemeClr val="tx2">
                  <a:lumMod val="7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F37787-4E11-4BDE-B3E1-8403A40989FF}"/>
                  </a:ext>
                </a:extLst>
              </p:cNvPr>
              <p:cNvSpPr txBox="1"/>
              <p:nvPr/>
            </p:nvSpPr>
            <p:spPr>
              <a:xfrm>
                <a:off x="5917585" y="4070810"/>
                <a:ext cx="6021373" cy="2281202"/>
              </a:xfrm>
              <a:prstGeom prst="rect">
                <a:avLst/>
              </a:prstGeom>
              <a:noFill/>
            </p:spPr>
            <p:txBody>
              <a:bodyPr wrap="square" rtlCol="0">
                <a:spAutoFit/>
              </a:bodyPr>
              <a:lstStyle/>
              <a:p>
                <a:pPr algn="just"/>
                <a:r>
                  <a:rPr lang="en-US" sz="2200" b="0" i="1" u="none" strike="noStrike" baseline="0" dirty="0">
                    <a:solidFill>
                      <a:schemeClr val="tx2">
                        <a:lumMod val="75000"/>
                      </a:schemeClr>
                    </a:solidFill>
                    <a:latin typeface="Calibri" panose="020F0502020204030204" pitchFamily="34" charset="0"/>
                    <a:cs typeface="Calibri" panose="020F0502020204030204" pitchFamily="34" charset="0"/>
                  </a:rPr>
                  <a:t>F. Influence of Parameters :</a:t>
                </a:r>
                <a:r>
                  <a:rPr lang="en-US" sz="2200" b="0" i="1" u="none" strike="noStrike" dirty="0">
                    <a:solidFill>
                      <a:schemeClr val="tx2">
                        <a:lumMod val="75000"/>
                      </a:schemeClr>
                    </a:solidFill>
                    <a:latin typeface="Calibri" panose="020F0502020204030204" pitchFamily="34" charset="0"/>
                    <a:cs typeface="Calibri" panose="020F0502020204030204" pitchFamily="34" charset="0"/>
                  </a:rPr>
                  <a:t> </a:t>
                </a:r>
              </a:p>
              <a:p>
                <a:pPr algn="just"/>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Here we show how the performances of </a:t>
                </a:r>
                <a14:m>
                  <m:oMath xmlns:m="http://schemas.openxmlformats.org/officeDocument/2006/math">
                    <m:sSub>
                      <m:sSubPr>
                        <m:ctrlPr>
                          <a:rPr lang="en-US" sz="2000" i="1">
                            <a:solidFill>
                              <a:schemeClr val="tx2">
                                <a:lumMod val="75000"/>
                              </a:schemeClr>
                            </a:solidFill>
                            <a:latin typeface="Cambria Math" panose="02040503050406030204" pitchFamily="18" charset="0"/>
                          </a:rPr>
                        </m:ctrlPr>
                      </m:sSubPr>
                      <m:e>
                        <m:r>
                          <a:rPr lang="en-US" sz="2000" i="1">
                            <a:solidFill>
                              <a:schemeClr val="tx2">
                                <a:lumMod val="75000"/>
                              </a:schemeClr>
                            </a:solidFill>
                            <a:latin typeface="Cambria Math" panose="02040503050406030204" pitchFamily="18" charset="0"/>
                          </a:rPr>
                          <m:t>ℱ</m:t>
                        </m:r>
                      </m:e>
                      <m:sub>
                        <m:r>
                          <a:rPr lang="en-US" sz="2000" i="1">
                            <a:solidFill>
                              <a:schemeClr val="tx2">
                                <a:lumMod val="75000"/>
                              </a:schemeClr>
                            </a:solidFill>
                            <a:latin typeface="Cambria Math" panose="02040503050406030204" pitchFamily="18" charset="0"/>
                          </a:rPr>
                          <m:t>𝑡</m:t>
                        </m:r>
                      </m:sub>
                    </m:sSub>
                  </m:oMath>
                </a14:m>
                <a:r>
                  <a:rPr lang="en-US" sz="2000" b="0" i="1" u="none" strike="noStrike" baseline="0"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and </a:t>
                </a:r>
                <a14:m>
                  <m:oMath xmlns:m="http://schemas.openxmlformats.org/officeDocument/2006/math">
                    <m:sSubSup>
                      <m:sSubSupPr>
                        <m:ctrlPr>
                          <a:rPr lang="en-US" sz="2000" i="1" smtClean="0">
                            <a:solidFill>
                              <a:schemeClr val="tx2">
                                <a:lumMod val="75000"/>
                              </a:schemeClr>
                            </a:solidFill>
                            <a:effectLst/>
                            <a:latin typeface="Cambria Math" panose="02040503050406030204" pitchFamily="18" charset="0"/>
                            <a:ea typeface="Times New Roman" panose="02020603050405020304" pitchFamily="18" charset="0"/>
                          </a:rPr>
                        </m:ctrlPr>
                      </m:sSubSupPr>
                      <m:e>
                        <m:r>
                          <a:rPr lang="en-US" sz="2000" i="1">
                            <a:solidFill>
                              <a:schemeClr val="tx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𝒜</m:t>
                        </m:r>
                      </m:e>
                      <m:sub>
                        <m:r>
                          <a:rPr lang="en-US" sz="2000" i="1">
                            <a:solidFill>
                              <a:schemeClr val="tx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𝑡</m:t>
                        </m:r>
                      </m:sub>
                      <m:sup>
                        <m:r>
                          <a:rPr lang="en-US" sz="2000" i="1">
                            <a:solidFill>
                              <a:schemeClr val="tx2">
                                <a:lumMod val="75000"/>
                              </a:schemeClr>
                            </a:solidFill>
                            <a:effectLst/>
                            <a:latin typeface="Cambria Math" panose="02040503050406030204" pitchFamily="18" charset="0"/>
                            <a:ea typeface="Times New Roman" panose="02020603050405020304" pitchFamily="18" charset="0"/>
                            <a:cs typeface="Arial" panose="020B0604020202020204" pitchFamily="34" charset="0"/>
                          </a:rPr>
                          <m:t>𝑊</m:t>
                        </m:r>
                      </m:sup>
                    </m:sSubSup>
                  </m:oMath>
                </a14:m>
                <a:r>
                  <a:rPr lang="en-US" sz="2000" b="0" i="1" u="none" strike="noStrike" baseline="0"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are</a:t>
                </a:r>
                <a:r>
                  <a:rPr lang="en-US" sz="2000" b="0" i="0" u="none" strike="noStrike"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influenced by: 1) the number of feedback days considered to</a:t>
                </a:r>
                <a:r>
                  <a:rPr lang="en-US" sz="2000" b="0" i="0" u="none" strike="noStrike"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train our classifiers (i.e., </a:t>
                </a:r>
                <a:r>
                  <a:rPr lang="en-US" sz="2000" b="0" i="1" u="none" strike="noStrike" baseline="0" dirty="0">
                    <a:solidFill>
                      <a:schemeClr val="tx2">
                        <a:lumMod val="75000"/>
                      </a:schemeClr>
                    </a:solidFill>
                    <a:latin typeface="Calibri" panose="020F0502020204030204" pitchFamily="34" charset="0"/>
                    <a:cs typeface="Calibri" panose="020F0502020204030204" pitchFamily="34" charset="0"/>
                  </a:rPr>
                  <a:t>Q</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 2) the number of cards that are</a:t>
                </a:r>
                <a:r>
                  <a:rPr lang="en-US" sz="2000" b="0" i="0" u="none" strike="noStrike"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everyday controlled by investigators; and 3) the parameter </a:t>
                </a:r>
                <a:r>
                  <a:rPr lang="en-US" sz="2000" b="0" i="1" u="none" strike="noStrike" baseline="0" dirty="0">
                    <a:solidFill>
                      <a:schemeClr val="tx2">
                        <a:lumMod val="75000"/>
                      </a:schemeClr>
                    </a:solidFill>
                    <a:latin typeface="Calibri" panose="020F0502020204030204" pitchFamily="34" charset="0"/>
                    <a:cs typeface="Calibri" panose="020F0502020204030204" pitchFamily="34" charset="0"/>
                  </a:rPr>
                  <a:t>α</a:t>
                </a:r>
                <a:r>
                  <a:rPr lang="en-US" sz="2000" b="0" i="1" u="none" strike="noStrike" dirty="0">
                    <a:solidFill>
                      <a:schemeClr val="tx2">
                        <a:lumMod val="75000"/>
                      </a:schemeClr>
                    </a:solidFill>
                    <a:latin typeface="Calibri" panose="020F0502020204030204" pitchFamily="34" charset="0"/>
                    <a:cs typeface="Calibri" panose="020F0502020204030204" pitchFamily="34" charset="0"/>
                  </a:rPr>
                  <a:t> </a:t>
                </a:r>
                <a:r>
                  <a:rPr lang="en-US" sz="2000" b="0" i="0" u="none" strike="noStrike" baseline="0" dirty="0">
                    <a:solidFill>
                      <a:schemeClr val="tx2">
                        <a:lumMod val="75000"/>
                      </a:schemeClr>
                    </a:solidFill>
                    <a:latin typeface="Calibri" panose="020F0502020204030204" pitchFamily="34" charset="0"/>
                    <a:cs typeface="Calibri" panose="020F0502020204030204" pitchFamily="34" charset="0"/>
                  </a:rPr>
                  <a:t>that regulates the aggregation classifier </a:t>
                </a:r>
                <a:endParaRPr lang="en-US" sz="2000" i="1" dirty="0">
                  <a:solidFill>
                    <a:schemeClr val="tx2">
                      <a:lumMod val="75000"/>
                    </a:schemeClr>
                  </a:solidFill>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49F37787-4E11-4BDE-B3E1-8403A40989FF}"/>
                  </a:ext>
                </a:extLst>
              </p:cNvPr>
              <p:cNvSpPr txBox="1">
                <a:spLocks noRot="1" noChangeAspect="1" noMove="1" noResize="1" noEditPoints="1" noAdjustHandles="1" noChangeArrowheads="1" noChangeShapeType="1" noTextEdit="1"/>
              </p:cNvSpPr>
              <p:nvPr/>
            </p:nvSpPr>
            <p:spPr>
              <a:xfrm>
                <a:off x="5917585" y="4070810"/>
                <a:ext cx="6021373" cy="2281202"/>
              </a:xfrm>
              <a:prstGeom prst="rect">
                <a:avLst/>
              </a:prstGeom>
              <a:blipFill>
                <a:blip r:embed="rId6"/>
                <a:stretch>
                  <a:fillRect l="-1317" t="-1872" r="-1114" b="-4011"/>
                </a:stretch>
              </a:blipFill>
            </p:spPr>
            <p:txBody>
              <a:bodyPr/>
              <a:lstStyle/>
              <a:p>
                <a:r>
                  <a:rPr lang="en-US">
                    <a:noFill/>
                  </a:rPr>
                  <a:t> </a:t>
                </a:r>
              </a:p>
            </p:txBody>
          </p:sp>
        </mc:Fallback>
      </mc:AlternateContent>
    </p:spTree>
    <p:extLst>
      <p:ext uri="{BB962C8B-B14F-4D97-AF65-F5344CB8AC3E}">
        <p14:creationId xmlns:p14="http://schemas.microsoft.com/office/powerpoint/2010/main" val="11181248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E6C6B9-334B-4118-AA8D-99EDAEAB969A}"/>
              </a:ext>
            </a:extLst>
          </p:cNvPr>
          <p:cNvSpPr txBox="1"/>
          <p:nvPr/>
        </p:nvSpPr>
        <p:spPr>
          <a:xfrm>
            <a:off x="795135" y="119270"/>
            <a:ext cx="2584174" cy="461665"/>
          </a:xfrm>
          <a:prstGeom prst="rect">
            <a:avLst/>
          </a:prstGeom>
          <a:noFill/>
        </p:spPr>
        <p:txBody>
          <a:bodyPr wrap="square" rtlCol="0">
            <a:spAutoFit/>
          </a:bodyPr>
          <a:lstStyle/>
          <a:p>
            <a:pPr lvl="0"/>
            <a:r>
              <a:rPr lang="en-US" sz="2400" b="1" i="0" u="none" strike="noStrike" baseline="0" dirty="0">
                <a:solidFill>
                  <a:schemeClr val="bg1"/>
                </a:solidFill>
                <a:latin typeface="Calibri" panose="020F0502020204030204" pitchFamily="34" charset="0"/>
                <a:cs typeface="Calibri" panose="020F0502020204030204" pitchFamily="34" charset="0"/>
              </a:rPr>
              <a:t>Conclusions</a:t>
            </a:r>
            <a:endParaRPr lang="en-US" sz="2400" b="1" dirty="0">
              <a:solidFill>
                <a:schemeClr val="bg1"/>
              </a:solidFill>
              <a:latin typeface="Calibri" panose="020F0502020204030204" pitchFamily="34" charset="0"/>
              <a:cs typeface="Calibri" panose="020F0502020204030204" pitchFamily="34" charset="0"/>
            </a:endParaRPr>
          </a:p>
        </p:txBody>
      </p:sp>
      <p:sp>
        <p:nvSpPr>
          <p:cNvPr id="2" name="Ribbon: Tilted Up 1">
            <a:extLst>
              <a:ext uri="{FF2B5EF4-FFF2-40B4-BE49-F238E27FC236}">
                <a16:creationId xmlns:a16="http://schemas.microsoft.com/office/drawing/2014/main" id="{989EAEAB-3FF3-4839-AD3B-9CB8C5D3801C}"/>
              </a:ext>
            </a:extLst>
          </p:cNvPr>
          <p:cNvSpPr/>
          <p:nvPr/>
        </p:nvSpPr>
        <p:spPr>
          <a:xfrm>
            <a:off x="689316" y="844062"/>
            <a:ext cx="10874326" cy="5556738"/>
          </a:xfrm>
          <a:prstGeom prst="ribbon2">
            <a:avLst/>
          </a:prstGeom>
          <a:solidFill>
            <a:schemeClr val="accent6">
              <a:lumMod val="60000"/>
              <a:lumOff val="40000"/>
            </a:schemeClr>
          </a:soli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b="0" i="0" u="none" strike="noStrike" baseline="0" dirty="0">
                <a:solidFill>
                  <a:schemeClr val="bg2">
                    <a:lumMod val="50000"/>
                  </a:schemeClr>
                </a:solidFill>
                <a:latin typeface="Calibri" panose="020F0502020204030204" pitchFamily="34" charset="0"/>
                <a:cs typeface="Calibri" panose="020F0502020204030204" pitchFamily="34" charset="0"/>
              </a:rPr>
              <a:t>The majority of works addressing the fraud detection problem in credit card transactions unrealistically assume that the class of each transaction is immediately provided for training the classifier.</a:t>
            </a:r>
          </a:p>
          <a:p>
            <a:pPr algn="just"/>
            <a:r>
              <a:rPr lang="en-US" sz="2000" b="0" i="0" u="none" strike="noStrike" baseline="0" dirty="0">
                <a:solidFill>
                  <a:schemeClr val="bg2">
                    <a:lumMod val="50000"/>
                  </a:schemeClr>
                </a:solidFill>
                <a:latin typeface="Calibri" panose="020F0502020204030204" pitchFamily="34" charset="0"/>
                <a:cs typeface="Calibri" panose="020F0502020204030204" pitchFamily="34" charset="0"/>
              </a:rPr>
              <a:t>Our experiments on two vast data sets of real-world transactions show that, in order to get precise alerts, it is mandatory to assign larger importance to feedbacks during the learning problem.</a:t>
            </a:r>
          </a:p>
          <a:p>
            <a:pPr algn="just"/>
            <a:r>
              <a:rPr lang="en-US" sz="2000" b="0" i="0" u="none" strike="noStrike" baseline="0" dirty="0">
                <a:solidFill>
                  <a:schemeClr val="bg2">
                    <a:lumMod val="50000"/>
                  </a:schemeClr>
                </a:solidFill>
                <a:latin typeface="Calibri" panose="020F0502020204030204" pitchFamily="34" charset="0"/>
                <a:cs typeface="Calibri" panose="020F0502020204030204" pitchFamily="34" charset="0"/>
              </a:rPr>
              <a:t>Future work concerns the study of adaptive and possibly nonlinear aggregation methods for the classifiers trained on feedbacks and delayed supervised samples.</a:t>
            </a:r>
            <a:endParaRPr lang="en-US" sz="2000"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0279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95882-3663-45AF-B9BD-5099129E7C29}"/>
              </a:ext>
            </a:extLst>
          </p:cNvPr>
          <p:cNvSpPr>
            <a:spLocks noGrp="1"/>
          </p:cNvSpPr>
          <p:nvPr>
            <p:ph idx="1"/>
          </p:nvPr>
        </p:nvSpPr>
        <p:spPr/>
        <p:txBody>
          <a:bodyPr>
            <a:normAutofit/>
          </a:bodyPr>
          <a:lstStyle/>
          <a:p>
            <a:pPr marL="0" indent="0" algn="ctr">
              <a:buNone/>
            </a:pPr>
            <a:r>
              <a:rPr lang="en-US" sz="2800" dirty="0">
                <a:solidFill>
                  <a:schemeClr val="bg2">
                    <a:lumMod val="50000"/>
                  </a:schemeClr>
                </a:solidFill>
                <a:latin typeface="IranNastaliq" panose="02020505000000020003" pitchFamily="18" charset="0"/>
                <a:cs typeface="IranNastaliq" panose="02020505000000020003" pitchFamily="18" charset="0"/>
              </a:rPr>
              <a:t>Thank                  You                 For          	Watching</a:t>
            </a:r>
          </a:p>
        </p:txBody>
      </p:sp>
    </p:spTree>
    <p:extLst>
      <p:ext uri="{BB962C8B-B14F-4D97-AF65-F5344CB8AC3E}">
        <p14:creationId xmlns:p14="http://schemas.microsoft.com/office/powerpoint/2010/main" val="400606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stSnd>
            <p:snd r:embed="rId2" name="hammer.wav"/>
          </p:stSnd>
        </p:sndAc>
      </p:transition>
    </mc:Choice>
    <mc:Fallback xmlns="">
      <p:transition spd="slow">
        <p:fade/>
        <p:sndAc>
          <p:stSnd>
            <p:snd r:embed="rId3" name="hammer.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FEE7BB2D-0215-4B33-9E81-1EE2BA323D40}"/>
              </a:ext>
            </a:extLst>
          </p:cNvPr>
          <p:cNvSpPr/>
          <p:nvPr/>
        </p:nvSpPr>
        <p:spPr>
          <a:xfrm>
            <a:off x="828431" y="432581"/>
            <a:ext cx="10535138" cy="5992837"/>
          </a:xfrm>
          <a:prstGeom prst="verticalScroll">
            <a:avLst/>
          </a:prstGeom>
          <a:noFill/>
          <a:ln w="9525" cap="flat" cmpd="sng" algn="ctr">
            <a:solidFill>
              <a:schemeClr val="accent4"/>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4"/>
          </a:fontRef>
        </p:style>
        <p:txBody>
          <a:bodyPr rtlCol="0" anchor="ctr"/>
          <a:lstStyle/>
          <a:p>
            <a:pPr marL="285750" indent="-285750" algn="l">
              <a:buFont typeface="Arial" panose="020B0604020202020204" pitchFamily="34" charset="0"/>
              <a:buChar char="•"/>
            </a:pPr>
            <a:r>
              <a:rPr lang="en-US" sz="2000" b="0" i="0" u="none" strike="noStrike" baseline="0" dirty="0">
                <a:solidFill>
                  <a:schemeClr val="bg1">
                    <a:lumMod val="95000"/>
                    <a:lumOff val="5000"/>
                  </a:schemeClr>
                </a:solidFill>
                <a:latin typeface="t1-gul-regular"/>
              </a:rPr>
              <a:t>CREDIT card fraud detection is a relevant problem that draws the attention of machine learning and computational intelligence communities, where a large number of automatic solutions have been proposed</a:t>
            </a:r>
          </a:p>
          <a:p>
            <a:pPr algn="l"/>
            <a:endParaRPr lang="fa-IR" sz="2000" b="0" i="0" u="none" strike="noStrike" baseline="0" dirty="0">
              <a:solidFill>
                <a:schemeClr val="bg1">
                  <a:lumMod val="95000"/>
                  <a:lumOff val="5000"/>
                </a:schemeClr>
              </a:solidFill>
              <a:latin typeface="t1-gul-regular"/>
            </a:endParaRPr>
          </a:p>
          <a:p>
            <a:pPr marL="285750" indent="-285750" algn="l">
              <a:buFont typeface="Arial" panose="020B0604020202020204" pitchFamily="34" charset="0"/>
              <a:buChar char="•"/>
            </a:pPr>
            <a:r>
              <a:rPr lang="en-US" sz="2000" b="0" i="0" u="none" strike="noStrike" baseline="0" dirty="0">
                <a:solidFill>
                  <a:schemeClr val="bg1">
                    <a:lumMod val="95000"/>
                    <a:lumOff val="5000"/>
                  </a:schemeClr>
                </a:solidFill>
                <a:latin typeface="t1-gul-regular"/>
              </a:rPr>
              <a:t>The main contributions of this paper are as follows.</a:t>
            </a:r>
          </a:p>
          <a:p>
            <a:pPr algn="l"/>
            <a:endParaRPr lang="en-US" sz="2000" b="0" i="0" u="none" strike="noStrike" baseline="0" dirty="0">
              <a:solidFill>
                <a:schemeClr val="bg1">
                  <a:lumMod val="95000"/>
                  <a:lumOff val="5000"/>
                </a:schemeClr>
              </a:solidFill>
              <a:latin typeface="t1-gul-regular"/>
            </a:endParaRPr>
          </a:p>
          <a:p>
            <a:pPr marL="457200" indent="-457200" algn="l">
              <a:buAutoNum type="arabicParenR"/>
            </a:pPr>
            <a:r>
              <a:rPr lang="en-US" sz="2000" b="0" i="0" u="none" strike="noStrike" baseline="0" dirty="0">
                <a:solidFill>
                  <a:schemeClr val="bg1">
                    <a:lumMod val="95000"/>
                    <a:lumOff val="5000"/>
                  </a:schemeClr>
                </a:solidFill>
                <a:latin typeface="t1-gul-regular"/>
              </a:rPr>
              <a:t>We describe the mechanisms regulating a real-world FDS, and provide a formal model of the articulated classification problem to be addressed in fraud detection.</a:t>
            </a:r>
          </a:p>
          <a:p>
            <a:pPr algn="l"/>
            <a:endParaRPr lang="en-US" sz="2000" b="0" i="0" u="none" strike="noStrike" baseline="0" dirty="0">
              <a:solidFill>
                <a:schemeClr val="bg1">
                  <a:lumMod val="95000"/>
                  <a:lumOff val="5000"/>
                </a:schemeClr>
              </a:solidFill>
              <a:latin typeface="t1-gul-regular"/>
            </a:endParaRPr>
          </a:p>
          <a:p>
            <a:pPr algn="l"/>
            <a:r>
              <a:rPr lang="en-US" sz="2000" b="0" i="0" u="none" strike="noStrike" baseline="0" dirty="0">
                <a:solidFill>
                  <a:schemeClr val="bg1">
                    <a:lumMod val="95000"/>
                    <a:lumOff val="5000"/>
                  </a:schemeClr>
                </a:solidFill>
                <a:latin typeface="t1-gul-regular"/>
              </a:rPr>
              <a:t>2) We introduce the performance measures that are considered in a real-world FDS.</a:t>
            </a:r>
          </a:p>
          <a:p>
            <a:pPr algn="l"/>
            <a:r>
              <a:rPr lang="en-US" sz="2000" b="0" i="0" u="none" strike="noStrike" baseline="0" dirty="0">
                <a:solidFill>
                  <a:schemeClr val="bg1">
                    <a:lumMod val="95000"/>
                    <a:lumOff val="5000"/>
                  </a:schemeClr>
                </a:solidFill>
                <a:latin typeface="t1-gul-regular"/>
              </a:rPr>
              <a:t> </a:t>
            </a:r>
          </a:p>
          <a:p>
            <a:pPr algn="l"/>
            <a:r>
              <a:rPr lang="en-US" sz="2000" b="0" i="0" u="none" strike="noStrike" baseline="0" dirty="0">
                <a:solidFill>
                  <a:schemeClr val="bg1">
                    <a:lumMod val="95000"/>
                    <a:lumOff val="5000"/>
                  </a:schemeClr>
                </a:solidFill>
                <a:latin typeface="t1-gul-regular"/>
              </a:rPr>
              <a:t>3) Within this sound and realistic model, we propose an effective learning strategy for addressing the above challenges, including the verification latency and the alert– feedback interaction. This learning strategy is tested on a large number of credit card transactions.</a:t>
            </a:r>
          </a:p>
        </p:txBody>
      </p:sp>
    </p:spTree>
    <p:extLst>
      <p:ext uri="{BB962C8B-B14F-4D97-AF65-F5344CB8AC3E}">
        <p14:creationId xmlns:p14="http://schemas.microsoft.com/office/powerpoint/2010/main" val="2909126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941F97-30C6-4371-B97B-AF8E89EB4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20" y="344730"/>
            <a:ext cx="7058025" cy="5324475"/>
          </a:xfrm>
          <a:prstGeom prst="rect">
            <a:avLst/>
          </a:prstGeom>
        </p:spPr>
      </p:pic>
      <p:sp>
        <p:nvSpPr>
          <p:cNvPr id="6" name="TextBox 5">
            <a:extLst>
              <a:ext uri="{FF2B5EF4-FFF2-40B4-BE49-F238E27FC236}">
                <a16:creationId xmlns:a16="http://schemas.microsoft.com/office/drawing/2014/main" id="{5644B313-7B00-44CD-B72C-2175A33AA878}"/>
              </a:ext>
            </a:extLst>
          </p:cNvPr>
          <p:cNvSpPr txBox="1"/>
          <p:nvPr/>
        </p:nvSpPr>
        <p:spPr>
          <a:xfrm>
            <a:off x="4860020" y="5781987"/>
            <a:ext cx="7058025" cy="923330"/>
          </a:xfrm>
          <a:prstGeom prst="rect">
            <a:avLst/>
          </a:prstGeom>
          <a:noFill/>
        </p:spPr>
        <p:txBody>
          <a:bodyPr wrap="square" rtlCol="0">
            <a:spAutoFit/>
          </a:bodyPr>
          <a:lstStyle/>
          <a:p>
            <a:r>
              <a:rPr lang="en-US" i="1" dirty="0">
                <a:solidFill>
                  <a:schemeClr val="tx1">
                    <a:lumMod val="95000"/>
                  </a:schemeClr>
                </a:solidFill>
                <a:latin typeface="Calibri" panose="020F0502020204030204" pitchFamily="34" charset="0"/>
                <a:cs typeface="Calibri" panose="020F0502020204030204" pitchFamily="34" charset="0"/>
              </a:rPr>
              <a:t>Figure 1: </a:t>
            </a:r>
            <a:r>
              <a:rPr lang="en-US" sz="1800" b="0" i="1" u="none" strike="noStrike" baseline="0" dirty="0">
                <a:latin typeface="t1-gul-regular"/>
              </a:rPr>
              <a:t>Scheme illustrating the layers of control in an FDS. Our focus is mainly on the DDM and the alert–feedback interaction, which regulates the way recent supervised samples are provided.</a:t>
            </a:r>
            <a:endParaRPr lang="en-US" i="1" dirty="0">
              <a:solidFill>
                <a:schemeClr val="tx1">
                  <a:lumMod val="95000"/>
                </a:schemeClr>
              </a:solidFill>
            </a:endParaRPr>
          </a:p>
        </p:txBody>
      </p:sp>
      <p:sp>
        <p:nvSpPr>
          <p:cNvPr id="8" name="Rectangle: Diagonal Corners Snipped 7">
            <a:extLst>
              <a:ext uri="{FF2B5EF4-FFF2-40B4-BE49-F238E27FC236}">
                <a16:creationId xmlns:a16="http://schemas.microsoft.com/office/drawing/2014/main" id="{E4A04958-EB2B-4B92-8BCB-AD6D00E552E4}"/>
              </a:ext>
            </a:extLst>
          </p:cNvPr>
          <p:cNvSpPr/>
          <p:nvPr/>
        </p:nvSpPr>
        <p:spPr>
          <a:xfrm>
            <a:off x="661181" y="514164"/>
            <a:ext cx="4079630" cy="5084939"/>
          </a:xfrm>
          <a:prstGeom prst="snip2Diag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 name="TextBox 10">
            <a:extLst>
              <a:ext uri="{FF2B5EF4-FFF2-40B4-BE49-F238E27FC236}">
                <a16:creationId xmlns:a16="http://schemas.microsoft.com/office/drawing/2014/main" id="{890DB697-9963-4D33-9C1E-DED6E818C468}"/>
              </a:ext>
            </a:extLst>
          </p:cNvPr>
          <p:cNvSpPr txBox="1"/>
          <p:nvPr/>
        </p:nvSpPr>
        <p:spPr>
          <a:xfrm>
            <a:off x="661181" y="1238109"/>
            <a:ext cx="4079630" cy="3693319"/>
          </a:xfrm>
          <a:prstGeom prst="rect">
            <a:avLst/>
          </a:prstGeom>
          <a:noFill/>
        </p:spPr>
        <p:txBody>
          <a:bodyPr wrap="square" rtlCol="0">
            <a:spAutoFit/>
          </a:bodyPr>
          <a:lstStyle/>
          <a:p>
            <a:pPr algn="just"/>
            <a:r>
              <a:rPr lang="en-US" b="0" i="0" u="none" strike="noStrike" baseline="0" dirty="0">
                <a:latin typeface="Calibri" panose="020F0502020204030204" pitchFamily="34" charset="0"/>
                <a:cs typeface="Calibri" panose="020F0502020204030204" pitchFamily="34" charset="0"/>
              </a:rPr>
              <a:t>Here we describe the main peculiarities and the operating conditions of a real-world FDS, inspired by the one routinely used by our industrial partner. Fig. 1 illustrates the five layers of control typically employed in an FDS: 1) the terminal; 2) the transaction-blocking rules; 3) the scoring rules; 4) the data-driven model (DDM); and 5) the investigators. Layers 1)–4) fully implement automatic controls, while layer 5) is the only one requiring human intervention.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920567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Beveled 8">
            <a:extLst>
              <a:ext uri="{FF2B5EF4-FFF2-40B4-BE49-F238E27FC236}">
                <a16:creationId xmlns:a16="http://schemas.microsoft.com/office/drawing/2014/main" id="{5EA86E04-80D8-4F9D-A63D-6E3C4D30B148}"/>
              </a:ext>
            </a:extLst>
          </p:cNvPr>
          <p:cNvSpPr/>
          <p:nvPr/>
        </p:nvSpPr>
        <p:spPr>
          <a:xfrm>
            <a:off x="661183" y="154745"/>
            <a:ext cx="10902460" cy="6597747"/>
          </a:xfrm>
          <a:prstGeom prst="bevel">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just"/>
            <a:r>
              <a:rPr lang="en-US" sz="2000" dirty="0">
                <a:latin typeface="Calibri" panose="020F0502020204030204" pitchFamily="34" charset="0"/>
                <a:cs typeface="Calibri" panose="020F0502020204030204" pitchFamily="34" charset="0"/>
              </a:rPr>
              <a:t>1. Layers of Controls in an FDS : 1) the terminal; 2) the transaction-blocking rules; 3) the scoring rules; 4) the data-driven model (DDM); and 5) the investigators.</a:t>
            </a:r>
          </a:p>
          <a:p>
            <a:pPr algn="just"/>
            <a:endParaRPr lang="en-US" sz="2000" b="0" i="0" u="none" strike="noStrike" baseline="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2. Features Augmentation : Any transaction request is described by few variables such as the merchant ID, cardholder ID, purchase amount, date, </a:t>
            </a:r>
            <a:r>
              <a:rPr lang="en-US" sz="2000" dirty="0" err="1">
                <a:latin typeface="Calibri" panose="020F0502020204030204" pitchFamily="34" charset="0"/>
                <a:cs typeface="Calibri" panose="020F0502020204030204" pitchFamily="34" charset="0"/>
              </a:rPr>
              <a:t>andm</a:t>
            </a:r>
            <a:r>
              <a:rPr lang="en-US" sz="2000" dirty="0">
                <a:latin typeface="Calibri" panose="020F0502020204030204" pitchFamily="34" charset="0"/>
                <a:cs typeface="Calibri" panose="020F0502020204030204" pitchFamily="34" charset="0"/>
              </a:rPr>
              <a:t> time. All transaction requests passing the blocking rules are entered in a database containing all recent authorized transactions, where the feature-augmentation process starts.</a:t>
            </a:r>
          </a:p>
          <a:p>
            <a:pPr algn="just"/>
            <a:endParaRPr lang="en-US" sz="2000" b="0" i="0" u="none" strike="noStrike" baseline="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3. Supervised Information : Overall, there are two types of supervised information: 1) feedbacks provided by investigators that are limited in number but refer to recent transactions and 2) delayed supervised transactions, which are the vast majority for which the labels become available after several days</a:t>
            </a:r>
          </a:p>
          <a:p>
            <a:pPr algn="just"/>
            <a:endParaRPr lang="en-US" sz="2000" b="0" i="0" u="none" strike="noStrike" baseline="0" dirty="0">
              <a:latin typeface="Calibri" panose="020F0502020204030204" pitchFamily="34" charset="0"/>
              <a:cs typeface="Calibri" panose="020F0502020204030204" pitchFamily="34" charset="0"/>
            </a:endParaRPr>
          </a:p>
          <a:p>
            <a:pPr algn="just"/>
            <a:r>
              <a:rPr lang="en-US" sz="2000" b="0" i="0" u="none" strike="noStrike" baseline="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System Update : Customers’ spending behavior evolves and fraudsters continuously design new attacks, and thus their strategies also change over time.</a:t>
            </a:r>
            <a:endParaRPr lang="en-US" dirty="0"/>
          </a:p>
        </p:txBody>
      </p:sp>
      <p:sp>
        <p:nvSpPr>
          <p:cNvPr id="3" name="Title 1">
            <a:extLst>
              <a:ext uri="{FF2B5EF4-FFF2-40B4-BE49-F238E27FC236}">
                <a16:creationId xmlns:a16="http://schemas.microsoft.com/office/drawing/2014/main" id="{FEC18FF5-A298-4931-9AAA-8BDBAB84E0B8}"/>
              </a:ext>
            </a:extLst>
          </p:cNvPr>
          <p:cNvSpPr>
            <a:spLocks noGrp="1"/>
          </p:cNvSpPr>
          <p:nvPr>
            <p:ph type="title"/>
          </p:nvPr>
        </p:nvSpPr>
        <p:spPr>
          <a:xfrm>
            <a:off x="888195" y="161846"/>
            <a:ext cx="3458722" cy="886725"/>
          </a:xfrm>
        </p:spPr>
        <p:txBody>
          <a:bodyPr>
            <a:normAutofit/>
          </a:bodyPr>
          <a:lstStyle/>
          <a:p>
            <a:pPr algn="ctr"/>
            <a:r>
              <a:rPr lang="en-US" sz="2400" b="1" i="0" u="none" strike="noStrike" baseline="0" dirty="0">
                <a:solidFill>
                  <a:schemeClr val="bg1">
                    <a:lumMod val="95000"/>
                    <a:lumOff val="5000"/>
                  </a:schemeClr>
                </a:solidFill>
                <a:latin typeface="Calibri" panose="020F0502020204030204" pitchFamily="34" charset="0"/>
                <a:cs typeface="Calibri" panose="020F0502020204030204" pitchFamily="34" charset="0"/>
              </a:rPr>
              <a:t>REAL-WORLD FDS</a:t>
            </a:r>
            <a:endParaRPr lang="en-US" dirty="0">
              <a:solidFill>
                <a:schemeClr val="bg1"/>
              </a:solidFill>
            </a:endParaRPr>
          </a:p>
        </p:txBody>
      </p:sp>
    </p:spTree>
    <p:extLst>
      <p:ext uri="{BB962C8B-B14F-4D97-AF65-F5344CB8AC3E}">
        <p14:creationId xmlns:p14="http://schemas.microsoft.com/office/powerpoint/2010/main" val="2780625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B8ED-9769-4500-8DDC-38829782ED29}"/>
              </a:ext>
            </a:extLst>
          </p:cNvPr>
          <p:cNvSpPr>
            <a:spLocks noGrp="1"/>
          </p:cNvSpPr>
          <p:nvPr>
            <p:ph type="title"/>
          </p:nvPr>
        </p:nvSpPr>
        <p:spPr>
          <a:xfrm>
            <a:off x="3618706" y="491909"/>
            <a:ext cx="4954587" cy="886725"/>
          </a:xfrm>
        </p:spPr>
        <p:txBody>
          <a:bodyPr>
            <a:normAutofit fontScale="90000"/>
          </a:bodyPr>
          <a:lstStyle/>
          <a:p>
            <a:pPr algn="ctr"/>
            <a:r>
              <a:rPr lang="en-US" sz="2400" b="1" i="0" u="none" strike="noStrike" baseline="0" dirty="0">
                <a:solidFill>
                  <a:schemeClr val="bg1">
                    <a:lumMod val="95000"/>
                    <a:lumOff val="5000"/>
                  </a:schemeClr>
                </a:solidFill>
                <a:latin typeface="Calibri" panose="020F0502020204030204" pitchFamily="34" charset="0"/>
                <a:cs typeface="Calibri" panose="020F0502020204030204" pitchFamily="34" charset="0"/>
              </a:rPr>
              <a:t>PROBLEM FORMULATION</a:t>
            </a:r>
            <a:br>
              <a:rPr lang="en-US" dirty="0"/>
            </a:br>
            <a:endParaRPr lang="en-US" dirty="0">
              <a:solidFill>
                <a:schemeClr val="bg1"/>
              </a:solidFill>
            </a:endParaRPr>
          </a:p>
        </p:txBody>
      </p:sp>
      <p:graphicFrame>
        <p:nvGraphicFramePr>
          <p:cNvPr id="13" name="Diagram 12">
            <a:extLst>
              <a:ext uri="{FF2B5EF4-FFF2-40B4-BE49-F238E27FC236}">
                <a16:creationId xmlns:a16="http://schemas.microsoft.com/office/drawing/2014/main" id="{74231C2D-A48B-4BED-AFFE-A5405AD4F45B}"/>
              </a:ext>
            </a:extLst>
          </p:cNvPr>
          <p:cNvGraphicFramePr/>
          <p:nvPr>
            <p:extLst>
              <p:ext uri="{D42A27DB-BD31-4B8C-83A1-F6EECF244321}">
                <p14:modId xmlns:p14="http://schemas.microsoft.com/office/powerpoint/2010/main" val="3232700042"/>
              </p:ext>
            </p:extLst>
          </p:nvPr>
        </p:nvGraphicFramePr>
        <p:xfrm>
          <a:off x="104727" y="1378634"/>
          <a:ext cx="8128000" cy="5153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A2C7A596-303A-48CF-B2B0-CF8F54D938D8}"/>
              </a:ext>
            </a:extLst>
          </p:cNvPr>
          <p:cNvSpPr txBox="1"/>
          <p:nvPr/>
        </p:nvSpPr>
        <p:spPr>
          <a:xfrm>
            <a:off x="8356209" y="1617785"/>
            <a:ext cx="3305908" cy="3416320"/>
          </a:xfrm>
          <a:prstGeom prst="rect">
            <a:avLst/>
          </a:prstGeom>
          <a:noFill/>
        </p:spPr>
        <p:txBody>
          <a:bodyPr wrap="square" rtlCol="0">
            <a:spAutoFit/>
          </a:bodyPr>
          <a:lstStyle/>
          <a:p>
            <a:r>
              <a:rPr lang="en-US" sz="2400" b="0" i="0" u="none" strike="noStrike" baseline="0" dirty="0">
                <a:latin typeface="Calibri" panose="020F0502020204030204" pitchFamily="34" charset="0"/>
                <a:cs typeface="Calibri" panose="020F0502020204030204" pitchFamily="34" charset="0"/>
              </a:rPr>
              <a:t>Here, we model the classification problem to be addressed in a real-world FDS, providing a formal description of the alert–feedback interaction and presenting suitable performance measures.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7864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C0B41-3BF0-4F2E-A53A-0C88BCE06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450053"/>
            <a:ext cx="7261561" cy="4698722"/>
          </a:xfrm>
          <a:prstGeom prst="rect">
            <a:avLst/>
          </a:prstGeom>
        </p:spPr>
      </p:pic>
      <p:sp>
        <p:nvSpPr>
          <p:cNvPr id="5" name="TextBox 4">
            <a:extLst>
              <a:ext uri="{FF2B5EF4-FFF2-40B4-BE49-F238E27FC236}">
                <a16:creationId xmlns:a16="http://schemas.microsoft.com/office/drawing/2014/main" id="{8A11C493-F9EA-4949-8869-61B1F52007D1}"/>
              </a:ext>
            </a:extLst>
          </p:cNvPr>
          <p:cNvSpPr txBox="1"/>
          <p:nvPr/>
        </p:nvSpPr>
        <p:spPr>
          <a:xfrm>
            <a:off x="4571999" y="5275551"/>
            <a:ext cx="7261561" cy="1200329"/>
          </a:xfrm>
          <a:prstGeom prst="rect">
            <a:avLst/>
          </a:prstGeom>
          <a:noFill/>
        </p:spPr>
        <p:txBody>
          <a:bodyPr wrap="square" rtlCol="0">
            <a:spAutoFit/>
          </a:bodyPr>
          <a:lstStyle/>
          <a:p>
            <a:r>
              <a:rPr lang="en-US" i="1" dirty="0">
                <a:solidFill>
                  <a:schemeClr val="tx1">
                    <a:lumMod val="95000"/>
                  </a:schemeClr>
                </a:solidFill>
                <a:latin typeface="Calibri" panose="020F0502020204030204" pitchFamily="34" charset="0"/>
                <a:cs typeface="Calibri" panose="020F0502020204030204" pitchFamily="34" charset="0"/>
              </a:rPr>
              <a:t>Figure 2: </a:t>
            </a:r>
            <a:r>
              <a:rPr lang="en-US" sz="1800" b="0" i="1" u="none" strike="noStrike" baseline="0" dirty="0">
                <a:latin typeface="t1-gul-regular"/>
              </a:rPr>
              <a:t>Supervised samples available at the end of day t include: 1) feedbacks [F(·)] and 2) delayed couples [D(·)] occurred before t − δ days. In this plot, we have assumed δ = 7. Patterns indicate different labels, and the size of these regions indicates balanced/unbalanced class proportions.</a:t>
            </a:r>
            <a:endParaRPr lang="en-US" i="1" dirty="0">
              <a:solidFill>
                <a:schemeClr val="tx1">
                  <a:lumMod val="95000"/>
                </a:schemeClr>
              </a:solidFill>
            </a:endParaRPr>
          </a:p>
        </p:txBody>
      </p:sp>
      <p:sp>
        <p:nvSpPr>
          <p:cNvPr id="8" name="Speech Bubble: Rectangle with Corners Rounded 7">
            <a:extLst>
              <a:ext uri="{FF2B5EF4-FFF2-40B4-BE49-F238E27FC236}">
                <a16:creationId xmlns:a16="http://schemas.microsoft.com/office/drawing/2014/main" id="{26F56429-6F5F-4585-BECD-5B7B550CAF37}"/>
              </a:ext>
            </a:extLst>
          </p:cNvPr>
          <p:cNvSpPr/>
          <p:nvPr/>
        </p:nvSpPr>
        <p:spPr>
          <a:xfrm>
            <a:off x="182880" y="450053"/>
            <a:ext cx="4121834" cy="4895557"/>
          </a:xfrm>
          <a:prstGeom prst="wedgeRoundRectCallout">
            <a:avLst/>
          </a:prstGeom>
          <a:ln>
            <a:no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800" b="0" i="0" u="none" strike="noStrike" baseline="0" dirty="0">
                <a:latin typeface="Calibri" panose="020F0502020204030204" pitchFamily="34" charset="0"/>
                <a:cs typeface="Calibri" panose="020F0502020204030204" pitchFamily="34" charset="0"/>
              </a:rPr>
              <a:t>Fig. 2 illustrates the different types of supervised information available in an FDS. </a:t>
            </a:r>
          </a:p>
          <a:p>
            <a:pPr algn="just"/>
            <a:r>
              <a:rPr lang="en-US" sz="1800" b="0" i="0" u="none" strike="noStrike" baseline="0" dirty="0">
                <a:latin typeface="Calibri" panose="020F0502020204030204" pitchFamily="34" charset="0"/>
                <a:cs typeface="Calibri" panose="020F0502020204030204" pitchFamily="34" charset="0"/>
              </a:rPr>
              <a:t>In fact, alerts in a real-world FDS are typically raised online while transactions are being processed, without having to rank all transactions in Tt . Similarly, the delayed supervised couples do not come all at once, as each disputed transactions might take less (or possibly more) than δ days.</a:t>
            </a:r>
          </a:p>
          <a:p>
            <a:pPr algn="l"/>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378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9D5E46B-1721-4A8F-B5F6-D7E388692624}"/>
              </a:ext>
            </a:extLst>
          </p:cNvPr>
          <p:cNvGraphicFramePr/>
          <p:nvPr>
            <p:extLst>
              <p:ext uri="{D42A27DB-BD31-4B8C-83A1-F6EECF244321}">
                <p14:modId xmlns:p14="http://schemas.microsoft.com/office/powerpoint/2010/main" val="251360412"/>
              </p:ext>
            </p:extLst>
          </p:nvPr>
        </p:nvGraphicFramePr>
        <p:xfrm>
          <a:off x="104727" y="1113557"/>
          <a:ext cx="79138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7" name="Speech Bubble: Rectangle with Corners Rounded 6">
                <a:extLst>
                  <a:ext uri="{FF2B5EF4-FFF2-40B4-BE49-F238E27FC236}">
                    <a16:creationId xmlns:a16="http://schemas.microsoft.com/office/drawing/2014/main" id="{DD13A642-D020-404C-9A8D-2C8B8437AEDB}"/>
                  </a:ext>
                </a:extLst>
              </p:cNvPr>
              <p:cNvSpPr/>
              <p:nvPr/>
            </p:nvSpPr>
            <p:spPr>
              <a:xfrm>
                <a:off x="8134243" y="1113557"/>
                <a:ext cx="3953030" cy="4895557"/>
              </a:xfrm>
              <a:prstGeom prst="wedgeRoundRectCallout">
                <a:avLst/>
              </a:prstGeom>
              <a:ln>
                <a:noFill/>
                <a:headEnd type="none" w="med" len="med"/>
                <a:tailEnd type="none" w="med" len="med"/>
              </a:ln>
              <a:effectLst/>
              <a:scene3d>
                <a:camera prst="orthographicFront">
                  <a:rot lat="0" lon="0" rev="0"/>
                </a:camera>
                <a:lightRig rig="chilly" dir="t">
                  <a:rot lat="0" lon="0" rev="18480000"/>
                </a:lightRig>
              </a:scene3d>
              <a:sp3d prstMaterial="clear">
                <a:bevelT h="63500"/>
              </a:sp3d>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800" b="0" i="0" u="none" strike="noStrike" baseline="0" dirty="0">
                    <a:latin typeface="Calibri" panose="020F0502020204030204" pitchFamily="34" charset="0"/>
                    <a:cs typeface="Calibri" panose="020F0502020204030204" pitchFamily="34" charset="0"/>
                  </a:rPr>
                  <a:t>(4)Fraud-detection performance can be conveniently assessed in terms of the alert precision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sz="1800" b="0" i="0" u="none" strike="noStrike" baseline="0" dirty="0">
                    <a:latin typeface="Calibri" panose="020F0502020204030204" pitchFamily="34" charset="0"/>
                    <a:cs typeface="Calibri" panose="020F0502020204030204" pitchFamily="34" charset="0"/>
                  </a:rPr>
                  <a:t> (t), which is defined as </a:t>
                </a:r>
              </a:p>
              <a:p>
                <a:pPr algn="just"/>
                <a:r>
                  <a:rPr lang="en-US" dirty="0">
                    <a:latin typeface="Calibri" panose="020F0502020204030204" pitchFamily="34" charset="0"/>
                    <a:cs typeface="Calibri" panose="020F0502020204030204" pitchFamily="34" charset="0"/>
                  </a:rPr>
                  <a:t>(5)</a:t>
                </a:r>
                <a:r>
                  <a:rPr lang="en-US" sz="1800" b="0" i="0" u="none" strike="noStrike" baseline="0" dirty="0">
                    <a:latin typeface="Calibri" panose="020F0502020204030204" pitchFamily="34" charset="0"/>
                    <a:cs typeface="Calibri" panose="020F0502020204030204" pitchFamily="34" charset="0"/>
                  </a:rPr>
                  <a:t>where </a:t>
                </a:r>
                <a:r>
                  <a:rPr lang="en-US" sz="1800" b="0" i="0" u="none" strike="noStrike" baseline="0" dirty="0" err="1">
                    <a:latin typeface="Calibri" panose="020F0502020204030204" pitchFamily="34" charset="0"/>
                    <a:cs typeface="Calibri" panose="020F0502020204030204" pitchFamily="34" charset="0"/>
                  </a:rPr>
                  <a:t>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oMath>
                </a14:m>
                <a:r>
                  <a:rPr lang="en-US" sz="1800" b="0" i="0" u="none" strike="noStrike" baseline="0" dirty="0">
                    <a:latin typeface="Calibri" panose="020F0502020204030204" pitchFamily="34" charset="0"/>
                    <a:cs typeface="Calibri" panose="020F0502020204030204" pitchFamily="34" charset="0"/>
                  </a:rPr>
                  <a:t> (t) = {(xi , </a:t>
                </a:r>
                <a:r>
                  <a:rPr lang="en-US" sz="1800" b="0" i="0" u="none" strike="noStrike" baseline="0" dirty="0" err="1">
                    <a:latin typeface="Calibri" panose="020F0502020204030204" pitchFamily="34" charset="0"/>
                    <a:cs typeface="Calibri" panose="020F0502020204030204" pitchFamily="34" charset="0"/>
                  </a:rPr>
                  <a:t>yi</a:t>
                </a:r>
                <a:r>
                  <a:rPr lang="en-US" sz="1800" b="0" i="0" u="none" strike="noStrike" baseline="0" dirty="0">
                    <a:latin typeface="Calibri" panose="020F0502020204030204" pitchFamily="34" charset="0"/>
                    <a:cs typeface="Calibri" panose="020F0502020204030204" pitchFamily="34" charset="0"/>
                  </a:rPr>
                  <a:t> ) such that xi ∈ At , </a:t>
                </a:r>
                <a:r>
                  <a:rPr lang="en-US" sz="1800" b="0" i="0" u="none" strike="noStrike" baseline="0" dirty="0" err="1">
                    <a:latin typeface="Calibri" panose="020F0502020204030204" pitchFamily="34" charset="0"/>
                    <a:cs typeface="Calibri" panose="020F0502020204030204" pitchFamily="34" charset="0"/>
                  </a:rPr>
                  <a:t>yi</a:t>
                </a:r>
                <a:r>
                  <a:rPr lang="en-US" sz="1800" b="0" i="0" u="none" strike="noStrike" baseline="0" dirty="0">
                    <a:latin typeface="Calibri" panose="020F0502020204030204" pitchFamily="34" charset="0"/>
                    <a:cs typeface="Calibri" panose="020F0502020204030204" pitchFamily="34" charset="0"/>
                  </a:rPr>
                  <a:t> = +}. Thus,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sz="1800" b="0" i="0" u="none" strike="noStrike" baseline="0" dirty="0">
                    <a:latin typeface="Calibri" panose="020F0502020204030204" pitchFamily="34" charset="0"/>
                    <a:cs typeface="Calibri" panose="020F0502020204030204" pitchFamily="34" charset="0"/>
                  </a:rPr>
                  <a:t> (t) is the proportion of frauds in the alerts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𝒜</m:t>
                        </m:r>
                      </m:e>
                      <m:sub>
                        <m:r>
                          <a:rPr lang="en-US" i="1">
                            <a:latin typeface="Cambria Math" panose="02040503050406030204" pitchFamily="18" charset="0"/>
                          </a:rPr>
                          <m:t>𝑡</m:t>
                        </m:r>
                      </m:sub>
                    </m:sSub>
                  </m:oMath>
                </a14:m>
                <a:r>
                  <a:rPr lang="en-US" dirty="0">
                    <a:latin typeface="Calibri" panose="020F0502020204030204" pitchFamily="34" charset="0"/>
                    <a:cs typeface="Calibri" panose="020F0502020204030204" pitchFamily="34" charset="0"/>
                  </a:rPr>
                  <a:t> .</a:t>
                </a:r>
              </a:p>
              <a:p>
                <a:pPr algn="just"/>
                <a:r>
                  <a:rPr lang="en-US" dirty="0">
                    <a:latin typeface="Calibri" panose="020F0502020204030204" pitchFamily="34" charset="0"/>
                    <a:cs typeface="Calibri" panose="020F0502020204030204" pitchFamily="34" charset="0"/>
                  </a:rPr>
                  <a:t>(6)To correctly account for those days where less than k cards are fraudulent, we define the normalized C</a:t>
                </a:r>
                <a:r>
                  <a:rPr lang="en-US" sz="1800" dirty="0">
                    <a:effectLst/>
                    <a:ea typeface="Times New Roman" panose="02020603050405020304" pitchFamily="18" charset="0"/>
                  </a:rPr>
                  <a:t> </a:t>
                </a:r>
                <a14:m>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𝑃</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𝑘</m:t>
                        </m:r>
                      </m:sub>
                    </m:sSub>
                  </m:oMath>
                </a14:m>
                <a:r>
                  <a:rPr lang="en-US" dirty="0">
                    <a:latin typeface="Calibri" panose="020F0502020204030204" pitchFamily="34" charset="0"/>
                    <a:cs typeface="Calibri" panose="020F0502020204030204" pitchFamily="34" charset="0"/>
                  </a:rPr>
                  <a:t> (t) as</a:t>
                </a:r>
              </a:p>
            </p:txBody>
          </p:sp>
        </mc:Choice>
        <mc:Fallback xmlns="">
          <p:sp>
            <p:nvSpPr>
              <p:cNvPr id="7" name="Speech Bubble: Rectangle with Corners Rounded 6">
                <a:extLst>
                  <a:ext uri="{FF2B5EF4-FFF2-40B4-BE49-F238E27FC236}">
                    <a16:creationId xmlns:a16="http://schemas.microsoft.com/office/drawing/2014/main" id="{DD13A642-D020-404C-9A8D-2C8B8437AEDB}"/>
                  </a:ext>
                </a:extLst>
              </p:cNvPr>
              <p:cNvSpPr>
                <a:spLocks noRot="1" noChangeAspect="1" noMove="1" noResize="1" noEditPoints="1" noAdjustHandles="1" noChangeArrowheads="1" noChangeShapeType="1" noTextEdit="1"/>
              </p:cNvSpPr>
              <p:nvPr/>
            </p:nvSpPr>
            <p:spPr>
              <a:xfrm>
                <a:off x="8134243" y="1113557"/>
                <a:ext cx="3953030" cy="4895557"/>
              </a:xfrm>
              <a:prstGeom prst="wedgeRoundRectCallout">
                <a:avLst/>
              </a:prstGeom>
              <a:blipFill>
                <a:blip r:embed="rId7"/>
                <a:stretch>
                  <a:fillRect/>
                </a:stretch>
              </a:blipFill>
              <a:ln>
                <a:noFill/>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667795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croll: Horizontal 3">
            <a:extLst>
              <a:ext uri="{FF2B5EF4-FFF2-40B4-BE49-F238E27FC236}">
                <a16:creationId xmlns:a16="http://schemas.microsoft.com/office/drawing/2014/main" id="{7C025C2B-D906-45BC-A5F1-493D73D63C3E}"/>
              </a:ext>
            </a:extLst>
          </p:cNvPr>
          <p:cNvSpPr/>
          <p:nvPr/>
        </p:nvSpPr>
        <p:spPr>
          <a:xfrm>
            <a:off x="623668" y="334108"/>
            <a:ext cx="10944664" cy="6122963"/>
          </a:xfrm>
          <a:prstGeom prst="horizontalScroll">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342900" indent="-342900" algn="just">
              <a:buAutoNum type="alphaUcPeriod"/>
            </a:pPr>
            <a:r>
              <a:rPr lang="en-US" sz="2000" b="0" i="1" u="none" strike="noStrike" baseline="0" dirty="0">
                <a:solidFill>
                  <a:schemeClr val="bg1"/>
                </a:solidFill>
                <a:latin typeface="Times-Italic"/>
              </a:rPr>
              <a:t>Data-Driven Approaches in Credit Card Fraud Detection :</a:t>
            </a:r>
          </a:p>
          <a:p>
            <a:pPr algn="just"/>
            <a:r>
              <a:rPr lang="en-US" sz="1800" b="0" i="0" u="none" strike="noStrike" baseline="0" dirty="0">
                <a:solidFill>
                  <a:schemeClr val="bg1"/>
                </a:solidFill>
                <a:latin typeface="Times-Roman"/>
              </a:rPr>
              <a:t>Both supervised and unsupervised methods have been proposed for credit card fraud detection</a:t>
            </a:r>
            <a:r>
              <a:rPr lang="en-US" dirty="0">
                <a:solidFill>
                  <a:schemeClr val="bg1"/>
                </a:solidFill>
                <a:latin typeface="Times-Roman"/>
              </a:rPr>
              <a:t> </a:t>
            </a:r>
            <a:r>
              <a:rPr lang="en-US" sz="1800" b="0" i="0" u="none" strike="noStrike" baseline="0" dirty="0">
                <a:solidFill>
                  <a:schemeClr val="bg1"/>
                </a:solidFill>
                <a:latin typeface="Times-Roman"/>
              </a:rPr>
              <a:t>purposes.</a:t>
            </a:r>
          </a:p>
          <a:p>
            <a:pPr algn="just"/>
            <a:endParaRPr lang="en-US" sz="1800" b="0" i="1" u="none" strike="noStrike" baseline="0" dirty="0">
              <a:solidFill>
                <a:schemeClr val="bg1"/>
              </a:solidFill>
              <a:latin typeface="Times-Italic"/>
            </a:endParaRPr>
          </a:p>
          <a:p>
            <a:pPr marL="342900" indent="-342900" algn="just">
              <a:buAutoNum type="alphaUcPeriod" startAt="2"/>
            </a:pPr>
            <a:r>
              <a:rPr lang="en-US" sz="2000" b="0" i="1" u="none" strike="noStrike" baseline="0" dirty="0">
                <a:solidFill>
                  <a:schemeClr val="bg1"/>
                </a:solidFill>
                <a:latin typeface="Times-Italic"/>
              </a:rPr>
              <a:t>Performance Measure for Fraud Detection  :</a:t>
            </a:r>
          </a:p>
          <a:p>
            <a:pPr algn="just"/>
            <a:r>
              <a:rPr lang="en-US" sz="1800" b="0" i="0" u="none" strike="noStrike" baseline="0" dirty="0">
                <a:solidFill>
                  <a:schemeClr val="bg1"/>
                </a:solidFill>
                <a:latin typeface="Times-Roman"/>
              </a:rPr>
              <a:t>The typical performance measure for fraud-detection problems is the AUC . AUC can be estimated by means of the Mann–Whitney statistic and its value can be interpreted as the probability that a classifier ranks frauds higher than genuine transactions</a:t>
            </a:r>
          </a:p>
          <a:p>
            <a:pPr algn="just"/>
            <a:endParaRPr lang="fa-IR" sz="1800" b="0" i="1" u="none" strike="noStrike" baseline="0" dirty="0">
              <a:solidFill>
                <a:schemeClr val="bg1"/>
              </a:solidFill>
              <a:latin typeface="Times-Italic"/>
            </a:endParaRPr>
          </a:p>
          <a:p>
            <a:pPr marL="342900" indent="-342900" algn="just">
              <a:buAutoNum type="alphaUcPeriod" startAt="3"/>
            </a:pPr>
            <a:r>
              <a:rPr lang="en-US" sz="2000" b="0" i="1" u="none" strike="noStrike" baseline="0" dirty="0">
                <a:solidFill>
                  <a:schemeClr val="bg1"/>
                </a:solidFill>
                <a:latin typeface="Times-Italic"/>
              </a:rPr>
              <a:t>Major Challenges to be Addressed in a Real-World FDS :</a:t>
            </a:r>
          </a:p>
          <a:p>
            <a:pPr algn="just"/>
            <a:r>
              <a:rPr lang="en-US" sz="1800" b="0" i="0" u="none" strike="noStrike" baseline="0" dirty="0">
                <a:solidFill>
                  <a:schemeClr val="bg1"/>
                </a:solidFill>
                <a:latin typeface="Times-Roman"/>
              </a:rPr>
              <a:t>As anticipated in Section I, the major challenges to be addressed when designing an FDS include: 1) handling the class </a:t>
            </a:r>
            <a:r>
              <a:rPr lang="en-US" sz="1800" b="0" i="1" u="none" strike="noStrike" baseline="0" dirty="0">
                <a:solidFill>
                  <a:schemeClr val="bg1"/>
                </a:solidFill>
                <a:latin typeface="Times-Italic"/>
              </a:rPr>
              <a:t>imbalance</a:t>
            </a:r>
            <a:r>
              <a:rPr lang="en-US" sz="1800" b="0" i="0" u="none" strike="noStrike" baseline="0" dirty="0">
                <a:solidFill>
                  <a:schemeClr val="bg1"/>
                </a:solidFill>
                <a:latin typeface="Times-Roman"/>
              </a:rPr>
              <a:t>, since legitimate transactions far outnumber the fraudulent ones; 2) handling the </a:t>
            </a:r>
            <a:r>
              <a:rPr lang="en-US" sz="1800" b="0" i="1" u="none" strike="noStrike" baseline="0" dirty="0">
                <a:solidFill>
                  <a:schemeClr val="bg1"/>
                </a:solidFill>
                <a:latin typeface="Times-Italic"/>
              </a:rPr>
              <a:t>concept drift </a:t>
            </a:r>
            <a:r>
              <a:rPr lang="en-US" sz="1800" b="0" i="0" u="none" strike="noStrike" baseline="0" dirty="0">
                <a:solidFill>
                  <a:schemeClr val="bg1"/>
                </a:solidFill>
                <a:latin typeface="Times-Roman"/>
              </a:rPr>
              <a:t>since the statistical properties of both frauds and genuine transactions evolve with time; and 3) operating with a small number of recent supervised transactions, provided in the form of investigators’ feedback.</a:t>
            </a:r>
            <a:endParaRPr lang="en-US" sz="1800" b="0" i="1" u="none" strike="noStrike" baseline="0" dirty="0">
              <a:solidFill>
                <a:schemeClr val="bg1"/>
              </a:solidFill>
              <a:latin typeface="Times-Italic"/>
            </a:endParaRPr>
          </a:p>
          <a:p>
            <a:pPr algn="just"/>
            <a:endParaRPr lang="en-US" dirty="0">
              <a:solidFill>
                <a:schemeClr val="bg1"/>
              </a:solidFill>
            </a:endParaRPr>
          </a:p>
        </p:txBody>
      </p:sp>
      <p:sp>
        <p:nvSpPr>
          <p:cNvPr id="5" name="TextBox 4">
            <a:extLst>
              <a:ext uri="{FF2B5EF4-FFF2-40B4-BE49-F238E27FC236}">
                <a16:creationId xmlns:a16="http://schemas.microsoft.com/office/drawing/2014/main" id="{A07BDAD4-B86A-42BA-AAB3-130E6C241144}"/>
              </a:ext>
            </a:extLst>
          </p:cNvPr>
          <p:cNvSpPr txBox="1"/>
          <p:nvPr/>
        </p:nvSpPr>
        <p:spPr>
          <a:xfrm>
            <a:off x="337625" y="196948"/>
            <a:ext cx="3319975" cy="400110"/>
          </a:xfrm>
          <a:prstGeom prst="rect">
            <a:avLst/>
          </a:prstGeom>
          <a:noFill/>
        </p:spPr>
        <p:txBody>
          <a:bodyPr wrap="square" rtlCol="0">
            <a:spAutoFit/>
          </a:bodyPr>
          <a:lstStyle/>
          <a:p>
            <a:r>
              <a:rPr lang="en-US" sz="2000" b="1" i="0" u="none" strike="noStrike" baseline="0" dirty="0">
                <a:solidFill>
                  <a:schemeClr val="bg1"/>
                </a:solidFill>
                <a:latin typeface="Times-Roman"/>
              </a:rPr>
              <a:t>RELATED WORKS</a:t>
            </a:r>
            <a:endParaRPr lang="en-US" sz="2000" b="1" dirty="0">
              <a:solidFill>
                <a:schemeClr val="bg1"/>
              </a:solidFill>
            </a:endParaRPr>
          </a:p>
        </p:txBody>
      </p:sp>
    </p:spTree>
    <p:extLst>
      <p:ext uri="{BB962C8B-B14F-4D97-AF65-F5344CB8AC3E}">
        <p14:creationId xmlns:p14="http://schemas.microsoft.com/office/powerpoint/2010/main" val="164512015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59D5E46B-1721-4A8F-B5F6-D7E388692624}"/>
              </a:ext>
            </a:extLst>
          </p:cNvPr>
          <p:cNvGraphicFramePr/>
          <p:nvPr>
            <p:extLst>
              <p:ext uri="{D42A27DB-BD31-4B8C-83A1-F6EECF244321}">
                <p14:modId xmlns:p14="http://schemas.microsoft.com/office/powerpoint/2010/main" val="3417946001"/>
              </p:ext>
            </p:extLst>
          </p:nvPr>
        </p:nvGraphicFramePr>
        <p:xfrm>
          <a:off x="104727" y="1113557"/>
          <a:ext cx="791385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7F6EE026-E348-4995-A0FA-B48838E9E24D}"/>
              </a:ext>
            </a:extLst>
          </p:cNvPr>
          <p:cNvSpPr txBox="1"/>
          <p:nvPr/>
        </p:nvSpPr>
        <p:spPr>
          <a:xfrm>
            <a:off x="407963" y="154745"/>
            <a:ext cx="4628271" cy="400110"/>
          </a:xfrm>
          <a:prstGeom prst="rect">
            <a:avLst/>
          </a:prstGeom>
          <a:noFill/>
        </p:spPr>
        <p:txBody>
          <a:bodyPr wrap="square" rtlCol="0">
            <a:spAutoFit/>
          </a:bodyPr>
          <a:lstStyle/>
          <a:p>
            <a:r>
              <a:rPr lang="en-US" sz="2000" b="1" i="0" u="none" strike="noStrike" baseline="0" dirty="0">
                <a:solidFill>
                  <a:schemeClr val="bg1"/>
                </a:solidFill>
                <a:latin typeface="Times-Roman"/>
              </a:rPr>
              <a:t>PROPOSED LEARNING STRATEGY</a:t>
            </a:r>
            <a:endParaRPr lang="en-US" sz="2000" b="1" dirty="0">
              <a:solidFill>
                <a:schemeClr val="bg1"/>
              </a:solidFill>
            </a:endParaRPr>
          </a:p>
        </p:txBody>
      </p:sp>
    </p:spTree>
    <p:extLst>
      <p:ext uri="{BB962C8B-B14F-4D97-AF65-F5344CB8AC3E}">
        <p14:creationId xmlns:p14="http://schemas.microsoft.com/office/powerpoint/2010/main" val="536834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2247</TotalTime>
  <Words>1804</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Cambria Math</vt:lpstr>
      <vt:lpstr>IranNastaliq</vt:lpstr>
      <vt:lpstr>t1-gul-regular</vt:lpstr>
      <vt:lpstr>Times New Roman</vt:lpstr>
      <vt:lpstr>Times-Italic</vt:lpstr>
      <vt:lpstr>Times-Roman</vt:lpstr>
      <vt:lpstr>Tw Cen MT</vt:lpstr>
      <vt:lpstr>Circuit</vt:lpstr>
      <vt:lpstr>PowerPoint Presentation</vt:lpstr>
      <vt:lpstr>PowerPoint Presentation</vt:lpstr>
      <vt:lpstr>PowerPoint Presentation</vt:lpstr>
      <vt:lpstr>REAL-WORLD FDS</vt:lpstr>
      <vt:lpstr>PROBLEM FORMULATION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Havva</dc:creator>
  <cp:lastModifiedBy>Havva</cp:lastModifiedBy>
  <cp:revision>43</cp:revision>
  <dcterms:created xsi:type="dcterms:W3CDTF">2021-11-07T18:03:04Z</dcterms:created>
  <dcterms:modified xsi:type="dcterms:W3CDTF">2021-12-25T11:49:14Z</dcterms:modified>
</cp:coreProperties>
</file>