
<file path=[Content_Types].xml><?xml version="1.0" encoding="utf-8"?>
<Types xmlns="http://schemas.openxmlformats.org/package/2006/content-types">
  <Default Extension="fntdata" ContentType="application/x-fontdata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embeddedFontLst>
    <p:embeddedFont>
      <p:font typeface="Open Sans" panose="020B0600000101010101" charset="0"/>
      <p:regular r:id="rId28"/>
      <p:bold r:id="rId29"/>
      <p:italic r:id="rId30"/>
      <p:boldItalic r:id="rId31"/>
    </p:embeddedFont>
    <p:embeddedFont>
      <p:font typeface="PT Sans Narrow" panose="020B0600000101010101" charset="0"/>
      <p:regular r:id="rId32"/>
      <p:bold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8E4BE73-9999-4E91-8430-1C2BD705C373}">
  <a:tblStyle styleId="{88E4BE73-9999-4E91-8430-1C2BD705C37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78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512797ee37_0_2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512797ee37_0_2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1. Enhanced Image Generation: The diffusion model enables precise editing of generated images for visually appealing results.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2. Flexibility and Adaptability: Easy modification of prompts allows fine-grained control over image generation.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3. Coherence and Consistency: Cross attention maps ensure visual continuity and coherence between prompts and images.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4. Contextual Understanding: The model captures and leverages contextual information from prompts for contextually relevant images.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5. Seamless Integration: The approach seamlessly integrates textual prompts with image generation for a cohesive connection.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6. Creative Expression: The technique provides a unique and creative way to visually express the main character's attributes and story.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7. State-of-the-Art Performance: The paper introduces cutting-edge techniques for generating high-quality images aligned with prompts.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512797ee37_0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512797ee37_0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512797ee37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512797ee37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513c3a271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513c3a271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512797ee37_0_2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512797ee37_0_2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512797ee37_0_3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512797ee37_0_3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512797ee37_0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512797ee37_0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512797ee37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512797ee37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512797ee37_0_3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512797ee37_0_3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512797ee37_0_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512797ee37_0_3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512797ee37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512797ee37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512797ee37_0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512797ee37_0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512797ee37_0_3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512797ee37_0_3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512797ee37_0_3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512797ee37_0_3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512797ee37_0_3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512797ee37_0_3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512797ee37_0_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512797ee37_0_3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512797ee37_0_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512797ee37_0_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512797ee37_0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512797ee37_0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512797ee37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512797ee37_0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512797ee37_0_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512797ee37_0_2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512797ee37_0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512797ee37_0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512797ee37_0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512797ee37_0_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512797ee37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512797ee37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512797ee37_0_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512797ee37_0_2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416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English Novel Summarization and Visualizations</a:t>
            </a:r>
            <a:endParaRPr sz="416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ko" sz="2000" b="1">
                <a:latin typeface="Times New Roman"/>
                <a:ea typeface="Times New Roman"/>
                <a:cs typeface="Times New Roman"/>
                <a:sym typeface="Times New Roman"/>
              </a:rPr>
              <a:t>App-solutely Mobile</a:t>
            </a:r>
            <a:endParaRPr sz="20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ko" sz="2000">
                <a:latin typeface="Times New Roman"/>
                <a:ea typeface="Times New Roman"/>
                <a:cs typeface="Times New Roman"/>
                <a:sym typeface="Times New Roman"/>
              </a:rPr>
              <a:t>Fatemeh Pesaran Zadeh, Sehee Kim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Main Character Visualization 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" name="Google Shape;129;p22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Char char="●"/>
            </a:pPr>
            <a:r>
              <a:rPr lang="ko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Used “prompt to prompt image editing with cross attention map” paper approach:</a:t>
            </a:r>
            <a:endParaRPr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/>
              <a:buChar char="○"/>
            </a:pPr>
            <a:r>
              <a:rPr lang="ko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Enhanced Image Generation: The diffusion model enables precise editing of generated images for visually appealing results.</a:t>
            </a:r>
            <a:endParaRPr sz="1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/>
              <a:buChar char="○"/>
            </a:pPr>
            <a:r>
              <a:rPr lang="ko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Flexibility and Adaptability: Easy modification of prompts allows fine-grained control over image generation.</a:t>
            </a:r>
            <a:endParaRPr sz="1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/>
              <a:buChar char="○"/>
            </a:pPr>
            <a:r>
              <a:rPr lang="ko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Coherence and Consistency: Cross attention maps ensure visual continuity and coherence between prompts and images.</a:t>
            </a:r>
            <a:endParaRPr sz="1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/>
              <a:buChar char="○"/>
            </a:pPr>
            <a:r>
              <a:rPr lang="ko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Seamless Integration: The approach seamlessly integrates textual prompts with image generation for a cohesive connection.</a:t>
            </a:r>
            <a:endParaRPr sz="1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/>
              <a:buChar char="○"/>
            </a:pPr>
            <a:r>
              <a:rPr lang="ko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Creative Expression: The technique provides a unique and creative way to visually express the main character's attributes and story.</a:t>
            </a:r>
            <a:endParaRPr sz="1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Interface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p23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052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Char char="●"/>
            </a:pPr>
            <a:r>
              <a:rPr lang="ko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Information from question answering may not be totally accurate.</a:t>
            </a:r>
            <a:endParaRPr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Char char="●"/>
            </a:pPr>
            <a:r>
              <a:rPr lang="ko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Human involvement to complement information</a:t>
            </a:r>
            <a:endParaRPr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Char char="●"/>
            </a:pPr>
            <a:r>
              <a:rPr lang="ko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Receive caption and created image → Caption modification from user → Send modified caption back to cloud </a:t>
            </a:r>
            <a:endParaRPr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" name="Google Shape;136;p23"/>
          <p:cNvSpPr/>
          <p:nvPr/>
        </p:nvSpPr>
        <p:spPr>
          <a:xfrm>
            <a:off x="1969050" y="2770550"/>
            <a:ext cx="1335900" cy="20514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810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>
                <a:latin typeface="Times New Roman"/>
                <a:ea typeface="Times New Roman"/>
                <a:cs typeface="Times New Roman"/>
                <a:sym typeface="Times New Roman"/>
              </a:rPr>
              <a:t>Device</a:t>
            </a:r>
            <a:endParaRPr sz="20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7" name="Google Shape;137;p23"/>
          <p:cNvSpPr/>
          <p:nvPr/>
        </p:nvSpPr>
        <p:spPr>
          <a:xfrm>
            <a:off x="5587350" y="3186200"/>
            <a:ext cx="2040552" cy="1220076"/>
          </a:xfrm>
          <a:prstGeom prst="cloud">
            <a:avLst/>
          </a:prstGeom>
          <a:solidFill>
            <a:schemeClr val="lt1"/>
          </a:solidFill>
          <a:ln w="38100" cap="flat" cmpd="sng">
            <a:solidFill>
              <a:srgbClr val="C9DAF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>
                <a:latin typeface="Times New Roman"/>
                <a:ea typeface="Times New Roman"/>
                <a:cs typeface="Times New Roman"/>
                <a:sym typeface="Times New Roman"/>
              </a:rPr>
              <a:t>Cloud</a:t>
            </a:r>
            <a:endParaRPr sz="20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" name="Google Shape;138;p23"/>
          <p:cNvSpPr/>
          <p:nvPr/>
        </p:nvSpPr>
        <p:spPr>
          <a:xfrm rot="-959175">
            <a:off x="3550287" y="4010926"/>
            <a:ext cx="1791896" cy="14699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3"/>
          <p:cNvSpPr/>
          <p:nvPr/>
        </p:nvSpPr>
        <p:spPr>
          <a:xfrm rot="-9527294">
            <a:off x="3550252" y="3233050"/>
            <a:ext cx="1791795" cy="147024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3"/>
          <p:cNvSpPr txBox="1"/>
          <p:nvPr/>
        </p:nvSpPr>
        <p:spPr>
          <a:xfrm rot="1308479">
            <a:off x="3855612" y="3231549"/>
            <a:ext cx="2913616" cy="400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Times New Roman"/>
                <a:ea typeface="Times New Roman"/>
                <a:cs typeface="Times New Roman"/>
                <a:sym typeface="Times New Roman"/>
              </a:rPr>
              <a:t>Image, caption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" name="Google Shape;141;p23"/>
          <p:cNvSpPr txBox="1"/>
          <p:nvPr/>
        </p:nvSpPr>
        <p:spPr>
          <a:xfrm rot="-911116">
            <a:off x="3708236" y="3870506"/>
            <a:ext cx="2913633" cy="400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Times New Roman"/>
                <a:ea typeface="Times New Roman"/>
                <a:cs typeface="Times New Roman"/>
                <a:sym typeface="Times New Roman"/>
              </a:rPr>
              <a:t>Modified caption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>
            <a:spLocks noGrp="1"/>
          </p:cNvSpPr>
          <p:nvPr>
            <p:ph type="ctrTitle" idx="4294967295"/>
          </p:nvPr>
        </p:nvSpPr>
        <p:spPr>
          <a:xfrm>
            <a:off x="1003650" y="1818639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6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</a:t>
            </a:r>
            <a:endParaRPr sz="6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>
            <a:spLocks noGrp="1"/>
          </p:cNvSpPr>
          <p:nvPr>
            <p:ph type="title"/>
          </p:nvPr>
        </p:nvSpPr>
        <p:spPr>
          <a:xfrm>
            <a:off x="311700" y="20287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Visualization based on generated caption. 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2" name="Google Shape;152;p25"/>
          <p:cNvSpPr txBox="1"/>
          <p:nvPr/>
        </p:nvSpPr>
        <p:spPr>
          <a:xfrm>
            <a:off x="1194025" y="4300175"/>
            <a:ext cx="64377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 b="1">
                <a:latin typeface="Open Sans"/>
                <a:ea typeface="Open Sans"/>
                <a:cs typeface="Open Sans"/>
                <a:sym typeface="Open Sans"/>
              </a:rPr>
              <a:t>“Cinderella is Beautiful  Kind-hearted, gentle, and hardworking”</a:t>
            </a:r>
            <a:endParaRPr sz="1500" b="1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53" name="Google Shape;15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3700" y="981875"/>
            <a:ext cx="3270115" cy="323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5"/>
          <p:cNvSpPr/>
          <p:nvPr/>
        </p:nvSpPr>
        <p:spPr>
          <a:xfrm>
            <a:off x="1260825" y="4316875"/>
            <a:ext cx="6137100" cy="400800"/>
          </a:xfrm>
          <a:prstGeom prst="rect">
            <a:avLst/>
          </a:prstGeom>
          <a:noFill/>
          <a:ln w="2857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Interface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0" name="Google Shape;160;p2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42603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Char char="●"/>
            </a:pPr>
            <a:r>
              <a:rPr lang="ko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Designed for use in mobile device</a:t>
            </a:r>
            <a:endParaRPr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Char char="●"/>
            </a:pPr>
            <a:r>
              <a:rPr lang="ko" sz="1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Original Plan:</a:t>
            </a:r>
            <a:r>
              <a:rPr lang="ko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Connect to cloud and move data back and forth between cloud and device</a:t>
            </a:r>
            <a:endParaRPr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Char char="●"/>
            </a:pPr>
            <a:r>
              <a:rPr lang="ko" sz="1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Current implementation: </a:t>
            </a:r>
            <a:r>
              <a:rPr lang="ko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device only, video only design, not actual captions or image</a:t>
            </a:r>
            <a:endParaRPr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console_vid">
            <a:hlinkClick r:id="" action="ppaction://media"/>
            <a:extLst>
              <a:ext uri="{FF2B5EF4-FFF2-40B4-BE49-F238E27FC236}">
                <a16:creationId xmlns:a16="http://schemas.microsoft.com/office/drawing/2014/main" id="{83CE0824-77F8-4E82-A4A7-558123B7A209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6273392" y="118800"/>
            <a:ext cx="2233396" cy="4905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7033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Evaluation Results 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" name="Google Shape;167;p2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Char char="●"/>
            </a:pPr>
            <a:r>
              <a:rPr lang="ko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Since there is practically no way for quantitative evaluations on this topic, we had to use qualitative methods for evaluation.</a:t>
            </a:r>
            <a:endParaRPr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Char char="●"/>
            </a:pPr>
            <a:r>
              <a:rPr lang="ko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Extraction of physical description: </a:t>
            </a:r>
            <a:endParaRPr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492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Char char="○"/>
            </a:pPr>
            <a:r>
              <a:rPr lang="ko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Adequate</a:t>
            </a:r>
            <a:endParaRPr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492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Char char="○"/>
            </a:pPr>
            <a:r>
              <a:rPr lang="ko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Does not only extract the exact part</a:t>
            </a:r>
            <a:endParaRPr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Char char="●"/>
            </a:pPr>
            <a:r>
              <a:rPr lang="ko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Visualization:</a:t>
            </a:r>
            <a:endParaRPr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492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Char char="○"/>
            </a:pPr>
            <a:r>
              <a:rPr lang="ko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Captures the main character</a:t>
            </a:r>
            <a:endParaRPr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492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Char char="○"/>
            </a:pPr>
            <a:r>
              <a:rPr lang="ko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Low resolution images</a:t>
            </a:r>
            <a:endParaRPr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Challenges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3" name="Google Shape;173;p2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Char char="●"/>
            </a:pPr>
            <a:r>
              <a:rPr lang="ko" sz="1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 management</a:t>
            </a:r>
            <a:endParaRPr sz="19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492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Char char="○"/>
            </a:pPr>
            <a:r>
              <a:rPr lang="ko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spent a lot of time on several cases of trial and error</a:t>
            </a:r>
            <a:endParaRPr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492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Char char="○"/>
            </a:pPr>
            <a:r>
              <a:rPr lang="ko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Tried different methods such as various models and prompts</a:t>
            </a:r>
            <a:endParaRPr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Char char="●"/>
            </a:pPr>
            <a:r>
              <a:rPr lang="ko" sz="1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Changes in team members</a:t>
            </a:r>
            <a:endParaRPr sz="19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492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Char char="○"/>
            </a:pPr>
            <a:r>
              <a:rPr lang="ko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Decrease in team members during the progress of the project</a:t>
            </a:r>
            <a:endParaRPr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492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Char char="○"/>
            </a:pPr>
            <a:r>
              <a:rPr lang="ko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Difficult to divide the workload</a:t>
            </a:r>
            <a:endParaRPr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>
            <a:spLocks noGrp="1"/>
          </p:cNvSpPr>
          <p:nvPr>
            <p:ph type="ctrTitle" idx="4294967295"/>
          </p:nvPr>
        </p:nvSpPr>
        <p:spPr>
          <a:xfrm>
            <a:off x="1003650" y="1818639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6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sz="6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4" name="Google Shape;184;p30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Char char="●"/>
            </a:pPr>
            <a:r>
              <a:rPr lang="ko" sz="1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Goal: </a:t>
            </a:r>
            <a:r>
              <a:rPr lang="ko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Provide enhanced language learning experience</a:t>
            </a:r>
            <a:endParaRPr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Char char="●"/>
            </a:pPr>
            <a:r>
              <a:rPr lang="ko" sz="1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Tasks: </a:t>
            </a:r>
            <a:r>
              <a:rPr lang="ko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Named Entity Recognition, Text Summarization, and Image Generation</a:t>
            </a:r>
            <a:endParaRPr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Char char="●"/>
            </a:pPr>
            <a:r>
              <a:rPr lang="ko" sz="1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Console:</a:t>
            </a:r>
            <a:r>
              <a:rPr lang="ko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Improve accuracy </a:t>
            </a:r>
            <a:endParaRPr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Char char="●"/>
            </a:pPr>
            <a:r>
              <a:rPr lang="ko" sz="1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Limitations: </a:t>
            </a:r>
            <a:endParaRPr sz="19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492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Char char="○"/>
            </a:pPr>
            <a:r>
              <a:rPr lang="ko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 constraints</a:t>
            </a:r>
            <a:endParaRPr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lvl="2" indent="-3492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Char char="■"/>
            </a:pPr>
            <a:r>
              <a:rPr lang="ko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Generate only first caption, implement only the design of the console</a:t>
            </a:r>
            <a:endParaRPr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492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Char char="○"/>
            </a:pPr>
            <a:r>
              <a:rPr lang="ko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Diffusion model</a:t>
            </a:r>
            <a:endParaRPr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lvl="2" indent="-3492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Char char="■"/>
            </a:pPr>
            <a:r>
              <a:rPr lang="ko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 fine-tuned on images related to story illustrations</a:t>
            </a:r>
            <a:endParaRPr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Char char="●"/>
            </a:pPr>
            <a:r>
              <a:rPr lang="ko" sz="1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Future work</a:t>
            </a:r>
            <a:endParaRPr sz="19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492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Char char="○"/>
            </a:pPr>
            <a:r>
              <a:rPr lang="ko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Address limitations </a:t>
            </a:r>
            <a:endParaRPr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1"/>
          <p:cNvSpPr txBox="1">
            <a:spLocks noGrp="1"/>
          </p:cNvSpPr>
          <p:nvPr>
            <p:ph type="ctrTitle" idx="4294967295"/>
          </p:nvPr>
        </p:nvSpPr>
        <p:spPr>
          <a:xfrm>
            <a:off x="1003650" y="1818639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6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Management</a:t>
            </a:r>
            <a:endParaRPr sz="6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ko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ko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Methodology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ko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ko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ko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Management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Management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5" name="Google Shape;195;p32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Char char="●"/>
            </a:pPr>
            <a:r>
              <a:rPr lang="ko" sz="1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Scope of the project</a:t>
            </a:r>
            <a:endParaRPr sz="19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492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Char char="○"/>
            </a:pPr>
            <a:r>
              <a:rPr lang="ko" sz="1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Before midterm:</a:t>
            </a:r>
            <a:r>
              <a:rPr lang="ko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Focus on building an acceptable text summarization model for story summarization in order to create captions</a:t>
            </a:r>
            <a:endParaRPr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492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Char char="○"/>
            </a:pPr>
            <a:r>
              <a:rPr lang="ko" sz="1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Current: </a:t>
            </a:r>
            <a:r>
              <a:rPr lang="ko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Added user involvement to complement inaccuracies</a:t>
            </a:r>
            <a:endParaRPr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lvl="2" indent="-3492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Char char="■"/>
            </a:pPr>
            <a:r>
              <a:rPr lang="ko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main task is not text summarization</a:t>
            </a:r>
            <a:endParaRPr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Char char="●"/>
            </a:pPr>
            <a:r>
              <a:rPr lang="ko" sz="1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Roles and contributions: </a:t>
            </a:r>
            <a:r>
              <a:rPr lang="ko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 strictly separated</a:t>
            </a:r>
            <a:endParaRPr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96" name="Google Shape;196;p32"/>
          <p:cNvGraphicFramePr/>
          <p:nvPr/>
        </p:nvGraphicFramePr>
        <p:xfrm>
          <a:off x="867088" y="3383825"/>
          <a:ext cx="7965200" cy="1523910"/>
        </p:xfrm>
        <a:graphic>
          <a:graphicData uri="http://schemas.openxmlformats.org/drawingml/2006/table">
            <a:tbl>
              <a:tblPr>
                <a:noFill/>
                <a:tableStyleId>{88E4BE73-9999-4E91-8430-1C2BD705C373}</a:tableStyleId>
              </a:tblPr>
              <a:tblGrid>
                <a:gridCol w="1191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6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86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Up to Midterm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Up to Final 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Fatemeh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Idea, experimenting on image generation using summaries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Final model development(name entity recognition,extracting features, image generating), Paper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Sehee 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Idea, Text summarization experiment, Presentation 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Mobile console development, Presentation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Management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2" name="Google Shape;202;p33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Char char="●"/>
            </a:pPr>
            <a:r>
              <a:rPr lang="ko" sz="1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Timeline</a:t>
            </a:r>
            <a:endParaRPr sz="19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9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3" name="Google Shape;203;p33"/>
          <p:cNvSpPr/>
          <p:nvPr/>
        </p:nvSpPr>
        <p:spPr>
          <a:xfrm>
            <a:off x="870450" y="2004650"/>
            <a:ext cx="3582900" cy="1209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3"/>
          <p:cNvSpPr/>
          <p:nvPr/>
        </p:nvSpPr>
        <p:spPr>
          <a:xfrm>
            <a:off x="4453350" y="2004650"/>
            <a:ext cx="3582900" cy="1209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33"/>
          <p:cNvSpPr txBox="1"/>
          <p:nvPr/>
        </p:nvSpPr>
        <p:spPr>
          <a:xfrm>
            <a:off x="3958750" y="1725350"/>
            <a:ext cx="1011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latin typeface="Times New Roman"/>
                <a:ea typeface="Times New Roman"/>
                <a:cs typeface="Times New Roman"/>
                <a:sym typeface="Times New Roman"/>
              </a:rPr>
              <a:t>Midterm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6" name="Google Shape;206;p33"/>
          <p:cNvSpPr txBox="1"/>
          <p:nvPr/>
        </p:nvSpPr>
        <p:spPr>
          <a:xfrm>
            <a:off x="1220675" y="1725350"/>
            <a:ext cx="1880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latin typeface="Times New Roman"/>
                <a:ea typeface="Times New Roman"/>
                <a:cs typeface="Times New Roman"/>
                <a:sym typeface="Times New Roman"/>
              </a:rPr>
              <a:t>Text Summarization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7" name="Google Shape;207;p33"/>
          <p:cNvSpPr txBox="1"/>
          <p:nvPr/>
        </p:nvSpPr>
        <p:spPr>
          <a:xfrm>
            <a:off x="1220675" y="2004650"/>
            <a:ext cx="2254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latin typeface="Times New Roman"/>
                <a:ea typeface="Times New Roman"/>
                <a:cs typeface="Times New Roman"/>
                <a:sym typeface="Times New Roman"/>
              </a:rPr>
              <a:t>Visualization Experiments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08" name="Google Shape;208;p33"/>
          <p:cNvCxnSpPr/>
          <p:nvPr/>
        </p:nvCxnSpPr>
        <p:spPr>
          <a:xfrm>
            <a:off x="5244600" y="2125550"/>
            <a:ext cx="0" cy="3297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9" name="Google Shape;209;p33"/>
          <p:cNvSpPr txBox="1"/>
          <p:nvPr/>
        </p:nvSpPr>
        <p:spPr>
          <a:xfrm>
            <a:off x="4495800" y="2404850"/>
            <a:ext cx="1497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latin typeface="Times New Roman"/>
                <a:ea typeface="Times New Roman"/>
                <a:cs typeface="Times New Roman"/>
                <a:sym typeface="Times New Roman"/>
              </a:rPr>
              <a:t>Meeting with Professor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0" name="Google Shape;210;p33"/>
          <p:cNvSpPr txBox="1"/>
          <p:nvPr/>
        </p:nvSpPr>
        <p:spPr>
          <a:xfrm>
            <a:off x="5626350" y="1725350"/>
            <a:ext cx="1880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latin typeface="Times New Roman"/>
                <a:ea typeface="Times New Roman"/>
                <a:cs typeface="Times New Roman"/>
                <a:sym typeface="Times New Roman"/>
              </a:rPr>
              <a:t>Console Development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1" name="Google Shape;211;p33"/>
          <p:cNvSpPr txBox="1"/>
          <p:nvPr/>
        </p:nvSpPr>
        <p:spPr>
          <a:xfrm>
            <a:off x="5519450" y="2004650"/>
            <a:ext cx="219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latin typeface="Times New Roman"/>
                <a:ea typeface="Times New Roman"/>
                <a:cs typeface="Times New Roman"/>
                <a:sym typeface="Times New Roman"/>
              </a:rPr>
              <a:t>Final Model Development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2" name="Google Shape;212;p33"/>
          <p:cNvSpPr txBox="1"/>
          <p:nvPr/>
        </p:nvSpPr>
        <p:spPr>
          <a:xfrm>
            <a:off x="7639050" y="1725350"/>
            <a:ext cx="1011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latin typeface="Times New Roman"/>
                <a:ea typeface="Times New Roman"/>
                <a:cs typeface="Times New Roman"/>
                <a:sym typeface="Times New Roman"/>
              </a:rPr>
              <a:t>Final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Management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8" name="Google Shape;218;p3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Char char="●"/>
            </a:pPr>
            <a:r>
              <a:rPr lang="ko" sz="1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Timeline</a:t>
            </a:r>
            <a:endParaRPr sz="19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9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9" name="Google Shape;219;p34"/>
          <p:cNvSpPr/>
          <p:nvPr/>
        </p:nvSpPr>
        <p:spPr>
          <a:xfrm>
            <a:off x="870450" y="2004650"/>
            <a:ext cx="3582900" cy="1209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34"/>
          <p:cNvSpPr/>
          <p:nvPr/>
        </p:nvSpPr>
        <p:spPr>
          <a:xfrm>
            <a:off x="4453350" y="2004650"/>
            <a:ext cx="3582900" cy="1209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34"/>
          <p:cNvSpPr txBox="1"/>
          <p:nvPr/>
        </p:nvSpPr>
        <p:spPr>
          <a:xfrm>
            <a:off x="3958750" y="1725350"/>
            <a:ext cx="1011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latin typeface="Times New Roman"/>
                <a:ea typeface="Times New Roman"/>
                <a:cs typeface="Times New Roman"/>
                <a:sym typeface="Times New Roman"/>
              </a:rPr>
              <a:t>Midterm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2" name="Google Shape;222;p34"/>
          <p:cNvSpPr txBox="1"/>
          <p:nvPr/>
        </p:nvSpPr>
        <p:spPr>
          <a:xfrm>
            <a:off x="1220675" y="1725350"/>
            <a:ext cx="1880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latin typeface="Times New Roman"/>
                <a:ea typeface="Times New Roman"/>
                <a:cs typeface="Times New Roman"/>
                <a:sym typeface="Times New Roman"/>
              </a:rPr>
              <a:t>Text Summarization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3" name="Google Shape;223;p34"/>
          <p:cNvSpPr txBox="1"/>
          <p:nvPr/>
        </p:nvSpPr>
        <p:spPr>
          <a:xfrm>
            <a:off x="1220675" y="2004650"/>
            <a:ext cx="2254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latin typeface="Times New Roman"/>
                <a:ea typeface="Times New Roman"/>
                <a:cs typeface="Times New Roman"/>
                <a:sym typeface="Times New Roman"/>
              </a:rPr>
              <a:t>Visualization Experiments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24" name="Google Shape;224;p34"/>
          <p:cNvCxnSpPr/>
          <p:nvPr/>
        </p:nvCxnSpPr>
        <p:spPr>
          <a:xfrm>
            <a:off x="5244600" y="2125550"/>
            <a:ext cx="0" cy="3297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5" name="Google Shape;225;p34"/>
          <p:cNvSpPr txBox="1"/>
          <p:nvPr/>
        </p:nvSpPr>
        <p:spPr>
          <a:xfrm>
            <a:off x="4495800" y="2404850"/>
            <a:ext cx="1497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latin typeface="Times New Roman"/>
                <a:ea typeface="Times New Roman"/>
                <a:cs typeface="Times New Roman"/>
                <a:sym typeface="Times New Roman"/>
              </a:rPr>
              <a:t>Meeting with Professor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6" name="Google Shape;226;p34"/>
          <p:cNvSpPr txBox="1"/>
          <p:nvPr/>
        </p:nvSpPr>
        <p:spPr>
          <a:xfrm>
            <a:off x="5626350" y="1725350"/>
            <a:ext cx="1880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latin typeface="Times New Roman"/>
                <a:ea typeface="Times New Roman"/>
                <a:cs typeface="Times New Roman"/>
                <a:sym typeface="Times New Roman"/>
              </a:rPr>
              <a:t>Console Development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7" name="Google Shape;227;p34"/>
          <p:cNvSpPr txBox="1"/>
          <p:nvPr/>
        </p:nvSpPr>
        <p:spPr>
          <a:xfrm>
            <a:off x="5519450" y="2004650"/>
            <a:ext cx="219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latin typeface="Times New Roman"/>
                <a:ea typeface="Times New Roman"/>
                <a:cs typeface="Times New Roman"/>
                <a:sym typeface="Times New Roman"/>
              </a:rPr>
              <a:t>Final Model Development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8" name="Google Shape;228;p34"/>
          <p:cNvSpPr txBox="1"/>
          <p:nvPr/>
        </p:nvSpPr>
        <p:spPr>
          <a:xfrm>
            <a:off x="7639050" y="1725350"/>
            <a:ext cx="1011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latin typeface="Times New Roman"/>
                <a:ea typeface="Times New Roman"/>
                <a:cs typeface="Times New Roman"/>
                <a:sym typeface="Times New Roman"/>
              </a:rPr>
              <a:t>Final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Management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4" name="Google Shape;234;p3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Char char="●"/>
            </a:pPr>
            <a:r>
              <a:rPr lang="ko" sz="1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 usage stats: </a:t>
            </a:r>
            <a:r>
              <a:rPr lang="ko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Contributions to main</a:t>
            </a:r>
            <a:endParaRPr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35" name="Google Shape;23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1575" y="1699850"/>
            <a:ext cx="5622595" cy="330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Lessons and Reflections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1" name="Google Shape;241;p3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Char char="●"/>
            </a:pPr>
            <a:r>
              <a:rPr lang="ko" sz="1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 Management</a:t>
            </a:r>
            <a:endParaRPr sz="19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492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Char char="○"/>
            </a:pPr>
            <a:r>
              <a:rPr lang="ko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focused too much on experimentation and spent too much time on this part</a:t>
            </a:r>
            <a:endParaRPr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492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Char char="○"/>
            </a:pPr>
            <a:r>
              <a:rPr lang="ko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Needed firmer restrictions on designated schedules</a:t>
            </a:r>
            <a:endParaRPr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Char char="●"/>
            </a:pPr>
            <a:r>
              <a:rPr lang="ko" sz="1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Preparation for the unexpected</a:t>
            </a:r>
            <a:endParaRPr sz="19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492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Char char="○"/>
            </a:pPr>
            <a:r>
              <a:rPr lang="ko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Many unexpected events occurred that threw us off track </a:t>
            </a:r>
            <a:endParaRPr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7"/>
          <p:cNvSpPr txBox="1">
            <a:spLocks noGrp="1"/>
          </p:cNvSpPr>
          <p:nvPr>
            <p:ph type="ctrTitle" idx="4294967295"/>
          </p:nvPr>
        </p:nvSpPr>
        <p:spPr>
          <a:xfrm>
            <a:off x="1003650" y="1818639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5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 for Listening</a:t>
            </a:r>
            <a:endParaRPr sz="5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ctrTitle" idx="4294967295"/>
          </p:nvPr>
        </p:nvSpPr>
        <p:spPr>
          <a:xfrm>
            <a:off x="1003650" y="1818639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6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6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Motivation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Google Shape;84;p1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Char char="●"/>
            </a:pPr>
            <a:r>
              <a:rPr lang="ko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More people are studying foreign languages</a:t>
            </a:r>
            <a:endParaRPr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Char char="●"/>
            </a:pPr>
            <a:r>
              <a:rPr lang="ko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Studying foreign languages with visual aids are effective</a:t>
            </a:r>
            <a:endParaRPr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Char char="●"/>
            </a:pPr>
            <a:r>
              <a:rPr lang="ko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provide a way for visual aids to be more accessible</a:t>
            </a:r>
            <a:endParaRPr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/>
              <a:buChar char="○"/>
            </a:pPr>
            <a:r>
              <a:rPr lang="ko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Cost-effective </a:t>
            </a:r>
            <a:endParaRPr sz="1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/>
              <a:buChar char="○"/>
            </a:pPr>
            <a:r>
              <a:rPr lang="ko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Less time-consuming</a:t>
            </a:r>
            <a:endParaRPr sz="1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Idea &amp; Approach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Char char="●"/>
            </a:pPr>
            <a:r>
              <a:rPr lang="ko" sz="1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Idea: </a:t>
            </a:r>
            <a:r>
              <a:rPr lang="ko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Provide illustrations for English novels </a:t>
            </a:r>
            <a:endParaRPr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Char char="●"/>
            </a:pPr>
            <a:r>
              <a:rPr lang="ko" sz="1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Up to midterm presentation </a:t>
            </a:r>
            <a:endParaRPr sz="19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492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Char char="○"/>
            </a:pPr>
            <a:r>
              <a:rPr lang="ko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Stories → Text Summarization → Text-to-Image Generation → Illustrations</a:t>
            </a:r>
            <a:endParaRPr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Char char="●"/>
            </a:pPr>
            <a:r>
              <a:rPr lang="ko" sz="1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Current approach</a:t>
            </a:r>
            <a:endParaRPr sz="19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492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Char char="○"/>
            </a:pPr>
            <a:r>
              <a:rPr lang="ko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Focused on visualizing the main character</a:t>
            </a:r>
            <a:endParaRPr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lvl="2" indent="-3365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/>
              <a:buChar char="■"/>
            </a:pPr>
            <a:r>
              <a:rPr lang="ko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Main character’s appearance is a key factor when illustrating story</a:t>
            </a:r>
            <a:endParaRPr sz="1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lvl="2" indent="-3365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/>
              <a:buChar char="■"/>
            </a:pPr>
            <a:r>
              <a:rPr lang="ko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should not change during in between illustrations → Find all information and create it first</a:t>
            </a:r>
            <a:endParaRPr sz="1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p17"/>
          <p:cNvSpPr/>
          <p:nvPr/>
        </p:nvSpPr>
        <p:spPr>
          <a:xfrm>
            <a:off x="844200" y="3981150"/>
            <a:ext cx="1683000" cy="707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latin typeface="Times New Roman"/>
                <a:ea typeface="Times New Roman"/>
                <a:cs typeface="Times New Roman"/>
                <a:sym typeface="Times New Roman"/>
              </a:rPr>
              <a:t>Named Entity Recognition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p17"/>
          <p:cNvSpPr/>
          <p:nvPr/>
        </p:nvSpPr>
        <p:spPr>
          <a:xfrm>
            <a:off x="2931875" y="3981150"/>
            <a:ext cx="1683000" cy="707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latin typeface="Times New Roman"/>
                <a:ea typeface="Times New Roman"/>
                <a:cs typeface="Times New Roman"/>
                <a:sym typeface="Times New Roman"/>
              </a:rPr>
              <a:t>Named Character Detail Extraction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17"/>
          <p:cNvSpPr/>
          <p:nvPr/>
        </p:nvSpPr>
        <p:spPr>
          <a:xfrm>
            <a:off x="5019550" y="3981150"/>
            <a:ext cx="1683000" cy="707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latin typeface="Times New Roman"/>
                <a:ea typeface="Times New Roman"/>
                <a:cs typeface="Times New Roman"/>
                <a:sym typeface="Times New Roman"/>
              </a:rPr>
              <a:t>Main Character Visualization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17"/>
          <p:cNvSpPr/>
          <p:nvPr/>
        </p:nvSpPr>
        <p:spPr>
          <a:xfrm>
            <a:off x="2600800" y="4229700"/>
            <a:ext cx="244500" cy="210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7"/>
          <p:cNvSpPr/>
          <p:nvPr/>
        </p:nvSpPr>
        <p:spPr>
          <a:xfrm>
            <a:off x="7107225" y="3981150"/>
            <a:ext cx="1683000" cy="707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latin typeface="Times New Roman"/>
                <a:ea typeface="Times New Roman"/>
                <a:cs typeface="Times New Roman"/>
                <a:sym typeface="Times New Roman"/>
              </a:rPr>
              <a:t>User Interface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17"/>
          <p:cNvSpPr/>
          <p:nvPr/>
        </p:nvSpPr>
        <p:spPr>
          <a:xfrm>
            <a:off x="4721938" y="4229700"/>
            <a:ext cx="244500" cy="210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7"/>
          <p:cNvSpPr/>
          <p:nvPr/>
        </p:nvSpPr>
        <p:spPr>
          <a:xfrm>
            <a:off x="6782638" y="4229700"/>
            <a:ext cx="244500" cy="210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7"/>
          <p:cNvSpPr/>
          <p:nvPr/>
        </p:nvSpPr>
        <p:spPr>
          <a:xfrm>
            <a:off x="777250" y="3877350"/>
            <a:ext cx="3891600" cy="915000"/>
          </a:xfrm>
          <a:prstGeom prst="bracketPair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7"/>
          <p:cNvSpPr txBox="1"/>
          <p:nvPr/>
        </p:nvSpPr>
        <p:spPr>
          <a:xfrm>
            <a:off x="1127575" y="4593900"/>
            <a:ext cx="3071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latin typeface="Times New Roman"/>
                <a:ea typeface="Times New Roman"/>
                <a:cs typeface="Times New Roman"/>
                <a:sym typeface="Times New Roman"/>
              </a:rPr>
              <a:t>Character Description 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" name="Google Shape;100;p17"/>
          <p:cNvSpPr/>
          <p:nvPr/>
        </p:nvSpPr>
        <p:spPr>
          <a:xfrm flipH="1">
            <a:off x="6212050" y="4682925"/>
            <a:ext cx="1385700" cy="323100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Novelty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" name="Google Shape;106;p1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Char char="●"/>
            </a:pPr>
            <a:r>
              <a:rPr lang="ko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Addition of the user interface</a:t>
            </a:r>
            <a:endParaRPr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492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Char char="○"/>
            </a:pPr>
            <a:r>
              <a:rPr lang="ko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console is provided so that the user has a chance to modify the caption after it is provided</a:t>
            </a:r>
            <a:endParaRPr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492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Char char="○"/>
            </a:pPr>
            <a:r>
              <a:rPr lang="ko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Does not solely rely on the accuracy of the models</a:t>
            </a:r>
            <a:endParaRPr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492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Char char="○"/>
            </a:pPr>
            <a:r>
              <a:rPr lang="ko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Ensures that the captions and the illustrations stay true to the original text</a:t>
            </a:r>
            <a:endParaRPr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>
            <a:spLocks noGrp="1"/>
          </p:cNvSpPr>
          <p:nvPr>
            <p:ph type="ctrTitle" idx="4294967295"/>
          </p:nvPr>
        </p:nvSpPr>
        <p:spPr>
          <a:xfrm>
            <a:off x="1003650" y="1818639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6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Methodology</a:t>
            </a:r>
            <a:endParaRPr sz="6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294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Character Description - </a:t>
            </a:r>
            <a:r>
              <a:rPr lang="ko" sz="2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Named Entity Recognition</a:t>
            </a:r>
            <a:endParaRPr sz="2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" name="Google Shape;117;p20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Char char="●"/>
            </a:pPr>
            <a:r>
              <a:rPr lang="ko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 main character within story → Extract description of main character</a:t>
            </a:r>
            <a:endParaRPr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Char char="●"/>
            </a:pPr>
            <a:r>
              <a:rPr lang="ko" sz="1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Named Entity Recognition</a:t>
            </a:r>
            <a:endParaRPr sz="19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492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Char char="○"/>
            </a:pPr>
            <a:r>
              <a:rPr lang="ko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 main character</a:t>
            </a:r>
            <a:endParaRPr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492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Char char="○"/>
            </a:pPr>
            <a:r>
              <a:rPr lang="ko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Fine-tuned Bert model for Named Entity Recognition</a:t>
            </a:r>
            <a:endParaRPr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294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Character Description - </a:t>
            </a:r>
            <a:r>
              <a:rPr lang="ko" sz="234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Main Character Detail Extraction</a:t>
            </a:r>
            <a:endParaRPr sz="234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" name="Google Shape;123;p2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Char char="●"/>
            </a:pPr>
            <a:r>
              <a:rPr lang="ko" sz="1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 Anwering</a:t>
            </a:r>
            <a:endParaRPr sz="19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492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Char char="○"/>
            </a:pPr>
            <a:r>
              <a:rPr lang="ko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Extract details about the appearance of main character</a:t>
            </a:r>
            <a:endParaRPr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492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Char char="○"/>
            </a:pPr>
            <a:r>
              <a:rPr lang="ko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Questions:</a:t>
            </a:r>
            <a:endParaRPr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lvl="2" indent="-3365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/>
              <a:buChar char="■"/>
            </a:pPr>
            <a:r>
              <a:rPr lang="ko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"Can you describe the main character’s appearance?"</a:t>
            </a:r>
            <a:endParaRPr sz="1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lvl="2" indent="-3365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/>
              <a:buChar char="■"/>
            </a:pPr>
            <a:r>
              <a:rPr lang="ko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"Tell me about the main character’s physical features."</a:t>
            </a:r>
            <a:endParaRPr sz="1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lvl="2" indent="-3365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/>
              <a:buChar char="■"/>
            </a:pPr>
            <a:r>
              <a:rPr lang="ko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"What are the distinguishing characteristics of the main character?"’</a:t>
            </a:r>
            <a:endParaRPr sz="1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492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Char char="○"/>
            </a:pPr>
            <a:r>
              <a:rPr lang="ko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Prompts to guide the question-answering model → extract relevant information</a:t>
            </a:r>
            <a:endParaRPr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492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Char char="○"/>
            </a:pPr>
            <a:r>
              <a:rPr lang="ko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Gathered information → Concise sentence → Caption</a:t>
            </a:r>
            <a:endParaRPr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931</Words>
  <Application>Microsoft Office PowerPoint</Application>
  <PresentationFormat>화면 슬라이드 쇼(16:9)</PresentationFormat>
  <Paragraphs>157</Paragraphs>
  <Slides>25</Slides>
  <Notes>25</Notes>
  <HiddenSlides>0</HiddenSlides>
  <MMClips>1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0" baseType="lpstr">
      <vt:lpstr>Times New Roman</vt:lpstr>
      <vt:lpstr>Arial</vt:lpstr>
      <vt:lpstr>Open Sans</vt:lpstr>
      <vt:lpstr>PT Sans Narrow</vt:lpstr>
      <vt:lpstr>Tropic</vt:lpstr>
      <vt:lpstr>English Novel Summarization and Visualizations</vt:lpstr>
      <vt:lpstr>Contents</vt:lpstr>
      <vt:lpstr>Introduction</vt:lpstr>
      <vt:lpstr>Motivation</vt:lpstr>
      <vt:lpstr>Proposed Idea &amp; Approach</vt:lpstr>
      <vt:lpstr>Novelty</vt:lpstr>
      <vt:lpstr>Methodology</vt:lpstr>
      <vt:lpstr>Character Description - Named Entity Recognition</vt:lpstr>
      <vt:lpstr>Character Description - Main Character Detail Extraction</vt:lpstr>
      <vt:lpstr>Main Character Visualization </vt:lpstr>
      <vt:lpstr>User Interface</vt:lpstr>
      <vt:lpstr>Results</vt:lpstr>
      <vt:lpstr>Visualization based on generated caption. </vt:lpstr>
      <vt:lpstr>User Interface</vt:lpstr>
      <vt:lpstr>Evaluation Results </vt:lpstr>
      <vt:lpstr>Challenges</vt:lpstr>
      <vt:lpstr>Conclusion</vt:lpstr>
      <vt:lpstr>Conclusion</vt:lpstr>
      <vt:lpstr>Project Management</vt:lpstr>
      <vt:lpstr>Project Management</vt:lpstr>
      <vt:lpstr>Project Management</vt:lpstr>
      <vt:lpstr>Project Management</vt:lpstr>
      <vt:lpstr>Project Management</vt:lpstr>
      <vt:lpstr>Lessons and Reflections</vt:lpstr>
      <vt:lpstr>Thank You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English Novel Summarization and Visualizations</dc:title>
  <cp:lastModifiedBy>Sehee Kim</cp:lastModifiedBy>
  <cp:revision>1</cp:revision>
  <dcterms:modified xsi:type="dcterms:W3CDTF">2023-06-11T09:43:59Z</dcterms:modified>
</cp:coreProperties>
</file>