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w97NrozfBBTh0+JMwnKU1uTDY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85BB7-FE82-4BA8-8A26-F7E847458ED4}">
  <a:tblStyle styleId="{B2585BB7-FE82-4BA8-8A26-F7E847458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 we are absolutely-mobile team.</a:t>
            </a:r>
            <a:endParaRPr/>
          </a:p>
          <a:p>
            <a:pPr indent="0" lvl="0" marL="0" rtl="0" algn="l">
              <a:spcBef>
                <a:spcPts val="0"/>
              </a:spcBef>
              <a:spcAft>
                <a:spcPts val="0"/>
              </a:spcAft>
              <a:buNone/>
            </a:pPr>
            <a:r>
              <a:rPr lang="en-US"/>
              <a:t>The title of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65b9e32e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265b9e32e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Roboto"/>
                <a:ea typeface="Roboto"/>
                <a:cs typeface="Roboto"/>
                <a:sym typeface="Roboto"/>
              </a:rPr>
              <a:t>Now I will talk about the challenges in this area which directed us to want to explore more about this topic. </a:t>
            </a:r>
            <a:endParaRPr>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latin typeface="Roboto"/>
                <a:ea typeface="Roboto"/>
                <a:cs typeface="Roboto"/>
                <a:sym typeface="Roboto"/>
              </a:rPr>
              <a:t>Generating images based on summarization text can be a challenging task, and there are several potential challenges that can arise in this process. Some of the main challenges are:</a:t>
            </a:r>
            <a:endParaRPr>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AutoNum type="arabicPeriod"/>
            </a:pPr>
            <a:r>
              <a:rPr lang="en-US">
                <a:latin typeface="Roboto"/>
                <a:ea typeface="Roboto"/>
                <a:cs typeface="Roboto"/>
                <a:sym typeface="Roboto"/>
              </a:rPr>
              <a:t>Lack of detail: Summarized text often lacks the level of detail required to generate accurate and realistic images. This can result in images that are too generic or fail to capture the nuances of the original text.</a:t>
            </a:r>
            <a:endParaRPr>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US">
                <a:latin typeface="Roboto"/>
                <a:ea typeface="Roboto"/>
                <a:cs typeface="Roboto"/>
                <a:sym typeface="Roboto"/>
              </a:rPr>
              <a:t>Complexity: Some texts may be too complex to be easily converted into images. For example, scientific articles or technical documents may contain a lot of specialized terminology and mathematical equations that are difficult to visualize.</a:t>
            </a:r>
            <a:endParaRPr>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US">
                <a:latin typeface="Roboto"/>
                <a:ea typeface="Roboto"/>
                <a:cs typeface="Roboto"/>
                <a:sym typeface="Roboto"/>
              </a:rPr>
              <a:t>Limited training data: Generating high-quality images from text requires large amounts of training data. However, it can be challenging to find enough relevant data that accurately captures the full range of concepts and contexts that need to be represented.</a:t>
            </a:r>
            <a:endParaRPr/>
          </a:p>
        </p:txBody>
      </p:sp>
      <p:sp>
        <p:nvSpPr>
          <p:cNvPr id="201" name="Google Shape;201;g2265b9e32e4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65b9e32e4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obviously coming up with a solution for all challenges won’t be possible specially for the short amount of time that we have therefore, we decided to address two of main challenges through this semester. </a:t>
            </a:r>
            <a:endParaRPr/>
          </a:p>
        </p:txBody>
      </p:sp>
      <p:sp>
        <p:nvSpPr>
          <p:cNvPr id="209" name="Google Shape;209;g2265b9e32e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65b9e32e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265b9e32e4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oboto"/>
                <a:ea typeface="Roboto"/>
                <a:cs typeface="Roboto"/>
                <a:sym typeface="Roboto"/>
              </a:rPr>
              <a:t>One key solution to the lack of detail problem in generating images from summarized text is to break down the text into smaller chunks or segments and generate images for each segment. This can help to capture more detailed information about specific aspects of the text and reduce the risk of missing important details.</a:t>
            </a:r>
            <a:endParaRPr>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rgbClr val="444654"/>
              </a:highlight>
              <a:latin typeface="Roboto"/>
              <a:ea typeface="Roboto"/>
              <a:cs typeface="Roboto"/>
              <a:sym typeface="Roboto"/>
            </a:endParaRPr>
          </a:p>
        </p:txBody>
      </p:sp>
      <p:sp>
        <p:nvSpPr>
          <p:cNvPr id="218" name="Google Shape;218;g2265b9e32e4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65b9e32e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265b9e32e4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Roboto"/>
                <a:ea typeface="Roboto"/>
                <a:cs typeface="Roboto"/>
                <a:sym typeface="Roboto"/>
              </a:rPr>
              <a:t>One of key solution to the limited dataset problem is using zero-shot models.</a:t>
            </a:r>
            <a:endParaRPr>
              <a:latin typeface="Roboto"/>
              <a:ea typeface="Roboto"/>
              <a:cs typeface="Roboto"/>
              <a:sym typeface="Roboto"/>
            </a:endParaRPr>
          </a:p>
          <a:p>
            <a:pPr indent="0" lvl="0" marL="0" rtl="0" algn="l">
              <a:lnSpc>
                <a:spcPct val="115000"/>
              </a:lnSpc>
              <a:spcBef>
                <a:spcPts val="1500"/>
              </a:spcBef>
              <a:spcAft>
                <a:spcPts val="0"/>
              </a:spcAft>
              <a:buSzPts val="1100"/>
              <a:buNone/>
            </a:pPr>
            <a:r>
              <a:rPr lang="en-US">
                <a:latin typeface="Roboto"/>
                <a:ea typeface="Roboto"/>
                <a:cs typeface="Roboto"/>
                <a:sym typeface="Roboto"/>
              </a:rPr>
              <a:t>Zero-shot summarization models are useful for generating summaries in languages or domains where training data is limited or non-existent</a:t>
            </a:r>
            <a:endParaRPr>
              <a:latin typeface="Roboto"/>
              <a:ea typeface="Roboto"/>
              <a:cs typeface="Roboto"/>
              <a:sym typeface="Roboto"/>
            </a:endParaRPr>
          </a:p>
          <a:p>
            <a:pPr indent="0" lvl="0" marL="0" rtl="0" algn="l">
              <a:lnSpc>
                <a:spcPct val="115000"/>
              </a:lnSpc>
              <a:spcBef>
                <a:spcPts val="1500"/>
              </a:spcBef>
              <a:spcAft>
                <a:spcPts val="0"/>
              </a:spcAft>
              <a:buSzPts val="1100"/>
              <a:buNone/>
            </a:pPr>
            <a:r>
              <a:rPr lang="en-US">
                <a:latin typeface="Roboto"/>
                <a:ea typeface="Roboto"/>
                <a:cs typeface="Roboto"/>
                <a:sym typeface="Roboto"/>
              </a:rPr>
              <a:t>To make sure everybody is understanding what is zero-shot models I will </a:t>
            </a:r>
            <a:r>
              <a:rPr lang="en-US">
                <a:latin typeface="Roboto"/>
                <a:ea typeface="Roboto"/>
                <a:cs typeface="Roboto"/>
                <a:sym typeface="Roboto"/>
              </a:rPr>
              <a:t>briefly</a:t>
            </a:r>
            <a:r>
              <a:rPr lang="en-US">
                <a:latin typeface="Roboto"/>
                <a:ea typeface="Roboto"/>
                <a:cs typeface="Roboto"/>
                <a:sym typeface="Roboto"/>
              </a:rPr>
              <a:t> explain it to you guys.</a:t>
            </a:r>
            <a:endParaRPr>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latin typeface="Roboto"/>
                <a:ea typeface="Roboto"/>
                <a:cs typeface="Roboto"/>
                <a:sym typeface="Roboto"/>
              </a:rPr>
              <a:t>Zero-shot summarization models are a type of natural language processing (NLP) model that can generate summaries for text that they have not been explicitly trained on. This means that the model can summarize a piece of text in a language or domain that it has not been trained on, without requiring any additional training or fine-tuning.</a:t>
            </a:r>
            <a:endParaRPr>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latin typeface="Roboto"/>
                <a:ea typeface="Roboto"/>
                <a:cs typeface="Roboto"/>
                <a:sym typeface="Roboto"/>
              </a:rPr>
              <a:t>The term "zero-shot" refers to the fact that the model is able to generate summaries without any explicit training on the specific language or domain of the input text. Instead, zero-shot summarization models are pre-trained on a large corpus of text in multiple languages and domains, and they use this training to learn to summarize text in a generalized way.</a:t>
            </a:r>
            <a:endParaRPr>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latin typeface="Roboto"/>
                <a:ea typeface="Roboto"/>
                <a:cs typeface="Roboto"/>
                <a:sym typeface="Roboto"/>
              </a:rPr>
              <a:t>Zero-shot summarization models typically use a combination of encoder-decoder architectures and attention mechanisms to generate summaries. The encoder processes the input text and generates a representation of the text, which is then fed into the decoder to generate the summary.</a:t>
            </a:r>
            <a:endParaRPr>
              <a:latin typeface="Roboto"/>
              <a:ea typeface="Roboto"/>
              <a:cs typeface="Roboto"/>
              <a:sym typeface="Roboto"/>
            </a:endParaRPr>
          </a:p>
          <a:p>
            <a:pPr indent="0" lvl="0" marL="0" rtl="0" algn="l">
              <a:lnSpc>
                <a:spcPct val="115000"/>
              </a:lnSpc>
              <a:spcBef>
                <a:spcPts val="1500"/>
              </a:spcBef>
              <a:spcAft>
                <a:spcPts val="0"/>
              </a:spcAft>
              <a:buSzPts val="1100"/>
              <a:buNone/>
            </a:pPr>
            <a:r>
              <a:rPr lang="en-US">
                <a:latin typeface="Roboto"/>
                <a:ea typeface="Roboto"/>
                <a:cs typeface="Roboto"/>
                <a:sym typeface="Roboto"/>
              </a:rPr>
              <a:t>One popular example of a zero-shot summarization model is the T5 model (Text-to-Text Transfer Transformer), which was developed by Google AI Language. The T5 model is a large-scale language model that can perform a wide range of NLP tasks, including summarization, translation, and question answering, among others.</a:t>
            </a:r>
            <a:endParaRPr>
              <a:latin typeface="Roboto"/>
              <a:ea typeface="Roboto"/>
              <a:cs typeface="Roboto"/>
              <a:sym typeface="Roboto"/>
            </a:endParaRPr>
          </a:p>
          <a:p>
            <a:pPr indent="0" lvl="0" marL="0" rtl="0" algn="l">
              <a:lnSpc>
                <a:spcPct val="115000"/>
              </a:lnSpc>
              <a:spcBef>
                <a:spcPts val="1500"/>
              </a:spcBef>
              <a:spcAft>
                <a:spcPts val="0"/>
              </a:spcAft>
              <a:buSzPts val="1100"/>
              <a:buNone/>
            </a:pPr>
            <a:r>
              <a:rPr lang="en-US">
                <a:latin typeface="Roboto"/>
                <a:ea typeface="Roboto"/>
                <a:cs typeface="Roboto"/>
                <a:sym typeface="Roboto"/>
              </a:rPr>
              <a:t>or even we can use more recent models such as ChatGPT or GPT4 and compare the generated summary. </a:t>
            </a:r>
            <a:endParaRPr>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
        <p:nvSpPr>
          <p:cNvPr id="231" name="Google Shape;231;g2265b9e32e4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6758015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26758015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6758015a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26758015ae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An expected technical challenge is latency. </a:t>
            </a:r>
            <a:endParaRPr>
              <a:latin typeface="Arial"/>
              <a:ea typeface="Arial"/>
              <a:cs typeface="Arial"/>
              <a:sym typeface="Arial"/>
            </a:endParaRPr>
          </a:p>
          <a:p>
            <a:pPr indent="0" lvl="0" marL="0" rtl="0" algn="l">
              <a:lnSpc>
                <a:spcPct val="115000"/>
              </a:lnSpc>
              <a:spcBef>
                <a:spcPts val="0"/>
              </a:spcBef>
              <a:spcAft>
                <a:spcPts val="0"/>
              </a:spcAft>
              <a:buSzPts val="1100"/>
              <a:buNone/>
            </a:pPr>
            <a:r>
              <a:rPr lang="en-US">
                <a:latin typeface="Arial"/>
                <a:ea typeface="Arial"/>
                <a:cs typeface="Arial"/>
                <a:sym typeface="Arial"/>
              </a:rPr>
              <a:t>We expect that both the text summarization and text to image generation models would be fairly large, and therefore would need to run on a cloud.</a:t>
            </a:r>
            <a:endParaRPr>
              <a:latin typeface="Arial"/>
              <a:ea typeface="Arial"/>
              <a:cs typeface="Arial"/>
              <a:sym typeface="Arial"/>
            </a:endParaRPr>
          </a:p>
          <a:p>
            <a:pPr indent="0" lvl="0" marL="0" rtl="0" algn="l">
              <a:lnSpc>
                <a:spcPct val="115000"/>
              </a:lnSpc>
              <a:spcBef>
                <a:spcPts val="0"/>
              </a:spcBef>
              <a:spcAft>
                <a:spcPts val="0"/>
              </a:spcAft>
              <a:buSzPts val="1100"/>
              <a:buNone/>
            </a:pPr>
            <a:r>
              <a:rPr lang="en-US">
                <a:latin typeface="Arial"/>
                <a:ea typeface="Arial"/>
                <a:cs typeface="Arial"/>
                <a:sym typeface="Arial"/>
              </a:rPr>
              <a:t>In the case of text summarization, it would be necessary, as the model we expect to use, GPT-4, is currently only available as an online API.</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In this case, data would have to be sent back and forth between the mobile device and cloud, which would cause latency. This would be a disadvantage compared to </a:t>
            </a:r>
            <a:r>
              <a:rPr lang="en-US">
                <a:latin typeface="Arial"/>
                <a:ea typeface="Arial"/>
                <a:cs typeface="Arial"/>
                <a:sym typeface="Arial"/>
              </a:rPr>
              <a:t>models</a:t>
            </a:r>
            <a:r>
              <a:rPr lang="en-US">
                <a:latin typeface="Arial"/>
                <a:ea typeface="Arial"/>
                <a:cs typeface="Arial"/>
                <a:sym typeface="Arial"/>
              </a:rPr>
              <a:t> that could run locally.</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A possible solution to this would be have both or one of the models to be changed into models that can be run </a:t>
            </a:r>
            <a:r>
              <a:rPr lang="en-US">
                <a:latin typeface="Arial"/>
                <a:ea typeface="Arial"/>
                <a:cs typeface="Arial"/>
                <a:sym typeface="Arial"/>
              </a:rPr>
              <a:t>locally. However, this may cause the system to lose its strength on accuracy.</a:t>
            </a:r>
            <a:endParaRPr>
              <a:latin typeface="Arial"/>
              <a:ea typeface="Arial"/>
              <a:cs typeface="Arial"/>
              <a:sym typeface="Arial"/>
            </a:endParaRPr>
          </a:p>
        </p:txBody>
      </p:sp>
      <p:sp>
        <p:nvSpPr>
          <p:cNvPr id="250" name="Google Shape;250;g226758015ae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6758015ae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26758015a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6758015a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26758015ae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expect to use evaluation metrics for both text summarization and text to image generation to evaluate our system.</a:t>
            </a:r>
            <a:endParaRPr/>
          </a:p>
          <a:p>
            <a:pPr indent="0" lvl="0" marL="0" rtl="0" algn="l">
              <a:spcBef>
                <a:spcPts val="0"/>
              </a:spcBef>
              <a:spcAft>
                <a:spcPts val="0"/>
              </a:spcAft>
              <a:buNone/>
            </a:pPr>
            <a:r>
              <a:rPr lang="en-US"/>
              <a:t>For text summarization, we would use ROUGE-1, ROUGE-2, and ROUGE-L to evaluate our summarized text.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226758015ae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6758015a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26758015ae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text to image generation, we will use FID, or Frechet Inception Distance to evaluate the image created from the summarized text.</a:t>
            </a:r>
            <a:endParaRPr/>
          </a:p>
        </p:txBody>
      </p:sp>
      <p:sp>
        <p:nvSpPr>
          <p:cNvPr id="276" name="Google Shape;276;g226758015ae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f0a84fbd3_6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0f0a84fbd3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f0a84fbd3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0f0a84fbd3_6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expect to use evaluation metrics for both text summarization and text to image generation to evaluate our system.</a:t>
            </a:r>
            <a:endParaRPr/>
          </a:p>
          <a:p>
            <a:pPr indent="0" lvl="0" marL="0" rtl="0" algn="l">
              <a:spcBef>
                <a:spcPts val="0"/>
              </a:spcBef>
              <a:spcAft>
                <a:spcPts val="0"/>
              </a:spcAft>
              <a:buNone/>
            </a:pPr>
            <a:r>
              <a:rPr lang="en-US"/>
              <a:t>For text summarization, we would use ROUGE-1, ROUGE-2, and ROUGE-L to evaluate our summarized text.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g20f0a84fbd3_6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f0a84fbd3_6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0f0a84fbd3_6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expect to use evaluation metrics for both text summarization and text to image generation to evaluate our system.</a:t>
            </a:r>
            <a:endParaRPr/>
          </a:p>
          <a:p>
            <a:pPr indent="0" lvl="0" marL="0" rtl="0" algn="l">
              <a:spcBef>
                <a:spcPts val="0"/>
              </a:spcBef>
              <a:spcAft>
                <a:spcPts val="0"/>
              </a:spcAft>
              <a:buNone/>
            </a:pPr>
            <a:r>
              <a:rPr lang="en-US"/>
              <a:t>For text summarization, we would use ROUGE-1, ROUGE-2, and ROUGE-L to evaluate our summarized text.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g20f0a84fbd3_6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f0a84fbd3_6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0f0a84fbd3_6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f0a84fbd3_6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0f0a84fbd3_6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0f0a84fbd3_6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want to do is visualizing the text. Since </a:t>
            </a:r>
            <a:r>
              <a:rPr lang="en-US" sz="1000">
                <a:solidFill>
                  <a:srgbClr val="404040"/>
                </a:solidFill>
                <a:highlight>
                  <a:srgbClr val="FFFFFF"/>
                </a:highlight>
                <a:latin typeface="Malgun Gothic"/>
                <a:ea typeface="Malgun Gothic"/>
                <a:cs typeface="Malgun Gothic"/>
                <a:sym typeface="Malgun Gothic"/>
              </a:rPr>
              <a:t>Humans are more familiar with images than text</a:t>
            </a:r>
            <a:r>
              <a:rPr lang="en-US"/>
              <a:t>, showing the image which condenses the large amounts of information to user can help to understand the context in short time.</a:t>
            </a:r>
            <a:endParaRPr/>
          </a:p>
          <a:p>
            <a:pPr indent="0" lvl="0" marL="0" rtl="0" algn="l">
              <a:spcBef>
                <a:spcPts val="0"/>
              </a:spcBef>
              <a:spcAft>
                <a:spcPts val="0"/>
              </a:spcAft>
              <a:buNone/>
            </a:pPr>
            <a:r>
              <a:rPr lang="en-US"/>
              <a:t>It can be used at various domain including the education or social media domain. I will give you some examples at next slide.</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f062e7d7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0f062e7d7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several usage scenarios. First, it could be used for quick reviewing the articles, books and whatever have long context using mobile devices. Since most devices have small screen, it is not suitable to read long context. We need to scroll the screen to read it and sometime we get lost in long context. However, with the summarizing images, we can quick review the long context with well-organized images. It can help reader to understand the long context with condensed information.</a:t>
            </a:r>
            <a:endParaRPr/>
          </a:p>
        </p:txBody>
      </p:sp>
      <p:sp>
        <p:nvSpPr>
          <p:cNvPr id="121" name="Google Shape;121;g20f062e7d7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f062e7d7a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0f062e7d7a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Additionally, we can use it at the chat application like kakao or wechat.</a:t>
            </a:r>
            <a:endParaRPr/>
          </a:p>
          <a:p>
            <a:pPr indent="0" lvl="0" marL="0" rtl="0" algn="l">
              <a:spcBef>
                <a:spcPts val="0"/>
              </a:spcBef>
              <a:spcAft>
                <a:spcPts val="0"/>
              </a:spcAft>
              <a:buNone/>
            </a:pPr>
            <a:r>
              <a:rPr lang="en-US"/>
              <a:t>Let’s imagine our boss ask us some questions. Though we sent long text, however, he doesn’t have enough time to read carefully. With our application, some images and brief summary can help our boss to understand it in short time.</a:t>
            </a:r>
            <a:endParaRPr/>
          </a:p>
          <a:p>
            <a:pPr indent="0" lvl="0" marL="0" rtl="0" algn="l">
              <a:spcBef>
                <a:spcPts val="0"/>
              </a:spcBef>
              <a:spcAft>
                <a:spcPts val="0"/>
              </a:spcAft>
              <a:buNone/>
            </a:pPr>
            <a:r>
              <a:rPr lang="en-US"/>
              <a:t>We can imagine another example. I was invited at a chatting room or couldn’t follow up the chat for long time. There are thousands of messages, and we need to read all </a:t>
            </a:r>
            <a:r>
              <a:rPr lang="en-US"/>
              <a:t>messages. Our system can provide the brief images and summary for previous chat.</a:t>
            </a:r>
            <a:endParaRPr/>
          </a:p>
        </p:txBody>
      </p:sp>
      <p:sp>
        <p:nvSpPr>
          <p:cNvPr id="138" name="Google Shape;138;g20f062e7d7a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f062e7d7a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There are existing works to summarize the news article into image-based contents.</a:t>
            </a:r>
            <a:endParaRPr/>
          </a:p>
        </p:txBody>
      </p:sp>
      <p:sp>
        <p:nvSpPr>
          <p:cNvPr id="174" name="Google Shape;174;g20f062e7d7a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61eb59e5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261eb59e5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example, News2Image, which is studied by naver research team, returns the retrieved image based on the text. We will search more papers for baseline later. However, most of the existing paper are some problems to use the application in real time.</a:t>
            </a:r>
            <a:endParaRPr/>
          </a:p>
        </p:txBody>
      </p:sp>
      <p:sp>
        <p:nvSpPr>
          <p:cNvPr id="183" name="Google Shape;183;g2261eb59e5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65b9e32e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265b9e32e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841249" y="851338"/>
            <a:ext cx="10506600" cy="2967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a:latin typeface="Times New Roman"/>
                <a:ea typeface="Times New Roman"/>
                <a:cs typeface="Times New Roman"/>
                <a:sym typeface="Times New Roman"/>
              </a:rPr>
              <a:t>Image generation using text summarization</a:t>
            </a:r>
            <a:r>
              <a:rPr lang="en-US"/>
              <a:t> </a:t>
            </a:r>
            <a:endParaRPr/>
          </a:p>
        </p:txBody>
      </p:sp>
      <p:sp>
        <p:nvSpPr>
          <p:cNvPr id="91" name="Google Shape;91;p1"/>
          <p:cNvSpPr txBox="1"/>
          <p:nvPr>
            <p:ph idx="1" type="subTitle"/>
          </p:nvPr>
        </p:nvSpPr>
        <p:spPr>
          <a:xfrm>
            <a:off x="7400924" y="4619624"/>
            <a:ext cx="3946779" cy="170576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r">
              <a:lnSpc>
                <a:spcPct val="90000"/>
              </a:lnSpc>
              <a:spcBef>
                <a:spcPts val="0"/>
              </a:spcBef>
              <a:spcAft>
                <a:spcPts val="0"/>
              </a:spcAft>
              <a:buClr>
                <a:schemeClr val="dk1"/>
              </a:buClr>
              <a:buSzPct val="100000"/>
              <a:buNone/>
            </a:pPr>
            <a:r>
              <a:rPr lang="en-US" sz="2000">
                <a:latin typeface="Times New Roman"/>
                <a:ea typeface="Times New Roman"/>
                <a:cs typeface="Times New Roman"/>
                <a:sym typeface="Times New Roman"/>
              </a:rPr>
              <a:t>2023.03.27</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Clr>
                <a:schemeClr val="dk1"/>
              </a:buClr>
              <a:buSzPct val="100000"/>
              <a:buNone/>
            </a:pPr>
            <a:r>
              <a:rPr lang="en-US" sz="2000">
                <a:latin typeface="Times New Roman"/>
                <a:ea typeface="Times New Roman"/>
                <a:cs typeface="Times New Roman"/>
                <a:sym typeface="Times New Roman"/>
              </a:rPr>
              <a:t>App-solutely Mobile</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ct val="100000"/>
              <a:buNone/>
            </a:pPr>
            <a:r>
              <a:rPr lang="en-US" sz="2000">
                <a:latin typeface="Times New Roman"/>
                <a:ea typeface="Times New Roman"/>
                <a:cs typeface="Times New Roman"/>
                <a:sym typeface="Times New Roman"/>
              </a:rPr>
              <a:t>Fatemeh Pesaran Zadeh</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ct val="100000"/>
              <a:buNone/>
            </a:pPr>
            <a:r>
              <a:rPr lang="en-US" sz="2000">
                <a:latin typeface="Times New Roman"/>
                <a:ea typeface="Times New Roman"/>
                <a:cs typeface="Times New Roman"/>
                <a:sym typeface="Times New Roman"/>
              </a:rPr>
              <a:t>Hyeondeok Jang</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ct val="100000"/>
              <a:buNone/>
            </a:pPr>
            <a:r>
              <a:rPr lang="en-US" sz="2000">
                <a:latin typeface="Times New Roman"/>
                <a:ea typeface="Times New Roman"/>
                <a:cs typeface="Times New Roman"/>
                <a:sym typeface="Times New Roman"/>
              </a:rPr>
              <a:t>Sehee Kim</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ct val="100000"/>
              <a:buNone/>
            </a:pPr>
            <a:r>
              <a:rPr lang="en-US" sz="2000">
                <a:latin typeface="Times New Roman"/>
                <a:ea typeface="Times New Roman"/>
                <a:cs typeface="Times New Roman"/>
                <a:sym typeface="Times New Roman"/>
              </a:rPr>
              <a:t>Keogh Patrick Ross</a:t>
            </a:r>
            <a:endParaRPr sz="2000">
              <a:latin typeface="Times New Roman"/>
              <a:ea typeface="Times New Roman"/>
              <a:cs typeface="Times New Roman"/>
              <a:sym typeface="Times New Roman"/>
            </a:endParaRPr>
          </a:p>
        </p:txBody>
      </p:sp>
      <p:sp>
        <p:nvSpPr>
          <p:cNvPr id="92" name="Google Shape;92;p1"/>
          <p:cNvSpPr/>
          <p:nvPr/>
        </p:nvSpPr>
        <p:spPr>
          <a:xfrm>
            <a:off x="841248" y="4331166"/>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1"/>
          <p:cNvSpPr/>
          <p:nvPr/>
        </p:nvSpPr>
        <p:spPr>
          <a:xfrm rot="5400000">
            <a:off x="9346882" y="2348839"/>
            <a:ext cx="54864" cy="39467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txBox="1"/>
          <p:nvPr/>
        </p:nvSpPr>
        <p:spPr>
          <a:xfrm>
            <a:off x="-596766" y="438912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265b9e32e4_0_7"/>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Generating images from summarized text could be a challenging task. Some of the main challenges are:</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Lack of details: Summarized text often lacks the level of detail required to generate accurate and realistic images. This can result in images that are too generic or fail to capture the main point of the original text.</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Complexity: Some text maybe too complex to be easily converted to images.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Limited training data: Generating high-quality images from text requires large amount of training data. However, it can be challenging to find enough data that captures the full range of concepts and context that need to be represented.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p:txBody>
      </p:sp>
      <p:sp>
        <p:nvSpPr>
          <p:cNvPr id="204" name="Google Shape;204;g2265b9e32e4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Problems </a:t>
            </a:r>
            <a:endParaRPr b="1">
              <a:latin typeface="Times New Roman"/>
              <a:ea typeface="Times New Roman"/>
              <a:cs typeface="Times New Roman"/>
              <a:sym typeface="Times New Roman"/>
            </a:endParaRPr>
          </a:p>
        </p:txBody>
      </p:sp>
      <p:cxnSp>
        <p:nvCxnSpPr>
          <p:cNvPr id="205" name="Google Shape;205;g2265b9e32e4_0_7"/>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06" name="Google Shape;206;g2265b9e32e4_0_7"/>
          <p:cNvSpPr txBox="1"/>
          <p:nvPr/>
        </p:nvSpPr>
        <p:spPr>
          <a:xfrm>
            <a:off x="306400" y="6381675"/>
            <a:ext cx="10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g2265b9e32e4_0_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g2265b9e32e4_0_19"/>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The Key Solution</a:t>
            </a:r>
            <a:endParaRPr>
              <a:latin typeface="Times New Roman"/>
              <a:ea typeface="Times New Roman"/>
              <a:cs typeface="Times New Roman"/>
              <a:sym typeface="Times New Roman"/>
            </a:endParaRPr>
          </a:p>
        </p:txBody>
      </p:sp>
      <p:sp>
        <p:nvSpPr>
          <p:cNvPr id="213" name="Google Shape;213;g2265b9e32e4_0_19"/>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g2265b9e32e4_0_19"/>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265b9e32e4_0_26"/>
          <p:cNvSpPr txBox="1"/>
          <p:nvPr>
            <p:ph idx="1" type="body"/>
          </p:nvPr>
        </p:nvSpPr>
        <p:spPr>
          <a:xfrm>
            <a:off x="749275" y="1690825"/>
            <a:ext cx="5119800" cy="250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Solution to the </a:t>
            </a:r>
            <a:r>
              <a:rPr b="1" lang="en-US" sz="1800">
                <a:latin typeface="Times New Roman"/>
                <a:ea typeface="Times New Roman"/>
                <a:cs typeface="Times New Roman"/>
                <a:sym typeface="Times New Roman"/>
              </a:rPr>
              <a:t>lack of details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Breaking down the text into smaller chunks or segments and generate images for each segment. This can help to capture more detailed information about specific aspects of the text and reduce the risk of missing </a:t>
            </a:r>
            <a:r>
              <a:rPr lang="en-US" sz="1800">
                <a:latin typeface="Times New Roman"/>
                <a:ea typeface="Times New Roman"/>
                <a:cs typeface="Times New Roman"/>
                <a:sym typeface="Times New Roman"/>
              </a:rPr>
              <a:t>important details. </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p:txBody>
      </p:sp>
      <p:sp>
        <p:nvSpPr>
          <p:cNvPr id="221" name="Google Shape;221;g2265b9e32e4_0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The Key Solutions</a:t>
            </a:r>
            <a:r>
              <a:rPr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cxnSp>
        <p:nvCxnSpPr>
          <p:cNvPr id="222" name="Google Shape;222;g2265b9e32e4_0_26"/>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23" name="Google Shape;223;g2265b9e32e4_0_26"/>
          <p:cNvSpPr txBox="1"/>
          <p:nvPr/>
        </p:nvSpPr>
        <p:spPr>
          <a:xfrm>
            <a:off x="306400" y="6381675"/>
            <a:ext cx="10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4" name="Google Shape;224;g2265b9e32e4_0_26"/>
          <p:cNvPicPr preferRelativeResize="0"/>
          <p:nvPr/>
        </p:nvPicPr>
        <p:blipFill>
          <a:blip r:embed="rId3">
            <a:alphaModFix/>
          </a:blip>
          <a:stretch>
            <a:fillRect/>
          </a:stretch>
        </p:blipFill>
        <p:spPr>
          <a:xfrm>
            <a:off x="6428775" y="1871200"/>
            <a:ext cx="5414849" cy="3017900"/>
          </a:xfrm>
          <a:prstGeom prst="rect">
            <a:avLst/>
          </a:prstGeom>
          <a:noFill/>
          <a:ln>
            <a:noFill/>
          </a:ln>
        </p:spPr>
      </p:pic>
      <p:sp>
        <p:nvSpPr>
          <p:cNvPr id="225" name="Google Shape;225;g2265b9e32e4_0_26"/>
          <p:cNvSpPr/>
          <p:nvPr/>
        </p:nvSpPr>
        <p:spPr>
          <a:xfrm>
            <a:off x="6774025" y="2192700"/>
            <a:ext cx="1539600" cy="67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265b9e32e4_0_26"/>
          <p:cNvSpPr/>
          <p:nvPr/>
        </p:nvSpPr>
        <p:spPr>
          <a:xfrm>
            <a:off x="6774025" y="2998225"/>
            <a:ext cx="1539600" cy="67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265b9e32e4_0_26"/>
          <p:cNvSpPr/>
          <p:nvPr/>
        </p:nvSpPr>
        <p:spPr>
          <a:xfrm>
            <a:off x="6774025" y="3803750"/>
            <a:ext cx="1539600" cy="67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265b9e32e4_0_39"/>
          <p:cNvSpPr txBox="1"/>
          <p:nvPr>
            <p:ph idx="1" type="body"/>
          </p:nvPr>
        </p:nvSpPr>
        <p:spPr>
          <a:xfrm>
            <a:off x="749275" y="1690825"/>
            <a:ext cx="5119800" cy="250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Solution to the </a:t>
            </a:r>
            <a:r>
              <a:rPr b="1" lang="en-US" sz="1800">
                <a:latin typeface="Times New Roman"/>
                <a:ea typeface="Times New Roman"/>
                <a:cs typeface="Times New Roman"/>
                <a:sym typeface="Times New Roman"/>
              </a:rPr>
              <a:t>limited dataset:</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There are zero-shot NLP models that can be used that there won’t be a need of training or fine-tuning the model on a big dataset. One of commonly used zero-shot NLP model is T5. However, we could use recent models with the higher accuracy such as ChatGPT or GPT4.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p:txBody>
      </p:sp>
      <p:sp>
        <p:nvSpPr>
          <p:cNvPr id="234" name="Google Shape;234;g2265b9e32e4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The Key Solutions </a:t>
            </a:r>
            <a:endParaRPr b="1">
              <a:latin typeface="Times New Roman"/>
              <a:ea typeface="Times New Roman"/>
              <a:cs typeface="Times New Roman"/>
              <a:sym typeface="Times New Roman"/>
            </a:endParaRPr>
          </a:p>
        </p:txBody>
      </p:sp>
      <p:cxnSp>
        <p:nvCxnSpPr>
          <p:cNvPr id="235" name="Google Shape;235;g2265b9e32e4_0_39"/>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36" name="Google Shape;236;g2265b9e32e4_0_39"/>
          <p:cNvSpPr txBox="1"/>
          <p:nvPr/>
        </p:nvSpPr>
        <p:spPr>
          <a:xfrm>
            <a:off x="306400" y="6381675"/>
            <a:ext cx="10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7" name="Google Shape;237;g2265b9e32e4_0_39"/>
          <p:cNvPicPr preferRelativeResize="0"/>
          <p:nvPr/>
        </p:nvPicPr>
        <p:blipFill>
          <a:blip r:embed="rId3">
            <a:alphaModFix/>
          </a:blip>
          <a:stretch>
            <a:fillRect/>
          </a:stretch>
        </p:blipFill>
        <p:spPr>
          <a:xfrm>
            <a:off x="5990250" y="1548550"/>
            <a:ext cx="4721274" cy="4212575"/>
          </a:xfrm>
          <a:prstGeom prst="rect">
            <a:avLst/>
          </a:prstGeom>
          <a:noFill/>
          <a:ln>
            <a:noFill/>
          </a:ln>
        </p:spPr>
      </p:pic>
      <p:sp>
        <p:nvSpPr>
          <p:cNvPr id="238" name="Google Shape;238;g2265b9e32e4_0_39"/>
          <p:cNvSpPr txBox="1"/>
          <p:nvPr/>
        </p:nvSpPr>
        <p:spPr>
          <a:xfrm>
            <a:off x="6363475" y="5271775"/>
            <a:ext cx="417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highlight>
                  <a:schemeClr val="lt1"/>
                </a:highlight>
                <a:latin typeface="Times New Roman"/>
                <a:ea typeface="Times New Roman"/>
                <a:cs typeface="Times New Roman"/>
                <a:sym typeface="Times New Roman"/>
              </a:rPr>
              <a:t>The first dot is the amount of data Chat GPT 3 was trained on.The second is what chat GPT 4 is trained on.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g226758015ae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g226758015ae_0_0"/>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Expected Technical Challenges and Solutions</a:t>
            </a:r>
            <a:endParaRPr>
              <a:latin typeface="Times New Roman"/>
              <a:ea typeface="Times New Roman"/>
              <a:cs typeface="Times New Roman"/>
              <a:sym typeface="Times New Roman"/>
            </a:endParaRPr>
          </a:p>
        </p:txBody>
      </p:sp>
      <p:sp>
        <p:nvSpPr>
          <p:cNvPr id="245" name="Google Shape;245;g226758015ae_0_0"/>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6" name="Google Shape;246;g226758015ae_0_0"/>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26758015ae_0_25"/>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800">
                <a:latin typeface="Times New Roman"/>
                <a:ea typeface="Times New Roman"/>
                <a:cs typeface="Times New Roman"/>
                <a:sym typeface="Times New Roman"/>
              </a:rPr>
              <a:t>Technical Challenge: </a:t>
            </a:r>
            <a:r>
              <a:rPr lang="en-US" sz="1800">
                <a:latin typeface="Times New Roman"/>
                <a:ea typeface="Times New Roman"/>
                <a:cs typeface="Times New Roman"/>
                <a:sym typeface="Times New Roman"/>
              </a:rPr>
              <a:t>Latency</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Both Text Summarization and Text-to-Image Generation models would need to run on cloud</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Text Summarization especially: GPT-4</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Compared to models that can be completely run locally, latency is a possible technical challenge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800">
                <a:latin typeface="Times New Roman"/>
                <a:ea typeface="Times New Roman"/>
                <a:cs typeface="Times New Roman"/>
                <a:sym typeface="Times New Roman"/>
              </a:rPr>
              <a:t>Solutions</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Have both or one of the models be one that can be run locally</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Sacrifice accuracy</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p:txBody>
      </p:sp>
      <p:sp>
        <p:nvSpPr>
          <p:cNvPr id="253" name="Google Shape;253;g226758015ae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Expected Technical Challenges</a:t>
            </a:r>
            <a:r>
              <a:rPr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cxnSp>
        <p:nvCxnSpPr>
          <p:cNvPr id="254" name="Google Shape;254;g226758015ae_0_25"/>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55" name="Google Shape;255;g226758015ae_0_25"/>
          <p:cNvSpPr txBox="1"/>
          <p:nvPr/>
        </p:nvSpPr>
        <p:spPr>
          <a:xfrm>
            <a:off x="306400" y="6381675"/>
            <a:ext cx="10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g226758015ae_0_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g226758015ae_0_35"/>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Evaluation Strategy</a:t>
            </a:r>
            <a:endParaRPr>
              <a:latin typeface="Times New Roman"/>
              <a:ea typeface="Times New Roman"/>
              <a:cs typeface="Times New Roman"/>
              <a:sym typeface="Times New Roman"/>
            </a:endParaRPr>
          </a:p>
        </p:txBody>
      </p:sp>
      <p:sp>
        <p:nvSpPr>
          <p:cNvPr id="262" name="Google Shape;262;g226758015ae_0_35"/>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3" name="Google Shape;263;g226758015ae_0_35"/>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26758015ae_0_43"/>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Use evaluation metrics for both </a:t>
            </a:r>
            <a:r>
              <a:rPr b="1" lang="en-US" sz="1800">
                <a:latin typeface="Times New Roman"/>
                <a:ea typeface="Times New Roman"/>
                <a:cs typeface="Times New Roman"/>
                <a:sym typeface="Times New Roman"/>
              </a:rPr>
              <a:t>text summarization </a:t>
            </a:r>
            <a:r>
              <a:rPr lang="en-US" sz="1800">
                <a:latin typeface="Times New Roman"/>
                <a:ea typeface="Times New Roman"/>
                <a:cs typeface="Times New Roman"/>
                <a:sym typeface="Times New Roman"/>
              </a:rPr>
              <a:t>and </a:t>
            </a:r>
            <a:r>
              <a:rPr b="1" lang="en-US" sz="1800">
                <a:latin typeface="Times New Roman"/>
                <a:ea typeface="Times New Roman"/>
                <a:cs typeface="Times New Roman"/>
                <a:sym typeface="Times New Roman"/>
              </a:rPr>
              <a:t>text-to-image generation </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Text Summarization</a:t>
            </a:r>
            <a:endParaRPr b="1"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latin typeface="Times New Roman"/>
                <a:ea typeface="Times New Roman"/>
                <a:cs typeface="Times New Roman"/>
                <a:sym typeface="Times New Roman"/>
              </a:rPr>
              <a:t>ROUGE-1, ROUGE-2, ROUGE-L[1]</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ROUGE</a:t>
            </a:r>
            <a:r>
              <a:rPr lang="en-US" sz="1800">
                <a:latin typeface="Times New Roman"/>
                <a:ea typeface="Times New Roman"/>
                <a:cs typeface="Times New Roman"/>
                <a:sym typeface="Times New Roman"/>
              </a:rPr>
              <a:t> is a metric designed to evaluate text summarization by comparing to summarization created manually by people[2]</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ROUGE-1, ROUGE-2: </a:t>
            </a:r>
            <a:r>
              <a:rPr lang="en-US" sz="1800">
                <a:latin typeface="Times New Roman"/>
                <a:ea typeface="Times New Roman"/>
                <a:cs typeface="Times New Roman"/>
                <a:sym typeface="Times New Roman"/>
              </a:rPr>
              <a:t>Types of </a:t>
            </a:r>
            <a:r>
              <a:rPr b="1" lang="en-US" sz="1800">
                <a:latin typeface="Times New Roman"/>
                <a:ea typeface="Times New Roman"/>
                <a:cs typeface="Times New Roman"/>
                <a:sym typeface="Times New Roman"/>
              </a:rPr>
              <a:t>ROUGE-N. </a:t>
            </a:r>
            <a:r>
              <a:rPr lang="en-US" sz="1800">
                <a:latin typeface="Times New Roman"/>
                <a:ea typeface="Times New Roman"/>
                <a:cs typeface="Times New Roman"/>
                <a:sym typeface="Times New Roman"/>
              </a:rPr>
              <a:t>ROUGE-N uses n-grams for evaluation.</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ROUGE-L:</a:t>
            </a:r>
            <a:r>
              <a:rPr lang="en-US" sz="1800">
                <a:latin typeface="Times New Roman"/>
                <a:ea typeface="Times New Roman"/>
                <a:cs typeface="Times New Roman"/>
                <a:sym typeface="Times New Roman"/>
              </a:rPr>
              <a:t> Uses Longest Common Subsequence(LCS) for evaluation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270" name="Google Shape;270;g226758015ae_0_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 Strategy</a:t>
            </a:r>
            <a:endParaRPr b="1">
              <a:latin typeface="Times New Roman"/>
              <a:ea typeface="Times New Roman"/>
              <a:cs typeface="Times New Roman"/>
              <a:sym typeface="Times New Roman"/>
            </a:endParaRPr>
          </a:p>
        </p:txBody>
      </p:sp>
      <p:cxnSp>
        <p:nvCxnSpPr>
          <p:cNvPr id="271" name="Google Shape;271;g226758015ae_0_43"/>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72" name="Google Shape;272;g226758015ae_0_43"/>
          <p:cNvSpPr txBox="1"/>
          <p:nvPr/>
        </p:nvSpPr>
        <p:spPr>
          <a:xfrm>
            <a:off x="265000" y="6242400"/>
            <a:ext cx="1051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[1]https://paperswithcode.com/sota/text-summarization-on-gigaword</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[2]Lin, Chin-Yew. "Rouge: A package for automatic evaluation of summaries." Text summarization branches out. 2004.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26758015ae_0_55"/>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Use evaluation metrics for both </a:t>
            </a:r>
            <a:r>
              <a:rPr b="1" lang="en-US" sz="1800">
                <a:latin typeface="Times New Roman"/>
                <a:ea typeface="Times New Roman"/>
                <a:cs typeface="Times New Roman"/>
                <a:sym typeface="Times New Roman"/>
              </a:rPr>
              <a:t>text summarization </a:t>
            </a:r>
            <a:r>
              <a:rPr lang="en-US" sz="1800">
                <a:latin typeface="Times New Roman"/>
                <a:ea typeface="Times New Roman"/>
                <a:cs typeface="Times New Roman"/>
                <a:sym typeface="Times New Roman"/>
              </a:rPr>
              <a:t>and </a:t>
            </a:r>
            <a:r>
              <a:rPr b="1" lang="en-US" sz="1800">
                <a:latin typeface="Times New Roman"/>
                <a:ea typeface="Times New Roman"/>
                <a:cs typeface="Times New Roman"/>
                <a:sym typeface="Times New Roman"/>
              </a:rPr>
              <a:t>text-to-image generation </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800">
                <a:latin typeface="Times New Roman"/>
                <a:ea typeface="Times New Roman"/>
                <a:cs typeface="Times New Roman"/>
                <a:sym typeface="Times New Roman"/>
              </a:rPr>
              <a:t>2.     Text-to-Image Generation</a:t>
            </a:r>
            <a:endParaRPr b="1"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Frechet Inception Distance (FID)[1]</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FID</a:t>
            </a:r>
            <a:r>
              <a:rPr lang="en-US" sz="1800">
                <a:latin typeface="Times New Roman"/>
                <a:ea typeface="Times New Roman"/>
                <a:cs typeface="Times New Roman"/>
                <a:sym typeface="Times New Roman"/>
              </a:rPr>
              <a:t> is an improved version of Inception Distance[3]</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Compares generated images and real images to evaluate their likeness[2]</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279" name="Google Shape;279;g226758015ae_0_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 Strategy</a:t>
            </a:r>
            <a:endParaRPr b="1">
              <a:latin typeface="Times New Roman"/>
              <a:ea typeface="Times New Roman"/>
              <a:cs typeface="Times New Roman"/>
              <a:sym typeface="Times New Roman"/>
            </a:endParaRPr>
          </a:p>
        </p:txBody>
      </p:sp>
      <p:cxnSp>
        <p:nvCxnSpPr>
          <p:cNvPr id="280" name="Google Shape;280;g226758015ae_0_55"/>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281" name="Google Shape;281;g226758015ae_0_55"/>
          <p:cNvSpPr txBox="1"/>
          <p:nvPr/>
        </p:nvSpPr>
        <p:spPr>
          <a:xfrm>
            <a:off x="223600" y="5811300"/>
            <a:ext cx="1051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https://paperswithcode.com/sota/text-to-image-generation-on-coco</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[2]Yasunaga, Michihiro, et al. "Retrieval-Augmented Multimodal Language Modeling." arXiv preprint arXiv:2211.12561 (2022).</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[3]Heusel, Martin, et al. "Gans trained by a two time-scale update rule converge to a local nash equilibrium." Advances in neural information processing systems 30 (2017).</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g20f0a84fbd3_6_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g20f0a84fbd3_6_6"/>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Project Plan</a:t>
            </a:r>
            <a:endParaRPr>
              <a:latin typeface="Times New Roman"/>
              <a:ea typeface="Times New Roman"/>
              <a:cs typeface="Times New Roman"/>
              <a:sym typeface="Times New Roman"/>
            </a:endParaRPr>
          </a:p>
        </p:txBody>
      </p:sp>
      <p:sp>
        <p:nvSpPr>
          <p:cNvPr id="288" name="Google Shape;288;g20f0a84fbd3_6_6"/>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9" name="Google Shape;289;g20f0a84fbd3_6_6"/>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00" name="Google Shape;10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Introduction (Motivation &amp; Usage scenario)</a:t>
            </a:r>
            <a:endParaRPr>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Existing solution and problem</a:t>
            </a:r>
            <a:endParaRPr>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The key solution idea to tackle the problem</a:t>
            </a:r>
            <a:endParaRPr>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The proposed scheme</a:t>
            </a:r>
            <a:endParaRPr>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Project plan</a:t>
            </a:r>
            <a:endParaRPr>
              <a:latin typeface="Times New Roman"/>
              <a:ea typeface="Times New Roman"/>
              <a:cs typeface="Times New Roman"/>
              <a:sym typeface="Times New Roman"/>
            </a:endParaRPr>
          </a:p>
        </p:txBody>
      </p:sp>
      <p:cxnSp>
        <p:nvCxnSpPr>
          <p:cNvPr id="101" name="Google Shape;101;p2"/>
          <p:cNvCxnSpPr/>
          <p:nvPr/>
        </p:nvCxnSpPr>
        <p:spPr>
          <a:xfrm>
            <a:off x="838200" y="1423447"/>
            <a:ext cx="3846922" cy="0"/>
          </a:xfrm>
          <a:prstGeom prst="straightConnector1">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0f0a84fbd3_6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Project Plan</a:t>
            </a:r>
            <a:endParaRPr b="1">
              <a:latin typeface="Times New Roman"/>
              <a:ea typeface="Times New Roman"/>
              <a:cs typeface="Times New Roman"/>
              <a:sym typeface="Times New Roman"/>
            </a:endParaRPr>
          </a:p>
        </p:txBody>
      </p:sp>
      <p:cxnSp>
        <p:nvCxnSpPr>
          <p:cNvPr id="296" name="Google Shape;296;g20f0a84fbd3_6_19"/>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graphicFrame>
        <p:nvGraphicFramePr>
          <p:cNvPr id="297" name="Google Shape;297;g20f0a84fbd3_6_19"/>
          <p:cNvGraphicFramePr/>
          <p:nvPr/>
        </p:nvGraphicFramePr>
        <p:xfrm>
          <a:off x="400125" y="1580745"/>
          <a:ext cx="3000000" cy="3000000"/>
        </p:xfrm>
        <a:graphic>
          <a:graphicData uri="http://schemas.openxmlformats.org/drawingml/2006/table">
            <a:tbl>
              <a:tblPr>
                <a:noFill/>
                <a:tableStyleId>{B2585BB7-FE82-4BA8-8A26-F7E847458ED4}</a:tableStyleId>
              </a:tblPr>
              <a:tblGrid>
                <a:gridCol w="1898625"/>
                <a:gridCol w="1898625"/>
                <a:gridCol w="1898625"/>
                <a:gridCol w="1898625"/>
                <a:gridCol w="1898625"/>
                <a:gridCol w="1898625"/>
              </a:tblGrid>
              <a:tr h="713725">
                <a:tc>
                  <a:txBody>
                    <a:bodyPr/>
                    <a:lstStyle/>
                    <a:p>
                      <a:pPr indent="0" lvl="0" marL="0" rtl="0" algn="ctr">
                        <a:spcBef>
                          <a:spcPts val="0"/>
                        </a:spcBef>
                        <a:spcAft>
                          <a:spcPts val="0"/>
                        </a:spcAft>
                        <a:buNone/>
                      </a:pPr>
                      <a:r>
                        <a:rPr lang="en-US"/>
                        <a:t>Task</a:t>
                      </a:r>
                      <a:endParaRPr/>
                    </a:p>
                  </a:txBody>
                  <a:tcPr marT="91425" marB="91425" marR="91425" marL="91425" anchor="ctr"/>
                </a:tc>
                <a:tc>
                  <a:txBody>
                    <a:bodyPr/>
                    <a:lstStyle/>
                    <a:p>
                      <a:pPr indent="0" lvl="0" marL="0" rtl="0" algn="ctr">
                        <a:spcBef>
                          <a:spcPts val="0"/>
                        </a:spcBef>
                        <a:spcAft>
                          <a:spcPts val="0"/>
                        </a:spcAft>
                        <a:buNone/>
                      </a:pPr>
                      <a:r>
                        <a:rPr lang="en-US"/>
                        <a:t>Week 5</a:t>
                      </a:r>
                      <a:endParaRPr/>
                    </a:p>
                  </a:txBody>
                  <a:tcPr marT="91425" marB="91425" marR="91425" marL="91425" anchor="ctr"/>
                </a:tc>
                <a:tc>
                  <a:txBody>
                    <a:bodyPr/>
                    <a:lstStyle/>
                    <a:p>
                      <a:pPr indent="0" lvl="0" marL="0" rtl="0" algn="ctr">
                        <a:spcBef>
                          <a:spcPts val="0"/>
                        </a:spcBef>
                        <a:spcAft>
                          <a:spcPts val="0"/>
                        </a:spcAft>
                        <a:buNone/>
                      </a:pPr>
                      <a:r>
                        <a:rPr lang="en-US"/>
                        <a:t>Week 6</a:t>
                      </a:r>
                      <a:endParaRPr/>
                    </a:p>
                  </a:txBody>
                  <a:tcPr marT="91425" marB="91425" marR="91425" marL="91425" anchor="ctr"/>
                </a:tc>
                <a:tc>
                  <a:txBody>
                    <a:bodyPr/>
                    <a:lstStyle/>
                    <a:p>
                      <a:pPr indent="0" lvl="0" marL="0" rtl="0" algn="ctr">
                        <a:spcBef>
                          <a:spcPts val="0"/>
                        </a:spcBef>
                        <a:spcAft>
                          <a:spcPts val="0"/>
                        </a:spcAft>
                        <a:buNone/>
                      </a:pPr>
                      <a:r>
                        <a:rPr lang="en-US"/>
                        <a:t>Week 7</a:t>
                      </a:r>
                      <a:endParaRPr/>
                    </a:p>
                  </a:txBody>
                  <a:tcPr marT="91425" marB="91425" marR="91425" marL="91425" anchor="ctr"/>
                </a:tc>
                <a:tc>
                  <a:txBody>
                    <a:bodyPr/>
                    <a:lstStyle/>
                    <a:p>
                      <a:pPr indent="0" lvl="0" marL="0" rtl="0" algn="ctr">
                        <a:spcBef>
                          <a:spcPts val="0"/>
                        </a:spcBef>
                        <a:spcAft>
                          <a:spcPts val="0"/>
                        </a:spcAft>
                        <a:buNone/>
                      </a:pPr>
                      <a:r>
                        <a:rPr lang="en-US"/>
                        <a:t>Week 8</a:t>
                      </a:r>
                      <a:endParaRPr/>
                    </a:p>
                  </a:txBody>
                  <a:tcPr marT="91425" marB="91425" marR="91425" marL="91425" anchor="ctr"/>
                </a:tc>
                <a:tc>
                  <a:txBody>
                    <a:bodyPr/>
                    <a:lstStyle/>
                    <a:p>
                      <a:pPr indent="0" lvl="0" marL="0" rtl="0" algn="ctr">
                        <a:spcBef>
                          <a:spcPts val="0"/>
                        </a:spcBef>
                        <a:spcAft>
                          <a:spcPts val="0"/>
                        </a:spcAft>
                        <a:buNone/>
                      </a:pPr>
                      <a:r>
                        <a:rPr lang="en-US"/>
                        <a:t>Week 9</a:t>
                      </a:r>
                      <a:endParaRPr/>
                    </a:p>
                  </a:txBody>
                  <a:tcPr marT="91425" marB="91425" marR="91425" marL="91425" anchor="ctr"/>
                </a:tc>
              </a:tr>
              <a:tr h="713725">
                <a:tc>
                  <a:txBody>
                    <a:bodyPr/>
                    <a:lstStyle/>
                    <a:p>
                      <a:pPr indent="0" lvl="0" marL="0" rtl="0" algn="ctr">
                        <a:spcBef>
                          <a:spcPts val="0"/>
                        </a:spcBef>
                        <a:spcAft>
                          <a:spcPts val="0"/>
                        </a:spcAft>
                        <a:buNone/>
                      </a:pPr>
                      <a:r>
                        <a:rPr lang="en-US">
                          <a:solidFill>
                            <a:schemeClr val="dk1"/>
                          </a:solidFill>
                        </a:rPr>
                        <a:t>Initial presentation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FFE599"/>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713725">
                <a:tc>
                  <a:txBody>
                    <a:bodyPr/>
                    <a:lstStyle/>
                    <a:p>
                      <a:pPr indent="0" lvl="0" marL="0" rtl="0" algn="ctr">
                        <a:spcBef>
                          <a:spcPts val="0"/>
                        </a:spcBef>
                        <a:spcAft>
                          <a:spcPts val="0"/>
                        </a:spcAft>
                        <a:buNone/>
                      </a:pPr>
                      <a:r>
                        <a:rPr lang="en-US"/>
                        <a:t>Review </a:t>
                      </a:r>
                      <a:r>
                        <a:rPr lang="en-US"/>
                        <a:t>existing</a:t>
                      </a:r>
                      <a:r>
                        <a:rPr lang="en-US"/>
                        <a:t> l</a:t>
                      </a:r>
                      <a:r>
                        <a:rPr lang="en-US"/>
                        <a:t>iterature and finalise tasks</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8E7CC3"/>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713725">
                <a:tc>
                  <a:txBody>
                    <a:bodyPr/>
                    <a:lstStyle/>
                    <a:p>
                      <a:pPr indent="0" lvl="0" marL="0" rtl="0" algn="ctr">
                        <a:spcBef>
                          <a:spcPts val="0"/>
                        </a:spcBef>
                        <a:spcAft>
                          <a:spcPts val="0"/>
                        </a:spcAft>
                        <a:buNone/>
                      </a:pPr>
                      <a:r>
                        <a:rPr lang="en-US"/>
                        <a:t>Collect test data</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713725">
                <a:tc>
                  <a:txBody>
                    <a:bodyPr/>
                    <a:lstStyle/>
                    <a:p>
                      <a:pPr indent="0" lvl="0" marL="0" rtl="0" algn="ctr">
                        <a:spcBef>
                          <a:spcPts val="0"/>
                        </a:spcBef>
                        <a:spcAft>
                          <a:spcPts val="0"/>
                        </a:spcAft>
                        <a:buNone/>
                      </a:pPr>
                      <a:r>
                        <a:rPr lang="en-US"/>
                        <a:t>Text summarisation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38761D"/>
                    </a:solidFill>
                  </a:tcPr>
                </a:tc>
                <a:tc>
                  <a:txBody>
                    <a:bodyPr/>
                    <a:lstStyle/>
                    <a:p>
                      <a:pPr indent="0" lvl="0" marL="0" rtl="0" algn="ctr">
                        <a:spcBef>
                          <a:spcPts val="0"/>
                        </a:spcBef>
                        <a:spcAft>
                          <a:spcPts val="0"/>
                        </a:spcAft>
                        <a:buNone/>
                      </a:pPr>
                      <a:r>
                        <a:t/>
                      </a:r>
                      <a:endParaRPr/>
                    </a:p>
                  </a:txBody>
                  <a:tcPr marT="91425" marB="91425" marR="91425" marL="91425" anchor="ctr">
                    <a:solidFill>
                      <a:srgbClr val="38761D"/>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713725">
                <a:tc>
                  <a:txBody>
                    <a:bodyPr/>
                    <a:lstStyle/>
                    <a:p>
                      <a:pPr indent="0" lvl="0" marL="0" rtl="0" algn="ctr">
                        <a:spcBef>
                          <a:spcPts val="0"/>
                        </a:spcBef>
                        <a:spcAft>
                          <a:spcPts val="0"/>
                        </a:spcAft>
                        <a:buNone/>
                      </a:pPr>
                      <a:r>
                        <a:rPr lang="en-US"/>
                        <a:t>Text-to-image generation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A61C00"/>
                    </a:solidFill>
                  </a:tcPr>
                </a:tc>
                <a:tc>
                  <a:txBody>
                    <a:bodyPr/>
                    <a:lstStyle/>
                    <a:p>
                      <a:pPr indent="0" lvl="0" marL="0" rtl="0" algn="ctr">
                        <a:spcBef>
                          <a:spcPts val="0"/>
                        </a:spcBef>
                        <a:spcAft>
                          <a:spcPts val="0"/>
                        </a:spcAft>
                        <a:buNone/>
                      </a:pPr>
                      <a:r>
                        <a:t/>
                      </a:r>
                      <a:endParaRPr/>
                    </a:p>
                  </a:txBody>
                  <a:tcPr marT="91425" marB="91425" marR="91425" marL="91425" anchor="ctr">
                    <a:solidFill>
                      <a:srgbClr val="A61C00"/>
                    </a:solidFill>
                  </a:tcPr>
                </a:tc>
                <a:tc>
                  <a:txBody>
                    <a:bodyPr/>
                    <a:lstStyle/>
                    <a:p>
                      <a:pPr indent="0" lvl="0" marL="0" rtl="0" algn="ctr">
                        <a:spcBef>
                          <a:spcPts val="0"/>
                        </a:spcBef>
                        <a:spcAft>
                          <a:spcPts val="0"/>
                        </a:spcAft>
                        <a:buNone/>
                      </a:pPr>
                      <a:r>
                        <a:t/>
                      </a:r>
                      <a:endParaRPr/>
                    </a:p>
                  </a:txBody>
                  <a:tcPr marT="91425" marB="91425" marR="91425" marL="91425" anchor="ctr"/>
                </a:tc>
              </a:tr>
              <a:tr h="713725">
                <a:tc>
                  <a:txBody>
                    <a:bodyPr/>
                    <a:lstStyle/>
                    <a:p>
                      <a:pPr indent="0" lvl="0" marL="0" rtl="0" algn="ctr">
                        <a:spcBef>
                          <a:spcPts val="0"/>
                        </a:spcBef>
                        <a:spcAft>
                          <a:spcPts val="0"/>
                        </a:spcAft>
                        <a:buNone/>
                      </a:pPr>
                      <a:r>
                        <a:rPr lang="en-US"/>
                        <a:t>Analyse findings and success of work so far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45818E"/>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0f0a84fbd3_6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Project Plan</a:t>
            </a:r>
            <a:endParaRPr b="1">
              <a:latin typeface="Times New Roman"/>
              <a:ea typeface="Times New Roman"/>
              <a:cs typeface="Times New Roman"/>
              <a:sym typeface="Times New Roman"/>
            </a:endParaRPr>
          </a:p>
        </p:txBody>
      </p:sp>
      <p:cxnSp>
        <p:nvCxnSpPr>
          <p:cNvPr id="304" name="Google Shape;304;g20f0a84fbd3_6_28"/>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graphicFrame>
        <p:nvGraphicFramePr>
          <p:cNvPr id="305" name="Google Shape;305;g20f0a84fbd3_6_28"/>
          <p:cNvGraphicFramePr/>
          <p:nvPr/>
        </p:nvGraphicFramePr>
        <p:xfrm>
          <a:off x="838200" y="1690895"/>
          <a:ext cx="3000000" cy="3000000"/>
        </p:xfrm>
        <a:graphic>
          <a:graphicData uri="http://schemas.openxmlformats.org/drawingml/2006/table">
            <a:tbl>
              <a:tblPr>
                <a:noFill/>
                <a:tableStyleId>{B2585BB7-FE82-4BA8-8A26-F7E847458ED4}</a:tableStyleId>
              </a:tblPr>
              <a:tblGrid>
                <a:gridCol w="2646200"/>
                <a:gridCol w="1243625"/>
                <a:gridCol w="1243625"/>
                <a:gridCol w="1425550"/>
                <a:gridCol w="1425550"/>
                <a:gridCol w="1425550"/>
                <a:gridCol w="1425550"/>
              </a:tblGrid>
              <a:tr h="672100">
                <a:tc>
                  <a:txBody>
                    <a:bodyPr/>
                    <a:lstStyle/>
                    <a:p>
                      <a:pPr indent="0" lvl="0" marL="0" rtl="0" algn="ctr">
                        <a:spcBef>
                          <a:spcPts val="0"/>
                        </a:spcBef>
                        <a:spcAft>
                          <a:spcPts val="0"/>
                        </a:spcAft>
                        <a:buNone/>
                      </a:pPr>
                      <a:r>
                        <a:rPr lang="en-US"/>
                        <a:t>Task</a:t>
                      </a:r>
                      <a:endParaRPr/>
                    </a:p>
                  </a:txBody>
                  <a:tcPr marT="91425" marB="91425" marR="91425" marL="91425" anchor="ctr"/>
                </a:tc>
                <a:tc>
                  <a:txBody>
                    <a:bodyPr/>
                    <a:lstStyle/>
                    <a:p>
                      <a:pPr indent="0" lvl="0" marL="0" rtl="0" algn="ctr">
                        <a:spcBef>
                          <a:spcPts val="0"/>
                        </a:spcBef>
                        <a:spcAft>
                          <a:spcPts val="0"/>
                        </a:spcAft>
                        <a:buNone/>
                      </a:pPr>
                      <a:r>
                        <a:rPr lang="en-US"/>
                        <a:t>Week 10</a:t>
                      </a:r>
                      <a:endParaRPr/>
                    </a:p>
                  </a:txBody>
                  <a:tcPr marT="91425" marB="91425" marR="91425" marL="91425" anchor="ctr"/>
                </a:tc>
                <a:tc>
                  <a:txBody>
                    <a:bodyPr/>
                    <a:lstStyle/>
                    <a:p>
                      <a:pPr indent="0" lvl="0" marL="0" rtl="0" algn="ctr">
                        <a:spcBef>
                          <a:spcPts val="0"/>
                        </a:spcBef>
                        <a:spcAft>
                          <a:spcPts val="0"/>
                        </a:spcAft>
                        <a:buNone/>
                      </a:pPr>
                      <a:r>
                        <a:rPr lang="en-US"/>
                        <a:t>Week 11</a:t>
                      </a:r>
                      <a:endParaRPr/>
                    </a:p>
                  </a:txBody>
                  <a:tcPr marT="91425" marB="91425" marR="91425" marL="91425" anchor="ctr"/>
                </a:tc>
                <a:tc>
                  <a:txBody>
                    <a:bodyPr/>
                    <a:lstStyle/>
                    <a:p>
                      <a:pPr indent="0" lvl="0" marL="0" rtl="0" algn="ctr">
                        <a:spcBef>
                          <a:spcPts val="0"/>
                        </a:spcBef>
                        <a:spcAft>
                          <a:spcPts val="0"/>
                        </a:spcAft>
                        <a:buNone/>
                      </a:pPr>
                      <a:r>
                        <a:rPr lang="en-US"/>
                        <a:t>Week 12</a:t>
                      </a:r>
                      <a:endParaRPr/>
                    </a:p>
                  </a:txBody>
                  <a:tcPr marT="91425" marB="91425" marR="91425" marL="91425" anchor="ctr"/>
                </a:tc>
                <a:tc>
                  <a:txBody>
                    <a:bodyPr/>
                    <a:lstStyle/>
                    <a:p>
                      <a:pPr indent="0" lvl="0" marL="0" rtl="0" algn="ctr">
                        <a:spcBef>
                          <a:spcPts val="0"/>
                        </a:spcBef>
                        <a:spcAft>
                          <a:spcPts val="0"/>
                        </a:spcAft>
                        <a:buNone/>
                      </a:pPr>
                      <a:r>
                        <a:rPr lang="en-US"/>
                        <a:t>Week 13</a:t>
                      </a:r>
                      <a:endParaRPr/>
                    </a:p>
                  </a:txBody>
                  <a:tcPr marT="91425" marB="91425" marR="91425" marL="91425" anchor="ctr"/>
                </a:tc>
                <a:tc>
                  <a:txBody>
                    <a:bodyPr/>
                    <a:lstStyle/>
                    <a:p>
                      <a:pPr indent="0" lvl="0" marL="0" rtl="0" algn="ctr">
                        <a:spcBef>
                          <a:spcPts val="0"/>
                        </a:spcBef>
                        <a:spcAft>
                          <a:spcPts val="0"/>
                        </a:spcAft>
                        <a:buNone/>
                      </a:pPr>
                      <a:r>
                        <a:rPr lang="en-US"/>
                        <a:t>Week 14</a:t>
                      </a:r>
                      <a:endParaRPr/>
                    </a:p>
                  </a:txBody>
                  <a:tcPr marT="91425" marB="91425" marR="91425" marL="91425" anchor="ctr"/>
                </a:tc>
                <a:tc>
                  <a:txBody>
                    <a:bodyPr/>
                    <a:lstStyle/>
                    <a:p>
                      <a:pPr indent="0" lvl="0" marL="0" rtl="0" algn="ctr">
                        <a:spcBef>
                          <a:spcPts val="0"/>
                        </a:spcBef>
                        <a:spcAft>
                          <a:spcPts val="0"/>
                        </a:spcAft>
                        <a:buNone/>
                      </a:pPr>
                      <a:r>
                        <a:rPr lang="en-US"/>
                        <a:t>Week 15</a:t>
                      </a:r>
                      <a:endParaRPr/>
                    </a:p>
                  </a:txBody>
                  <a:tcPr marT="91425" marB="91425" marR="91425" marL="91425" anchor="ctr"/>
                </a:tc>
              </a:tr>
              <a:tr h="672100">
                <a:tc>
                  <a:txBody>
                    <a:bodyPr/>
                    <a:lstStyle/>
                    <a:p>
                      <a:pPr indent="0" lvl="0" marL="0" rtl="0" algn="ctr">
                        <a:spcBef>
                          <a:spcPts val="0"/>
                        </a:spcBef>
                        <a:spcAft>
                          <a:spcPts val="0"/>
                        </a:spcAft>
                        <a:buNone/>
                      </a:pPr>
                      <a:r>
                        <a:rPr lang="en-US"/>
                        <a:t>Midterm presentation</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72100">
                <a:tc>
                  <a:txBody>
                    <a:bodyPr/>
                    <a:lstStyle/>
                    <a:p>
                      <a:pPr indent="0" lvl="0" marL="0" rtl="0" algn="ctr">
                        <a:spcBef>
                          <a:spcPts val="0"/>
                        </a:spcBef>
                        <a:spcAft>
                          <a:spcPts val="0"/>
                        </a:spcAft>
                        <a:buNone/>
                      </a:pPr>
                      <a:r>
                        <a:rPr lang="en-US"/>
                        <a:t>Begin writing main body of the paper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6D9EEB"/>
                    </a:solidFill>
                  </a:tcPr>
                </a:tc>
                <a:tc>
                  <a:txBody>
                    <a:bodyPr/>
                    <a:lstStyle/>
                    <a:p>
                      <a:pPr indent="0" lvl="0" marL="0" rtl="0" algn="ctr">
                        <a:spcBef>
                          <a:spcPts val="0"/>
                        </a:spcBef>
                        <a:spcAft>
                          <a:spcPts val="0"/>
                        </a:spcAft>
                        <a:buNone/>
                      </a:pPr>
                      <a:r>
                        <a:t/>
                      </a:r>
                      <a:endParaRPr/>
                    </a:p>
                  </a:txBody>
                  <a:tcPr marT="91425" marB="91425" marR="91425" marL="91425" anchor="ctr">
                    <a:solidFill>
                      <a:srgbClr val="6D9EEB"/>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72100">
                <a:tc>
                  <a:txBody>
                    <a:bodyPr/>
                    <a:lstStyle/>
                    <a:p>
                      <a:pPr indent="0" lvl="0" marL="0" rtl="0" algn="ctr">
                        <a:spcBef>
                          <a:spcPts val="0"/>
                        </a:spcBef>
                        <a:spcAft>
                          <a:spcPts val="0"/>
                        </a:spcAft>
                        <a:buNone/>
                      </a:pPr>
                      <a:r>
                        <a:rPr lang="en-US"/>
                        <a:t>Write conclusion and suggest areas for future research</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CC4125"/>
                    </a:solidFil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823625">
                <a:tc>
                  <a:txBody>
                    <a:bodyPr/>
                    <a:lstStyle/>
                    <a:p>
                      <a:pPr indent="0" lvl="0" marL="0" rtl="0" algn="ctr">
                        <a:spcBef>
                          <a:spcPts val="0"/>
                        </a:spcBef>
                        <a:spcAft>
                          <a:spcPts val="0"/>
                        </a:spcAft>
                        <a:buNone/>
                      </a:pPr>
                      <a:r>
                        <a:rPr lang="en-US"/>
                        <a:t>Finalise the paper and proofread</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45818E"/>
                    </a:solidFill>
                  </a:tcPr>
                </a:tc>
                <a:tc>
                  <a:txBody>
                    <a:bodyPr/>
                    <a:lstStyle/>
                    <a:p>
                      <a:pPr indent="0" lvl="0" marL="0" rtl="0" algn="ctr">
                        <a:spcBef>
                          <a:spcPts val="0"/>
                        </a:spcBef>
                        <a:spcAft>
                          <a:spcPts val="0"/>
                        </a:spcAft>
                        <a:buNone/>
                      </a:pPr>
                      <a:r>
                        <a:t/>
                      </a:r>
                      <a:endParaRPr/>
                    </a:p>
                  </a:txBody>
                  <a:tcPr marT="91425" marB="91425" marR="91425" marL="91425" anchor="ctr"/>
                </a:tc>
              </a:tr>
              <a:tr h="672100">
                <a:tc>
                  <a:txBody>
                    <a:bodyPr/>
                    <a:lstStyle/>
                    <a:p>
                      <a:pPr indent="0" lvl="0" marL="0" rtl="0" algn="ctr">
                        <a:spcBef>
                          <a:spcPts val="0"/>
                        </a:spcBef>
                        <a:spcAft>
                          <a:spcPts val="0"/>
                        </a:spcAft>
                        <a:buNone/>
                      </a:pPr>
                      <a:r>
                        <a:rPr lang="en-US"/>
                        <a:t>Final presentation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solidFill>
                      <a:srgbClr val="A64D79"/>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g20f0a84fbd3_6_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g20f0a84fbd3_6_42"/>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5200">
                <a:latin typeface="Times New Roman"/>
                <a:ea typeface="Times New Roman"/>
                <a:cs typeface="Times New Roman"/>
                <a:sym typeface="Times New Roman"/>
              </a:rPr>
              <a:t>Final deliverable and success criteria</a:t>
            </a:r>
            <a:endParaRPr sz="4600">
              <a:latin typeface="Times New Roman"/>
              <a:ea typeface="Times New Roman"/>
              <a:cs typeface="Times New Roman"/>
              <a:sym typeface="Times New Roman"/>
            </a:endParaRPr>
          </a:p>
        </p:txBody>
      </p:sp>
      <p:sp>
        <p:nvSpPr>
          <p:cNvPr id="312" name="Google Shape;312;g20f0a84fbd3_6_42"/>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3" name="Google Shape;313;g20f0a84fbd3_6_42"/>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0f0a84fbd3_6_66"/>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paper should clearly and concisely state the research question being addressed</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paper should </a:t>
            </a:r>
            <a:r>
              <a:rPr lang="en-US" sz="1800">
                <a:latin typeface="Times New Roman"/>
                <a:ea typeface="Times New Roman"/>
                <a:cs typeface="Times New Roman"/>
                <a:sym typeface="Times New Roman"/>
              </a:rPr>
              <a:t>demonstrate</a:t>
            </a:r>
            <a:r>
              <a:rPr lang="en-US" sz="1800">
                <a:latin typeface="Times New Roman"/>
                <a:ea typeface="Times New Roman"/>
                <a:cs typeface="Times New Roman"/>
                <a:sym typeface="Times New Roman"/>
              </a:rPr>
              <a:t> how to effectively summarise pieces of text and generate images based on this summary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analysis of the data should be thorough and well-supported, and the conclusions drawn should be based on sound evidence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methodology used in the study should be well-designed and appropriate for addressing the research question, and the data collection and analysis methods should be rigorous and appropriate for the study</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a:t>
            </a:r>
            <a:r>
              <a:rPr lang="en-US" sz="1800">
                <a:latin typeface="Times New Roman"/>
                <a:ea typeface="Times New Roman"/>
                <a:cs typeface="Times New Roman"/>
                <a:sym typeface="Times New Roman"/>
              </a:rPr>
              <a:t>he paper should make an original contribution to the field, whether by presenting new findings or providing a novel perspective on existing research</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320" name="Google Shape;320;g20f0a84fbd3_6_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Final deliverable and success criteria</a:t>
            </a:r>
            <a:endParaRPr b="1">
              <a:latin typeface="Times New Roman"/>
              <a:ea typeface="Times New Roman"/>
              <a:cs typeface="Times New Roman"/>
              <a:sym typeface="Times New Roman"/>
            </a:endParaRPr>
          </a:p>
        </p:txBody>
      </p:sp>
      <p:cxnSp>
        <p:nvCxnSpPr>
          <p:cNvPr id="321" name="Google Shape;321;g20f0a84fbd3_6_66"/>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txBox="1"/>
          <p:nvPr>
            <p:ph type="title"/>
          </p:nvPr>
        </p:nvSpPr>
        <p:spPr>
          <a:xfrm>
            <a:off x="838199" y="1093788"/>
            <a:ext cx="10506455" cy="296720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8" name="Google Shape;108;p3"/>
          <p:cNvSpPr/>
          <p:nvPr/>
        </p:nvSpPr>
        <p:spPr>
          <a:xfrm>
            <a:off x="841248" y="4331166"/>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3"/>
          <p:cNvSpPr/>
          <p:nvPr/>
        </p:nvSpPr>
        <p:spPr>
          <a:xfrm rot="5400000">
            <a:off x="9346882" y="2348839"/>
            <a:ext cx="54864" cy="39467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Motivation</a:t>
            </a:r>
            <a:endParaRPr b="1">
              <a:latin typeface="Times New Roman"/>
              <a:ea typeface="Times New Roman"/>
              <a:cs typeface="Times New Roman"/>
              <a:sym typeface="Times New Roman"/>
            </a:endParaRPr>
          </a:p>
        </p:txBody>
      </p:sp>
      <p:cxnSp>
        <p:nvCxnSpPr>
          <p:cNvPr id="116" name="Google Shape;116;p4"/>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117" name="Google Shape;117;p4"/>
          <p:cNvSpPr txBox="1"/>
          <p:nvPr>
            <p:ph idx="1" type="body"/>
          </p:nvPr>
        </p:nvSpPr>
        <p:spPr>
          <a:xfrm>
            <a:off x="838200" y="1825625"/>
            <a:ext cx="10319400" cy="46674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1A1A1A"/>
              </a:buClr>
              <a:buSzPts val="2200"/>
              <a:buFont typeface="Times New Roman"/>
              <a:buChar char="●"/>
            </a:pPr>
            <a:r>
              <a:rPr lang="en-US" sz="2100">
                <a:solidFill>
                  <a:srgbClr val="1A1A1A"/>
                </a:solidFill>
                <a:highlight>
                  <a:schemeClr val="lt1"/>
                </a:highlight>
                <a:latin typeface="Times New Roman"/>
                <a:ea typeface="Times New Roman"/>
                <a:cs typeface="Times New Roman"/>
                <a:sym typeface="Times New Roman"/>
              </a:rPr>
              <a:t>Visualization of Text: Summarization of text can help condense large amounts of information into a concise form.</a:t>
            </a:r>
            <a:endParaRPr sz="2100">
              <a:solidFill>
                <a:srgbClr val="1A1A1A"/>
              </a:solidFill>
              <a:highlight>
                <a:schemeClr val="lt1"/>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100">
              <a:solidFill>
                <a:srgbClr val="1A1A1A"/>
              </a:solidFill>
              <a:highlight>
                <a:schemeClr val="lt1"/>
              </a:highlight>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rgbClr val="1A1A1A"/>
              </a:buClr>
              <a:buSzPts val="2100"/>
              <a:buFont typeface="Times New Roman"/>
              <a:buChar char="●"/>
            </a:pPr>
            <a:r>
              <a:rPr lang="en-US" sz="2100">
                <a:solidFill>
                  <a:srgbClr val="1A1A1A"/>
                </a:solidFill>
                <a:highlight>
                  <a:schemeClr val="lt1"/>
                </a:highlight>
                <a:latin typeface="Times New Roman"/>
                <a:ea typeface="Times New Roman"/>
                <a:cs typeface="Times New Roman"/>
                <a:sym typeface="Times New Roman"/>
              </a:rPr>
              <a:t>Educational Purposes: Generating images based on text summarization can be particularly useful in educational contexts.</a:t>
            </a:r>
            <a:endParaRPr sz="2100">
              <a:solidFill>
                <a:srgbClr val="1A1A1A"/>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100">
              <a:solidFill>
                <a:srgbClr val="1A1A1A"/>
              </a:solidFill>
              <a:highlight>
                <a:schemeClr val="lt1"/>
              </a:highlight>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rgbClr val="1A1A1A"/>
              </a:buClr>
              <a:buSzPts val="2100"/>
              <a:buFont typeface="Times New Roman"/>
              <a:buChar char="●"/>
            </a:pPr>
            <a:r>
              <a:rPr lang="en-US" sz="2100">
                <a:solidFill>
                  <a:srgbClr val="1A1A1A"/>
                </a:solidFill>
                <a:highlight>
                  <a:schemeClr val="lt1"/>
                </a:highlight>
                <a:latin typeface="Times New Roman"/>
                <a:ea typeface="Times New Roman"/>
                <a:cs typeface="Times New Roman"/>
                <a:sym typeface="Times New Roman"/>
              </a:rPr>
              <a:t>Social Media: Generating images based on text summarization can also be helpful in social media platforms, especially when the text limit is limited.</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0f062e7d7a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Usage Scenario</a:t>
            </a:r>
            <a:endParaRPr b="1">
              <a:latin typeface="Times New Roman"/>
              <a:ea typeface="Times New Roman"/>
              <a:cs typeface="Times New Roman"/>
              <a:sym typeface="Times New Roman"/>
            </a:endParaRPr>
          </a:p>
        </p:txBody>
      </p:sp>
      <p:cxnSp>
        <p:nvCxnSpPr>
          <p:cNvPr id="124" name="Google Shape;124;g20f062e7d7a_0_7"/>
          <p:cNvCxnSpPr/>
          <p:nvPr/>
        </p:nvCxnSpPr>
        <p:spPr>
          <a:xfrm>
            <a:off x="838200" y="1423447"/>
            <a:ext cx="4308000" cy="0"/>
          </a:xfrm>
          <a:prstGeom prst="straightConnector1">
            <a:avLst/>
          </a:prstGeom>
          <a:noFill/>
          <a:ln cap="flat" cmpd="sng" w="38100">
            <a:solidFill>
              <a:schemeClr val="accent2"/>
            </a:solidFill>
            <a:prstDash val="solid"/>
            <a:miter lim="800000"/>
            <a:headEnd len="sm" w="sm" type="none"/>
            <a:tailEnd len="sm" w="sm" type="none"/>
          </a:ln>
        </p:spPr>
      </p:cxnSp>
      <p:pic>
        <p:nvPicPr>
          <p:cNvPr id="125" name="Google Shape;125;g20f062e7d7a_0_7"/>
          <p:cNvPicPr preferRelativeResize="0"/>
          <p:nvPr/>
        </p:nvPicPr>
        <p:blipFill>
          <a:blip r:embed="rId3">
            <a:alphaModFix/>
          </a:blip>
          <a:stretch>
            <a:fillRect/>
          </a:stretch>
        </p:blipFill>
        <p:spPr>
          <a:xfrm>
            <a:off x="1028225" y="2191550"/>
            <a:ext cx="3478975" cy="2277000"/>
          </a:xfrm>
          <a:prstGeom prst="rect">
            <a:avLst/>
          </a:prstGeom>
          <a:noFill/>
          <a:ln>
            <a:noFill/>
          </a:ln>
        </p:spPr>
      </p:pic>
      <p:pic>
        <p:nvPicPr>
          <p:cNvPr id="126" name="Google Shape;126;g20f062e7d7a_0_7"/>
          <p:cNvPicPr preferRelativeResize="0"/>
          <p:nvPr/>
        </p:nvPicPr>
        <p:blipFill>
          <a:blip r:embed="rId4">
            <a:alphaModFix/>
          </a:blip>
          <a:stretch>
            <a:fillRect/>
          </a:stretch>
        </p:blipFill>
        <p:spPr>
          <a:xfrm>
            <a:off x="1728538" y="4610423"/>
            <a:ext cx="2170212" cy="1935838"/>
          </a:xfrm>
          <a:prstGeom prst="rect">
            <a:avLst/>
          </a:prstGeom>
          <a:noFill/>
          <a:ln>
            <a:noFill/>
          </a:ln>
        </p:spPr>
      </p:pic>
      <p:sp>
        <p:nvSpPr>
          <p:cNvPr id="127" name="Google Shape;127;g20f062e7d7a_0_7"/>
          <p:cNvSpPr txBox="1"/>
          <p:nvPr>
            <p:ph idx="1" type="body"/>
          </p:nvPr>
        </p:nvSpPr>
        <p:spPr>
          <a:xfrm>
            <a:off x="106400" y="1436475"/>
            <a:ext cx="8096700" cy="613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1200"/>
              </a:spcAft>
              <a:buSzPts val="1018"/>
              <a:buNone/>
            </a:pPr>
            <a:r>
              <a:rPr b="1" lang="en-US" sz="2000">
                <a:latin typeface="Times New Roman"/>
                <a:ea typeface="Times New Roman"/>
                <a:cs typeface="Times New Roman"/>
                <a:sym typeface="Times New Roman"/>
              </a:rPr>
              <a:t>Quick review for articles and long context using mobile device </a:t>
            </a:r>
            <a:endParaRPr b="1" sz="2000">
              <a:latin typeface="Times New Roman"/>
              <a:ea typeface="Times New Roman"/>
              <a:cs typeface="Times New Roman"/>
              <a:sym typeface="Times New Roman"/>
            </a:endParaRPr>
          </a:p>
        </p:txBody>
      </p:sp>
      <p:pic>
        <p:nvPicPr>
          <p:cNvPr id="128" name="Google Shape;128;g20f062e7d7a_0_7"/>
          <p:cNvPicPr preferRelativeResize="0"/>
          <p:nvPr/>
        </p:nvPicPr>
        <p:blipFill>
          <a:blip r:embed="rId5">
            <a:alphaModFix/>
          </a:blip>
          <a:stretch>
            <a:fillRect/>
          </a:stretch>
        </p:blipFill>
        <p:spPr>
          <a:xfrm>
            <a:off x="6462875" y="2650937"/>
            <a:ext cx="2743550" cy="2978936"/>
          </a:xfrm>
          <a:prstGeom prst="rect">
            <a:avLst/>
          </a:prstGeom>
          <a:noFill/>
          <a:ln>
            <a:noFill/>
          </a:ln>
        </p:spPr>
      </p:pic>
      <p:sp>
        <p:nvSpPr>
          <p:cNvPr id="129" name="Google Shape;129;g20f062e7d7a_0_7"/>
          <p:cNvSpPr/>
          <p:nvPr/>
        </p:nvSpPr>
        <p:spPr>
          <a:xfrm>
            <a:off x="9317650" y="4057000"/>
            <a:ext cx="533400" cy="1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g20f062e7d7a_0_7"/>
          <p:cNvPicPr preferRelativeResize="0"/>
          <p:nvPr/>
        </p:nvPicPr>
        <p:blipFill rotWithShape="1">
          <a:blip r:embed="rId6">
            <a:alphaModFix/>
          </a:blip>
          <a:srcRect b="0" l="21053" r="20657" t="0"/>
          <a:stretch/>
        </p:blipFill>
        <p:spPr>
          <a:xfrm>
            <a:off x="10073425" y="2591700"/>
            <a:ext cx="1719675" cy="2950350"/>
          </a:xfrm>
          <a:prstGeom prst="rect">
            <a:avLst/>
          </a:prstGeom>
          <a:noFill/>
          <a:ln>
            <a:noFill/>
          </a:ln>
        </p:spPr>
      </p:pic>
      <p:pic>
        <p:nvPicPr>
          <p:cNvPr id="131" name="Google Shape;131;g20f062e7d7a_0_7"/>
          <p:cNvPicPr preferRelativeResize="0"/>
          <p:nvPr/>
        </p:nvPicPr>
        <p:blipFill>
          <a:blip r:embed="rId7">
            <a:alphaModFix/>
          </a:blip>
          <a:stretch>
            <a:fillRect/>
          </a:stretch>
        </p:blipFill>
        <p:spPr>
          <a:xfrm>
            <a:off x="10581538" y="3081525"/>
            <a:ext cx="703450" cy="703450"/>
          </a:xfrm>
          <a:prstGeom prst="rect">
            <a:avLst/>
          </a:prstGeom>
          <a:noFill/>
          <a:ln>
            <a:noFill/>
          </a:ln>
        </p:spPr>
      </p:pic>
      <p:sp>
        <p:nvSpPr>
          <p:cNvPr id="132" name="Google Shape;132;g20f062e7d7a_0_7"/>
          <p:cNvSpPr txBox="1"/>
          <p:nvPr/>
        </p:nvSpPr>
        <p:spPr>
          <a:xfrm>
            <a:off x="10184163" y="3755825"/>
            <a:ext cx="14982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US" sz="700">
                <a:solidFill>
                  <a:srgbClr val="404040"/>
                </a:solidFill>
                <a:highlight>
                  <a:srgbClr val="FFFFFF"/>
                </a:highlight>
                <a:latin typeface="Malgun Gothic"/>
                <a:ea typeface="Malgun Gothic"/>
                <a:cs typeface="Malgun Gothic"/>
                <a:sym typeface="Malgun Gothic"/>
              </a:rPr>
              <a:t>antibody production rate : xx %</a:t>
            </a:r>
            <a:endParaRPr sz="1100"/>
          </a:p>
        </p:txBody>
      </p:sp>
      <p:pic>
        <p:nvPicPr>
          <p:cNvPr id="133" name="Google Shape;133;g20f062e7d7a_0_7"/>
          <p:cNvPicPr preferRelativeResize="0"/>
          <p:nvPr/>
        </p:nvPicPr>
        <p:blipFill>
          <a:blip r:embed="rId8">
            <a:alphaModFix/>
          </a:blip>
          <a:stretch>
            <a:fillRect/>
          </a:stretch>
        </p:blipFill>
        <p:spPr>
          <a:xfrm>
            <a:off x="10478925" y="3979475"/>
            <a:ext cx="908700" cy="908700"/>
          </a:xfrm>
          <a:prstGeom prst="rect">
            <a:avLst/>
          </a:prstGeom>
          <a:noFill/>
          <a:ln>
            <a:noFill/>
          </a:ln>
        </p:spPr>
      </p:pic>
      <p:sp>
        <p:nvSpPr>
          <p:cNvPr id="134" name="Google Shape;134;g20f062e7d7a_0_7"/>
          <p:cNvSpPr txBox="1"/>
          <p:nvPr/>
        </p:nvSpPr>
        <p:spPr>
          <a:xfrm>
            <a:off x="10294888" y="4888175"/>
            <a:ext cx="14982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US" sz="700">
                <a:solidFill>
                  <a:srgbClr val="404040"/>
                </a:solidFill>
                <a:highlight>
                  <a:srgbClr val="FFFFFF"/>
                </a:highlight>
                <a:latin typeface="Malgun Gothic"/>
                <a:ea typeface="Malgun Gothic"/>
                <a:cs typeface="Malgun Gothic"/>
                <a:sym typeface="Malgun Gothic"/>
              </a:rPr>
              <a:t>Vaccinated rate by country</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0f062e7d7a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Usage Scenario</a:t>
            </a:r>
            <a:endParaRPr b="1">
              <a:latin typeface="Times New Roman"/>
              <a:ea typeface="Times New Roman"/>
              <a:cs typeface="Times New Roman"/>
              <a:sym typeface="Times New Roman"/>
            </a:endParaRPr>
          </a:p>
        </p:txBody>
      </p:sp>
      <p:cxnSp>
        <p:nvCxnSpPr>
          <p:cNvPr id="141" name="Google Shape;141;g20f062e7d7a_0_49"/>
          <p:cNvCxnSpPr/>
          <p:nvPr/>
        </p:nvCxnSpPr>
        <p:spPr>
          <a:xfrm>
            <a:off x="838200" y="1423447"/>
            <a:ext cx="4308000" cy="0"/>
          </a:xfrm>
          <a:prstGeom prst="straightConnector1">
            <a:avLst/>
          </a:prstGeom>
          <a:noFill/>
          <a:ln cap="flat" cmpd="sng" w="38100">
            <a:solidFill>
              <a:schemeClr val="accent2"/>
            </a:solidFill>
            <a:prstDash val="solid"/>
            <a:miter lim="800000"/>
            <a:headEnd len="sm" w="sm" type="none"/>
            <a:tailEnd len="sm" w="sm" type="none"/>
          </a:ln>
        </p:spPr>
      </p:cxnSp>
      <p:sp>
        <p:nvSpPr>
          <p:cNvPr id="142" name="Google Shape;142;g20f062e7d7a_0_49"/>
          <p:cNvSpPr txBox="1"/>
          <p:nvPr>
            <p:ph idx="1" type="body"/>
          </p:nvPr>
        </p:nvSpPr>
        <p:spPr>
          <a:xfrm>
            <a:off x="751050" y="1424700"/>
            <a:ext cx="7763100" cy="61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018"/>
              <a:buNone/>
            </a:pPr>
            <a:r>
              <a:rPr b="1" lang="en-US" sz="2000">
                <a:latin typeface="Times New Roman"/>
                <a:ea typeface="Times New Roman"/>
                <a:cs typeface="Times New Roman"/>
                <a:sym typeface="Times New Roman"/>
              </a:rPr>
              <a:t>Generate the images summarizing context at the chat application</a:t>
            </a:r>
            <a:endParaRPr b="1" sz="2000">
              <a:latin typeface="Times New Roman"/>
              <a:ea typeface="Times New Roman"/>
              <a:cs typeface="Times New Roman"/>
              <a:sym typeface="Times New Roman"/>
            </a:endParaRPr>
          </a:p>
        </p:txBody>
      </p:sp>
      <p:pic>
        <p:nvPicPr>
          <p:cNvPr id="143" name="Google Shape;143;g20f062e7d7a_0_49"/>
          <p:cNvPicPr preferRelativeResize="0"/>
          <p:nvPr/>
        </p:nvPicPr>
        <p:blipFill rotWithShape="1">
          <a:blip r:embed="rId3">
            <a:alphaModFix/>
          </a:blip>
          <a:srcRect b="0" l="21053" r="20657" t="0"/>
          <a:stretch/>
        </p:blipFill>
        <p:spPr>
          <a:xfrm>
            <a:off x="421288" y="2037900"/>
            <a:ext cx="2210650" cy="4019800"/>
          </a:xfrm>
          <a:prstGeom prst="rect">
            <a:avLst/>
          </a:prstGeom>
          <a:noFill/>
          <a:ln>
            <a:noFill/>
          </a:ln>
        </p:spPr>
      </p:pic>
      <p:sp>
        <p:nvSpPr>
          <p:cNvPr id="144" name="Google Shape;144;g20f062e7d7a_0_49"/>
          <p:cNvSpPr/>
          <p:nvPr/>
        </p:nvSpPr>
        <p:spPr>
          <a:xfrm>
            <a:off x="722013" y="2693388"/>
            <a:ext cx="1609200" cy="4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highlight>
                  <a:srgbClr val="00FF00"/>
                </a:highlight>
                <a:latin typeface="Malgun Gothic"/>
                <a:ea typeface="Malgun Gothic"/>
                <a:cs typeface="Malgun Gothic"/>
                <a:sym typeface="Malgun Gothic"/>
              </a:rPr>
              <a:t>How’s the work going?</a:t>
            </a:r>
            <a:endParaRPr>
              <a:solidFill>
                <a:srgbClr val="0000FF"/>
              </a:solidFill>
              <a:highlight>
                <a:srgbClr val="00FF00"/>
              </a:highlight>
            </a:endParaRPr>
          </a:p>
        </p:txBody>
      </p:sp>
      <p:sp>
        <p:nvSpPr>
          <p:cNvPr id="145" name="Google Shape;145;g20f062e7d7a_0_49"/>
          <p:cNvSpPr/>
          <p:nvPr/>
        </p:nvSpPr>
        <p:spPr>
          <a:xfrm>
            <a:off x="722013" y="3232488"/>
            <a:ext cx="1609200" cy="157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Okay, yesterday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Today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Tomorrow ~~~</a:t>
            </a:r>
            <a:endParaRPr sz="1000">
              <a:solidFill>
                <a:srgbClr val="0000FF"/>
              </a:solidFill>
              <a:highlight>
                <a:schemeClr val="lt1"/>
              </a:highlight>
              <a:latin typeface="Malgun Gothic"/>
              <a:ea typeface="Malgun Gothic"/>
              <a:cs typeface="Malgun Gothic"/>
              <a:sym typeface="Malgun Gothic"/>
            </a:endParaRPr>
          </a:p>
        </p:txBody>
      </p:sp>
      <p:sp>
        <p:nvSpPr>
          <p:cNvPr id="146" name="Google Shape;146;g20f062e7d7a_0_49"/>
          <p:cNvSpPr/>
          <p:nvPr/>
        </p:nvSpPr>
        <p:spPr>
          <a:xfrm>
            <a:off x="843063" y="4533725"/>
            <a:ext cx="1367100" cy="18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View More</a:t>
            </a:r>
            <a:endParaRPr sz="1000"/>
          </a:p>
        </p:txBody>
      </p:sp>
      <p:sp>
        <p:nvSpPr>
          <p:cNvPr id="147" name="Google Shape;147;g20f062e7d7a_0_49"/>
          <p:cNvSpPr/>
          <p:nvPr/>
        </p:nvSpPr>
        <p:spPr>
          <a:xfrm>
            <a:off x="722013" y="4935413"/>
            <a:ext cx="1609200" cy="4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0000FF"/>
                </a:solidFill>
                <a:highlight>
                  <a:srgbClr val="00FF00"/>
                </a:highlight>
                <a:latin typeface="Malgun Gothic"/>
                <a:ea typeface="Malgun Gothic"/>
                <a:cs typeface="Malgun Gothic"/>
                <a:sym typeface="Malgun Gothic"/>
              </a:rPr>
              <a:t>Let’s talk about it tomorrow</a:t>
            </a:r>
            <a:endParaRPr sz="1300">
              <a:solidFill>
                <a:srgbClr val="0000FF"/>
              </a:solidFill>
              <a:highlight>
                <a:srgbClr val="00FF00"/>
              </a:highlight>
            </a:endParaRPr>
          </a:p>
        </p:txBody>
      </p:sp>
      <p:pic>
        <p:nvPicPr>
          <p:cNvPr id="148" name="Google Shape;148;g20f062e7d7a_0_49"/>
          <p:cNvPicPr preferRelativeResize="0"/>
          <p:nvPr/>
        </p:nvPicPr>
        <p:blipFill rotWithShape="1">
          <a:blip r:embed="rId3">
            <a:alphaModFix/>
          </a:blip>
          <a:srcRect b="0" l="21053" r="20657" t="0"/>
          <a:stretch/>
        </p:blipFill>
        <p:spPr>
          <a:xfrm>
            <a:off x="3352463" y="2037900"/>
            <a:ext cx="2210650" cy="4019800"/>
          </a:xfrm>
          <a:prstGeom prst="rect">
            <a:avLst/>
          </a:prstGeom>
          <a:noFill/>
          <a:ln>
            <a:noFill/>
          </a:ln>
        </p:spPr>
      </p:pic>
      <p:sp>
        <p:nvSpPr>
          <p:cNvPr id="149" name="Google Shape;149;g20f062e7d7a_0_49"/>
          <p:cNvSpPr/>
          <p:nvPr/>
        </p:nvSpPr>
        <p:spPr>
          <a:xfrm>
            <a:off x="3653188" y="2693388"/>
            <a:ext cx="1609200" cy="4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highlight>
                  <a:srgbClr val="00FF00"/>
                </a:highlight>
                <a:latin typeface="Malgun Gothic"/>
                <a:ea typeface="Malgun Gothic"/>
                <a:cs typeface="Malgun Gothic"/>
                <a:sym typeface="Malgun Gothic"/>
              </a:rPr>
              <a:t>How’s the work going?</a:t>
            </a:r>
            <a:endParaRPr>
              <a:solidFill>
                <a:srgbClr val="0000FF"/>
              </a:solidFill>
              <a:highlight>
                <a:srgbClr val="00FF00"/>
              </a:highlight>
            </a:endParaRPr>
          </a:p>
        </p:txBody>
      </p:sp>
      <p:sp>
        <p:nvSpPr>
          <p:cNvPr id="150" name="Google Shape;150;g20f062e7d7a_0_49"/>
          <p:cNvSpPr/>
          <p:nvPr/>
        </p:nvSpPr>
        <p:spPr>
          <a:xfrm>
            <a:off x="3653188" y="3232503"/>
            <a:ext cx="1609200" cy="189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Yesterday</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Today</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Tomorrow</a:t>
            </a:r>
            <a:endParaRPr sz="1000">
              <a:solidFill>
                <a:srgbClr val="0000FF"/>
              </a:solidFill>
              <a:highlight>
                <a:schemeClr val="lt1"/>
              </a:highlight>
              <a:latin typeface="Malgun Gothic"/>
              <a:ea typeface="Malgun Gothic"/>
              <a:cs typeface="Malgun Gothic"/>
              <a:sym typeface="Malgun Gothic"/>
            </a:endParaRPr>
          </a:p>
        </p:txBody>
      </p:sp>
      <p:sp>
        <p:nvSpPr>
          <p:cNvPr id="151" name="Google Shape;151;g20f062e7d7a_0_49"/>
          <p:cNvSpPr/>
          <p:nvPr/>
        </p:nvSpPr>
        <p:spPr>
          <a:xfrm>
            <a:off x="3653188" y="5213217"/>
            <a:ext cx="1609200" cy="1890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0000FF"/>
                </a:solidFill>
                <a:highlight>
                  <a:srgbClr val="00FF00"/>
                </a:highlight>
                <a:latin typeface="Malgun Gothic"/>
                <a:ea typeface="Malgun Gothic"/>
                <a:cs typeface="Malgun Gothic"/>
                <a:sym typeface="Malgun Gothic"/>
              </a:rPr>
              <a:t>Okay.</a:t>
            </a:r>
            <a:endParaRPr sz="1300">
              <a:solidFill>
                <a:srgbClr val="0000FF"/>
              </a:solidFill>
              <a:highlight>
                <a:srgbClr val="00FF00"/>
              </a:highlight>
            </a:endParaRPr>
          </a:p>
        </p:txBody>
      </p:sp>
      <p:pic>
        <p:nvPicPr>
          <p:cNvPr id="152" name="Google Shape;152;g20f062e7d7a_0_49"/>
          <p:cNvPicPr preferRelativeResize="0"/>
          <p:nvPr/>
        </p:nvPicPr>
        <p:blipFill>
          <a:blip r:embed="rId4">
            <a:alphaModFix/>
          </a:blip>
          <a:stretch>
            <a:fillRect/>
          </a:stretch>
        </p:blipFill>
        <p:spPr>
          <a:xfrm>
            <a:off x="4392812" y="4533725"/>
            <a:ext cx="749200" cy="413275"/>
          </a:xfrm>
          <a:prstGeom prst="rect">
            <a:avLst/>
          </a:prstGeom>
          <a:noFill/>
          <a:ln>
            <a:noFill/>
          </a:ln>
        </p:spPr>
      </p:pic>
      <p:pic>
        <p:nvPicPr>
          <p:cNvPr id="153" name="Google Shape;153;g20f062e7d7a_0_49"/>
          <p:cNvPicPr preferRelativeResize="0"/>
          <p:nvPr/>
        </p:nvPicPr>
        <p:blipFill rotWithShape="1">
          <a:blip r:embed="rId5">
            <a:alphaModFix/>
          </a:blip>
          <a:srcRect b="26210" l="25825" r="23732" t="32344"/>
          <a:stretch/>
        </p:blipFill>
        <p:spPr>
          <a:xfrm>
            <a:off x="4392813" y="3437575"/>
            <a:ext cx="749200" cy="374700"/>
          </a:xfrm>
          <a:prstGeom prst="rect">
            <a:avLst/>
          </a:prstGeom>
          <a:noFill/>
          <a:ln>
            <a:noFill/>
          </a:ln>
        </p:spPr>
      </p:pic>
      <p:pic>
        <p:nvPicPr>
          <p:cNvPr id="154" name="Google Shape;154;g20f062e7d7a_0_49"/>
          <p:cNvPicPr preferRelativeResize="0"/>
          <p:nvPr/>
        </p:nvPicPr>
        <p:blipFill rotWithShape="1">
          <a:blip r:embed="rId6">
            <a:alphaModFix/>
          </a:blip>
          <a:srcRect b="19075" l="16173" r="15696" t="25164"/>
          <a:stretch/>
        </p:blipFill>
        <p:spPr>
          <a:xfrm>
            <a:off x="4482250" y="3939600"/>
            <a:ext cx="570331" cy="466800"/>
          </a:xfrm>
          <a:prstGeom prst="rect">
            <a:avLst/>
          </a:prstGeom>
          <a:noFill/>
          <a:ln>
            <a:noFill/>
          </a:ln>
        </p:spPr>
      </p:pic>
      <p:sp>
        <p:nvSpPr>
          <p:cNvPr id="155" name="Google Shape;155;g20f062e7d7a_0_49"/>
          <p:cNvSpPr/>
          <p:nvPr/>
        </p:nvSpPr>
        <p:spPr>
          <a:xfrm>
            <a:off x="2725500" y="3889025"/>
            <a:ext cx="533400" cy="1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g20f062e7d7a_0_49"/>
          <p:cNvPicPr preferRelativeResize="0"/>
          <p:nvPr/>
        </p:nvPicPr>
        <p:blipFill rotWithShape="1">
          <a:blip r:embed="rId3">
            <a:alphaModFix/>
          </a:blip>
          <a:srcRect b="0" l="21053" r="20657" t="0"/>
          <a:stretch/>
        </p:blipFill>
        <p:spPr>
          <a:xfrm>
            <a:off x="6897788" y="2086213"/>
            <a:ext cx="2210650" cy="4019800"/>
          </a:xfrm>
          <a:prstGeom prst="rect">
            <a:avLst/>
          </a:prstGeom>
          <a:noFill/>
          <a:ln>
            <a:noFill/>
          </a:ln>
        </p:spPr>
      </p:pic>
      <p:sp>
        <p:nvSpPr>
          <p:cNvPr id="157" name="Google Shape;157;g20f062e7d7a_0_49"/>
          <p:cNvSpPr/>
          <p:nvPr/>
        </p:nvSpPr>
        <p:spPr>
          <a:xfrm>
            <a:off x="7162325" y="5264895"/>
            <a:ext cx="1609200" cy="26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Malgun Gothic"/>
                <a:ea typeface="Malgun Gothic"/>
                <a:cs typeface="Malgun Gothic"/>
                <a:sym typeface="Malgun Gothic"/>
              </a:rPr>
              <a:t>XX is invited to the chat</a:t>
            </a:r>
            <a:endParaRPr>
              <a:solidFill>
                <a:srgbClr val="0000FF"/>
              </a:solidFill>
            </a:endParaRPr>
          </a:p>
        </p:txBody>
      </p:sp>
      <p:sp>
        <p:nvSpPr>
          <p:cNvPr id="158" name="Google Shape;158;g20f062e7d7a_0_49"/>
          <p:cNvSpPr/>
          <p:nvPr/>
        </p:nvSpPr>
        <p:spPr>
          <a:xfrm>
            <a:off x="7162325" y="3825073"/>
            <a:ext cx="1609200" cy="138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proposal</a:t>
            </a:r>
            <a:r>
              <a:rPr lang="en-US" sz="1000">
                <a:solidFill>
                  <a:srgbClr val="0000FF"/>
                </a:solidFill>
                <a:highlight>
                  <a:schemeClr val="lt1"/>
                </a:highlight>
                <a:latin typeface="Malgun Gothic"/>
                <a:ea typeface="Malgun Gothic"/>
                <a:cs typeface="Malgun Gothic"/>
                <a:sym typeface="Malgun Gothic"/>
              </a:rPr>
              <a:t>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Mid-project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sz="1000">
              <a:solidFill>
                <a:srgbClr val="0000F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en-US" sz="1000">
                <a:solidFill>
                  <a:srgbClr val="0000FF"/>
                </a:solidFill>
                <a:highlight>
                  <a:schemeClr val="lt1"/>
                </a:highlight>
                <a:latin typeface="Malgun Gothic"/>
                <a:ea typeface="Malgun Gothic"/>
                <a:cs typeface="Malgun Gothic"/>
                <a:sym typeface="Malgun Gothic"/>
              </a:rPr>
              <a:t>Final-project  ~~~</a:t>
            </a:r>
            <a:endParaRPr sz="1000">
              <a:solidFill>
                <a:srgbClr val="0000FF"/>
              </a:solidFill>
              <a:highlight>
                <a:schemeClr val="lt1"/>
              </a:highlight>
              <a:latin typeface="Malgun Gothic"/>
              <a:ea typeface="Malgun Gothic"/>
              <a:cs typeface="Malgun Gothic"/>
              <a:sym typeface="Malgun Gothic"/>
            </a:endParaRPr>
          </a:p>
        </p:txBody>
      </p:sp>
      <p:sp>
        <p:nvSpPr>
          <p:cNvPr id="159" name="Google Shape;159;g20f062e7d7a_0_49"/>
          <p:cNvSpPr/>
          <p:nvPr/>
        </p:nvSpPr>
        <p:spPr>
          <a:xfrm>
            <a:off x="7279038" y="4983725"/>
            <a:ext cx="1367100" cy="18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View More</a:t>
            </a:r>
            <a:endParaRPr sz="1000"/>
          </a:p>
        </p:txBody>
      </p:sp>
      <p:pic>
        <p:nvPicPr>
          <p:cNvPr id="160" name="Google Shape;160;g20f062e7d7a_0_49"/>
          <p:cNvPicPr preferRelativeResize="0"/>
          <p:nvPr/>
        </p:nvPicPr>
        <p:blipFill rotWithShape="1">
          <a:blip r:embed="rId3">
            <a:alphaModFix/>
          </a:blip>
          <a:srcRect b="0" l="21053" r="20657" t="0"/>
          <a:stretch/>
        </p:blipFill>
        <p:spPr>
          <a:xfrm>
            <a:off x="9828963" y="2086213"/>
            <a:ext cx="2210650" cy="4019800"/>
          </a:xfrm>
          <a:prstGeom prst="rect">
            <a:avLst/>
          </a:prstGeom>
          <a:noFill/>
          <a:ln>
            <a:noFill/>
          </a:ln>
        </p:spPr>
      </p:pic>
      <p:sp>
        <p:nvSpPr>
          <p:cNvPr id="161" name="Google Shape;161;g20f062e7d7a_0_49"/>
          <p:cNvSpPr/>
          <p:nvPr/>
        </p:nvSpPr>
        <p:spPr>
          <a:xfrm>
            <a:off x="9202000" y="3937338"/>
            <a:ext cx="533400" cy="1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0f062e7d7a_0_49"/>
          <p:cNvSpPr/>
          <p:nvPr/>
        </p:nvSpPr>
        <p:spPr>
          <a:xfrm>
            <a:off x="7158000" y="2650557"/>
            <a:ext cx="1609200" cy="26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Malgun Gothic"/>
                <a:ea typeface="Malgun Gothic"/>
                <a:cs typeface="Malgun Gothic"/>
                <a:sym typeface="Malgun Gothic"/>
              </a:rPr>
              <a:t>Unread message 999+</a:t>
            </a:r>
            <a:endParaRPr>
              <a:solidFill>
                <a:srgbClr val="0000FF"/>
              </a:solidFill>
            </a:endParaRPr>
          </a:p>
        </p:txBody>
      </p:sp>
      <p:sp>
        <p:nvSpPr>
          <p:cNvPr id="163" name="Google Shape;163;g20f062e7d7a_0_49"/>
          <p:cNvSpPr/>
          <p:nvPr/>
        </p:nvSpPr>
        <p:spPr>
          <a:xfrm>
            <a:off x="7158000" y="3016044"/>
            <a:ext cx="1609200" cy="740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highlight>
                  <a:srgbClr val="00FF00"/>
                </a:highlight>
                <a:latin typeface="Malgun Gothic"/>
                <a:ea typeface="Malgun Gothic"/>
                <a:cs typeface="Malgun Gothic"/>
                <a:sym typeface="Malgun Gothic"/>
              </a:rPr>
              <a:t>What we need to do is ~~</a:t>
            </a:r>
            <a:endParaRPr>
              <a:solidFill>
                <a:srgbClr val="0000FF"/>
              </a:solidFill>
              <a:highlight>
                <a:srgbClr val="00FF00"/>
              </a:highlight>
            </a:endParaRPr>
          </a:p>
        </p:txBody>
      </p:sp>
      <p:sp>
        <p:nvSpPr>
          <p:cNvPr id="164" name="Google Shape;164;g20f062e7d7a_0_49"/>
          <p:cNvSpPr/>
          <p:nvPr/>
        </p:nvSpPr>
        <p:spPr>
          <a:xfrm>
            <a:off x="10138325" y="2975690"/>
            <a:ext cx="1609200" cy="26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Malgun Gothic"/>
                <a:ea typeface="Malgun Gothic"/>
                <a:cs typeface="Malgun Gothic"/>
                <a:sym typeface="Malgun Gothic"/>
              </a:rPr>
              <a:t>Previous messages</a:t>
            </a:r>
            <a:endParaRPr>
              <a:solidFill>
                <a:srgbClr val="0000FF"/>
              </a:solidFill>
            </a:endParaRPr>
          </a:p>
        </p:txBody>
      </p:sp>
      <p:sp>
        <p:nvSpPr>
          <p:cNvPr id="165" name="Google Shape;165;g20f062e7d7a_0_49"/>
          <p:cNvSpPr/>
          <p:nvPr/>
        </p:nvSpPr>
        <p:spPr>
          <a:xfrm>
            <a:off x="7279038" y="3478000"/>
            <a:ext cx="1367100" cy="18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View More</a:t>
            </a:r>
            <a:endParaRPr sz="1000"/>
          </a:p>
        </p:txBody>
      </p:sp>
      <p:sp>
        <p:nvSpPr>
          <p:cNvPr id="166" name="Google Shape;166;g20f062e7d7a_0_49"/>
          <p:cNvSpPr/>
          <p:nvPr/>
        </p:nvSpPr>
        <p:spPr>
          <a:xfrm>
            <a:off x="10138325" y="3238813"/>
            <a:ext cx="1609200" cy="74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US" sz="1000">
                <a:solidFill>
                  <a:schemeClr val="dk1"/>
                </a:solidFill>
              </a:rPr>
              <a:t>Brief idea: 2023.03.27</a:t>
            </a:r>
            <a:endParaRPr sz="1000">
              <a:solidFill>
                <a:schemeClr val="dk1"/>
              </a:solidFill>
            </a:endParaRPr>
          </a:p>
        </p:txBody>
      </p:sp>
      <p:pic>
        <p:nvPicPr>
          <p:cNvPr id="167" name="Google Shape;167;g20f062e7d7a_0_49"/>
          <p:cNvPicPr preferRelativeResize="0"/>
          <p:nvPr/>
        </p:nvPicPr>
        <p:blipFill>
          <a:blip r:embed="rId7">
            <a:alphaModFix/>
          </a:blip>
          <a:stretch>
            <a:fillRect/>
          </a:stretch>
        </p:blipFill>
        <p:spPr>
          <a:xfrm>
            <a:off x="10667575" y="3227874"/>
            <a:ext cx="533400" cy="498866"/>
          </a:xfrm>
          <a:prstGeom prst="rect">
            <a:avLst/>
          </a:prstGeom>
          <a:noFill/>
          <a:ln>
            <a:noFill/>
          </a:ln>
        </p:spPr>
      </p:pic>
      <p:sp>
        <p:nvSpPr>
          <p:cNvPr id="168" name="Google Shape;168;g20f062e7d7a_0_49"/>
          <p:cNvSpPr/>
          <p:nvPr/>
        </p:nvSpPr>
        <p:spPr>
          <a:xfrm>
            <a:off x="10129675" y="2590032"/>
            <a:ext cx="1609200" cy="26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Malgun Gothic"/>
                <a:ea typeface="Malgun Gothic"/>
                <a:cs typeface="Malgun Gothic"/>
                <a:sym typeface="Malgun Gothic"/>
              </a:rPr>
              <a:t>Unread message 999+</a:t>
            </a:r>
            <a:endParaRPr>
              <a:solidFill>
                <a:srgbClr val="0000FF"/>
              </a:solidFill>
            </a:endParaRPr>
          </a:p>
        </p:txBody>
      </p:sp>
      <p:sp>
        <p:nvSpPr>
          <p:cNvPr id="169" name="Google Shape;169;g20f062e7d7a_0_49"/>
          <p:cNvSpPr/>
          <p:nvPr/>
        </p:nvSpPr>
        <p:spPr>
          <a:xfrm>
            <a:off x="10138325" y="4101470"/>
            <a:ext cx="1609200" cy="26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Malgun Gothic"/>
                <a:ea typeface="Malgun Gothic"/>
                <a:cs typeface="Malgun Gothic"/>
                <a:sym typeface="Malgun Gothic"/>
              </a:rPr>
              <a:t>XX is invited to the chat</a:t>
            </a:r>
            <a:endParaRPr>
              <a:solidFill>
                <a:srgbClr val="0000FF"/>
              </a:solidFill>
            </a:endParaRPr>
          </a:p>
        </p:txBody>
      </p:sp>
      <p:sp>
        <p:nvSpPr>
          <p:cNvPr id="170" name="Google Shape;170;g20f062e7d7a_0_49"/>
          <p:cNvSpPr txBox="1"/>
          <p:nvPr>
            <p:ph idx="1" type="body"/>
          </p:nvPr>
        </p:nvSpPr>
        <p:spPr>
          <a:xfrm>
            <a:off x="555800" y="6154325"/>
            <a:ext cx="5007300" cy="41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018"/>
              <a:buNone/>
            </a:pPr>
            <a:r>
              <a:rPr b="1" lang="en-US" sz="2000">
                <a:latin typeface="Times New Roman"/>
                <a:ea typeface="Times New Roman"/>
                <a:cs typeface="Times New Roman"/>
                <a:sym typeface="Times New Roman"/>
              </a:rPr>
              <a:t>Explain the long context with some images</a:t>
            </a:r>
            <a:endParaRPr b="1" sz="2000">
              <a:latin typeface="Times New Roman"/>
              <a:ea typeface="Times New Roman"/>
              <a:cs typeface="Times New Roman"/>
              <a:sym typeface="Times New Roman"/>
            </a:endParaRPr>
          </a:p>
        </p:txBody>
      </p:sp>
      <p:sp>
        <p:nvSpPr>
          <p:cNvPr id="171" name="Google Shape;171;g20f062e7d7a_0_49"/>
          <p:cNvSpPr txBox="1"/>
          <p:nvPr>
            <p:ph idx="1" type="body"/>
          </p:nvPr>
        </p:nvSpPr>
        <p:spPr>
          <a:xfrm>
            <a:off x="6499175" y="6154325"/>
            <a:ext cx="5855100" cy="41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018"/>
              <a:buNone/>
            </a:pPr>
            <a:r>
              <a:rPr b="1" lang="en-US" sz="2000">
                <a:latin typeface="Times New Roman"/>
                <a:ea typeface="Times New Roman"/>
                <a:cs typeface="Times New Roman"/>
                <a:sym typeface="Times New Roman"/>
              </a:rPr>
              <a:t>Show some images summarizing previous </a:t>
            </a:r>
            <a:r>
              <a:rPr b="1" lang="en-US" sz="2000">
                <a:latin typeface="Times New Roman"/>
                <a:ea typeface="Times New Roman"/>
                <a:cs typeface="Times New Roman"/>
                <a:sym typeface="Times New Roman"/>
              </a:rPr>
              <a:t>messages</a:t>
            </a:r>
            <a:endParaRPr b="1"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20f062e7d7a_0_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g20f062e7d7a_0_33"/>
          <p:cNvSpPr txBox="1"/>
          <p:nvPr>
            <p:ph type="title"/>
          </p:nvPr>
        </p:nvSpPr>
        <p:spPr>
          <a:xfrm>
            <a:off x="838200" y="1093800"/>
            <a:ext cx="107103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Existing work</a:t>
            </a:r>
            <a:endParaRPr>
              <a:latin typeface="Times New Roman"/>
              <a:ea typeface="Times New Roman"/>
              <a:cs typeface="Times New Roman"/>
              <a:sym typeface="Times New Roman"/>
            </a:endParaRPr>
          </a:p>
        </p:txBody>
      </p:sp>
      <p:sp>
        <p:nvSpPr>
          <p:cNvPr id="178" name="Google Shape;178;g20f062e7d7a_0_33"/>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9" name="Google Shape;179;g20f062e7d7a_0_33"/>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261eb59e5d_0_14"/>
          <p:cNvSpPr txBox="1"/>
          <p:nvPr>
            <p:ph idx="1" type="body"/>
          </p:nvPr>
        </p:nvSpPr>
        <p:spPr>
          <a:xfrm>
            <a:off x="749275" y="1690825"/>
            <a:ext cx="11343900" cy="4667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000"/>
              <a:t>News2Images: Automatically Summarizing News Articles into Image-Based Contents via Deep Learning [1]</a:t>
            </a:r>
            <a:endParaRPr b="1" sz="2000"/>
          </a:p>
          <a:p>
            <a:pPr indent="0" lvl="0" marL="22860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0000FF"/>
                </a:solidFill>
              </a:rPr>
              <a:t>Abstract:</a:t>
            </a:r>
            <a:r>
              <a:rPr lang="en-US" sz="1800"/>
              <a:t> Generating compact image-based contents from news documents (return retrieved image)</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p:txBody>
      </p:sp>
      <p:sp>
        <p:nvSpPr>
          <p:cNvPr id="186" name="Google Shape;186;g2261eb59e5d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work</a:t>
            </a:r>
            <a:endParaRPr b="1">
              <a:latin typeface="Times New Roman"/>
              <a:ea typeface="Times New Roman"/>
              <a:cs typeface="Times New Roman"/>
              <a:sym typeface="Times New Roman"/>
            </a:endParaRPr>
          </a:p>
        </p:txBody>
      </p:sp>
      <p:cxnSp>
        <p:nvCxnSpPr>
          <p:cNvPr id="187" name="Google Shape;187;g2261eb59e5d_0_14"/>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pic>
        <p:nvPicPr>
          <p:cNvPr id="188" name="Google Shape;188;g2261eb59e5d_0_14"/>
          <p:cNvPicPr preferRelativeResize="0"/>
          <p:nvPr/>
        </p:nvPicPr>
        <p:blipFill rotWithShape="1">
          <a:blip r:embed="rId3">
            <a:alphaModFix/>
          </a:blip>
          <a:srcRect b="44909" l="0" r="0" t="0"/>
          <a:stretch/>
        </p:blipFill>
        <p:spPr>
          <a:xfrm>
            <a:off x="1194875" y="3174975"/>
            <a:ext cx="9802250" cy="1829899"/>
          </a:xfrm>
          <a:prstGeom prst="rect">
            <a:avLst/>
          </a:prstGeom>
          <a:noFill/>
          <a:ln>
            <a:noFill/>
          </a:ln>
        </p:spPr>
      </p:pic>
      <p:sp>
        <p:nvSpPr>
          <p:cNvPr id="189" name="Google Shape;189;g2261eb59e5d_0_14"/>
          <p:cNvSpPr txBox="1"/>
          <p:nvPr/>
        </p:nvSpPr>
        <p:spPr>
          <a:xfrm>
            <a:off x="306400" y="6381675"/>
            <a:ext cx="1051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222222"/>
                </a:solidFill>
                <a:highlight>
                  <a:srgbClr val="FFFFFF"/>
                </a:highlight>
              </a:rPr>
              <a:t>[1] </a:t>
            </a:r>
            <a:r>
              <a:rPr lang="en-US" sz="1000">
                <a:solidFill>
                  <a:srgbClr val="222222"/>
                </a:solidFill>
                <a:highlight>
                  <a:srgbClr val="FFFFFF"/>
                </a:highlight>
              </a:rPr>
              <a:t>Ha, Jung-Woo, et al. "News2Images: Automatically Summarizing News Articles into Image-Based Contents via Deep Learning." </a:t>
            </a:r>
            <a:r>
              <a:rPr i="1" lang="en-US" sz="1000">
                <a:solidFill>
                  <a:srgbClr val="222222"/>
                </a:solidFill>
                <a:highlight>
                  <a:srgbClr val="FFFFFF"/>
                </a:highlight>
              </a:rPr>
              <a:t>INRA@ RecSys</a:t>
            </a:r>
            <a:r>
              <a:rPr lang="en-US" sz="1000">
                <a:solidFill>
                  <a:srgbClr val="222222"/>
                </a:solidFill>
                <a:highlight>
                  <a:srgbClr val="FFFFFF"/>
                </a:highlight>
              </a:rPr>
              <a:t>. 2015.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2265b9e32e4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g2265b9e32e4_0_0"/>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6600">
                <a:latin typeface="Times New Roman"/>
                <a:ea typeface="Times New Roman"/>
                <a:cs typeface="Times New Roman"/>
                <a:sym typeface="Times New Roman"/>
              </a:rPr>
              <a:t>Problems</a:t>
            </a:r>
            <a:endParaRPr>
              <a:latin typeface="Times New Roman"/>
              <a:ea typeface="Times New Roman"/>
              <a:cs typeface="Times New Roman"/>
              <a:sym typeface="Times New Roman"/>
            </a:endParaRPr>
          </a:p>
        </p:txBody>
      </p:sp>
      <p:sp>
        <p:nvSpPr>
          <p:cNvPr id="196" name="Google Shape;196;g2265b9e32e4_0_0"/>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g2265b9e32e4_0_0"/>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2022-07-13T02:57:48Z</dcterms:created>
  <dc:creator>케일리</dc:creator>
</cp:coreProperties>
</file>