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6uWu1r+BeZ9CzluWsbk5d8B/1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everyone, we are absolutely-mobile team.</a:t>
            </a:r>
            <a:endParaRPr/>
          </a:p>
          <a:p>
            <a:pPr indent="0" lvl="0" marL="0" rtl="0" algn="l">
              <a:lnSpc>
                <a:spcPct val="100000"/>
              </a:lnSpc>
              <a:spcBef>
                <a:spcPts val="0"/>
              </a:spcBef>
              <a:spcAft>
                <a:spcPts val="0"/>
              </a:spcAft>
              <a:buSzPts val="1400"/>
              <a:buNone/>
            </a:pPr>
            <a:r>
              <a:rPr lang="en-US"/>
              <a:t>The title of the project is image generation using text summarization</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f97d2255d_1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2f97d2255d_1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77" name="Google Shape;177;g22f97d2255d_1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32a22f2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e32a22f22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88" name="Google Shape;188;g1e32a22f22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e32a22f22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e32a22f22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199" name="Google Shape;199;g1e32a22f226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9438be4b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249438be4b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10" name="Google Shape;210;g249438be4b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9438be4bd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49438be4bd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21" name="Google Shape;221;g249438be4bd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9438be4b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49438be4b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32" name="Google Shape;232;g249438be4bd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9438be4bd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49438be4bd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
        <p:nvSpPr>
          <p:cNvPr id="243" name="Google Shape;243;g249438be4bd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f97d2255d_1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22f97d2255d_1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254" name="Google Shape;254;g22f97d2255d_1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9438be4b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249438be4bd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266" name="Google Shape;266;g249438be4bd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49438be4bd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49438be4bd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277" name="Google Shape;277;g249438be4bd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will present the contents in this order.</a:t>
            </a:r>
            <a:endParaRPr/>
          </a:p>
          <a:p>
            <a:pPr indent="0" lvl="0" marL="0" rtl="0" algn="l">
              <a:lnSpc>
                <a:spcPct val="100000"/>
              </a:lnSpc>
              <a:spcBef>
                <a:spcPts val="0"/>
              </a:spcBef>
              <a:spcAft>
                <a:spcPts val="0"/>
              </a:spcAft>
              <a:buSzPts val="1400"/>
              <a:buNone/>
            </a:pPr>
            <a:r>
              <a:rPr lang="en-US"/>
              <a:t>At first I will cover the introduction and the other members will cover the rest contents.</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9438be4bd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49438be4bd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288" name="Google Shape;288;g249438be4bd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9438be4bd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g249438be4bd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299" name="Google Shape;299;g249438be4bd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9438be4bd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49438be4bd_0_1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310" name="Google Shape;310;g249438be4bd_0_10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9438be4bd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49438be4bd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321" name="Google Shape;321;g249438be4bd_0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9438be4bd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49438be4bd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a:latin typeface="Arial"/>
                <a:ea typeface="Arial"/>
                <a:cs typeface="Arial"/>
                <a:sym typeface="Arial"/>
              </a:rPr>
              <a:t>Results of the two methods are the same</a:t>
            </a:r>
            <a:endParaRPr>
              <a:latin typeface="Arial"/>
              <a:ea typeface="Arial"/>
              <a:cs typeface="Arial"/>
              <a:sym typeface="Arial"/>
            </a:endParaRPr>
          </a:p>
        </p:txBody>
      </p:sp>
      <p:sp>
        <p:nvSpPr>
          <p:cNvPr id="332" name="Google Shape;332;g249438be4bd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9438be4bd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49438be4bd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49438be4bd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2f8c4c5b69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2f8c4c5b69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22f8c4c5b69_0_1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2f8c4c5b69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22f8c4c5b69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22f8c4c5b69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2f97d2255d_1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22f97d2255d_1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f97d2255d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22f97d2255d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22f97d2255d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f97d2255d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2f97d2255d_1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22f97d2255d_1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e32a22e72c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1e32a22e72c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1e32a22e72c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32a22e72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1e32a22e72c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1e32a22e72c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32a22e72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1e32a22e72c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1e32a22e72c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32a22e72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e32a22e72c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e32a22e72c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841249" y="85133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4600">
                <a:latin typeface="Times New Roman"/>
                <a:ea typeface="Times New Roman"/>
                <a:cs typeface="Times New Roman"/>
                <a:sym typeface="Times New Roman"/>
              </a:rPr>
              <a:t>SPINN: Synergistic Progressive Inference of Neural Networks over Device and Cloud </a:t>
            </a:r>
            <a:endParaRPr sz="4600">
              <a:latin typeface="Times New Roman"/>
              <a:ea typeface="Times New Roman"/>
              <a:cs typeface="Times New Roman"/>
              <a:sym typeface="Times New Roman"/>
            </a:endParaRPr>
          </a:p>
        </p:txBody>
      </p:sp>
      <p:sp>
        <p:nvSpPr>
          <p:cNvPr id="91" name="Google Shape;91;p1"/>
          <p:cNvSpPr txBox="1"/>
          <p:nvPr>
            <p:ph idx="1" type="subTitle"/>
          </p:nvPr>
        </p:nvSpPr>
        <p:spPr>
          <a:xfrm>
            <a:off x="7400924" y="4619624"/>
            <a:ext cx="3946779" cy="170576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2023.05.24</a:t>
            </a:r>
            <a:endParaRPr sz="2000">
              <a:latin typeface="Times New Roman"/>
              <a:ea typeface="Times New Roman"/>
              <a:cs typeface="Times New Roman"/>
              <a:sym typeface="Times New Roman"/>
            </a:endParaRPr>
          </a:p>
          <a:p>
            <a:pPr indent="0" lvl="0" marL="0" rtl="0" algn="r">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App-solutely Mobile</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Fatemeh Pesaran Zadeh</a:t>
            </a:r>
            <a:endParaRPr sz="2000">
              <a:latin typeface="Times New Roman"/>
              <a:ea typeface="Times New Roman"/>
              <a:cs typeface="Times New Roman"/>
              <a:sym typeface="Times New Roman"/>
            </a:endParaRPr>
          </a:p>
          <a:p>
            <a:pPr indent="0" lvl="0" marL="0" rtl="0" algn="r">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Sehee Kim</a:t>
            </a:r>
            <a:endParaRPr sz="2000">
              <a:latin typeface="Times New Roman"/>
              <a:ea typeface="Times New Roman"/>
              <a:cs typeface="Times New Roman"/>
              <a:sym typeface="Times New Roman"/>
            </a:endParaRPr>
          </a:p>
        </p:txBody>
      </p:sp>
      <p:sp>
        <p:nvSpPr>
          <p:cNvPr id="92" name="Google Shape;92;p1"/>
          <p:cNvSpPr/>
          <p:nvPr/>
        </p:nvSpPr>
        <p:spPr>
          <a:xfrm>
            <a:off x="841248" y="4331166"/>
            <a:ext cx="10506456"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1"/>
          <p:cNvSpPr/>
          <p:nvPr/>
        </p:nvSpPr>
        <p:spPr>
          <a:xfrm rot="5400000">
            <a:off x="9346882" y="2348839"/>
            <a:ext cx="54864" cy="394677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txBox="1"/>
          <p:nvPr/>
        </p:nvSpPr>
        <p:spPr>
          <a:xfrm>
            <a:off x="-596766" y="4389120"/>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f97d2255d_1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180" name="Google Shape;180;g22f97d2255d_1_10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181" name="Google Shape;181;g22f97d2255d_1_10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Progressive Inference Model Generator: </a:t>
            </a:r>
            <a:endParaRPr b="1" sz="1800">
              <a:latin typeface="Times New Roman"/>
              <a:ea typeface="Times New Roman"/>
              <a:cs typeface="Times New Roman"/>
              <a:sym typeface="Times New Roman"/>
            </a:endParaRPr>
          </a:p>
        </p:txBody>
      </p:sp>
      <p:pic>
        <p:nvPicPr>
          <p:cNvPr id="182" name="Google Shape;182;g22f97d2255d_1_101"/>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183" name="Google Shape;183;g22f97d2255d_1_101"/>
          <p:cNvSpPr/>
          <p:nvPr/>
        </p:nvSpPr>
        <p:spPr>
          <a:xfrm>
            <a:off x="5776725" y="2977225"/>
            <a:ext cx="1688700" cy="2281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2f97d2255d_1_101"/>
          <p:cNvSpPr txBox="1"/>
          <p:nvPr/>
        </p:nvSpPr>
        <p:spPr>
          <a:xfrm>
            <a:off x="790925" y="2237650"/>
            <a:ext cx="47811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Early Exits: The placement of intermediate classifiers within the network architecture to allow for early predictions and optimization of computational resources.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 scheme: The process of jointly training all classifiers in the network from scratch, utilizing a specific cost function and fixed placement of early exits to optimize accuracy and address the issue of "overthinking" during classification.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Early exit policy: PIMG introduces an early-exit policy to determine which classifier is used for a given input.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e32a22f22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191" name="Google Shape;191;g1e32a22f226_0_0"/>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192" name="Google Shape;192;g1e32a22f226_0_0"/>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Model Splitter</a:t>
            </a: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p:txBody>
      </p:sp>
      <p:pic>
        <p:nvPicPr>
          <p:cNvPr id="193" name="Google Shape;193;g1e32a22f226_0_0"/>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194" name="Google Shape;194;g1e32a22f226_0_0"/>
          <p:cNvSpPr/>
          <p:nvPr/>
        </p:nvSpPr>
        <p:spPr>
          <a:xfrm>
            <a:off x="7559375" y="4173675"/>
            <a:ext cx="1420200" cy="1091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e32a22f226_0_0"/>
          <p:cNvSpPr txBox="1"/>
          <p:nvPr/>
        </p:nvSpPr>
        <p:spPr>
          <a:xfrm>
            <a:off x="1096100" y="2207000"/>
            <a:ext cx="4014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The model splitter is responsible for: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Defining the potential split points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Identifying them automatically in the given CNN</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e32a22f226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202" name="Google Shape;202;g1e32a22f226_0_10"/>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03" name="Google Shape;203;g1e32a22f226_0_10"/>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Profiler</a:t>
            </a: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p:txBody>
      </p:sp>
      <p:pic>
        <p:nvPicPr>
          <p:cNvPr id="204" name="Google Shape;204;g1e32a22f226_0_10"/>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205" name="Google Shape;205;g1e32a22f226_0_10"/>
          <p:cNvSpPr/>
          <p:nvPr/>
        </p:nvSpPr>
        <p:spPr>
          <a:xfrm>
            <a:off x="7594025" y="3022025"/>
            <a:ext cx="2719200" cy="943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e32a22f226_0_10"/>
          <p:cNvSpPr txBox="1"/>
          <p:nvPr/>
        </p:nvSpPr>
        <p:spPr>
          <a:xfrm>
            <a:off x="838200" y="2016500"/>
            <a:ext cx="4426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Offline Stage: In the offline stage, the system performs measurements and calculations prior to deployment. It involves two types of measurements: device-independent and device-specific.</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Runtime Stage: In the runtime stage, the system continuously monitors the device and server load, as well as the network connectivity conditions. It refines the estimates obtained during the offline stage based on real-time observations.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49438be4b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213" name="Google Shape;213;g249438be4bd_0_0"/>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14" name="Google Shape;214;g249438be4bd_0_0"/>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Dynamic Scheduler</a:t>
            </a: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p:txBody>
      </p:sp>
      <p:pic>
        <p:nvPicPr>
          <p:cNvPr id="215" name="Google Shape;215;g249438be4bd_0_0"/>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216" name="Google Shape;216;g249438be4bd_0_0"/>
          <p:cNvSpPr/>
          <p:nvPr/>
        </p:nvSpPr>
        <p:spPr>
          <a:xfrm>
            <a:off x="10476050" y="3022025"/>
            <a:ext cx="1338600" cy="943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49438be4bd_0_0"/>
          <p:cNvSpPr txBox="1"/>
          <p:nvPr/>
        </p:nvSpPr>
        <p:spPr>
          <a:xfrm>
            <a:off x="838200" y="2016500"/>
            <a:ext cx="4426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Distribute computation across cloud and device, decide early-exit policy progressive inference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Hard constraints, soft constraints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Algorithm: </a:t>
            </a:r>
            <a:r>
              <a:rPr lang="en-US" sz="1800">
                <a:latin typeface="Times New Roman"/>
                <a:ea typeface="Times New Roman"/>
                <a:cs typeface="Times New Roman"/>
                <a:sym typeface="Times New Roman"/>
              </a:rPr>
              <a:t>Update profile parameters → all infeasible solutions discarded  </a:t>
            </a:r>
            <a:r>
              <a:rPr lang="en-US" sz="1800">
                <a:solidFill>
                  <a:schemeClr val="dk1"/>
                </a:solidFill>
                <a:latin typeface="Times New Roman"/>
                <a:ea typeface="Times New Roman"/>
                <a:cs typeface="Times New Roman"/>
                <a:sym typeface="Times New Roman"/>
              </a:rPr>
              <a:t>→ lexicographic optimisation of the user-prioritised soft targets</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49438be4bd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224" name="Google Shape;224;g249438be4bd_0_1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25" name="Google Shape;225;g249438be4bd_0_1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Dynamic Scheduler - Deployment: </a:t>
            </a:r>
            <a:endParaRPr b="1" sz="1800">
              <a:latin typeface="Times New Roman"/>
              <a:ea typeface="Times New Roman"/>
              <a:cs typeface="Times New Roman"/>
              <a:sym typeface="Times New Roman"/>
            </a:endParaRPr>
          </a:p>
        </p:txBody>
      </p:sp>
      <p:pic>
        <p:nvPicPr>
          <p:cNvPr id="226" name="Google Shape;226;g249438be4bd_0_11"/>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227" name="Google Shape;227;g249438be4bd_0_11"/>
          <p:cNvSpPr/>
          <p:nvPr/>
        </p:nvSpPr>
        <p:spPr>
          <a:xfrm>
            <a:off x="10476050" y="3022025"/>
            <a:ext cx="1338600" cy="943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49438be4bd_0_11"/>
          <p:cNvSpPr txBox="1"/>
          <p:nvPr/>
        </p:nvSpPr>
        <p:spPr>
          <a:xfrm>
            <a:off x="838200" y="2016500"/>
            <a:ext cx="4426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Scheduler is on client side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Run time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Scheduler yields low-source utilisation </a:t>
            </a:r>
            <a:r>
              <a:rPr lang="en-US" sz="1800">
                <a:solidFill>
                  <a:schemeClr val="dk1"/>
                </a:solidFill>
                <a:latin typeface="Times New Roman"/>
                <a:ea typeface="Times New Roman"/>
                <a:cs typeface="Times New Roman"/>
                <a:sym typeface="Times New Roman"/>
              </a:rPr>
              <a:t> → deployment without throttling</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SPINN only re-evaluates candidate configurations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49438be4bd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235" name="Google Shape;235;g249438be4bd_0_2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36" name="Google Shape;236;g249438be4bd_0_2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CNN Communication Optimiser</a:t>
            </a:r>
            <a:r>
              <a:rPr b="1" lang="en-US"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p:txBody>
      </p:sp>
      <p:pic>
        <p:nvPicPr>
          <p:cNvPr id="237" name="Google Shape;237;g249438be4bd_0_21"/>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238" name="Google Shape;238;g249438be4bd_0_21"/>
          <p:cNvSpPr/>
          <p:nvPr/>
        </p:nvSpPr>
        <p:spPr>
          <a:xfrm>
            <a:off x="11138375" y="4208725"/>
            <a:ext cx="676200" cy="1012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49438be4bd_0_21"/>
          <p:cNvSpPr txBox="1"/>
          <p:nvPr/>
        </p:nvSpPr>
        <p:spPr>
          <a:xfrm>
            <a:off x="838200" y="2016500"/>
            <a:ext cx="4426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Alleviate communication bottleneck caused by intermediate data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Two stages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First stage</a:t>
            </a:r>
            <a:r>
              <a:rPr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exploits</a:t>
            </a:r>
            <a:r>
              <a:rPr lang="en-US" sz="1800">
                <a:latin typeface="Times New Roman"/>
                <a:ea typeface="Times New Roman"/>
                <a:cs typeface="Times New Roman"/>
                <a:sym typeface="Times New Roman"/>
              </a:rPr>
              <a:t> CNN’s resilience to low-precision representation</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Second stage:</a:t>
            </a:r>
            <a:r>
              <a:rPr lang="en-US" sz="1800">
                <a:latin typeface="Times New Roman"/>
                <a:ea typeface="Times New Roman"/>
                <a:cs typeface="Times New Roman"/>
                <a:sym typeface="Times New Roman"/>
              </a:rPr>
              <a:t> exploits observation that activation data is amenable to compression</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49438be4bd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 SPINN’s Architecture </a:t>
            </a:r>
            <a:endParaRPr b="1">
              <a:latin typeface="Times New Roman"/>
              <a:ea typeface="Times New Roman"/>
              <a:cs typeface="Times New Roman"/>
              <a:sym typeface="Times New Roman"/>
            </a:endParaRPr>
          </a:p>
        </p:txBody>
      </p:sp>
      <p:cxnSp>
        <p:nvCxnSpPr>
          <p:cNvPr id="246" name="Google Shape;246;g249438be4bd_0_3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47" name="Google Shape;247;g249438be4bd_0_3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Distributed Execution Engine: </a:t>
            </a:r>
            <a:endParaRPr b="1" sz="1800">
              <a:latin typeface="Times New Roman"/>
              <a:ea typeface="Times New Roman"/>
              <a:cs typeface="Times New Roman"/>
              <a:sym typeface="Times New Roman"/>
            </a:endParaRPr>
          </a:p>
        </p:txBody>
      </p:sp>
      <p:pic>
        <p:nvPicPr>
          <p:cNvPr id="248" name="Google Shape;248;g249438be4bd_0_31"/>
          <p:cNvPicPr preferRelativeResize="0"/>
          <p:nvPr/>
        </p:nvPicPr>
        <p:blipFill>
          <a:blip r:embed="rId3">
            <a:alphaModFix/>
          </a:blip>
          <a:stretch>
            <a:fillRect/>
          </a:stretch>
        </p:blipFill>
        <p:spPr>
          <a:xfrm>
            <a:off x="5200900" y="1779700"/>
            <a:ext cx="6811724" cy="3937775"/>
          </a:xfrm>
          <a:prstGeom prst="rect">
            <a:avLst/>
          </a:prstGeom>
          <a:noFill/>
          <a:ln>
            <a:noFill/>
          </a:ln>
        </p:spPr>
      </p:pic>
      <p:sp>
        <p:nvSpPr>
          <p:cNvPr id="249" name="Google Shape;249;g249438be4bd_0_31"/>
          <p:cNvSpPr/>
          <p:nvPr/>
        </p:nvSpPr>
        <p:spPr>
          <a:xfrm>
            <a:off x="9123750" y="4222525"/>
            <a:ext cx="1793700" cy="957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249438be4bd_0_31"/>
          <p:cNvSpPr txBox="1"/>
          <p:nvPr/>
        </p:nvSpPr>
        <p:spPr>
          <a:xfrm>
            <a:off x="838200" y="2016500"/>
            <a:ext cx="44265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SPINN replaces module and tensor functions with custom wrapper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Execution graph in directed acyclic graph(DAG) form</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Custom wrapper’s operations:</a:t>
            </a:r>
            <a:endParaRPr sz="18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Char char="○"/>
            </a:pPr>
            <a:r>
              <a:rPr b="1" lang="en-US" sz="1500">
                <a:latin typeface="Times New Roman"/>
                <a:ea typeface="Times New Roman"/>
                <a:cs typeface="Times New Roman"/>
                <a:sym typeface="Times New Roman"/>
              </a:rPr>
              <a:t>Normal execution: </a:t>
            </a:r>
            <a:r>
              <a:rPr lang="en-US" sz="1500">
                <a:latin typeface="Times New Roman"/>
                <a:ea typeface="Times New Roman"/>
                <a:cs typeface="Times New Roman"/>
                <a:sym typeface="Times New Roman"/>
              </a:rPr>
              <a:t>when layer is to run locally </a:t>
            </a:r>
            <a:r>
              <a:rPr lang="en-US" sz="1500">
                <a:solidFill>
                  <a:schemeClr val="dk1"/>
                </a:solidFill>
                <a:latin typeface="Times New Roman"/>
                <a:ea typeface="Times New Roman"/>
                <a:cs typeface="Times New Roman"/>
                <a:sym typeface="Times New Roman"/>
              </a:rPr>
              <a:t>→ calls original function</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Offload execution:</a:t>
            </a:r>
            <a:r>
              <a:rPr lang="en-US" sz="1500">
                <a:solidFill>
                  <a:schemeClr val="dk1"/>
                </a:solidFill>
                <a:latin typeface="Times New Roman"/>
                <a:ea typeface="Times New Roman"/>
                <a:cs typeface="Times New Roman"/>
                <a:sym typeface="Times New Roman"/>
              </a:rPr>
              <a:t> layer select as partition point → offloading request(inputs, subsequent layer dependencies)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Resume execution:</a:t>
            </a:r>
            <a:r>
              <a:rPr lang="en-US" sz="1500">
                <a:solidFill>
                  <a:schemeClr val="dk1"/>
                </a:solidFill>
                <a:latin typeface="Times New Roman"/>
                <a:ea typeface="Times New Roman"/>
                <a:cs typeface="Times New Roman"/>
                <a:sym typeface="Times New Roman"/>
              </a:rPr>
              <a:t> request → inputs and dependencies injected into respective layers → execution continued on remote side</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Char char="○"/>
            </a:pPr>
            <a:r>
              <a:rPr b="1" lang="en-US" sz="1500">
                <a:solidFill>
                  <a:schemeClr val="dk1"/>
                </a:solidFill>
                <a:latin typeface="Times New Roman"/>
                <a:ea typeface="Times New Roman"/>
                <a:cs typeface="Times New Roman"/>
                <a:sym typeface="Times New Roman"/>
              </a:rPr>
              <a:t>Early exit:</a:t>
            </a:r>
            <a:r>
              <a:rPr lang="en-US" sz="1500">
                <a:solidFill>
                  <a:schemeClr val="dk1"/>
                </a:solidFill>
                <a:latin typeface="Times New Roman"/>
                <a:ea typeface="Times New Roman"/>
                <a:cs typeface="Times New Roman"/>
                <a:sym typeface="Times New Roman"/>
              </a:rPr>
              <a:t> intermediate classifier executed → wrapper evaluates prediction confidence → if above threshold then terminate early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2f97d2255d_1_1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257" name="Google Shape;257;g22f97d2255d_1_11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58" name="Google Shape;258;g22f97d2255d_1_111"/>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pic>
        <p:nvPicPr>
          <p:cNvPr id="259" name="Google Shape;259;g22f97d2255d_1_111"/>
          <p:cNvPicPr preferRelativeResize="0"/>
          <p:nvPr/>
        </p:nvPicPr>
        <p:blipFill>
          <a:blip r:embed="rId3">
            <a:alphaModFix/>
          </a:blip>
          <a:stretch>
            <a:fillRect/>
          </a:stretch>
        </p:blipFill>
        <p:spPr>
          <a:xfrm>
            <a:off x="5881163" y="1495563"/>
            <a:ext cx="5838825" cy="1438275"/>
          </a:xfrm>
          <a:prstGeom prst="rect">
            <a:avLst/>
          </a:prstGeom>
          <a:noFill/>
          <a:ln>
            <a:noFill/>
          </a:ln>
        </p:spPr>
      </p:pic>
      <p:sp>
        <p:nvSpPr>
          <p:cNvPr id="260" name="Google Shape;260;g22f97d2255d_1_11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Experimental Setup:</a:t>
            </a:r>
            <a:endParaRPr b="1" sz="1800">
              <a:latin typeface="Times New Roman"/>
              <a:ea typeface="Times New Roman"/>
              <a:cs typeface="Times New Roman"/>
              <a:sym typeface="Times New Roman"/>
            </a:endParaRPr>
          </a:p>
        </p:txBody>
      </p:sp>
      <p:sp>
        <p:nvSpPr>
          <p:cNvPr id="261" name="Google Shape;261;g22f97d2255d_1_111"/>
          <p:cNvSpPr txBox="1"/>
          <p:nvPr/>
        </p:nvSpPr>
        <p:spPr>
          <a:xfrm>
            <a:off x="838200" y="2016500"/>
            <a:ext cx="4426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Three different power profiles: </a:t>
            </a:r>
            <a:r>
              <a:rPr lang="en-US" sz="1800">
                <a:latin typeface="Times New Roman"/>
                <a:ea typeface="Times New Roman"/>
                <a:cs typeface="Times New Roman"/>
                <a:sym typeface="Times New Roman"/>
              </a:rPr>
              <a:t>30W(full power), 10W(low power), underclocked 10W</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Effect of limited computation capacity:</a:t>
            </a:r>
            <a:r>
              <a:rPr lang="en-US" sz="1800">
                <a:latin typeface="Times New Roman"/>
                <a:ea typeface="Times New Roman"/>
                <a:cs typeface="Times New Roman"/>
                <a:sym typeface="Times New Roman"/>
              </a:rPr>
              <a:t> linearly scale up CNN computation time of server side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Network conditions of offloading:  </a:t>
            </a:r>
            <a:r>
              <a:rPr lang="en-US" sz="1800">
                <a:latin typeface="Times New Roman"/>
                <a:ea typeface="Times New Roman"/>
                <a:cs typeface="Times New Roman"/>
                <a:sym typeface="Times New Roman"/>
              </a:rPr>
              <a:t>average </a:t>
            </a:r>
            <a:r>
              <a:rPr lang="en-US" sz="1800">
                <a:latin typeface="Times New Roman"/>
                <a:ea typeface="Times New Roman"/>
                <a:cs typeface="Times New Roman"/>
                <a:sym typeface="Times New Roman"/>
              </a:rPr>
              <a:t>bandwidth</a:t>
            </a:r>
            <a:r>
              <a:rPr lang="en-US" sz="1800">
                <a:latin typeface="Times New Roman"/>
                <a:ea typeface="Times New Roman"/>
                <a:cs typeface="Times New Roman"/>
                <a:sym typeface="Times New Roman"/>
              </a:rPr>
              <a:t> and latency across national carriers(3G, 4G, 5G)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Models used for evaluation: </a:t>
            </a:r>
            <a:r>
              <a:rPr lang="en-US" sz="1800">
                <a:latin typeface="Times New Roman"/>
                <a:ea typeface="Times New Roman"/>
                <a:cs typeface="Times New Roman"/>
                <a:sym typeface="Times New Roman"/>
              </a:rPr>
              <a:t>ResNet-50, ResNet-56, VGG16, MobileNetV2, Inception-v3</a:t>
            </a:r>
            <a:endParaRPr sz="1800">
              <a:latin typeface="Times New Roman"/>
              <a:ea typeface="Times New Roman"/>
              <a:cs typeface="Times New Roman"/>
              <a:sym typeface="Times New Roman"/>
            </a:endParaRPr>
          </a:p>
        </p:txBody>
      </p:sp>
      <p:sp>
        <p:nvSpPr>
          <p:cNvPr id="262" name="Google Shape;262;g22f97d2255d_1_111"/>
          <p:cNvSpPr txBox="1"/>
          <p:nvPr/>
        </p:nvSpPr>
        <p:spPr>
          <a:xfrm>
            <a:off x="6096175" y="2858825"/>
            <a:ext cx="5428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Datasets and Training</a:t>
            </a:r>
            <a:endParaRPr b="1"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Dataset: </a:t>
            </a:r>
            <a:r>
              <a:rPr lang="en-US" sz="1800">
                <a:latin typeface="Times New Roman"/>
                <a:ea typeface="Times New Roman"/>
                <a:cs typeface="Times New Roman"/>
                <a:sym typeface="Times New Roman"/>
              </a:rPr>
              <a:t>CIFAR-100, ImageNet</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Training:</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 preprocessing steps of each  model</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Convert models to progressive early-exit networks </a:t>
            </a:r>
            <a:r>
              <a:rPr lang="en-US" sz="1800">
                <a:solidFill>
                  <a:schemeClr val="dk1"/>
                </a:solidFill>
                <a:latin typeface="Times New Roman"/>
                <a:ea typeface="Times New Roman"/>
                <a:cs typeface="Times New Roman"/>
                <a:sym typeface="Times New Roman"/>
              </a:rPr>
              <a:t>→  trained jointly scratch-to-end</a:t>
            </a:r>
            <a:endParaRPr sz="1800">
              <a:latin typeface="Times New Roman"/>
              <a:ea typeface="Times New Roman"/>
              <a:cs typeface="Times New Roman"/>
              <a:sym typeface="Times New Roman"/>
            </a:endParaRPr>
          </a:p>
          <a:p>
            <a:pPr indent="-342900" lvl="2" marL="13716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 model’s training parameters(except MobileNetV2)</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49438be4bd_0_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269" name="Google Shape;269;g249438be4bd_0_55"/>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70" name="Google Shape;270;g249438be4bd_0_55"/>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271" name="Google Shape;271;g249438be4bd_0_55"/>
          <p:cNvSpPr txBox="1"/>
          <p:nvPr/>
        </p:nvSpPr>
        <p:spPr>
          <a:xfrm>
            <a:off x="918350" y="1599700"/>
            <a:ext cx="419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Performance Comparison - Throughput Maximisation: </a:t>
            </a:r>
            <a:endParaRPr b="1" sz="1800">
              <a:latin typeface="Times New Roman"/>
              <a:ea typeface="Times New Roman"/>
              <a:cs typeface="Times New Roman"/>
              <a:sym typeface="Times New Roman"/>
            </a:endParaRPr>
          </a:p>
        </p:txBody>
      </p:sp>
      <p:sp>
        <p:nvSpPr>
          <p:cNvPr id="272" name="Google Shape;272;g249438be4bd_0_55"/>
          <p:cNvSpPr txBox="1"/>
          <p:nvPr/>
        </p:nvSpPr>
        <p:spPr>
          <a:xfrm>
            <a:off x="838200" y="2016500"/>
            <a:ext cx="44265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On-device: </a:t>
            </a:r>
            <a:r>
              <a:rPr lang="en-US" sz="1800">
                <a:latin typeface="Times New Roman"/>
                <a:ea typeface="Times New Roman"/>
                <a:cs typeface="Times New Roman"/>
                <a:sym typeface="Times New Roman"/>
              </a:rPr>
              <a:t>same throughput independent of network variation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Server-only:</a:t>
            </a:r>
            <a:r>
              <a:rPr lang="en-US" sz="1800">
                <a:latin typeface="Times New Roman"/>
                <a:ea typeface="Times New Roman"/>
                <a:cs typeface="Times New Roman"/>
                <a:sym typeface="Times New Roman"/>
              </a:rPr>
              <a:t> follows available bandwidth</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Edgent:</a:t>
            </a:r>
            <a:r>
              <a:rPr lang="en-US" sz="1800">
                <a:latin typeface="Times New Roman"/>
                <a:ea typeface="Times New Roman"/>
                <a:cs typeface="Times New Roman"/>
                <a:sym typeface="Times New Roman"/>
              </a:rPr>
              <a:t> trajectory similar to server-only but higher throughput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Neurosurgeon: </a:t>
            </a:r>
            <a:r>
              <a:rPr lang="en-US" sz="1800">
                <a:latin typeface="Times New Roman"/>
                <a:ea typeface="Times New Roman"/>
                <a:cs typeface="Times New Roman"/>
                <a:sym typeface="Times New Roman"/>
              </a:rPr>
              <a:t>constrained connectivity </a:t>
            </a:r>
            <a:r>
              <a:rPr lang="en-US" sz="1800">
                <a:solidFill>
                  <a:schemeClr val="dk1"/>
                </a:solidFill>
                <a:latin typeface="Times New Roman"/>
                <a:ea typeface="Times New Roman"/>
                <a:cs typeface="Times New Roman"/>
                <a:sym typeface="Times New Roman"/>
              </a:rPr>
              <a:t>→ on-device, bandwidth increase → off-load whole computation</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Ablated SPINN: </a:t>
            </a:r>
            <a:r>
              <a:rPr lang="en-US" sz="1800">
                <a:solidFill>
                  <a:schemeClr val="dk1"/>
                </a:solidFill>
                <a:latin typeface="Times New Roman"/>
                <a:ea typeface="Times New Roman"/>
                <a:cs typeface="Times New Roman"/>
                <a:sym typeface="Times New Roman"/>
              </a:rPr>
              <a:t>extreme bandwidth → follow Neurosurgeon, middle bandwidth → better throughput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73" name="Google Shape;273;g249438be4bd_0_55"/>
          <p:cNvPicPr preferRelativeResize="0"/>
          <p:nvPr/>
        </p:nvPicPr>
        <p:blipFill>
          <a:blip r:embed="rId3">
            <a:alphaModFix/>
          </a:blip>
          <a:stretch>
            <a:fillRect/>
          </a:stretch>
        </p:blipFill>
        <p:spPr>
          <a:xfrm>
            <a:off x="6232510" y="1423450"/>
            <a:ext cx="5739315" cy="5069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49438be4bd_0_6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280" name="Google Shape;280;g249438be4bd_0_67"/>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81" name="Google Shape;281;g249438be4bd_0_67"/>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282" name="Google Shape;282;g249438be4bd_0_67"/>
          <p:cNvSpPr txBox="1"/>
          <p:nvPr/>
        </p:nvSpPr>
        <p:spPr>
          <a:xfrm>
            <a:off x="918350" y="1599700"/>
            <a:ext cx="419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Performance Comparison - Throughput Maximisation: </a:t>
            </a:r>
            <a:endParaRPr b="1" sz="1800">
              <a:latin typeface="Times New Roman"/>
              <a:ea typeface="Times New Roman"/>
              <a:cs typeface="Times New Roman"/>
              <a:sym typeface="Times New Roman"/>
            </a:endParaRPr>
          </a:p>
        </p:txBody>
      </p:sp>
      <p:sp>
        <p:nvSpPr>
          <p:cNvPr id="283" name="Google Shape;283;g249438be4bd_0_67"/>
          <p:cNvSpPr txBox="1"/>
          <p:nvPr/>
        </p:nvSpPr>
        <p:spPr>
          <a:xfrm>
            <a:off x="838200" y="2016500"/>
            <a:ext cx="4426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latin typeface="Times New Roman"/>
                <a:ea typeface="Times New Roman"/>
                <a:cs typeface="Times New Roman"/>
                <a:sym typeface="Times New Roman"/>
              </a:rPr>
              <a:t>SPINN: </a:t>
            </a:r>
            <a:r>
              <a:rPr lang="en-US" sz="1800">
                <a:latin typeface="Times New Roman"/>
                <a:ea typeface="Times New Roman"/>
                <a:cs typeface="Times New Roman"/>
                <a:sym typeface="Times New Roman"/>
              </a:rPr>
              <a:t>best performance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Attributed to bandwidth and data-locality-aware scheduler choices on the early-exit policy and partition point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Low bandwidth: </a:t>
            </a:r>
            <a:r>
              <a:rPr lang="en-US" sz="1800">
                <a:latin typeface="Times New Roman"/>
                <a:ea typeface="Times New Roman"/>
                <a:cs typeface="Times New Roman"/>
                <a:sym typeface="Times New Roman"/>
              </a:rPr>
              <a:t>select device-only, </a:t>
            </a:r>
            <a:r>
              <a:rPr lang="en-US" sz="1800">
                <a:solidFill>
                  <a:schemeClr val="dk1"/>
                </a:solidFill>
                <a:latin typeface="Times New Roman"/>
                <a:ea typeface="Times New Roman"/>
                <a:cs typeface="Times New Roman"/>
                <a:sym typeface="Times New Roman"/>
              </a:rPr>
              <a:t> outperform due to early-exit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Mid-range bandwidth: </a:t>
            </a:r>
            <a:r>
              <a:rPr lang="en-US" sz="1800">
                <a:solidFill>
                  <a:schemeClr val="dk1"/>
                </a:solidFill>
                <a:latin typeface="Times New Roman"/>
                <a:ea typeface="Times New Roman"/>
                <a:cs typeface="Times New Roman"/>
                <a:sym typeface="Times New Roman"/>
              </a:rPr>
              <a:t>CNN-CO → better utilization of available bandwidth</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High bandwidth: </a:t>
            </a:r>
            <a:r>
              <a:rPr lang="en-US" sz="1800">
                <a:solidFill>
                  <a:schemeClr val="dk1"/>
                </a:solidFill>
                <a:latin typeface="Times New Roman"/>
                <a:ea typeface="Times New Roman"/>
                <a:cs typeface="Times New Roman"/>
                <a:sym typeface="Times New Roman"/>
              </a:rPr>
              <a:t>optimised early-exit scheme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Takes advantage of input’s classification difficulty to exit early, avoid wasteful data transfers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84" name="Google Shape;284;g249438be4bd_0_67"/>
          <p:cNvPicPr preferRelativeResize="0"/>
          <p:nvPr/>
        </p:nvPicPr>
        <p:blipFill>
          <a:blip r:embed="rId3">
            <a:alphaModFix/>
          </a:blip>
          <a:stretch>
            <a:fillRect/>
          </a:stretch>
        </p:blipFill>
        <p:spPr>
          <a:xfrm>
            <a:off x="6232510" y="1423450"/>
            <a:ext cx="5739315" cy="506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Index</a:t>
            </a:r>
            <a:endParaRPr>
              <a:latin typeface="Times New Roman"/>
              <a:ea typeface="Times New Roman"/>
              <a:cs typeface="Times New Roman"/>
              <a:sym typeface="Times New Roman"/>
            </a:endParaRPr>
          </a:p>
        </p:txBody>
      </p:sp>
      <p:sp>
        <p:nvSpPr>
          <p:cNvPr id="100" name="Google Shape;100;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899" lvl="0" marL="457200" rtl="0" algn="l">
              <a:lnSpc>
                <a:spcPct val="20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42899" lvl="0" marL="457200" rtl="0" algn="l">
              <a:lnSpc>
                <a:spcPct val="200000"/>
              </a:lnSpc>
              <a:spcBef>
                <a:spcPts val="0"/>
              </a:spcBef>
              <a:spcAft>
                <a:spcPts val="0"/>
              </a:spcAft>
              <a:buSzPts val="1800"/>
              <a:buFont typeface="Times New Roman"/>
              <a:buChar char="•"/>
            </a:pPr>
            <a:r>
              <a:rPr lang="en-US">
                <a:latin typeface="Times New Roman"/>
                <a:ea typeface="Times New Roman"/>
                <a:cs typeface="Times New Roman"/>
                <a:sym typeface="Times New Roman"/>
              </a:rPr>
              <a:t>Background </a:t>
            </a:r>
            <a:endParaRPr>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Char char="•"/>
            </a:pPr>
            <a:r>
              <a:rPr lang="en-US">
                <a:latin typeface="Times New Roman"/>
                <a:ea typeface="Times New Roman"/>
                <a:cs typeface="Times New Roman"/>
                <a:sym typeface="Times New Roman"/>
              </a:rPr>
              <a:t>Design</a:t>
            </a:r>
            <a:endParaRPr>
              <a:latin typeface="Times New Roman"/>
              <a:ea typeface="Times New Roman"/>
              <a:cs typeface="Times New Roman"/>
              <a:sym typeface="Times New Roman"/>
            </a:endParaRPr>
          </a:p>
          <a:p>
            <a:pPr indent="-342899" lvl="0" marL="457200" rtl="0" algn="l">
              <a:lnSpc>
                <a:spcPct val="200000"/>
              </a:lnSpc>
              <a:spcBef>
                <a:spcPts val="0"/>
              </a:spcBef>
              <a:spcAft>
                <a:spcPts val="0"/>
              </a:spcAft>
              <a:buSzPts val="1800"/>
              <a:buFont typeface="Times New Roman"/>
              <a:buChar char="•"/>
            </a:pPr>
            <a:r>
              <a:rPr lang="en-US">
                <a:latin typeface="Times New Roman"/>
                <a:ea typeface="Times New Roman"/>
                <a:cs typeface="Times New Roman"/>
                <a:sym typeface="Times New Roman"/>
              </a:rPr>
              <a:t>Evaluation</a:t>
            </a:r>
            <a:endParaRPr>
              <a:latin typeface="Times New Roman"/>
              <a:ea typeface="Times New Roman"/>
              <a:cs typeface="Times New Roman"/>
              <a:sym typeface="Times New Roman"/>
            </a:endParaRPr>
          </a:p>
          <a:p>
            <a:pPr indent="-342899" lvl="0" marL="457200" rtl="0" algn="l">
              <a:lnSpc>
                <a:spcPct val="200000"/>
              </a:lnSpc>
              <a:spcBef>
                <a:spcPts val="0"/>
              </a:spcBef>
              <a:spcAft>
                <a:spcPts val="0"/>
              </a:spcAft>
              <a:buSzPts val="1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cxnSp>
        <p:nvCxnSpPr>
          <p:cNvPr id="101" name="Google Shape;101;p2"/>
          <p:cNvCxnSpPr/>
          <p:nvPr/>
        </p:nvCxnSpPr>
        <p:spPr>
          <a:xfrm>
            <a:off x="838200" y="1423447"/>
            <a:ext cx="3846922" cy="0"/>
          </a:xfrm>
          <a:prstGeom prst="straightConnector1">
            <a:avLst/>
          </a:prstGeom>
          <a:noFill/>
          <a:ln cap="flat" cmpd="sng" w="38100">
            <a:solidFill>
              <a:schemeClr val="accent2"/>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49438be4bd_0_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291" name="Google Shape;291;g249438be4bd_0_77"/>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292" name="Google Shape;292;g249438be4bd_0_77"/>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293" name="Google Shape;293;g249438be4bd_0_77"/>
          <p:cNvSpPr txBox="1"/>
          <p:nvPr/>
        </p:nvSpPr>
        <p:spPr>
          <a:xfrm>
            <a:off x="918350" y="1599700"/>
            <a:ext cx="419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Performance Comparison - Server-Load Variation</a:t>
            </a:r>
            <a:endParaRPr b="1" sz="1800">
              <a:latin typeface="Times New Roman"/>
              <a:ea typeface="Times New Roman"/>
              <a:cs typeface="Times New Roman"/>
              <a:sym typeface="Times New Roman"/>
            </a:endParaRPr>
          </a:p>
        </p:txBody>
      </p:sp>
      <p:sp>
        <p:nvSpPr>
          <p:cNvPr id="294" name="Google Shape;294;g249438be4bd_0_77"/>
          <p:cNvSpPr txBox="1"/>
          <p:nvPr/>
        </p:nvSpPr>
        <p:spPr>
          <a:xfrm>
            <a:off x="838200" y="2016500"/>
            <a:ext cx="4426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Vary load at remote end</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Linearly scale the latency of server execution by slowdown factor</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Low server load: </a:t>
            </a:r>
            <a:r>
              <a:rPr lang="en-US" sz="1800">
                <a:latin typeface="Times New Roman"/>
                <a:ea typeface="Times New Roman"/>
                <a:cs typeface="Times New Roman"/>
                <a:sym typeface="Times New Roman"/>
              </a:rPr>
              <a:t>similar to high-bandwidth performance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High server load:</a:t>
            </a:r>
            <a:r>
              <a:rPr lang="en-US" sz="1800">
                <a:latin typeface="Times New Roman"/>
                <a:ea typeface="Times New Roman"/>
                <a:cs typeface="Times New Roman"/>
                <a:sym typeface="Times New Roman"/>
              </a:rPr>
              <a:t> Performance deteriorates (except server-only)</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Neurosurgeon: </a:t>
            </a:r>
            <a:r>
              <a:rPr lang="en-US" sz="1800">
                <a:latin typeface="Times New Roman"/>
                <a:ea typeface="Times New Roman"/>
                <a:cs typeface="Times New Roman"/>
                <a:sym typeface="Times New Roman"/>
              </a:rPr>
              <a:t>adapts policy </a:t>
            </a:r>
            <a:r>
              <a:rPr lang="en-US" sz="1800">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executes greater part of CNN on client side</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Edgent: </a:t>
            </a:r>
            <a:r>
              <a:rPr lang="en-US" sz="1800">
                <a:latin typeface="Times New Roman"/>
                <a:ea typeface="Times New Roman"/>
                <a:cs typeface="Times New Roman"/>
                <a:sym typeface="Times New Roman"/>
              </a:rPr>
              <a:t>deteriorates quickly</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SPINN: </a:t>
            </a:r>
            <a:r>
              <a:rPr lang="en-US" sz="1800">
                <a:latin typeface="Times New Roman"/>
                <a:ea typeface="Times New Roman"/>
                <a:cs typeface="Times New Roman"/>
                <a:sym typeface="Times New Roman"/>
              </a:rPr>
              <a:t>scheduler manages to adapt</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95" name="Google Shape;295;g249438be4bd_0_77"/>
          <p:cNvPicPr preferRelativeResize="0"/>
          <p:nvPr/>
        </p:nvPicPr>
        <p:blipFill>
          <a:blip r:embed="rId3">
            <a:alphaModFix/>
          </a:blip>
          <a:stretch>
            <a:fillRect/>
          </a:stretch>
        </p:blipFill>
        <p:spPr>
          <a:xfrm>
            <a:off x="5898900" y="2156800"/>
            <a:ext cx="5988299" cy="31873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49438be4bd_0_8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302" name="Google Shape;302;g249438be4bd_0_89"/>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303" name="Google Shape;303;g249438be4bd_0_89"/>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304" name="Google Shape;304;g249438be4bd_0_89"/>
          <p:cNvSpPr txBox="1"/>
          <p:nvPr/>
        </p:nvSpPr>
        <p:spPr>
          <a:xfrm>
            <a:off x="918350" y="1599700"/>
            <a:ext cx="419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Case Study: Latency-drive SLAs at minimal server cost</a:t>
            </a:r>
            <a:endParaRPr b="1" sz="1800">
              <a:latin typeface="Times New Roman"/>
              <a:ea typeface="Times New Roman"/>
              <a:cs typeface="Times New Roman"/>
              <a:sym typeface="Times New Roman"/>
            </a:endParaRPr>
          </a:p>
        </p:txBody>
      </p:sp>
      <p:sp>
        <p:nvSpPr>
          <p:cNvPr id="305" name="Google Shape;305;g249438be4bd_0_89"/>
          <p:cNvSpPr txBox="1"/>
          <p:nvPr/>
        </p:nvSpPr>
        <p:spPr>
          <a:xfrm>
            <a:off x="838200" y="2016500"/>
            <a:ext cx="4426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Assess performance under deadlines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CNN-based application that meets strict latency SLAs at maximum accuracy and minimal server-side cost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Computation time and accuracy achieved for two device profiles with different compute capabilities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06" name="Google Shape;306;g249438be4bd_0_89"/>
          <p:cNvPicPr preferRelativeResize="0"/>
          <p:nvPr/>
        </p:nvPicPr>
        <p:blipFill>
          <a:blip r:embed="rId3">
            <a:alphaModFix/>
          </a:blip>
          <a:stretch>
            <a:fillRect/>
          </a:stretch>
        </p:blipFill>
        <p:spPr>
          <a:xfrm>
            <a:off x="6620125" y="1249875"/>
            <a:ext cx="5243149" cy="5243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49438be4bd_0_1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313" name="Google Shape;313;g249438be4bd_0_100"/>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314" name="Google Shape;314;g249438be4bd_0_100"/>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315" name="Google Shape;315;g249438be4bd_0_100"/>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Runtime Overhead and Efficiency</a:t>
            </a:r>
            <a:endParaRPr b="1" sz="1800">
              <a:latin typeface="Times New Roman"/>
              <a:ea typeface="Times New Roman"/>
              <a:cs typeface="Times New Roman"/>
              <a:sym typeface="Times New Roman"/>
            </a:endParaRPr>
          </a:p>
        </p:txBody>
      </p:sp>
      <p:sp>
        <p:nvSpPr>
          <p:cNvPr id="316" name="Google Shape;316;g249438be4bd_0_100"/>
          <p:cNvSpPr txBox="1"/>
          <p:nvPr/>
        </p:nvSpPr>
        <p:spPr>
          <a:xfrm>
            <a:off x="838200" y="2016500"/>
            <a:ext cx="44265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Deployment Overhead</a:t>
            </a:r>
            <a:endParaRPr b="1"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Scheduler executes in max 14ms</a:t>
            </a:r>
            <a:endParaRPr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Memory consumption: in the order of few KBs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Network Variation</a:t>
            </a:r>
            <a:endParaRPr b="1" sz="1800">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Low bandwidth: SPINN </a:t>
            </a:r>
            <a:r>
              <a:rPr lang="en-US" sz="1800">
                <a:solidFill>
                  <a:schemeClr val="dk1"/>
                </a:solidFill>
                <a:latin typeface="Times New Roman"/>
                <a:ea typeface="Times New Roman"/>
                <a:cs typeface="Times New Roman"/>
                <a:sym typeface="Times New Roman"/>
              </a:rPr>
              <a:t>→ device-only</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Lower confidence threshold → less conservative exit-early policy</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Impact on accuracy is minimal</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High bandwidth:</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Earlier split point</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Scheduler adapts system to running conditions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17" name="Google Shape;317;g249438be4bd_0_100"/>
          <p:cNvPicPr preferRelativeResize="0"/>
          <p:nvPr/>
        </p:nvPicPr>
        <p:blipFill>
          <a:blip r:embed="rId3">
            <a:alphaModFix/>
          </a:blip>
          <a:stretch>
            <a:fillRect/>
          </a:stretch>
        </p:blipFill>
        <p:spPr>
          <a:xfrm>
            <a:off x="6495950" y="1236100"/>
            <a:ext cx="5357715" cy="5256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49438be4bd_0_1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324" name="Google Shape;324;g249438be4bd_0_111"/>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325" name="Google Shape;325;g249438be4bd_0_111"/>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326" name="Google Shape;326;g249438be4bd_0_111"/>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Energy Consumption</a:t>
            </a:r>
            <a:endParaRPr b="1" sz="1800">
              <a:latin typeface="Times New Roman"/>
              <a:ea typeface="Times New Roman"/>
              <a:cs typeface="Times New Roman"/>
              <a:sym typeface="Times New Roman"/>
            </a:endParaRPr>
          </a:p>
        </p:txBody>
      </p:sp>
      <p:sp>
        <p:nvSpPr>
          <p:cNvPr id="327" name="Google Shape;327;g249438be4bd_0_111"/>
          <p:cNvSpPr txBox="1"/>
          <p:nvPr/>
        </p:nvSpPr>
        <p:spPr>
          <a:xfrm>
            <a:off x="838200" y="1711700"/>
            <a:ext cx="47394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Device-only with early-exit: </a:t>
            </a:r>
            <a:r>
              <a:rPr lang="en-US" sz="1800">
                <a:latin typeface="Times New Roman"/>
                <a:ea typeface="Times New Roman"/>
                <a:cs typeface="Times New Roman"/>
                <a:sym typeface="Times New Roman"/>
              </a:rPr>
              <a:t>benefit compared to no early-exit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US" sz="1800">
                <a:latin typeface="Times New Roman"/>
                <a:ea typeface="Times New Roman"/>
                <a:cs typeface="Times New Roman"/>
                <a:sym typeface="Times New Roman"/>
              </a:rPr>
              <a:t>Bad configuration: </a:t>
            </a:r>
            <a:r>
              <a:rPr lang="en-US" sz="1800">
                <a:latin typeface="Times New Roman"/>
                <a:ea typeface="Times New Roman"/>
                <a:cs typeface="Times New Roman"/>
                <a:sym typeface="Times New Roman"/>
              </a:rPr>
              <a:t>excessively large transfer size </a:t>
            </a:r>
            <a:r>
              <a:rPr lang="en-US" sz="1800">
                <a:solidFill>
                  <a:schemeClr val="dk1"/>
                </a:solidFill>
                <a:latin typeface="Times New Roman"/>
                <a:ea typeface="Times New Roman"/>
                <a:cs typeface="Times New Roman"/>
                <a:sym typeface="Times New Roman"/>
              </a:rPr>
              <a:t>→ large compression and transfer energy overheads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Server-only: </a:t>
            </a:r>
            <a:r>
              <a:rPr lang="en-US" sz="1800">
                <a:solidFill>
                  <a:schemeClr val="dk1"/>
                </a:solidFill>
                <a:latin typeface="Times New Roman"/>
                <a:ea typeface="Times New Roman"/>
                <a:cs typeface="Times New Roman"/>
                <a:sym typeface="Times New Roman"/>
              </a:rPr>
              <a:t>dominated by network transfer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SPINN scheduler: </a:t>
            </a:r>
            <a:endParaRPr b="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Deployments are more energy-efficient than full offloading, on part with on-device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Faster end-to-end processing than on-device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Add energy as scheduler optimisation metric → decision space amenable to energy-driven optimisation</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28" name="Google Shape;328;g249438be4bd_0_111"/>
          <p:cNvPicPr preferRelativeResize="0"/>
          <p:nvPr/>
        </p:nvPicPr>
        <p:blipFill>
          <a:blip r:embed="rId3">
            <a:alphaModFix/>
          </a:blip>
          <a:stretch>
            <a:fillRect/>
          </a:stretch>
        </p:blipFill>
        <p:spPr>
          <a:xfrm>
            <a:off x="6426925" y="1825625"/>
            <a:ext cx="5480899" cy="4455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49438be4bd_0_1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Evaluation</a:t>
            </a:r>
            <a:endParaRPr b="1">
              <a:latin typeface="Times New Roman"/>
              <a:ea typeface="Times New Roman"/>
              <a:cs typeface="Times New Roman"/>
              <a:sym typeface="Times New Roman"/>
            </a:endParaRPr>
          </a:p>
        </p:txBody>
      </p:sp>
      <p:cxnSp>
        <p:nvCxnSpPr>
          <p:cNvPr id="335" name="Google Shape;335;g249438be4bd_0_132"/>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336" name="Google Shape;336;g249438be4bd_0_132"/>
          <p:cNvSpPr txBox="1"/>
          <p:nvPr>
            <p:ph idx="1" type="body"/>
          </p:nvPr>
        </p:nvSpPr>
        <p:spPr>
          <a:xfrm>
            <a:off x="838200" y="1825625"/>
            <a:ext cx="59883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6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600">
              <a:latin typeface="Times New Roman"/>
              <a:ea typeface="Times New Roman"/>
              <a:cs typeface="Times New Roman"/>
              <a:sym typeface="Times New Roman"/>
            </a:endParaRPr>
          </a:p>
        </p:txBody>
      </p:sp>
      <p:sp>
        <p:nvSpPr>
          <p:cNvPr id="337" name="Google Shape;337;g249438be4bd_0_132"/>
          <p:cNvSpPr txBox="1"/>
          <p:nvPr/>
        </p:nvSpPr>
        <p:spPr>
          <a:xfrm>
            <a:off x="918350" y="1599700"/>
            <a:ext cx="4191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Constrained Availability Robustness</a:t>
            </a:r>
            <a:endParaRPr b="1" sz="1800">
              <a:latin typeface="Times New Roman"/>
              <a:ea typeface="Times New Roman"/>
              <a:cs typeface="Times New Roman"/>
              <a:sym typeface="Times New Roman"/>
            </a:endParaRPr>
          </a:p>
        </p:txBody>
      </p:sp>
      <p:sp>
        <p:nvSpPr>
          <p:cNvPr id="338" name="Google Shape;338;g249438be4bd_0_132"/>
          <p:cNvSpPr txBox="1"/>
          <p:nvPr/>
        </p:nvSpPr>
        <p:spPr>
          <a:xfrm>
            <a:off x="838200" y="1711700"/>
            <a:ext cx="5194500" cy="517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Evaluate SPINN’s robustness under constrained availability of the remote end</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Accuracy across various fail rates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Latency improvement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Accuracy comparison</a:t>
            </a:r>
            <a:endParaRPr b="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Baseline: no usable result locally on-device → misclassify</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SPINN: server unavailable → most confident result up to split point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Latency comparison</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Compare SPINN to sing-exit offloaded variant of same networks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Non-progressive baseline latency is much higher</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Failure probability increase → SPINN’s latency decreases slightly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39" name="Google Shape;339;g249438be4bd_0_132"/>
          <p:cNvPicPr preferRelativeResize="0"/>
          <p:nvPr/>
        </p:nvPicPr>
        <p:blipFill>
          <a:blip r:embed="rId3">
            <a:alphaModFix/>
          </a:blip>
          <a:stretch>
            <a:fillRect/>
          </a:stretch>
        </p:blipFill>
        <p:spPr>
          <a:xfrm>
            <a:off x="6564925" y="1291275"/>
            <a:ext cx="5060700" cy="2715151"/>
          </a:xfrm>
          <a:prstGeom prst="rect">
            <a:avLst/>
          </a:prstGeom>
          <a:noFill/>
          <a:ln>
            <a:noFill/>
          </a:ln>
        </p:spPr>
      </p:pic>
      <p:pic>
        <p:nvPicPr>
          <p:cNvPr id="340" name="Google Shape;340;g249438be4bd_0_132"/>
          <p:cNvPicPr preferRelativeResize="0"/>
          <p:nvPr/>
        </p:nvPicPr>
        <p:blipFill>
          <a:blip r:embed="rId4">
            <a:alphaModFix/>
          </a:blip>
          <a:stretch>
            <a:fillRect/>
          </a:stretch>
        </p:blipFill>
        <p:spPr>
          <a:xfrm>
            <a:off x="6826500" y="4186426"/>
            <a:ext cx="4966209" cy="25467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49438be4bd_0_144"/>
          <p:cNvSpPr txBox="1"/>
          <p:nvPr>
            <p:ph idx="1" type="body"/>
          </p:nvPr>
        </p:nvSpPr>
        <p:spPr>
          <a:xfrm>
            <a:off x="749275" y="1690825"/>
            <a:ext cx="11343900" cy="51063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SPINN and the current ML landscape</a:t>
            </a:r>
            <a:endParaRPr b="1"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status-quo deployment of CNNs: maintenance of to models - cloud, device</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Significant deployment overheads</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Two-model approach: Time-, resource-expensive</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Lightweight model needs to be fine-tuned through several training steps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SPINN and lightweight compressed networks </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Can be combined for further gains</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SPINN can be adopted for pre-trained models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SPINN enables highly customised deployment </a:t>
            </a:r>
            <a:endParaRPr sz="1800">
              <a:latin typeface="Times New Roman"/>
              <a:ea typeface="Times New Roman"/>
              <a:cs typeface="Times New Roman"/>
              <a:sym typeface="Times New Roman"/>
            </a:endParaRPr>
          </a:p>
          <a:p>
            <a:pPr indent="-342900" lvl="2" marL="13716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Adjusted to maintain </a:t>
            </a:r>
            <a:r>
              <a:rPr lang="en-US" sz="1800">
                <a:latin typeface="Times New Roman"/>
                <a:ea typeface="Times New Roman"/>
                <a:cs typeface="Times New Roman"/>
                <a:sym typeface="Times New Roman"/>
              </a:rPr>
              <a:t>performance in mobile environment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Limitations and future work </a:t>
            </a:r>
            <a:endParaRPr b="1"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Scheduler does not explicitly optimise for energy or memory consumption of client</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Limit split points to outputs of ReLU layers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Assumes models are available for both client and server</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Explore multi-client settings, simultaneous asynchronous inferences on single memory copy</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Regression tasks, recurrent neural networks</a:t>
            </a:r>
            <a:endParaRPr sz="1800">
              <a:latin typeface="Times New Roman"/>
              <a:ea typeface="Times New Roman"/>
              <a:cs typeface="Times New Roman"/>
              <a:sym typeface="Times New Roman"/>
            </a:endParaRPr>
          </a:p>
        </p:txBody>
      </p:sp>
      <p:sp>
        <p:nvSpPr>
          <p:cNvPr id="347" name="Google Shape;347;g249438be4bd_0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Discussion</a:t>
            </a:r>
            <a:endParaRPr b="1">
              <a:latin typeface="Times New Roman"/>
              <a:ea typeface="Times New Roman"/>
              <a:cs typeface="Times New Roman"/>
              <a:sym typeface="Times New Roman"/>
            </a:endParaRPr>
          </a:p>
        </p:txBody>
      </p:sp>
      <p:cxnSp>
        <p:nvCxnSpPr>
          <p:cNvPr id="348" name="Google Shape;348;g249438be4bd_0_144"/>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349" name="Google Shape;349;g249438be4bd_0_144"/>
          <p:cNvSpPr txBox="1"/>
          <p:nvPr/>
        </p:nvSpPr>
        <p:spPr>
          <a:xfrm>
            <a:off x="699800" y="279925"/>
            <a:ext cx="671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0" name="Google Shape;350;g249438be4bd_0_144"/>
          <p:cNvSpPr txBox="1"/>
          <p:nvPr/>
        </p:nvSpPr>
        <p:spPr>
          <a:xfrm>
            <a:off x="863075" y="2029400"/>
            <a:ext cx="263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g249438be4bd_0_144"/>
          <p:cNvSpPr txBox="1"/>
          <p:nvPr/>
        </p:nvSpPr>
        <p:spPr>
          <a:xfrm>
            <a:off x="749275" y="2087725"/>
            <a:ext cx="1060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2f8c4c5b69_0_141"/>
          <p:cNvSpPr txBox="1"/>
          <p:nvPr>
            <p:ph idx="1" type="body"/>
          </p:nvPr>
        </p:nvSpPr>
        <p:spPr>
          <a:xfrm>
            <a:off x="749275" y="1690825"/>
            <a:ext cx="11343900" cy="51063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SPINN: </a:t>
            </a:r>
            <a:r>
              <a:rPr lang="en-US" sz="1800">
                <a:latin typeface="Times New Roman"/>
                <a:ea typeface="Times New Roman"/>
                <a:cs typeface="Times New Roman"/>
                <a:sym typeface="Times New Roman"/>
              </a:rPr>
              <a:t>distributed progressive inference engine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Challenge:</a:t>
            </a:r>
            <a:r>
              <a:rPr lang="en-US" sz="1800">
                <a:latin typeface="Times New Roman"/>
                <a:ea typeface="Times New Roman"/>
                <a:cs typeface="Times New Roman"/>
                <a:sym typeface="Times New Roman"/>
              </a:rPr>
              <a:t> partition inference across device-server</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b="1" lang="en-US" sz="1800">
                <a:latin typeface="Times New Roman"/>
                <a:ea typeface="Times New Roman"/>
                <a:cs typeface="Times New Roman"/>
                <a:sym typeface="Times New Roman"/>
              </a:rPr>
              <a:t>Run-time scheduler</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Jointly tune early-exit policy and partitioning scheme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Robustness</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High performance in diverse settings, does not sacrifice accuracy and availability</a:t>
            </a:r>
            <a:endParaRPr sz="1800">
              <a:latin typeface="Times New Roman"/>
              <a:ea typeface="Times New Roman"/>
              <a:cs typeface="Times New Roman"/>
              <a:sym typeface="Times New Roman"/>
            </a:endParaRPr>
          </a:p>
        </p:txBody>
      </p:sp>
      <p:sp>
        <p:nvSpPr>
          <p:cNvPr id="358" name="Google Shape;358;g22f8c4c5b69_0_1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cxnSp>
        <p:nvCxnSpPr>
          <p:cNvPr id="359" name="Google Shape;359;g22f8c4c5b69_0_141"/>
          <p:cNvCxnSpPr/>
          <p:nvPr/>
        </p:nvCxnSpPr>
        <p:spPr>
          <a:xfrm>
            <a:off x="838200" y="1423447"/>
            <a:ext cx="6909000" cy="0"/>
          </a:xfrm>
          <a:prstGeom prst="straightConnector1">
            <a:avLst/>
          </a:prstGeom>
          <a:noFill/>
          <a:ln cap="flat" cmpd="sng" w="38100">
            <a:solidFill>
              <a:schemeClr val="accent2"/>
            </a:solidFill>
            <a:prstDash val="solid"/>
            <a:miter lim="800000"/>
            <a:headEnd len="sm" w="sm" type="none"/>
            <a:tailEnd len="sm" w="sm" type="none"/>
          </a:ln>
        </p:spPr>
      </p:cxnSp>
      <p:sp>
        <p:nvSpPr>
          <p:cNvPr id="360" name="Google Shape;360;g22f8c4c5b69_0_141"/>
          <p:cNvSpPr txBox="1"/>
          <p:nvPr/>
        </p:nvSpPr>
        <p:spPr>
          <a:xfrm>
            <a:off x="699800" y="279925"/>
            <a:ext cx="671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2f8c4c5b69_0_157"/>
          <p:cNvSpPr txBox="1"/>
          <p:nvPr>
            <p:ph idx="1" type="body"/>
          </p:nvPr>
        </p:nvSpPr>
        <p:spPr>
          <a:xfrm>
            <a:off x="749275" y="1690825"/>
            <a:ext cx="11343900" cy="5106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1800"/>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800">
              <a:latin typeface="Times New Roman"/>
              <a:ea typeface="Times New Roman"/>
              <a:cs typeface="Times New Roman"/>
              <a:sym typeface="Times New Roman"/>
            </a:endParaRPr>
          </a:p>
        </p:txBody>
      </p:sp>
      <p:sp>
        <p:nvSpPr>
          <p:cNvPr id="367" name="Google Shape;367;g22f8c4c5b69_0_1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sp>
        <p:nvSpPr>
          <p:cNvPr id="368" name="Google Shape;368;g22f8c4c5b69_0_157"/>
          <p:cNvSpPr txBox="1"/>
          <p:nvPr/>
        </p:nvSpPr>
        <p:spPr>
          <a:xfrm>
            <a:off x="699800" y="279925"/>
            <a:ext cx="671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g22f8c4c5b69_0_157"/>
          <p:cNvSpPr txBox="1"/>
          <p:nvPr/>
        </p:nvSpPr>
        <p:spPr>
          <a:xfrm>
            <a:off x="863075" y="2029400"/>
            <a:ext cx="263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0" name="Google Shape;370;g22f8c4c5b69_0_157"/>
          <p:cNvSpPr txBox="1"/>
          <p:nvPr/>
        </p:nvSpPr>
        <p:spPr>
          <a:xfrm>
            <a:off x="749275" y="2087725"/>
            <a:ext cx="52689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371" name="Google Shape;371;g22f8c4c5b69_0_157"/>
          <p:cNvSpPr txBox="1"/>
          <p:nvPr/>
        </p:nvSpPr>
        <p:spPr>
          <a:xfrm>
            <a:off x="3160750" y="2239350"/>
            <a:ext cx="55518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Times New Roman"/>
                <a:ea typeface="Times New Roman"/>
                <a:cs typeface="Times New Roman"/>
                <a:sym typeface="Times New Roman"/>
              </a:rPr>
              <a:t>Thank you for listening!</a:t>
            </a:r>
            <a:endParaRPr b="1" i="0" sz="3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g22f97d2255d_1_4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g22f97d2255d_1_49"/>
          <p:cNvSpPr txBox="1"/>
          <p:nvPr>
            <p:ph type="title"/>
          </p:nvPr>
        </p:nvSpPr>
        <p:spPr>
          <a:xfrm>
            <a:off x="838199" y="1093788"/>
            <a:ext cx="10506600" cy="2967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Calibri"/>
              <a:buNone/>
            </a:pPr>
            <a:r>
              <a:rPr lang="en-US" sz="5200">
                <a:latin typeface="Times New Roman"/>
                <a:ea typeface="Times New Roman"/>
                <a:cs typeface="Times New Roman"/>
                <a:sym typeface="Times New Roman"/>
              </a:rPr>
              <a:t>Introduction</a:t>
            </a:r>
            <a:endParaRPr sz="4600">
              <a:latin typeface="Times New Roman"/>
              <a:ea typeface="Times New Roman"/>
              <a:cs typeface="Times New Roman"/>
              <a:sym typeface="Times New Roman"/>
            </a:endParaRPr>
          </a:p>
        </p:txBody>
      </p:sp>
      <p:sp>
        <p:nvSpPr>
          <p:cNvPr id="108" name="Google Shape;108;g22f97d2255d_1_49"/>
          <p:cNvSpPr/>
          <p:nvPr/>
        </p:nvSpPr>
        <p:spPr>
          <a:xfrm>
            <a:off x="841248" y="4331166"/>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9" name="Google Shape;109;g22f97d2255d_1_49"/>
          <p:cNvSpPr/>
          <p:nvPr/>
        </p:nvSpPr>
        <p:spPr>
          <a:xfrm rot="5400000">
            <a:off x="9346854" y="2348846"/>
            <a:ext cx="54900" cy="394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2f97d2255d_1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cxnSp>
        <p:nvCxnSpPr>
          <p:cNvPr id="116" name="Google Shape;116;g22f97d2255d_1_13"/>
          <p:cNvCxnSpPr/>
          <p:nvPr/>
        </p:nvCxnSpPr>
        <p:spPr>
          <a:xfrm>
            <a:off x="838200" y="1423447"/>
            <a:ext cx="3846900" cy="0"/>
          </a:xfrm>
          <a:prstGeom prst="straightConnector1">
            <a:avLst/>
          </a:prstGeom>
          <a:noFill/>
          <a:ln cap="flat" cmpd="sng" w="38100">
            <a:solidFill>
              <a:schemeClr val="accent2"/>
            </a:solidFill>
            <a:prstDash val="solid"/>
            <a:miter lim="800000"/>
            <a:headEnd len="sm" w="sm" type="none"/>
            <a:tailEnd len="sm" w="sm" type="none"/>
          </a:ln>
        </p:spPr>
      </p:cxnSp>
      <p:sp>
        <p:nvSpPr>
          <p:cNvPr id="117" name="Google Shape;117;g22f97d2255d_1_13"/>
          <p:cNvSpPr txBox="1"/>
          <p:nvPr>
            <p:ph idx="1" type="body"/>
          </p:nvPr>
        </p:nvSpPr>
        <p:spPr>
          <a:xfrm>
            <a:off x="838200" y="1825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b="1"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pic>
        <p:nvPicPr>
          <p:cNvPr id="118" name="Google Shape;118;g22f97d2255d_1_13"/>
          <p:cNvPicPr preferRelativeResize="0"/>
          <p:nvPr/>
        </p:nvPicPr>
        <p:blipFill>
          <a:blip r:embed="rId3">
            <a:alphaModFix/>
          </a:blip>
          <a:stretch>
            <a:fillRect/>
          </a:stretch>
        </p:blipFill>
        <p:spPr>
          <a:xfrm>
            <a:off x="6232325" y="2203325"/>
            <a:ext cx="5959675" cy="3369300"/>
          </a:xfrm>
          <a:prstGeom prst="rect">
            <a:avLst/>
          </a:prstGeom>
          <a:noFill/>
          <a:ln>
            <a:noFill/>
          </a:ln>
        </p:spPr>
      </p:pic>
      <p:sp>
        <p:nvSpPr>
          <p:cNvPr id="119" name="Google Shape;119;g22f97d2255d_1_13"/>
          <p:cNvSpPr txBox="1"/>
          <p:nvPr/>
        </p:nvSpPr>
        <p:spPr>
          <a:xfrm>
            <a:off x="419675" y="1690825"/>
            <a:ext cx="58848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US">
                <a:latin typeface="Calibri"/>
                <a:ea typeface="Calibri"/>
                <a:cs typeface="Calibri"/>
                <a:sym typeface="Calibri"/>
              </a:rPr>
              <a:t> CNNs are widely used in mobile applications, but sustaining </a:t>
            </a:r>
            <a:r>
              <a:rPr b="1" lang="en-US">
                <a:latin typeface="Calibri"/>
                <a:ea typeface="Calibri"/>
                <a:cs typeface="Calibri"/>
                <a:sym typeface="Calibri"/>
              </a:rPr>
              <a:t>high-performance</a:t>
            </a:r>
            <a:r>
              <a:rPr lang="en-US">
                <a:latin typeface="Calibri"/>
                <a:ea typeface="Calibri"/>
                <a:cs typeface="Calibri"/>
                <a:sym typeface="Calibri"/>
              </a:rPr>
              <a:t> inference on mobile devices is challenging due to their computational demands and the diversity of devices.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Offloading CNN processing to cloud-based servers is a popular alternative, but it can be problematic for mission-critical and high-mobility applications due to dynamic connectivity conditions and uncertain cloud availability.</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 The proposed solution is SPINN, a distributed inference system that combines device-cloud computation and progressive inference to achieve fast and robust CNN inference across diverse settings.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SPINN introduces a novel scheduler that co-optimizes the early-exit policy and CNN splitting at runtime to adapt to dynamic conditions and meet user-defined service-level requirements.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Quantitative evaluation shows that SPINN outperforms state-of-the-art collaborative inference approaches by up to 2x in achieved throughput under varying network conditions.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SPINN also reduces server cost by up to 6.8x and improves accuracy by 20.7% under latency constraints, while ensuring robust operation in uncertain connectivity conditions.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US">
                <a:latin typeface="Calibri"/>
                <a:ea typeface="Calibri"/>
                <a:cs typeface="Calibri"/>
                <a:sym typeface="Calibri"/>
              </a:rPr>
              <a:t>Compared to cloud-centric execution, SPINN offers significant energy savings, making it a more efficient solution.</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f97d2255d_1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Background Overview</a:t>
            </a:r>
            <a:endParaRPr b="1">
              <a:latin typeface="Times New Roman"/>
              <a:ea typeface="Times New Roman"/>
              <a:cs typeface="Times New Roman"/>
              <a:sym typeface="Times New Roman"/>
            </a:endParaRPr>
          </a:p>
        </p:txBody>
      </p:sp>
      <p:cxnSp>
        <p:nvCxnSpPr>
          <p:cNvPr id="126" name="Google Shape;126;g22f97d2255d_1_37"/>
          <p:cNvCxnSpPr/>
          <p:nvPr/>
        </p:nvCxnSpPr>
        <p:spPr>
          <a:xfrm flipH="1" rot="10800000">
            <a:off x="838200" y="1392247"/>
            <a:ext cx="5175600" cy="31200"/>
          </a:xfrm>
          <a:prstGeom prst="straightConnector1">
            <a:avLst/>
          </a:prstGeom>
          <a:noFill/>
          <a:ln cap="flat" cmpd="sng" w="38100">
            <a:solidFill>
              <a:schemeClr val="accent2"/>
            </a:solidFill>
            <a:prstDash val="solid"/>
            <a:miter lim="800000"/>
            <a:headEnd len="sm" w="sm" type="none"/>
            <a:tailEnd len="sm" w="sm" type="none"/>
          </a:ln>
        </p:spPr>
      </p:cxnSp>
      <p:sp>
        <p:nvSpPr>
          <p:cNvPr id="127" name="Google Shape;127;g22f97d2255d_1_37"/>
          <p:cNvSpPr txBox="1"/>
          <p:nvPr>
            <p:ph idx="1" type="body"/>
          </p:nvPr>
        </p:nvSpPr>
        <p:spPr>
          <a:xfrm>
            <a:off x="838200" y="4111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3100">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pic>
        <p:nvPicPr>
          <p:cNvPr id="128" name="Google Shape;128;g22f97d2255d_1_37"/>
          <p:cNvPicPr preferRelativeResize="0"/>
          <p:nvPr/>
        </p:nvPicPr>
        <p:blipFill>
          <a:blip r:embed="rId3">
            <a:alphaModFix/>
          </a:blip>
          <a:stretch>
            <a:fillRect/>
          </a:stretch>
        </p:blipFill>
        <p:spPr>
          <a:xfrm>
            <a:off x="5390700" y="1690825"/>
            <a:ext cx="6678825" cy="3775875"/>
          </a:xfrm>
          <a:prstGeom prst="rect">
            <a:avLst/>
          </a:prstGeom>
          <a:noFill/>
          <a:ln>
            <a:noFill/>
          </a:ln>
        </p:spPr>
      </p:pic>
      <p:sp>
        <p:nvSpPr>
          <p:cNvPr id="129" name="Google Shape;129;g22f97d2255d_1_37"/>
          <p:cNvSpPr/>
          <p:nvPr/>
        </p:nvSpPr>
        <p:spPr>
          <a:xfrm>
            <a:off x="5722950" y="2079350"/>
            <a:ext cx="1564200" cy="1182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2f97d2255d_1_37"/>
          <p:cNvSpPr txBox="1"/>
          <p:nvPr/>
        </p:nvSpPr>
        <p:spPr>
          <a:xfrm>
            <a:off x="1066475" y="1617650"/>
            <a:ext cx="167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Offloading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Device-only </a:t>
            </a:r>
            <a:endParaRPr b="1"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e32a22e72c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Background Overview</a:t>
            </a:r>
            <a:endParaRPr b="1">
              <a:latin typeface="Times New Roman"/>
              <a:ea typeface="Times New Roman"/>
              <a:cs typeface="Times New Roman"/>
              <a:sym typeface="Times New Roman"/>
            </a:endParaRPr>
          </a:p>
        </p:txBody>
      </p:sp>
      <p:cxnSp>
        <p:nvCxnSpPr>
          <p:cNvPr id="137" name="Google Shape;137;g1e32a22e72c_0_1"/>
          <p:cNvCxnSpPr/>
          <p:nvPr/>
        </p:nvCxnSpPr>
        <p:spPr>
          <a:xfrm flipH="1" rot="10800000">
            <a:off x="838200" y="1392247"/>
            <a:ext cx="5175600" cy="31200"/>
          </a:xfrm>
          <a:prstGeom prst="straightConnector1">
            <a:avLst/>
          </a:prstGeom>
          <a:noFill/>
          <a:ln cap="flat" cmpd="sng" w="38100">
            <a:solidFill>
              <a:schemeClr val="accent2"/>
            </a:solidFill>
            <a:prstDash val="solid"/>
            <a:miter lim="800000"/>
            <a:headEnd len="sm" w="sm" type="none"/>
            <a:tailEnd len="sm" w="sm" type="none"/>
          </a:ln>
        </p:spPr>
      </p:cxnSp>
      <p:sp>
        <p:nvSpPr>
          <p:cNvPr id="138" name="Google Shape;138;g1e32a22e72c_0_1"/>
          <p:cNvSpPr txBox="1"/>
          <p:nvPr>
            <p:ph idx="1" type="body"/>
          </p:nvPr>
        </p:nvSpPr>
        <p:spPr>
          <a:xfrm>
            <a:off x="838200" y="4111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3100">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pic>
        <p:nvPicPr>
          <p:cNvPr id="139" name="Google Shape;139;g1e32a22e72c_0_1"/>
          <p:cNvPicPr preferRelativeResize="0"/>
          <p:nvPr/>
        </p:nvPicPr>
        <p:blipFill>
          <a:blip r:embed="rId3">
            <a:alphaModFix/>
          </a:blip>
          <a:stretch>
            <a:fillRect/>
          </a:stretch>
        </p:blipFill>
        <p:spPr>
          <a:xfrm>
            <a:off x="5390700" y="1690825"/>
            <a:ext cx="6678825" cy="3775875"/>
          </a:xfrm>
          <a:prstGeom prst="rect">
            <a:avLst/>
          </a:prstGeom>
          <a:noFill/>
          <a:ln>
            <a:noFill/>
          </a:ln>
        </p:spPr>
      </p:pic>
      <p:sp>
        <p:nvSpPr>
          <p:cNvPr id="140" name="Google Shape;140;g1e32a22e72c_0_1"/>
          <p:cNvSpPr/>
          <p:nvPr/>
        </p:nvSpPr>
        <p:spPr>
          <a:xfrm>
            <a:off x="9598250" y="2152525"/>
            <a:ext cx="2384700" cy="1182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e32a22e72c_0_1"/>
          <p:cNvSpPr txBox="1"/>
          <p:nvPr/>
        </p:nvSpPr>
        <p:spPr>
          <a:xfrm>
            <a:off x="1066475" y="1690825"/>
            <a:ext cx="1673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Offloading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Server-only </a:t>
            </a:r>
            <a:endParaRPr b="1"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e32a22e72c_0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Background Overview</a:t>
            </a:r>
            <a:endParaRPr b="1">
              <a:latin typeface="Times New Roman"/>
              <a:ea typeface="Times New Roman"/>
              <a:cs typeface="Times New Roman"/>
              <a:sym typeface="Times New Roman"/>
            </a:endParaRPr>
          </a:p>
        </p:txBody>
      </p:sp>
      <p:cxnSp>
        <p:nvCxnSpPr>
          <p:cNvPr id="148" name="Google Shape;148;g1e32a22e72c_0_11"/>
          <p:cNvCxnSpPr/>
          <p:nvPr/>
        </p:nvCxnSpPr>
        <p:spPr>
          <a:xfrm flipH="1" rot="10800000">
            <a:off x="838200" y="1392247"/>
            <a:ext cx="5175600" cy="31200"/>
          </a:xfrm>
          <a:prstGeom prst="straightConnector1">
            <a:avLst/>
          </a:prstGeom>
          <a:noFill/>
          <a:ln cap="flat" cmpd="sng" w="38100">
            <a:solidFill>
              <a:schemeClr val="accent2"/>
            </a:solidFill>
            <a:prstDash val="solid"/>
            <a:miter lim="800000"/>
            <a:headEnd len="sm" w="sm" type="none"/>
            <a:tailEnd len="sm" w="sm" type="none"/>
          </a:ln>
        </p:spPr>
      </p:cxnSp>
      <p:sp>
        <p:nvSpPr>
          <p:cNvPr id="149" name="Google Shape;149;g1e32a22e72c_0_11"/>
          <p:cNvSpPr txBox="1"/>
          <p:nvPr>
            <p:ph idx="1" type="body"/>
          </p:nvPr>
        </p:nvSpPr>
        <p:spPr>
          <a:xfrm>
            <a:off x="838200" y="4111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3100">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pic>
        <p:nvPicPr>
          <p:cNvPr id="150" name="Google Shape;150;g1e32a22e72c_0_11"/>
          <p:cNvPicPr preferRelativeResize="0"/>
          <p:nvPr/>
        </p:nvPicPr>
        <p:blipFill>
          <a:blip r:embed="rId3">
            <a:alphaModFix/>
          </a:blip>
          <a:stretch>
            <a:fillRect/>
          </a:stretch>
        </p:blipFill>
        <p:spPr>
          <a:xfrm>
            <a:off x="5390700" y="1690825"/>
            <a:ext cx="6678825" cy="3775875"/>
          </a:xfrm>
          <a:prstGeom prst="rect">
            <a:avLst/>
          </a:prstGeom>
          <a:noFill/>
          <a:ln>
            <a:noFill/>
          </a:ln>
        </p:spPr>
      </p:pic>
      <p:sp>
        <p:nvSpPr>
          <p:cNvPr id="151" name="Google Shape;151;g1e32a22e72c_0_11"/>
          <p:cNvSpPr/>
          <p:nvPr/>
        </p:nvSpPr>
        <p:spPr>
          <a:xfrm>
            <a:off x="7331975" y="2152525"/>
            <a:ext cx="2221800" cy="1182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e32a22e72c_0_11"/>
          <p:cNvSpPr txBox="1"/>
          <p:nvPr/>
        </p:nvSpPr>
        <p:spPr>
          <a:xfrm>
            <a:off x="1066475" y="1690825"/>
            <a:ext cx="2405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Offloading</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Synergistic Inference</a:t>
            </a:r>
            <a:endParaRPr b="1"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e32a22e72c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Background Overview</a:t>
            </a:r>
            <a:endParaRPr b="1">
              <a:latin typeface="Times New Roman"/>
              <a:ea typeface="Times New Roman"/>
              <a:cs typeface="Times New Roman"/>
              <a:sym typeface="Times New Roman"/>
            </a:endParaRPr>
          </a:p>
        </p:txBody>
      </p:sp>
      <p:cxnSp>
        <p:nvCxnSpPr>
          <p:cNvPr id="159" name="Google Shape;159;g1e32a22e72c_0_21"/>
          <p:cNvCxnSpPr/>
          <p:nvPr/>
        </p:nvCxnSpPr>
        <p:spPr>
          <a:xfrm flipH="1" rot="10800000">
            <a:off x="838200" y="1392247"/>
            <a:ext cx="5175600" cy="31200"/>
          </a:xfrm>
          <a:prstGeom prst="straightConnector1">
            <a:avLst/>
          </a:prstGeom>
          <a:noFill/>
          <a:ln cap="flat" cmpd="sng" w="38100">
            <a:solidFill>
              <a:schemeClr val="accent2"/>
            </a:solidFill>
            <a:prstDash val="solid"/>
            <a:miter lim="800000"/>
            <a:headEnd len="sm" w="sm" type="none"/>
            <a:tailEnd len="sm" w="sm" type="none"/>
          </a:ln>
        </p:spPr>
      </p:cxnSp>
      <p:sp>
        <p:nvSpPr>
          <p:cNvPr id="160" name="Google Shape;160;g1e32a22e72c_0_21"/>
          <p:cNvSpPr txBox="1"/>
          <p:nvPr>
            <p:ph idx="1" type="body"/>
          </p:nvPr>
        </p:nvSpPr>
        <p:spPr>
          <a:xfrm>
            <a:off x="838200" y="4111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3100">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pic>
        <p:nvPicPr>
          <p:cNvPr id="161" name="Google Shape;161;g1e32a22e72c_0_21"/>
          <p:cNvPicPr preferRelativeResize="0"/>
          <p:nvPr/>
        </p:nvPicPr>
        <p:blipFill>
          <a:blip r:embed="rId3">
            <a:alphaModFix/>
          </a:blip>
          <a:stretch>
            <a:fillRect/>
          </a:stretch>
        </p:blipFill>
        <p:spPr>
          <a:xfrm>
            <a:off x="5390700" y="1690825"/>
            <a:ext cx="6678825" cy="3775875"/>
          </a:xfrm>
          <a:prstGeom prst="rect">
            <a:avLst/>
          </a:prstGeom>
          <a:noFill/>
          <a:ln>
            <a:noFill/>
          </a:ln>
        </p:spPr>
      </p:pic>
      <p:sp>
        <p:nvSpPr>
          <p:cNvPr id="162" name="Google Shape;162;g1e32a22e72c_0_21"/>
          <p:cNvSpPr/>
          <p:nvPr/>
        </p:nvSpPr>
        <p:spPr>
          <a:xfrm>
            <a:off x="7391225" y="3569725"/>
            <a:ext cx="3495600" cy="12465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1e32a22e72c_0_21"/>
          <p:cNvSpPr txBox="1"/>
          <p:nvPr/>
        </p:nvSpPr>
        <p:spPr>
          <a:xfrm>
            <a:off x="1066475" y="1690825"/>
            <a:ext cx="167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Offloading</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e32a22e72c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Proposed System </a:t>
            </a:r>
            <a:endParaRPr b="1">
              <a:latin typeface="Times New Roman"/>
              <a:ea typeface="Times New Roman"/>
              <a:cs typeface="Times New Roman"/>
              <a:sym typeface="Times New Roman"/>
            </a:endParaRPr>
          </a:p>
        </p:txBody>
      </p:sp>
      <p:cxnSp>
        <p:nvCxnSpPr>
          <p:cNvPr id="170" name="Google Shape;170;g1e32a22e72c_0_31"/>
          <p:cNvCxnSpPr/>
          <p:nvPr/>
        </p:nvCxnSpPr>
        <p:spPr>
          <a:xfrm flipH="1" rot="10800000">
            <a:off x="838200" y="1392247"/>
            <a:ext cx="4064700" cy="31200"/>
          </a:xfrm>
          <a:prstGeom prst="straightConnector1">
            <a:avLst/>
          </a:prstGeom>
          <a:noFill/>
          <a:ln cap="flat" cmpd="sng" w="38100">
            <a:solidFill>
              <a:schemeClr val="accent2"/>
            </a:solidFill>
            <a:prstDash val="solid"/>
            <a:miter lim="800000"/>
            <a:headEnd len="sm" w="sm" type="none"/>
            <a:tailEnd len="sm" w="sm" type="none"/>
          </a:ln>
        </p:spPr>
      </p:cxnSp>
      <p:sp>
        <p:nvSpPr>
          <p:cNvPr id="171" name="Google Shape;171;g1e32a22e72c_0_31"/>
          <p:cNvSpPr txBox="1"/>
          <p:nvPr>
            <p:ph idx="1" type="body"/>
          </p:nvPr>
        </p:nvSpPr>
        <p:spPr>
          <a:xfrm>
            <a:off x="838200" y="4111625"/>
            <a:ext cx="10319400" cy="466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3100">
                <a:latin typeface="Times New Roman"/>
                <a:ea typeface="Times New Roman"/>
                <a:cs typeface="Times New Roman"/>
                <a:sym typeface="Times New Roman"/>
              </a:rPr>
              <a:t> </a:t>
            </a:r>
            <a:endParaRPr b="1" sz="3100">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t/>
            </a:r>
            <a:endParaRPr sz="3100">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sz="3100">
              <a:latin typeface="Times New Roman"/>
              <a:ea typeface="Times New Roman"/>
              <a:cs typeface="Times New Roman"/>
              <a:sym typeface="Times New Roman"/>
            </a:endParaRPr>
          </a:p>
        </p:txBody>
      </p:sp>
      <p:sp>
        <p:nvSpPr>
          <p:cNvPr id="172" name="Google Shape;172;g1e32a22e72c_0_31"/>
          <p:cNvSpPr txBox="1"/>
          <p:nvPr/>
        </p:nvSpPr>
        <p:spPr>
          <a:xfrm>
            <a:off x="1066475" y="1690825"/>
            <a:ext cx="362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
        <p:nvSpPr>
          <p:cNvPr id="173" name="Google Shape;173;g1e32a22e72c_0_31"/>
          <p:cNvSpPr txBox="1"/>
          <p:nvPr/>
        </p:nvSpPr>
        <p:spPr>
          <a:xfrm>
            <a:off x="888725" y="1821900"/>
            <a:ext cx="9050100" cy="400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Overview: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The proposed system, SPINN, uses a progressive inference approach to address mentioned limitations.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SPINN distributes progressive early-exit models across devices and servers.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There is always an on-device exit available, ensuring a result is always accessible.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Early exits along the convolutional neural network (CNN) provide varying levels of accuracy.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SPINN allows adjusting the acceptable prediction confidence as a tunable parameter, balancing accuracy and speed.</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A novel run-time scheduler is proposed to jointly tune the split point and early-exit policy of the progressive model.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The scheduler tailors the deployment to meet application performance requirements in dynamic conditions.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2022-07-13T02:57:48Z</dcterms:created>
  <dc:creator>케일리</dc:creator>
</cp:coreProperties>
</file>