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9"/>
  </p:notesMasterIdLst>
  <p:sldIdLst>
    <p:sldId id="299" r:id="rId2"/>
    <p:sldId id="257" r:id="rId3"/>
    <p:sldId id="295" r:id="rId4"/>
    <p:sldId id="301" r:id="rId5"/>
    <p:sldId id="303" r:id="rId6"/>
    <p:sldId id="302" r:id="rId7"/>
    <p:sldId id="304" r:id="rId8"/>
    <p:sldId id="307" r:id="rId9"/>
    <p:sldId id="258" r:id="rId10"/>
    <p:sldId id="260" r:id="rId11"/>
    <p:sldId id="268" r:id="rId12"/>
    <p:sldId id="305" r:id="rId13"/>
    <p:sldId id="306" r:id="rId14"/>
    <p:sldId id="297" r:id="rId15"/>
    <p:sldId id="298" r:id="rId16"/>
    <p:sldId id="276" r:id="rId17"/>
    <p:sldId id="30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19F091-D682-4B7C-A8D9-D0DDF30C5162}">
  <a:tblStyle styleId="{B619F091-D682-4B7C-A8D9-D0DDF30C5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9278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d27ede8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d27ede8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2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c336114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c336114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62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2d27ede8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2d27ede8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11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43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c336114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c336114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52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d27ede8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d27ede8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1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1c61279cb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1c61279cb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99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62d27ede8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62d27ede8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4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39578" y="773647"/>
            <a:ext cx="317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85828" y="2698500"/>
            <a:ext cx="2886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975" y="-18125"/>
            <a:ext cx="4036500" cy="51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5663498" y="1399600"/>
            <a:ext cx="2757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5647598" y="3725675"/>
            <a:ext cx="2757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bg>
      <p:bgPr>
        <a:solidFill>
          <a:schemeClr val="accent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056975" y="1071575"/>
            <a:ext cx="33444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742628" y="1071575"/>
            <a:ext cx="33444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2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1_1_2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2921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 hasCustomPrompt="1"/>
          </p:nvPr>
        </p:nvSpPr>
        <p:spPr>
          <a:xfrm>
            <a:off x="4722050" y="128758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2"/>
          </p:nvPr>
        </p:nvSpPr>
        <p:spPr>
          <a:xfrm>
            <a:off x="5255450" y="1442256"/>
            <a:ext cx="25977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5255450" y="1547596"/>
            <a:ext cx="20949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3" hasCustomPrompt="1"/>
          </p:nvPr>
        </p:nvSpPr>
        <p:spPr>
          <a:xfrm>
            <a:off x="4722050" y="199175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4"/>
          </p:nvPr>
        </p:nvSpPr>
        <p:spPr>
          <a:xfrm>
            <a:off x="5255450" y="2146430"/>
            <a:ext cx="25977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5"/>
          </p:nvPr>
        </p:nvSpPr>
        <p:spPr>
          <a:xfrm>
            <a:off x="5255450" y="2250736"/>
            <a:ext cx="20949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6" hasCustomPrompt="1"/>
          </p:nvPr>
        </p:nvSpPr>
        <p:spPr>
          <a:xfrm>
            <a:off x="4722050" y="27030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7"/>
          </p:nvPr>
        </p:nvSpPr>
        <p:spPr>
          <a:xfrm>
            <a:off x="5255450" y="2857680"/>
            <a:ext cx="25977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8"/>
          </p:nvPr>
        </p:nvSpPr>
        <p:spPr>
          <a:xfrm>
            <a:off x="5255450" y="2968391"/>
            <a:ext cx="20949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9" hasCustomPrompt="1"/>
          </p:nvPr>
        </p:nvSpPr>
        <p:spPr>
          <a:xfrm>
            <a:off x="4722050" y="341425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3"/>
          </p:nvPr>
        </p:nvSpPr>
        <p:spPr>
          <a:xfrm>
            <a:off x="5255450" y="3568925"/>
            <a:ext cx="25977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4"/>
          </p:nvPr>
        </p:nvSpPr>
        <p:spPr>
          <a:xfrm>
            <a:off x="5255450" y="3679640"/>
            <a:ext cx="20949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5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TITLE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3386100" y="4165449"/>
            <a:ext cx="23718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3273142" y="3990980"/>
            <a:ext cx="25977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 idx="2" hasCustomPrompt="1"/>
          </p:nvPr>
        </p:nvSpPr>
        <p:spPr>
          <a:xfrm>
            <a:off x="3996000" y="2997600"/>
            <a:ext cx="11520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6"/>
          <p:cNvSpPr/>
          <p:nvPr/>
        </p:nvSpPr>
        <p:spPr>
          <a:xfrm>
            <a:off x="0" y="5040600"/>
            <a:ext cx="9144000" cy="10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810750" y="-9450"/>
            <a:ext cx="7522500" cy="51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WO COLUMNS">
  <p:cSld name="TITLE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6164625" y="1530175"/>
            <a:ext cx="2537700" cy="320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15125" y="1530175"/>
            <a:ext cx="2537700" cy="320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2"/>
          </p:nvPr>
        </p:nvSpPr>
        <p:spPr>
          <a:xfrm>
            <a:off x="1925700" y="3862400"/>
            <a:ext cx="20541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2058751" y="4042475"/>
            <a:ext cx="178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ctrTitle" idx="3"/>
          </p:nvPr>
        </p:nvSpPr>
        <p:spPr>
          <a:xfrm>
            <a:off x="5164200" y="3862400"/>
            <a:ext cx="20541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5297251" y="4042475"/>
            <a:ext cx="178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 DESIGN">
  <p:cSld name="TITLE_1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6366826" y="2149326"/>
            <a:ext cx="1988400" cy="20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366823" y="1898650"/>
            <a:ext cx="17604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ITLE_1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24500" y="901500"/>
            <a:ext cx="9144000" cy="33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5565600" y="1696125"/>
            <a:ext cx="2371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5565599" y="1445450"/>
            <a:ext cx="22284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565600" y="3175525"/>
            <a:ext cx="2523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800">
                <a:solidFill>
                  <a:schemeClr val="accent1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2"/>
              </a:rPr>
              <a:t>Slidesgo</a:t>
            </a:r>
            <a:r>
              <a:rPr lang="en" sz="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800">
                <a:solidFill>
                  <a:schemeClr val="accent1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Flaticon</a:t>
            </a:r>
            <a:r>
              <a:rPr lang="en" sz="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800">
                <a:solidFill>
                  <a:schemeClr val="accent1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Freepik</a:t>
            </a:r>
            <a:r>
              <a:rPr lang="en" sz="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8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 Black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60" r:id="rId6"/>
    <p:sldLayoutId id="2147483665" r:id="rId7"/>
    <p:sldLayoutId id="2147483666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ata-augmentation-experimentation-3e274504f04b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machinex-image-data-augmentation-using-keras-b459ef87cd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5688" y="872250"/>
            <a:ext cx="5057122" cy="2052600"/>
          </a:xfrm>
        </p:spPr>
        <p:txBody>
          <a:bodyPr/>
          <a:lstStyle/>
          <a:p>
            <a:r>
              <a:rPr lang="en-US" b="1" dirty="0"/>
              <a:t>Sentence-State LSTM for Text Representation</a:t>
            </a:r>
            <a:endParaRPr lang="en-US" dirty="0"/>
          </a:p>
        </p:txBody>
      </p:sp>
      <p:sp>
        <p:nvSpPr>
          <p:cNvPr id="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5362646" y="3960109"/>
            <a:ext cx="4097611" cy="1265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Fatemeh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Sadat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Rezvaninejad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97722086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2" y="0"/>
            <a:ext cx="1164004" cy="117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382" y="1203960"/>
            <a:ext cx="4724932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5341" y="3642153"/>
            <a:ext cx="7146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natural language processing (NLP) field, it is hard to augmenting text due to high complexity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65" y="-370449"/>
            <a:ext cx="6162045" cy="4023360"/>
          </a:xfrm>
          <a:prstGeom prst="rect">
            <a:avLst/>
          </a:prstGeom>
        </p:spPr>
      </p:pic>
      <p:sp>
        <p:nvSpPr>
          <p:cNvPr id="6" name="Google Shape;880;p43"/>
          <p:cNvSpPr/>
          <p:nvPr/>
        </p:nvSpPr>
        <p:spPr>
          <a:xfrm>
            <a:off x="0" y="-18661"/>
            <a:ext cx="1679510" cy="166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7;p29"/>
          <p:cNvSpPr txBox="1">
            <a:spLocks/>
          </p:cNvSpPr>
          <p:nvPr/>
        </p:nvSpPr>
        <p:spPr>
          <a:xfrm>
            <a:off x="10579" y="531826"/>
            <a:ext cx="1658351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 Black"/>
              <a:buNone/>
              <a:defRPr sz="2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7"/>
          <p:cNvSpPr/>
          <p:nvPr/>
        </p:nvSpPr>
        <p:spPr>
          <a:xfrm>
            <a:off x="1614000" y="922500"/>
            <a:ext cx="102630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6512275" y="2677875"/>
            <a:ext cx="102630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85" y="1060668"/>
            <a:ext cx="5153940" cy="23251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1912" y="3482890"/>
            <a:ext cx="2938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 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Replacement(SR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Insertion(RI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Swap(RS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Deletion(RD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2025" y="38368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 words that should change</a:t>
            </a:r>
          </a:p>
          <a:p>
            <a:pPr marL="0" indent="0" algn="ctr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800" dirty="0"/>
          </a:p>
        </p:txBody>
      </p:sp>
      <p:sp>
        <p:nvSpPr>
          <p:cNvPr id="7" name="Google Shape;880;p43"/>
          <p:cNvSpPr/>
          <p:nvPr/>
        </p:nvSpPr>
        <p:spPr>
          <a:xfrm>
            <a:off x="7335457" y="-24015"/>
            <a:ext cx="1810139" cy="166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802136" y="460835"/>
            <a:ext cx="1016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8234" y="4441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deletion+ Synonym replacement</a:t>
            </a:r>
          </a:p>
          <a:p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not+ opposite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99028"/>
              </p:ext>
            </p:extLst>
          </p:nvPr>
        </p:nvGraphicFramePr>
        <p:xfrm>
          <a:off x="1595941" y="3741566"/>
          <a:ext cx="5937250" cy="736092"/>
        </p:xfrm>
        <a:graphic>
          <a:graphicData uri="http://schemas.openxmlformats.org/drawingml/2006/table">
            <a:tbl>
              <a:tblPr rtl="1" firstRow="1" firstCol="1" bandRow="1">
                <a:tableStyleId>{B619F091-D682-4B7C-A8D9-D0DDF30C5162}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aug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α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train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Google Shape;711;p37"/>
          <p:cNvSpPr/>
          <p:nvPr/>
        </p:nvSpPr>
        <p:spPr>
          <a:xfrm>
            <a:off x="7724078" y="0"/>
            <a:ext cx="130215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 rot="5400000">
            <a:off x="7042090" y="2554620"/>
            <a:ext cx="266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57" y="959440"/>
            <a:ext cx="5213770" cy="27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78927"/>
              </p:ext>
            </p:extLst>
          </p:nvPr>
        </p:nvGraphicFramePr>
        <p:xfrm>
          <a:off x="2345373" y="2492629"/>
          <a:ext cx="4453255" cy="736092"/>
        </p:xfrm>
        <a:graphic>
          <a:graphicData uri="http://schemas.openxmlformats.org/drawingml/2006/table">
            <a:tbl>
              <a:tblPr rtl="1" firstRow="1" firstCol="1" bandRow="1">
                <a:tableStyleId>{B619F091-D682-4B7C-A8D9-D0DDF30C5162}</a:tableStyleId>
              </a:tblPr>
              <a:tblGrid>
                <a:gridCol w="1483995"/>
                <a:gridCol w="1484630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BiLSTM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S-LSTM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033"/>
              </p:ext>
            </p:extLst>
          </p:nvPr>
        </p:nvGraphicFramePr>
        <p:xfrm>
          <a:off x="1685151" y="667527"/>
          <a:ext cx="5937250" cy="981456"/>
        </p:xfrm>
        <a:graphic>
          <a:graphicData uri="http://schemas.openxmlformats.org/drawingml/2006/table">
            <a:tbl>
              <a:tblPr rtl="1" firstRow="1" firstCol="1" bandRow="1">
                <a:tableStyleId>{B619F091-D682-4B7C-A8D9-D0DDF30C5162}</a:tableStyleId>
              </a:tblPr>
              <a:tblGrid>
                <a:gridCol w="1483995"/>
                <a:gridCol w="1483995"/>
                <a:gridCol w="1484630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Param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5977K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80.72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LSTM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7059K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81.73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106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8768K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82.64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S-LSTM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45919"/>
              </p:ext>
            </p:extLst>
          </p:nvPr>
        </p:nvGraphicFramePr>
        <p:xfrm>
          <a:off x="1774361" y="3727969"/>
          <a:ext cx="5937250" cy="981456"/>
        </p:xfrm>
        <a:graphic>
          <a:graphicData uri="http://schemas.openxmlformats.org/drawingml/2006/table">
            <a:tbl>
              <a:tblPr rtl="1" firstRow="1" firstCol="1" bandRow="1">
                <a:tableStyleId>{B619F091-D682-4B7C-A8D9-D0DDF30C5162}</a:tableStyleId>
              </a:tblPr>
              <a:tblGrid>
                <a:gridCol w="1978660"/>
                <a:gridCol w="1979295"/>
                <a:gridCol w="1979295"/>
              </a:tblGrid>
              <a:tr h="0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Training Set size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500                              2000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</a:rPr>
                        <a:t>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78.2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S-LSTM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</a:rPr>
                        <a:t>80.7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</a:rPr>
                        <a:t>81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r>
                        <a:rPr lang="en-US" sz="1400" dirty="0" err="1">
                          <a:effectLst/>
                        </a:rPr>
                        <a:t>eda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711;p37"/>
          <p:cNvSpPr/>
          <p:nvPr/>
        </p:nvSpPr>
        <p:spPr>
          <a:xfrm>
            <a:off x="7724078" y="0"/>
            <a:ext cx="130215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1;p37"/>
          <p:cNvSpPr/>
          <p:nvPr/>
        </p:nvSpPr>
        <p:spPr>
          <a:xfrm>
            <a:off x="-68182" y="0"/>
            <a:ext cx="130215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952279" y="1933756"/>
            <a:ext cx="187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2279" y="2342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Paper results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4055" y="3294644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results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78397" y="1856811"/>
            <a:ext cx="152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88153" y="1189035"/>
            <a:ext cx="3431378" cy="2590451"/>
          </a:xfrm>
        </p:spPr>
        <p:txBody>
          <a:bodyPr/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43"/>
          <p:cNvSpPr/>
          <p:nvPr/>
        </p:nvSpPr>
        <p:spPr>
          <a:xfrm>
            <a:off x="1598342" y="899192"/>
            <a:ext cx="2544300" cy="27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103726" y="1804438"/>
            <a:ext cx="2100670" cy="6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Black"/>
              <a:buNone/>
              <a:defRPr sz="1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995"/>
            <a:ext cx="9144000" cy="3054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278" y="429448"/>
            <a:ext cx="78616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Wei, J.W. and Zou, K., 2019. Eda: Easy data augmentation techniques for boosting performance on text classification tasks.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arXiv:1901.11196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 smtClean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Zhang, Yue, Qi Liu, and </a:t>
            </a:r>
            <a:r>
              <a:rPr lang="en-US" dirty="0" err="1"/>
              <a:t>Linfeng</a:t>
            </a:r>
            <a:r>
              <a:rPr lang="en-US" dirty="0"/>
              <a:t> Song. "Sentence-state </a:t>
            </a:r>
            <a:r>
              <a:rPr lang="en-US" dirty="0" err="1"/>
              <a:t>lstm</a:t>
            </a:r>
            <a:r>
              <a:rPr lang="en-US" dirty="0"/>
              <a:t> for text representation." </a:t>
            </a:r>
            <a:r>
              <a:rPr lang="en-US" i="1" dirty="0" err="1"/>
              <a:t>arXiv</a:t>
            </a:r>
            <a:r>
              <a:rPr lang="en-US" i="1" dirty="0"/>
              <a:t> preprint arXiv:1805.02474</a:t>
            </a:r>
            <a:r>
              <a:rPr lang="en-US" dirty="0"/>
              <a:t> (2018).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://towardsdatascience.com/machinex-image-data-augmentation-using-keras-b459ef87cd22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"/>
          <p:cNvSpPr txBox="1">
            <a:spLocks noGrp="1"/>
          </p:cNvSpPr>
          <p:nvPr>
            <p:ph type="subTitle" idx="1"/>
          </p:nvPr>
        </p:nvSpPr>
        <p:spPr>
          <a:xfrm>
            <a:off x="5248357" y="2133300"/>
            <a:ext cx="3373127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Rezvaninejad_f@comp.iust.ac.ir</a:t>
            </a:r>
            <a:r>
              <a:rPr lang="en-US" sz="1800" dirty="0" smtClean="0">
                <a:solidFill>
                  <a:srgbClr val="F3F3F3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comp.iust.ac.ir </a:t>
            </a:r>
            <a:endParaRPr lang="en-US" sz="1800" dirty="0">
              <a:solidFill>
                <a:srgbClr val="F3F3F3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" name="Google Shape;901;p45"/>
          <p:cNvSpPr txBox="1">
            <a:spLocks noGrp="1"/>
          </p:cNvSpPr>
          <p:nvPr>
            <p:ph type="ctrTitle"/>
          </p:nvPr>
        </p:nvSpPr>
        <p:spPr>
          <a:xfrm>
            <a:off x="5820721" y="1706707"/>
            <a:ext cx="2228400" cy="2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2" name="Google Shape;902;p45"/>
          <p:cNvSpPr/>
          <p:nvPr/>
        </p:nvSpPr>
        <p:spPr>
          <a:xfrm>
            <a:off x="3728066" y="-38100"/>
            <a:ext cx="216300" cy="51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46" y="-19045"/>
            <a:ext cx="3960312" cy="5267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" grpId="0" build="p"/>
      <p:bldP spid="9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81" y="41691"/>
            <a:ext cx="4808637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2;p29"/>
          <p:cNvSpPr txBox="1">
            <a:spLocks noGrp="1"/>
          </p:cNvSpPr>
          <p:nvPr/>
        </p:nvSpPr>
        <p:spPr>
          <a:xfrm flipH="1">
            <a:off x="98203" y="1271052"/>
            <a:ext cx="299864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lvl="0"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Google Shape;152;p29"/>
          <p:cNvSpPr txBox="1">
            <a:spLocks noGrp="1"/>
          </p:cNvSpPr>
          <p:nvPr/>
        </p:nvSpPr>
        <p:spPr>
          <a:xfrm>
            <a:off x="1453217" y="603282"/>
            <a:ext cx="79071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" name="Google Shape;146;p29"/>
          <p:cNvSpPr txBox="1">
            <a:spLocks noGrp="1"/>
          </p:cNvSpPr>
          <p:nvPr/>
        </p:nvSpPr>
        <p:spPr>
          <a:xfrm flipH="1">
            <a:off x="5135498" y="1635319"/>
            <a:ext cx="44124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DATASET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56;p29"/>
          <p:cNvSpPr txBox="1">
            <a:spLocks noGrp="1"/>
          </p:cNvSpPr>
          <p:nvPr/>
        </p:nvSpPr>
        <p:spPr>
          <a:xfrm>
            <a:off x="6815064" y="641214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" name="Google Shape;146;p29"/>
          <p:cNvSpPr txBox="1">
            <a:spLocks noGrp="1"/>
          </p:cNvSpPr>
          <p:nvPr/>
        </p:nvSpPr>
        <p:spPr>
          <a:xfrm flipH="1">
            <a:off x="2052778" y="2047638"/>
            <a:ext cx="4576621" cy="56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lvl="0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SENTENCE-STATE LSTM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56;p29"/>
          <p:cNvSpPr txBox="1">
            <a:spLocks noGrp="1"/>
          </p:cNvSpPr>
          <p:nvPr/>
        </p:nvSpPr>
        <p:spPr>
          <a:xfrm>
            <a:off x="3923501" y="146839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8" name="Google Shape;150;p29"/>
          <p:cNvSpPr txBox="1">
            <a:spLocks noGrp="1"/>
          </p:cNvSpPr>
          <p:nvPr/>
        </p:nvSpPr>
        <p:spPr>
          <a:xfrm flipH="1">
            <a:off x="948178" y="3665066"/>
            <a:ext cx="3893987" cy="77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54;p29"/>
          <p:cNvSpPr txBox="1">
            <a:spLocks noGrp="1"/>
          </p:cNvSpPr>
          <p:nvPr/>
        </p:nvSpPr>
        <p:spPr>
          <a:xfrm>
            <a:off x="2243934" y="2997296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" name="Google Shape;150;p29"/>
          <p:cNvSpPr txBox="1">
            <a:spLocks noGrp="1"/>
          </p:cNvSpPr>
          <p:nvPr/>
        </p:nvSpPr>
        <p:spPr>
          <a:xfrm flipH="1">
            <a:off x="4976801" y="3394763"/>
            <a:ext cx="3893987" cy="77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54;p29"/>
          <p:cNvSpPr txBox="1">
            <a:spLocks noGrp="1"/>
          </p:cNvSpPr>
          <p:nvPr/>
        </p:nvSpPr>
        <p:spPr>
          <a:xfrm>
            <a:off x="6450095" y="2997296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5" grpId="0"/>
      <p:bldP spid="18" grpId="0"/>
      <p:bldP spid="20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57774" y="1441602"/>
            <a:ext cx="53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8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-482648" y="1894487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130;p26"/>
          <p:cNvCxnSpPr/>
          <p:nvPr/>
        </p:nvCxnSpPr>
        <p:spPr>
          <a:xfrm>
            <a:off x="3610947" y="725925"/>
            <a:ext cx="9332" cy="3678124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23410" y="1241548"/>
            <a:ext cx="3634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, BILSTM  limitations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Non-parallel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8" y="1692370"/>
            <a:ext cx="2568163" cy="3048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2000" y="2762302"/>
            <a:ext cx="7631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hidden vector hi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global sentence-level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vector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</p:txBody>
      </p:sp>
      <p:sp>
        <p:nvSpPr>
          <p:cNvPr id="17" name="Google Shape;148;p27"/>
          <p:cNvSpPr/>
          <p:nvPr/>
        </p:nvSpPr>
        <p:spPr>
          <a:xfrm>
            <a:off x="905256" y="213326"/>
            <a:ext cx="746475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SENTENCE-STATE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8180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3" y="1811334"/>
            <a:ext cx="1928027" cy="754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7" y="2639818"/>
            <a:ext cx="2110923" cy="62489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48940" y="48789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hidden vector representation g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 can be obtained using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two LSTM components</a:t>
            </a:r>
          </a:p>
        </p:txBody>
      </p:sp>
      <p:sp>
        <p:nvSpPr>
          <p:cNvPr id="20" name="Google Shape;148;p27"/>
          <p:cNvSpPr/>
          <p:nvPr/>
        </p:nvSpPr>
        <p:spPr>
          <a:xfrm>
            <a:off x="3099930" y="2565779"/>
            <a:ext cx="4866780" cy="195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82" y="2790101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27"/>
          <p:cNvSpPr/>
          <p:nvPr/>
        </p:nvSpPr>
        <p:spPr>
          <a:xfrm>
            <a:off x="822000" y="354575"/>
            <a:ext cx="746475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04" y="354575"/>
            <a:ext cx="5441152" cy="4694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" y="3881625"/>
            <a:ext cx="3337849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24" y="-24191"/>
            <a:ext cx="2843156" cy="18168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86041" y="2000391"/>
            <a:ext cx="2231390" cy="17341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12757"/>
              </p:ext>
            </p:extLst>
          </p:nvPr>
        </p:nvGraphicFramePr>
        <p:xfrm>
          <a:off x="1439824" y="3942288"/>
          <a:ext cx="5937250" cy="736092"/>
        </p:xfrm>
        <a:graphic>
          <a:graphicData uri="http://schemas.openxmlformats.org/drawingml/2006/table">
            <a:tbl>
              <a:tblPr rtl="1" firstRow="1" firstCol="1" bandRow="1">
                <a:tableStyleId>{B619F091-D682-4B7C-A8D9-D0DDF30C5162}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Without&lt;s&gt;,&lt;/s&gt;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With&lt;s&gt;,&lt;/s&gt;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44186" y="10847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SST-2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 Review</a:t>
            </a:r>
            <a:endParaRPr lang="fa-I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4581260" y="1268661"/>
            <a:ext cx="4633877" cy="2203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EDA: Easy Data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Techniques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Performance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Text Classification Tasks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193" y="1325158"/>
            <a:ext cx="4974400" cy="26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822000" y="354575"/>
            <a:ext cx="102630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3026875" y="3807850"/>
            <a:ext cx="1026300" cy="9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334315" y="939225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Data Augmentation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to increase the amount of relevant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More data usually means better accuracy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useful when you have small training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overfitting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robust 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049" y="1358127"/>
            <a:ext cx="3467251" cy="23072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4324" y="354575"/>
            <a:ext cx="5885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Having a large dataset is crucial for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IT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6B00"/>
      </a:accent1>
      <a:accent2>
        <a:srgbClr val="B74F02"/>
      </a:accent2>
      <a:accent3>
        <a:srgbClr val="FB9B54"/>
      </a:accent3>
      <a:accent4>
        <a:srgbClr val="F3F3F3"/>
      </a:accent4>
      <a:accent5>
        <a:srgbClr val="CCCCCC"/>
      </a:accent5>
      <a:accent6>
        <a:srgbClr val="F6B26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305</Words>
  <Application>Microsoft Office PowerPoint</Application>
  <PresentationFormat>On-screen Show (16:9)</PresentationFormat>
  <Paragraphs>111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Lato</vt:lpstr>
      <vt:lpstr>Lato Black</vt:lpstr>
      <vt:lpstr>Lato Light</vt:lpstr>
      <vt:lpstr>Nazanin</vt:lpstr>
      <vt:lpstr>Tahoma</vt:lpstr>
      <vt:lpstr>Teko Light</vt:lpstr>
      <vt:lpstr>Times New Roman</vt:lpstr>
      <vt:lpstr>IT CONSULTING</vt:lpstr>
      <vt:lpstr>Sentence-State LSTM for Text Representation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EDA: Easy Data Augmentation Techniques for Boosting Performance on Text Classification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Easy Data Augmentation Techniques for Boosting Performance on Text Classification Tasks</dc:title>
  <dc:creator>Fatemeh</dc:creator>
  <cp:lastModifiedBy>fatemeh rn</cp:lastModifiedBy>
  <cp:revision>42</cp:revision>
  <dcterms:modified xsi:type="dcterms:W3CDTF">2020-08-04T05:07:48Z</dcterms:modified>
</cp:coreProperties>
</file>