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3" r:id="rId3"/>
    <p:sldId id="257" r:id="rId4"/>
    <p:sldId id="264" r:id="rId5"/>
    <p:sldId id="258" r:id="rId6"/>
    <p:sldId id="259" r:id="rId7"/>
    <p:sldId id="260" r:id="rId8"/>
    <p:sldId id="261" r:id="rId9"/>
    <p:sldId id="262"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AE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90149-EB7E-4DE7-86D7-EE84CBF98CD0}" type="datetimeFigureOut">
              <a:rPr lang="en-US" smtClean="0"/>
              <a:t>7/1/2021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A16D64-D2BB-473D-883B-D53F84EA7693}" type="slidenum">
              <a:rPr lang="en-US" smtClean="0"/>
              <a:t>‹#›</a:t>
            </a:fld>
            <a:endParaRPr lang="en-US"/>
          </a:p>
        </p:txBody>
      </p:sp>
    </p:spTree>
    <p:extLst>
      <p:ext uri="{BB962C8B-B14F-4D97-AF65-F5344CB8AC3E}">
        <p14:creationId xmlns:p14="http://schemas.microsoft.com/office/powerpoint/2010/main" val="754707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A16D64-D2BB-473D-883B-D53F84EA7693}" type="slidenum">
              <a:rPr lang="en-US" smtClean="0"/>
              <a:t>1</a:t>
            </a:fld>
            <a:endParaRPr lang="en-US"/>
          </a:p>
        </p:txBody>
      </p:sp>
    </p:spTree>
    <p:extLst>
      <p:ext uri="{BB962C8B-B14F-4D97-AF65-F5344CB8AC3E}">
        <p14:creationId xmlns:p14="http://schemas.microsoft.com/office/powerpoint/2010/main" val="416530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948560-3AED-41A6-9454-B70D622E750D}"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F45F-8921-47D3-A0D1-BFB2CCDACE91}" type="slidenum">
              <a:rPr lang="en-US" smtClean="0"/>
              <a:t>‹#›</a:t>
            </a:fld>
            <a:endParaRPr lang="en-US"/>
          </a:p>
        </p:txBody>
      </p:sp>
    </p:spTree>
    <p:extLst>
      <p:ext uri="{BB962C8B-B14F-4D97-AF65-F5344CB8AC3E}">
        <p14:creationId xmlns:p14="http://schemas.microsoft.com/office/powerpoint/2010/main" val="3664192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948560-3AED-41A6-9454-B70D622E750D}"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F45F-8921-47D3-A0D1-BFB2CCDACE91}" type="slidenum">
              <a:rPr lang="en-US" smtClean="0"/>
              <a:t>‹#›</a:t>
            </a:fld>
            <a:endParaRPr lang="en-US"/>
          </a:p>
        </p:txBody>
      </p:sp>
    </p:spTree>
    <p:extLst>
      <p:ext uri="{BB962C8B-B14F-4D97-AF65-F5344CB8AC3E}">
        <p14:creationId xmlns:p14="http://schemas.microsoft.com/office/powerpoint/2010/main" val="49858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948560-3AED-41A6-9454-B70D622E750D}"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F45F-8921-47D3-A0D1-BFB2CCDACE91}" type="slidenum">
              <a:rPr lang="en-US" smtClean="0"/>
              <a:t>‹#›</a:t>
            </a:fld>
            <a:endParaRPr lang="en-US"/>
          </a:p>
        </p:txBody>
      </p:sp>
    </p:spTree>
    <p:extLst>
      <p:ext uri="{BB962C8B-B14F-4D97-AF65-F5344CB8AC3E}">
        <p14:creationId xmlns:p14="http://schemas.microsoft.com/office/powerpoint/2010/main" val="3263952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948560-3AED-41A6-9454-B70D622E750D}"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F45F-8921-47D3-A0D1-BFB2CCDACE9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818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48560-3AED-41A6-9454-B70D622E750D}"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F45F-8921-47D3-A0D1-BFB2CCDACE91}" type="slidenum">
              <a:rPr lang="en-US" smtClean="0"/>
              <a:t>‹#›</a:t>
            </a:fld>
            <a:endParaRPr lang="en-US"/>
          </a:p>
        </p:txBody>
      </p:sp>
    </p:spTree>
    <p:extLst>
      <p:ext uri="{BB962C8B-B14F-4D97-AF65-F5344CB8AC3E}">
        <p14:creationId xmlns:p14="http://schemas.microsoft.com/office/powerpoint/2010/main" val="2117753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948560-3AED-41A6-9454-B70D622E750D}" type="datetimeFigureOut">
              <a:rPr lang="en-US" smtClean="0"/>
              <a:t>7/1/2021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F45F-8921-47D3-A0D1-BFB2CCDACE91}" type="slidenum">
              <a:rPr lang="en-US" smtClean="0"/>
              <a:t>‹#›</a:t>
            </a:fld>
            <a:endParaRPr lang="en-US"/>
          </a:p>
        </p:txBody>
      </p:sp>
    </p:spTree>
    <p:extLst>
      <p:ext uri="{BB962C8B-B14F-4D97-AF65-F5344CB8AC3E}">
        <p14:creationId xmlns:p14="http://schemas.microsoft.com/office/powerpoint/2010/main" val="4262633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948560-3AED-41A6-9454-B70D622E750D}" type="datetimeFigureOut">
              <a:rPr lang="en-US" smtClean="0"/>
              <a:t>7/1/2021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F45F-8921-47D3-A0D1-BFB2CCDACE91}" type="slidenum">
              <a:rPr lang="en-US" smtClean="0"/>
              <a:t>‹#›</a:t>
            </a:fld>
            <a:endParaRPr lang="en-US"/>
          </a:p>
        </p:txBody>
      </p:sp>
    </p:spTree>
    <p:extLst>
      <p:ext uri="{BB962C8B-B14F-4D97-AF65-F5344CB8AC3E}">
        <p14:creationId xmlns:p14="http://schemas.microsoft.com/office/powerpoint/2010/main" val="3394064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48560-3AED-41A6-9454-B70D622E750D}"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F45F-8921-47D3-A0D1-BFB2CCDACE91}" type="slidenum">
              <a:rPr lang="en-US" smtClean="0"/>
              <a:t>‹#›</a:t>
            </a:fld>
            <a:endParaRPr lang="en-US"/>
          </a:p>
        </p:txBody>
      </p:sp>
    </p:spTree>
    <p:extLst>
      <p:ext uri="{BB962C8B-B14F-4D97-AF65-F5344CB8AC3E}">
        <p14:creationId xmlns:p14="http://schemas.microsoft.com/office/powerpoint/2010/main" val="3297282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48560-3AED-41A6-9454-B70D622E750D}"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F45F-8921-47D3-A0D1-BFB2CCDACE91}" type="slidenum">
              <a:rPr lang="en-US" smtClean="0"/>
              <a:t>‹#›</a:t>
            </a:fld>
            <a:endParaRPr lang="en-US"/>
          </a:p>
        </p:txBody>
      </p:sp>
    </p:spTree>
    <p:extLst>
      <p:ext uri="{BB962C8B-B14F-4D97-AF65-F5344CB8AC3E}">
        <p14:creationId xmlns:p14="http://schemas.microsoft.com/office/powerpoint/2010/main" val="3892941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8948560-3AED-41A6-9454-B70D622E750D}"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F45F-8921-47D3-A0D1-BFB2CCDACE91}" type="slidenum">
              <a:rPr lang="en-US" smtClean="0"/>
              <a:t>‹#›</a:t>
            </a:fld>
            <a:endParaRPr lang="en-US"/>
          </a:p>
        </p:txBody>
      </p:sp>
    </p:spTree>
    <p:extLst>
      <p:ext uri="{BB962C8B-B14F-4D97-AF65-F5344CB8AC3E}">
        <p14:creationId xmlns:p14="http://schemas.microsoft.com/office/powerpoint/2010/main" val="292535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48560-3AED-41A6-9454-B70D622E750D}"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F45F-8921-47D3-A0D1-BFB2CCDACE91}" type="slidenum">
              <a:rPr lang="en-US" smtClean="0"/>
              <a:t>‹#›</a:t>
            </a:fld>
            <a:endParaRPr lang="en-US"/>
          </a:p>
        </p:txBody>
      </p:sp>
    </p:spTree>
    <p:extLst>
      <p:ext uri="{BB962C8B-B14F-4D97-AF65-F5344CB8AC3E}">
        <p14:creationId xmlns:p14="http://schemas.microsoft.com/office/powerpoint/2010/main" val="47447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948560-3AED-41A6-9454-B70D622E750D}"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F45F-8921-47D3-A0D1-BFB2CCDACE91}" type="slidenum">
              <a:rPr lang="en-US" smtClean="0"/>
              <a:t>‹#›</a:t>
            </a:fld>
            <a:endParaRPr lang="en-US"/>
          </a:p>
        </p:txBody>
      </p:sp>
    </p:spTree>
    <p:extLst>
      <p:ext uri="{BB962C8B-B14F-4D97-AF65-F5344CB8AC3E}">
        <p14:creationId xmlns:p14="http://schemas.microsoft.com/office/powerpoint/2010/main" val="80319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948560-3AED-41A6-9454-B70D622E750D}" type="datetimeFigureOut">
              <a:rPr lang="en-US" smtClean="0"/>
              <a:t>7/1/2021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F45F-8921-47D3-A0D1-BFB2CCDACE91}" type="slidenum">
              <a:rPr lang="en-US" smtClean="0"/>
              <a:t>‹#›</a:t>
            </a:fld>
            <a:endParaRPr lang="en-US"/>
          </a:p>
        </p:txBody>
      </p:sp>
    </p:spTree>
    <p:extLst>
      <p:ext uri="{BB962C8B-B14F-4D97-AF65-F5344CB8AC3E}">
        <p14:creationId xmlns:p14="http://schemas.microsoft.com/office/powerpoint/2010/main" val="423157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8948560-3AED-41A6-9454-B70D622E750D}" type="datetimeFigureOut">
              <a:rPr lang="en-US" smtClean="0"/>
              <a:t>7/1/2021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A59F45F-8921-47D3-A0D1-BFB2CCDACE91}" type="slidenum">
              <a:rPr lang="en-US" smtClean="0"/>
              <a:t>‹#›</a:t>
            </a:fld>
            <a:endParaRPr lang="en-US"/>
          </a:p>
        </p:txBody>
      </p:sp>
    </p:spTree>
    <p:extLst>
      <p:ext uri="{BB962C8B-B14F-4D97-AF65-F5344CB8AC3E}">
        <p14:creationId xmlns:p14="http://schemas.microsoft.com/office/powerpoint/2010/main" val="46363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8948560-3AED-41A6-9454-B70D622E750D}" type="datetimeFigureOut">
              <a:rPr lang="en-US" smtClean="0"/>
              <a:t>7/1/2021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A59F45F-8921-47D3-A0D1-BFB2CCDACE91}" type="slidenum">
              <a:rPr lang="en-US" smtClean="0"/>
              <a:t>‹#›</a:t>
            </a:fld>
            <a:endParaRPr lang="en-US"/>
          </a:p>
        </p:txBody>
      </p:sp>
    </p:spTree>
    <p:extLst>
      <p:ext uri="{BB962C8B-B14F-4D97-AF65-F5344CB8AC3E}">
        <p14:creationId xmlns:p14="http://schemas.microsoft.com/office/powerpoint/2010/main" val="396284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8948560-3AED-41A6-9454-B70D622E750D}" type="datetimeFigureOut">
              <a:rPr lang="en-US" smtClean="0"/>
              <a:t>7/1/2021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A59F45F-8921-47D3-A0D1-BFB2CCDACE91}" type="slidenum">
              <a:rPr lang="en-US" smtClean="0"/>
              <a:t>‹#›</a:t>
            </a:fld>
            <a:endParaRPr lang="en-US"/>
          </a:p>
        </p:txBody>
      </p:sp>
    </p:spTree>
    <p:extLst>
      <p:ext uri="{BB962C8B-B14F-4D97-AF65-F5344CB8AC3E}">
        <p14:creationId xmlns:p14="http://schemas.microsoft.com/office/powerpoint/2010/main" val="342450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948560-3AED-41A6-9454-B70D622E750D}"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F45F-8921-47D3-A0D1-BFB2CCDACE91}" type="slidenum">
              <a:rPr lang="en-US" smtClean="0"/>
              <a:t>‹#›</a:t>
            </a:fld>
            <a:endParaRPr lang="en-US"/>
          </a:p>
        </p:txBody>
      </p:sp>
    </p:spTree>
    <p:extLst>
      <p:ext uri="{BB962C8B-B14F-4D97-AF65-F5344CB8AC3E}">
        <p14:creationId xmlns:p14="http://schemas.microsoft.com/office/powerpoint/2010/main" val="140133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8948560-3AED-41A6-9454-B70D622E750D}" type="datetimeFigureOut">
              <a:rPr lang="en-US" smtClean="0"/>
              <a:t>7/1/2021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A59F45F-8921-47D3-A0D1-BFB2CCDACE91}" type="slidenum">
              <a:rPr lang="en-US" smtClean="0"/>
              <a:t>‹#›</a:t>
            </a:fld>
            <a:endParaRPr lang="en-US"/>
          </a:p>
        </p:txBody>
      </p:sp>
    </p:spTree>
    <p:extLst>
      <p:ext uri="{BB962C8B-B14F-4D97-AF65-F5344CB8AC3E}">
        <p14:creationId xmlns:p14="http://schemas.microsoft.com/office/powerpoint/2010/main" val="35418315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361F-7F5D-43E7-B2AF-3F1382E09145}"/>
              </a:ext>
            </a:extLst>
          </p:cNvPr>
          <p:cNvSpPr>
            <a:spLocks noGrp="1"/>
          </p:cNvSpPr>
          <p:nvPr>
            <p:ph type="ctrTitle"/>
          </p:nvPr>
        </p:nvSpPr>
        <p:spPr>
          <a:xfrm>
            <a:off x="1154955" y="1447801"/>
            <a:ext cx="8825658" cy="1752600"/>
          </a:xfrm>
        </p:spPr>
        <p:txBody>
          <a:bodyPr/>
          <a:lstStyle/>
          <a:p>
            <a:pPr algn="ctr"/>
            <a:r>
              <a:rPr lang="fa-IR" dirty="0">
                <a:latin typeface="Traditional Arabic" panose="02020603050405020304" pitchFamily="18" charset="-78"/>
                <a:cs typeface="Traditional Arabic" panose="02020603050405020304" pitchFamily="18" charset="-78"/>
              </a:rPr>
              <a:t>به نام خدا</a:t>
            </a:r>
            <a:endParaRPr lang="en-US" dirty="0">
              <a:latin typeface="Traditional Arabic" panose="02020603050405020304" pitchFamily="18" charset="-78"/>
              <a:cs typeface="Traditional Arabic" panose="02020603050405020304" pitchFamily="18" charset="-78"/>
            </a:endParaRPr>
          </a:p>
        </p:txBody>
      </p:sp>
      <p:sp>
        <p:nvSpPr>
          <p:cNvPr id="3" name="Subtitle 2">
            <a:extLst>
              <a:ext uri="{FF2B5EF4-FFF2-40B4-BE49-F238E27FC236}">
                <a16:creationId xmlns:a16="http://schemas.microsoft.com/office/drawing/2014/main" id="{439BF739-4148-40B7-A30A-BAC86A77939A}"/>
              </a:ext>
            </a:extLst>
          </p:cNvPr>
          <p:cNvSpPr>
            <a:spLocks noGrp="1"/>
          </p:cNvSpPr>
          <p:nvPr>
            <p:ph type="subTitle" idx="1"/>
          </p:nvPr>
        </p:nvSpPr>
        <p:spPr>
          <a:xfrm>
            <a:off x="4514996" y="4684073"/>
            <a:ext cx="2348172" cy="861420"/>
          </a:xfrm>
        </p:spPr>
        <p:txBody>
          <a:bodyPr>
            <a:normAutofit/>
          </a:bodyPr>
          <a:lstStyle/>
          <a:p>
            <a:pPr algn="ctr"/>
            <a:r>
              <a:rPr lang="fa-IR" sz="1800" dirty="0"/>
              <a:t>فاطمه شفیعی اردستانی</a:t>
            </a:r>
          </a:p>
          <a:p>
            <a:pPr algn="ctr"/>
            <a:r>
              <a:rPr lang="fa-IR" sz="1800" dirty="0"/>
              <a:t>پریسا عسگرزاده</a:t>
            </a:r>
            <a:endParaRPr lang="en-US" sz="1800" dirty="0"/>
          </a:p>
        </p:txBody>
      </p:sp>
    </p:spTree>
    <p:extLst>
      <p:ext uri="{BB962C8B-B14F-4D97-AF65-F5344CB8AC3E}">
        <p14:creationId xmlns:p14="http://schemas.microsoft.com/office/powerpoint/2010/main" val="609779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1F977E2-B4E2-40D7-98EB-BEA16C8668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4255" y="1078084"/>
            <a:ext cx="7779423" cy="5555754"/>
          </a:xfrm>
        </p:spPr>
      </p:pic>
      <p:sp>
        <p:nvSpPr>
          <p:cNvPr id="4" name="Rectangle 3">
            <a:extLst>
              <a:ext uri="{FF2B5EF4-FFF2-40B4-BE49-F238E27FC236}">
                <a16:creationId xmlns:a16="http://schemas.microsoft.com/office/drawing/2014/main" id="{AA8FD2F4-4AA3-408C-BD1E-8DA18342F771}"/>
              </a:ext>
            </a:extLst>
          </p:cNvPr>
          <p:cNvSpPr/>
          <p:nvPr/>
        </p:nvSpPr>
        <p:spPr>
          <a:xfrm>
            <a:off x="1684923" y="345233"/>
            <a:ext cx="8579593" cy="523220"/>
          </a:xfrm>
          <a:prstGeom prst="rect">
            <a:avLst/>
          </a:prstGeom>
          <a:noFill/>
        </p:spPr>
        <p:txBody>
          <a:bodyPr wrap="none" lIns="91440" tIns="45720" rIns="91440" bIns="45720">
            <a:spAutoFit/>
          </a:bodyPr>
          <a:lstStyle/>
          <a:p>
            <a:pPr algn="ctr" rtl="1"/>
            <a:r>
              <a:rPr lang="fa-IR"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در این قسمت، مسیر یکی از دستورات </a:t>
            </a:r>
            <a:r>
              <a:rPr lang="en-US" sz="2800" dirty="0" err="1">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R_Type</a:t>
            </a:r>
            <a:r>
              <a:rPr lang="fa-IR"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 با رنگ قرمز نشان داده شده است.</a:t>
            </a:r>
            <a:endParaRPr lang="en-US"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endParaRPr>
          </a:p>
        </p:txBody>
      </p:sp>
      <p:sp>
        <p:nvSpPr>
          <p:cNvPr id="7" name="TextBox 6">
            <a:extLst>
              <a:ext uri="{FF2B5EF4-FFF2-40B4-BE49-F238E27FC236}">
                <a16:creationId xmlns:a16="http://schemas.microsoft.com/office/drawing/2014/main" id="{AB1FDACB-A50D-4FDE-A73D-5F290D64C68C}"/>
              </a:ext>
            </a:extLst>
          </p:cNvPr>
          <p:cNvSpPr txBox="1"/>
          <p:nvPr/>
        </p:nvSpPr>
        <p:spPr>
          <a:xfrm>
            <a:off x="317241" y="1203649"/>
            <a:ext cx="1996751" cy="3477875"/>
          </a:xfrm>
          <a:prstGeom prst="rect">
            <a:avLst/>
          </a:prstGeom>
          <a:noFill/>
        </p:spPr>
        <p:txBody>
          <a:bodyPr wrap="square" rtlCol="0">
            <a:spAutoFit/>
          </a:bodyPr>
          <a:lstStyle/>
          <a:p>
            <a:pPr algn="r" rtl="1"/>
            <a:r>
              <a:rPr lang="fa-IR" sz="2000" dirty="0">
                <a:latin typeface="Traditional Arabic" panose="02020603050405020304" pitchFamily="18" charset="-78"/>
                <a:cs typeface="Traditional Arabic" panose="02020603050405020304" pitchFamily="18" charset="-78"/>
              </a:rPr>
              <a:t>در این حالت، پی سی تغییر خاصی نمیکند و کلا +1 می‌شود. همه سیگنال‌های کنترل که استفاده می‌شوند نیز علامت زده نشده است. با سیگنال </a:t>
            </a:r>
            <a:r>
              <a:rPr lang="en-US" sz="2000" dirty="0" err="1">
                <a:latin typeface="Traditional Arabic" panose="02020603050405020304" pitchFamily="18" charset="-78"/>
                <a:cs typeface="Traditional Arabic" panose="02020603050405020304" pitchFamily="18" charset="-78"/>
              </a:rPr>
              <a:t>RegWrite</a:t>
            </a:r>
            <a:r>
              <a:rPr lang="fa-IR" sz="2000" dirty="0">
                <a:latin typeface="Traditional Arabic" panose="02020603050405020304" pitchFamily="18" charset="-78"/>
                <a:cs typeface="Traditional Arabic" panose="02020603050405020304" pitchFamily="18" charset="-78"/>
              </a:rPr>
              <a:t> مقدار موردنظر (که توسط </a:t>
            </a:r>
            <a:r>
              <a:rPr lang="en-US" sz="2000" dirty="0">
                <a:latin typeface="Traditional Arabic" panose="02020603050405020304" pitchFamily="18" charset="-78"/>
                <a:cs typeface="Traditional Arabic" panose="02020603050405020304" pitchFamily="18" charset="-78"/>
              </a:rPr>
              <a:t>ALU</a:t>
            </a:r>
            <a:r>
              <a:rPr lang="fa-IR" sz="2000" dirty="0">
                <a:latin typeface="Traditional Arabic" panose="02020603050405020304" pitchFamily="18" charset="-78"/>
                <a:cs typeface="Traditional Arabic" panose="02020603050405020304" pitchFamily="18" charset="-78"/>
              </a:rPr>
              <a:t> بدست آمده است) در رجیستر مقصد نوشته می‌شود.</a:t>
            </a:r>
            <a:endParaRPr lang="en-US" sz="2000" dirty="0">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146649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6478AF-F4C2-48D0-A04A-9CDC50866E16}"/>
              </a:ext>
            </a:extLst>
          </p:cNvPr>
          <p:cNvSpPr/>
          <p:nvPr/>
        </p:nvSpPr>
        <p:spPr>
          <a:xfrm>
            <a:off x="1097631" y="382556"/>
            <a:ext cx="9318578" cy="523220"/>
          </a:xfrm>
          <a:prstGeom prst="rect">
            <a:avLst/>
          </a:prstGeom>
          <a:noFill/>
        </p:spPr>
        <p:txBody>
          <a:bodyPr wrap="none" lIns="91440" tIns="45720" rIns="91440" bIns="45720">
            <a:spAutoFit/>
          </a:bodyPr>
          <a:lstStyle/>
          <a:p>
            <a:pPr algn="ctr" rtl="1"/>
            <a:r>
              <a:rPr lang="fa-IR"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در این قسمت، مسیر یکی از دستورات معمولی </a:t>
            </a:r>
            <a:r>
              <a:rPr lang="en-US" sz="2800" dirty="0" err="1">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I_Type</a:t>
            </a:r>
            <a:r>
              <a:rPr lang="fa-IR"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 با رنگ قرمز نشان داده شده است.</a:t>
            </a:r>
            <a:endParaRPr lang="en-US"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endParaRPr>
          </a:p>
        </p:txBody>
      </p:sp>
      <p:pic>
        <p:nvPicPr>
          <p:cNvPr id="9" name="Content Placeholder 5">
            <a:extLst>
              <a:ext uri="{FF2B5EF4-FFF2-40B4-BE49-F238E27FC236}">
                <a16:creationId xmlns:a16="http://schemas.microsoft.com/office/drawing/2014/main" id="{B0908C7E-569B-4822-80E1-E49F50578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255" y="1078084"/>
            <a:ext cx="7779423" cy="5555754"/>
          </a:xfrm>
          <a:prstGeom prst="rect">
            <a:avLst/>
          </a:prstGeom>
        </p:spPr>
      </p:pic>
      <p:sp>
        <p:nvSpPr>
          <p:cNvPr id="10" name="TextBox 9">
            <a:extLst>
              <a:ext uri="{FF2B5EF4-FFF2-40B4-BE49-F238E27FC236}">
                <a16:creationId xmlns:a16="http://schemas.microsoft.com/office/drawing/2014/main" id="{537C10DA-A584-4D0E-BEA4-9BF6A8A0EEE6}"/>
              </a:ext>
            </a:extLst>
          </p:cNvPr>
          <p:cNvSpPr txBox="1"/>
          <p:nvPr/>
        </p:nvSpPr>
        <p:spPr>
          <a:xfrm>
            <a:off x="317241" y="1203649"/>
            <a:ext cx="1996751" cy="3477875"/>
          </a:xfrm>
          <a:prstGeom prst="rect">
            <a:avLst/>
          </a:prstGeom>
          <a:noFill/>
        </p:spPr>
        <p:txBody>
          <a:bodyPr wrap="square" rtlCol="0">
            <a:spAutoFit/>
          </a:bodyPr>
          <a:lstStyle/>
          <a:p>
            <a:pPr algn="r" rtl="1"/>
            <a:r>
              <a:rPr lang="fa-IR" sz="2000" dirty="0">
                <a:latin typeface="Traditional Arabic" panose="02020603050405020304" pitchFamily="18" charset="-78"/>
                <a:cs typeface="Traditional Arabic" panose="02020603050405020304" pitchFamily="18" charset="-78"/>
              </a:rPr>
              <a:t>در این حالت، پی سی تغییر خاصی نمیکند و کلا +1 می‌شود. همه سیگنال‌های کنترل که استفاده می‌شوند نیز علامت زده نشده است. با سیگنال </a:t>
            </a:r>
            <a:r>
              <a:rPr lang="en-US" sz="2000" dirty="0" err="1">
                <a:latin typeface="Traditional Arabic" panose="02020603050405020304" pitchFamily="18" charset="-78"/>
                <a:cs typeface="Traditional Arabic" panose="02020603050405020304" pitchFamily="18" charset="-78"/>
              </a:rPr>
              <a:t>RegWrite</a:t>
            </a:r>
            <a:r>
              <a:rPr lang="fa-IR" sz="2000" dirty="0">
                <a:latin typeface="Traditional Arabic" panose="02020603050405020304" pitchFamily="18" charset="-78"/>
                <a:cs typeface="Traditional Arabic" panose="02020603050405020304" pitchFamily="18" charset="-78"/>
              </a:rPr>
              <a:t> مقدار موردنظر (که توسط </a:t>
            </a:r>
            <a:r>
              <a:rPr lang="en-US" sz="2000" dirty="0">
                <a:latin typeface="Traditional Arabic" panose="02020603050405020304" pitchFamily="18" charset="-78"/>
                <a:cs typeface="Traditional Arabic" panose="02020603050405020304" pitchFamily="18" charset="-78"/>
              </a:rPr>
              <a:t>ALU</a:t>
            </a:r>
            <a:r>
              <a:rPr lang="fa-IR" sz="2000" dirty="0">
                <a:latin typeface="Traditional Arabic" panose="02020603050405020304" pitchFamily="18" charset="-78"/>
                <a:cs typeface="Traditional Arabic" panose="02020603050405020304" pitchFamily="18" charset="-78"/>
              </a:rPr>
              <a:t> بدست آمده است) در رجیستر مقصد نوشته می‌شود.</a:t>
            </a:r>
            <a:endParaRPr lang="en-US" sz="2000" dirty="0">
              <a:latin typeface="Traditional Arabic" panose="02020603050405020304" pitchFamily="18" charset="-78"/>
              <a:cs typeface="Traditional Arabic" panose="02020603050405020304" pitchFamily="18" charset="-78"/>
            </a:endParaRPr>
          </a:p>
        </p:txBody>
      </p:sp>
      <p:pic>
        <p:nvPicPr>
          <p:cNvPr id="12" name="Picture 11">
            <a:extLst>
              <a:ext uri="{FF2B5EF4-FFF2-40B4-BE49-F238E27FC236}">
                <a16:creationId xmlns:a16="http://schemas.microsoft.com/office/drawing/2014/main" id="{2E9FE39E-8B7A-428B-BD5A-350757F10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255" y="1078084"/>
            <a:ext cx="8041954" cy="5555754"/>
          </a:xfrm>
          <a:prstGeom prst="rect">
            <a:avLst/>
          </a:prstGeom>
        </p:spPr>
      </p:pic>
    </p:spTree>
    <p:extLst>
      <p:ext uri="{BB962C8B-B14F-4D97-AF65-F5344CB8AC3E}">
        <p14:creationId xmlns:p14="http://schemas.microsoft.com/office/powerpoint/2010/main" val="165913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4FDB05-55D1-4745-BA34-69B06F513EB0}"/>
              </a:ext>
            </a:extLst>
          </p:cNvPr>
          <p:cNvSpPr/>
          <p:nvPr/>
        </p:nvSpPr>
        <p:spPr>
          <a:xfrm>
            <a:off x="1090419" y="382556"/>
            <a:ext cx="9333004" cy="523220"/>
          </a:xfrm>
          <a:prstGeom prst="rect">
            <a:avLst/>
          </a:prstGeom>
          <a:noFill/>
        </p:spPr>
        <p:txBody>
          <a:bodyPr wrap="none" lIns="91440" tIns="45720" rIns="91440" bIns="45720">
            <a:spAutoFit/>
          </a:bodyPr>
          <a:lstStyle/>
          <a:p>
            <a:pPr algn="ctr" rtl="1"/>
            <a:r>
              <a:rPr lang="fa-IR"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در این قسمت، مسیر یکی از دستورات </a:t>
            </a:r>
            <a:r>
              <a:rPr lang="en-US" sz="2800" dirty="0" err="1">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I_Type</a:t>
            </a:r>
            <a:r>
              <a:rPr lang="fa-IR"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 </a:t>
            </a:r>
            <a:r>
              <a:rPr lang="en-US" sz="2800" dirty="0" err="1">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beq</a:t>
            </a:r>
            <a:r>
              <a:rPr lang="fa-IR"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 با رنگ قرمز نشان داده شده است.</a:t>
            </a:r>
            <a:endParaRPr lang="en-US"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endParaRPr>
          </a:p>
        </p:txBody>
      </p:sp>
      <p:pic>
        <p:nvPicPr>
          <p:cNvPr id="6" name="Picture 5">
            <a:extLst>
              <a:ext uri="{FF2B5EF4-FFF2-40B4-BE49-F238E27FC236}">
                <a16:creationId xmlns:a16="http://schemas.microsoft.com/office/drawing/2014/main" id="{CE7348BA-A02B-47BB-8729-F55049BA4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652" y="991439"/>
            <a:ext cx="7968509" cy="5484005"/>
          </a:xfrm>
          <a:prstGeom prst="rect">
            <a:avLst/>
          </a:prstGeom>
        </p:spPr>
      </p:pic>
      <p:sp>
        <p:nvSpPr>
          <p:cNvPr id="7" name="TextBox 6">
            <a:extLst>
              <a:ext uri="{FF2B5EF4-FFF2-40B4-BE49-F238E27FC236}">
                <a16:creationId xmlns:a16="http://schemas.microsoft.com/office/drawing/2014/main" id="{5CCB6B17-E54C-471D-A563-48AA6377D590}"/>
              </a:ext>
            </a:extLst>
          </p:cNvPr>
          <p:cNvSpPr txBox="1"/>
          <p:nvPr/>
        </p:nvSpPr>
        <p:spPr>
          <a:xfrm>
            <a:off x="233264" y="991439"/>
            <a:ext cx="1996751" cy="5324535"/>
          </a:xfrm>
          <a:prstGeom prst="rect">
            <a:avLst/>
          </a:prstGeom>
          <a:noFill/>
        </p:spPr>
        <p:txBody>
          <a:bodyPr wrap="square" rtlCol="0">
            <a:spAutoFit/>
          </a:bodyPr>
          <a:lstStyle/>
          <a:p>
            <a:pPr algn="r" rtl="1"/>
            <a:r>
              <a:rPr lang="fa-IR" sz="2000" dirty="0">
                <a:latin typeface="Traditional Arabic" panose="02020603050405020304" pitchFamily="18" charset="-78"/>
                <a:cs typeface="Traditional Arabic" panose="02020603050405020304" pitchFamily="18" charset="-78"/>
              </a:rPr>
              <a:t>در این حالت، فرض کرده‌ایم که دستور </a:t>
            </a:r>
            <a:r>
              <a:rPr lang="en-US" sz="2000" dirty="0">
                <a:latin typeface="Traditional Arabic" panose="02020603050405020304" pitchFamily="18" charset="-78"/>
                <a:cs typeface="Traditional Arabic" panose="02020603050405020304" pitchFamily="18" charset="-78"/>
              </a:rPr>
              <a:t>branch</a:t>
            </a:r>
            <a:r>
              <a:rPr lang="fa-IR" sz="2000" dirty="0">
                <a:latin typeface="Traditional Arabic" panose="02020603050405020304" pitchFamily="18" charset="-78"/>
                <a:cs typeface="Traditional Arabic" panose="02020603050405020304" pitchFamily="18" charset="-78"/>
              </a:rPr>
              <a:t>، </a:t>
            </a:r>
            <a:r>
              <a:rPr lang="en-US" sz="2000" dirty="0">
                <a:latin typeface="Traditional Arabic" panose="02020603050405020304" pitchFamily="18" charset="-78"/>
                <a:cs typeface="Traditional Arabic" panose="02020603050405020304" pitchFamily="18" charset="-78"/>
              </a:rPr>
              <a:t>taken</a:t>
            </a:r>
            <a:r>
              <a:rPr lang="fa-IR" sz="2000" dirty="0">
                <a:latin typeface="Traditional Arabic" panose="02020603050405020304" pitchFamily="18" charset="-78"/>
                <a:cs typeface="Traditional Arabic" panose="02020603050405020304" pitchFamily="18" charset="-78"/>
              </a:rPr>
              <a:t> باشد. درنتیجه دو رجیستری که مقدارشان خوانده می‌شود، مساوی است و سیگنال </a:t>
            </a:r>
            <a:r>
              <a:rPr lang="en-US" sz="2000" dirty="0">
                <a:latin typeface="Traditional Arabic" panose="02020603050405020304" pitchFamily="18" charset="-78"/>
                <a:cs typeface="Traditional Arabic" panose="02020603050405020304" pitchFamily="18" charset="-78"/>
              </a:rPr>
              <a:t>Zero</a:t>
            </a:r>
            <a:r>
              <a:rPr lang="fa-IR" sz="2000" dirty="0">
                <a:latin typeface="Traditional Arabic" panose="02020603050405020304" pitchFamily="18" charset="-78"/>
                <a:cs typeface="Traditional Arabic" panose="02020603050405020304" pitchFamily="18" charset="-78"/>
              </a:rPr>
              <a:t> از </a:t>
            </a:r>
            <a:r>
              <a:rPr lang="en-US" sz="2000" dirty="0">
                <a:latin typeface="Traditional Arabic" panose="02020603050405020304" pitchFamily="18" charset="-78"/>
                <a:cs typeface="Traditional Arabic" panose="02020603050405020304" pitchFamily="18" charset="-78"/>
              </a:rPr>
              <a:t>ALU</a:t>
            </a:r>
            <a:r>
              <a:rPr lang="fa-IR" sz="2000" dirty="0">
                <a:latin typeface="Traditional Arabic" panose="02020603050405020304" pitchFamily="18" charset="-78"/>
                <a:cs typeface="Traditional Arabic" panose="02020603050405020304" pitchFamily="18" charset="-78"/>
              </a:rPr>
              <a:t> خروجی </a:t>
            </a:r>
            <a:r>
              <a:rPr lang="en-US" sz="2000" dirty="0">
                <a:latin typeface="Traditional Arabic" panose="02020603050405020304" pitchFamily="18" charset="-78"/>
                <a:cs typeface="Traditional Arabic" panose="02020603050405020304" pitchFamily="18" charset="-78"/>
              </a:rPr>
              <a:t>true</a:t>
            </a:r>
            <a:r>
              <a:rPr lang="fa-IR" sz="2000" dirty="0">
                <a:latin typeface="Traditional Arabic" panose="02020603050405020304" pitchFamily="18" charset="-78"/>
                <a:cs typeface="Traditional Arabic" panose="02020603050405020304" pitchFamily="18" charset="-78"/>
              </a:rPr>
              <a:t> خواهد داشت. چون دستور نیز برنچ است، با توجه به آپ‌کد آن، سیگنال </a:t>
            </a:r>
            <a:r>
              <a:rPr lang="en-US" sz="2000" dirty="0">
                <a:latin typeface="Traditional Arabic" panose="02020603050405020304" pitchFamily="18" charset="-78"/>
                <a:cs typeface="Traditional Arabic" panose="02020603050405020304" pitchFamily="18" charset="-78"/>
              </a:rPr>
              <a:t>branch</a:t>
            </a:r>
            <a:r>
              <a:rPr lang="fa-IR" sz="2000" dirty="0">
                <a:latin typeface="Traditional Arabic" panose="02020603050405020304" pitchFamily="18" charset="-78"/>
                <a:cs typeface="Traditional Arabic" panose="02020603050405020304" pitchFamily="18" charset="-78"/>
              </a:rPr>
              <a:t> نیز </a:t>
            </a:r>
            <a:r>
              <a:rPr lang="en-US" sz="2000" dirty="0">
                <a:latin typeface="Traditional Arabic" panose="02020603050405020304" pitchFamily="18" charset="-78"/>
                <a:cs typeface="Traditional Arabic" panose="02020603050405020304" pitchFamily="18" charset="-78"/>
              </a:rPr>
              <a:t>&amp;</a:t>
            </a:r>
            <a:r>
              <a:rPr lang="fa-IR" sz="2000" dirty="0">
                <a:latin typeface="Traditional Arabic" panose="02020603050405020304" pitchFamily="18" charset="-78"/>
                <a:cs typeface="Traditional Arabic" panose="02020603050405020304" pitchFamily="18" charset="-78"/>
              </a:rPr>
              <a:t>اش با </a:t>
            </a:r>
            <a:r>
              <a:rPr lang="en-US" sz="2000" dirty="0">
                <a:latin typeface="Traditional Arabic" panose="02020603050405020304" pitchFamily="18" charset="-78"/>
                <a:cs typeface="Traditional Arabic" panose="02020603050405020304" pitchFamily="18" charset="-78"/>
              </a:rPr>
              <a:t>Zero</a:t>
            </a:r>
            <a:r>
              <a:rPr lang="fa-IR" sz="2000" dirty="0">
                <a:latin typeface="Traditional Arabic" panose="02020603050405020304" pitchFamily="18" charset="-78"/>
                <a:cs typeface="Traditional Arabic" panose="02020603050405020304" pitchFamily="18" charset="-78"/>
              </a:rPr>
              <a:t>، </a:t>
            </a:r>
            <a:r>
              <a:rPr lang="de-DE" sz="2000" dirty="0">
                <a:latin typeface="Traditional Arabic" panose="02020603050405020304" pitchFamily="18" charset="-78"/>
                <a:cs typeface="Traditional Arabic" panose="02020603050405020304" pitchFamily="18" charset="-78"/>
              </a:rPr>
              <a:t>true</a:t>
            </a:r>
            <a:r>
              <a:rPr lang="fa-IR" sz="2000" dirty="0">
                <a:latin typeface="Traditional Arabic" panose="02020603050405020304" pitchFamily="18" charset="-78"/>
                <a:cs typeface="Traditional Arabic" panose="02020603050405020304" pitchFamily="18" charset="-78"/>
              </a:rPr>
              <a:t> خواهد شد. در نهایت مقدار </a:t>
            </a:r>
            <a:r>
              <a:rPr lang="en-US" sz="2000" dirty="0">
                <a:latin typeface="Traditional Arabic" panose="02020603050405020304" pitchFamily="18" charset="-78"/>
                <a:cs typeface="Traditional Arabic" panose="02020603050405020304" pitchFamily="18" charset="-78"/>
              </a:rPr>
              <a:t>offset</a:t>
            </a:r>
            <a:r>
              <a:rPr lang="fa-IR" sz="2000" dirty="0">
                <a:latin typeface="Traditional Arabic" panose="02020603050405020304" pitchFamily="18" charset="-78"/>
                <a:cs typeface="Traditional Arabic" panose="02020603050405020304" pitchFamily="18" charset="-78"/>
              </a:rPr>
              <a:t> با </a:t>
            </a:r>
            <a:r>
              <a:rPr lang="en-US" sz="2000" dirty="0">
                <a:latin typeface="Traditional Arabic" panose="02020603050405020304" pitchFamily="18" charset="-78"/>
                <a:cs typeface="Traditional Arabic" panose="02020603050405020304" pitchFamily="18" charset="-78"/>
              </a:rPr>
              <a:t>pc+1</a:t>
            </a:r>
            <a:r>
              <a:rPr lang="fa-IR" sz="2000" dirty="0">
                <a:latin typeface="Traditional Arabic" panose="02020603050405020304" pitchFamily="18" charset="-78"/>
                <a:cs typeface="Traditional Arabic" panose="02020603050405020304" pitchFamily="18" charset="-78"/>
              </a:rPr>
              <a:t> جمع شده و برای مقدار نهایی پی‌سی، انتخاب خواهد شد.</a:t>
            </a:r>
            <a:endParaRPr lang="en-US" sz="2000" dirty="0">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1627178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C4FB4D-A5F8-4095-9942-F0F29949F2D2}"/>
              </a:ext>
            </a:extLst>
          </p:cNvPr>
          <p:cNvSpPr/>
          <p:nvPr/>
        </p:nvSpPr>
        <p:spPr>
          <a:xfrm>
            <a:off x="1217056" y="382556"/>
            <a:ext cx="9079730" cy="523220"/>
          </a:xfrm>
          <a:prstGeom prst="rect">
            <a:avLst/>
          </a:prstGeom>
          <a:noFill/>
        </p:spPr>
        <p:txBody>
          <a:bodyPr wrap="none" lIns="91440" tIns="45720" rIns="91440" bIns="45720">
            <a:spAutoFit/>
          </a:bodyPr>
          <a:lstStyle/>
          <a:p>
            <a:pPr algn="ctr" rtl="1"/>
            <a:r>
              <a:rPr lang="fa-IR"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در این قسمت، مسیر یکی از دستورات </a:t>
            </a:r>
            <a:r>
              <a:rPr lang="en-US" sz="2800" dirty="0" err="1">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I_Type</a:t>
            </a:r>
            <a:r>
              <a:rPr lang="fa-IR"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 </a:t>
            </a:r>
            <a:r>
              <a:rPr lang="en-US" sz="2800" dirty="0" err="1">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lw</a:t>
            </a:r>
            <a:r>
              <a:rPr lang="fa-IR"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 با رنگ قرمز نشان داده شده است.</a:t>
            </a:r>
            <a:endParaRPr lang="en-US"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endParaRPr>
          </a:p>
        </p:txBody>
      </p:sp>
      <p:sp>
        <p:nvSpPr>
          <p:cNvPr id="5" name="TextBox 4">
            <a:extLst>
              <a:ext uri="{FF2B5EF4-FFF2-40B4-BE49-F238E27FC236}">
                <a16:creationId xmlns:a16="http://schemas.microsoft.com/office/drawing/2014/main" id="{1E67D058-4CA4-4E09-8633-45AFFAE7B441}"/>
              </a:ext>
            </a:extLst>
          </p:cNvPr>
          <p:cNvSpPr txBox="1"/>
          <p:nvPr/>
        </p:nvSpPr>
        <p:spPr>
          <a:xfrm>
            <a:off x="233264" y="991439"/>
            <a:ext cx="1996751" cy="3785652"/>
          </a:xfrm>
          <a:prstGeom prst="rect">
            <a:avLst/>
          </a:prstGeom>
          <a:noFill/>
        </p:spPr>
        <p:txBody>
          <a:bodyPr wrap="square" rtlCol="0">
            <a:spAutoFit/>
          </a:bodyPr>
          <a:lstStyle/>
          <a:p>
            <a:pPr algn="r" rtl="1"/>
            <a:r>
              <a:rPr lang="fa-IR" sz="2000" dirty="0">
                <a:latin typeface="Traditional Arabic" panose="02020603050405020304" pitchFamily="18" charset="-78"/>
                <a:cs typeface="Traditional Arabic" panose="02020603050405020304" pitchFamily="18" charset="-78"/>
              </a:rPr>
              <a:t>در این حالت، خروجی </a:t>
            </a:r>
            <a:r>
              <a:rPr lang="en-US" sz="2000" dirty="0">
                <a:latin typeface="Traditional Arabic" panose="02020603050405020304" pitchFamily="18" charset="-78"/>
                <a:cs typeface="Traditional Arabic" panose="02020603050405020304" pitchFamily="18" charset="-78"/>
              </a:rPr>
              <a:t>ALU</a:t>
            </a:r>
            <a:r>
              <a:rPr lang="fa-IR" sz="2000" dirty="0">
                <a:latin typeface="Traditional Arabic" panose="02020603050405020304" pitchFamily="18" charset="-78"/>
                <a:cs typeface="Traditional Arabic" panose="02020603050405020304" pitchFamily="18" charset="-78"/>
              </a:rPr>
              <a:t>، آدرسی از مموری است که داده‌اش را می‌خواهیم. خروجی </a:t>
            </a:r>
            <a:r>
              <a:rPr lang="en-US" sz="2000" dirty="0">
                <a:latin typeface="Traditional Arabic" panose="02020603050405020304" pitchFamily="18" charset="-78"/>
                <a:cs typeface="Traditional Arabic" panose="02020603050405020304" pitchFamily="18" charset="-78"/>
              </a:rPr>
              <a:t>ALU</a:t>
            </a:r>
            <a:r>
              <a:rPr lang="fa-IR" sz="2000" dirty="0">
                <a:latin typeface="Traditional Arabic" panose="02020603050405020304" pitchFamily="18" charset="-78"/>
                <a:cs typeface="Traditional Arabic" panose="02020603050405020304" pitchFamily="18" charset="-78"/>
              </a:rPr>
              <a:t> از جمع </a:t>
            </a:r>
            <a:r>
              <a:rPr lang="en-US" sz="2000" dirty="0">
                <a:latin typeface="Traditional Arabic" panose="02020603050405020304" pitchFamily="18" charset="-78"/>
                <a:cs typeface="Traditional Arabic" panose="02020603050405020304" pitchFamily="18" charset="-78"/>
              </a:rPr>
              <a:t>offset</a:t>
            </a:r>
            <a:r>
              <a:rPr lang="fa-IR" sz="2000" dirty="0">
                <a:latin typeface="Traditional Arabic" panose="02020603050405020304" pitchFamily="18" charset="-78"/>
                <a:cs typeface="Traditional Arabic" panose="02020603050405020304" pitchFamily="18" charset="-78"/>
              </a:rPr>
              <a:t>(بیت های 0 تا 15 – 16 بیت کم ارزش از دستور 32 بیتی) و رجیستر1 بدست می‌آید. در نهایت، مقدار خوانده شده از مموری در رجیستر مقصد ریخته می‌شود. </a:t>
            </a:r>
            <a:endParaRPr lang="en-US" sz="2000" dirty="0">
              <a:latin typeface="Traditional Arabic" panose="02020603050405020304" pitchFamily="18" charset="-78"/>
              <a:cs typeface="Traditional Arabic" panose="02020603050405020304" pitchFamily="18" charset="-78"/>
            </a:endParaRPr>
          </a:p>
        </p:txBody>
      </p:sp>
      <p:pic>
        <p:nvPicPr>
          <p:cNvPr id="9" name="Picture 8">
            <a:extLst>
              <a:ext uri="{FF2B5EF4-FFF2-40B4-BE49-F238E27FC236}">
                <a16:creationId xmlns:a16="http://schemas.microsoft.com/office/drawing/2014/main" id="{D130F3EE-A0F3-41F2-B72B-69B91B964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220" y="1066084"/>
            <a:ext cx="7993847" cy="5544344"/>
          </a:xfrm>
          <a:prstGeom prst="rect">
            <a:avLst/>
          </a:prstGeom>
        </p:spPr>
      </p:pic>
    </p:spTree>
    <p:extLst>
      <p:ext uri="{BB962C8B-B14F-4D97-AF65-F5344CB8AC3E}">
        <p14:creationId xmlns:p14="http://schemas.microsoft.com/office/powerpoint/2010/main" val="4286044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EC806F-0431-4623-B9D4-862FCDD708EB}"/>
              </a:ext>
            </a:extLst>
          </p:cNvPr>
          <p:cNvSpPr/>
          <p:nvPr/>
        </p:nvSpPr>
        <p:spPr>
          <a:xfrm>
            <a:off x="1079198" y="382556"/>
            <a:ext cx="9355446" cy="523220"/>
          </a:xfrm>
          <a:prstGeom prst="rect">
            <a:avLst/>
          </a:prstGeom>
          <a:noFill/>
        </p:spPr>
        <p:txBody>
          <a:bodyPr wrap="none" lIns="91440" tIns="45720" rIns="91440" bIns="45720">
            <a:spAutoFit/>
          </a:bodyPr>
          <a:lstStyle/>
          <a:p>
            <a:pPr algn="ctr" rtl="1"/>
            <a:r>
              <a:rPr lang="fa-IR"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در این قسمت، مسیر یکی از دستورات </a:t>
            </a:r>
            <a:r>
              <a:rPr lang="en-US" sz="2800" dirty="0" err="1">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I_Type</a:t>
            </a:r>
            <a:r>
              <a:rPr lang="fa-IR"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 </a:t>
            </a:r>
            <a:r>
              <a:rPr lang="en-US"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 </a:t>
            </a:r>
            <a:r>
              <a:rPr lang="en-US" sz="2800" dirty="0" err="1">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jalr</a:t>
            </a:r>
            <a:r>
              <a:rPr lang="fa-IR"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با رنگ قرمز نشان داده شده است.</a:t>
            </a:r>
            <a:endParaRPr lang="en-US"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endParaRPr>
          </a:p>
        </p:txBody>
      </p:sp>
      <p:sp>
        <p:nvSpPr>
          <p:cNvPr id="5" name="TextBox 4">
            <a:extLst>
              <a:ext uri="{FF2B5EF4-FFF2-40B4-BE49-F238E27FC236}">
                <a16:creationId xmlns:a16="http://schemas.microsoft.com/office/drawing/2014/main" id="{0B6E06AD-2970-48E5-B53C-A7162A624F6F}"/>
              </a:ext>
            </a:extLst>
          </p:cNvPr>
          <p:cNvSpPr txBox="1"/>
          <p:nvPr/>
        </p:nvSpPr>
        <p:spPr>
          <a:xfrm>
            <a:off x="233264" y="1182231"/>
            <a:ext cx="1996751" cy="2246769"/>
          </a:xfrm>
          <a:prstGeom prst="rect">
            <a:avLst/>
          </a:prstGeom>
          <a:noFill/>
        </p:spPr>
        <p:txBody>
          <a:bodyPr wrap="square" rtlCol="0">
            <a:spAutoFit/>
          </a:bodyPr>
          <a:lstStyle/>
          <a:p>
            <a:pPr algn="r" rtl="1"/>
            <a:r>
              <a:rPr lang="fa-IR" sz="2000" dirty="0">
                <a:latin typeface="Traditional Arabic" panose="02020603050405020304" pitchFamily="18" charset="-78"/>
                <a:cs typeface="Traditional Arabic" panose="02020603050405020304" pitchFamily="18" charset="-78"/>
              </a:rPr>
              <a:t>در این حالت، مقدار رجیستر1 در پی‌سی ریخته می‌شود و مقدار </a:t>
            </a:r>
            <a:r>
              <a:rPr lang="en-US" sz="2000" dirty="0">
                <a:latin typeface="Traditional Arabic" panose="02020603050405020304" pitchFamily="18" charset="-78"/>
                <a:cs typeface="Traditional Arabic" panose="02020603050405020304" pitchFamily="18" charset="-78"/>
              </a:rPr>
              <a:t>pc+1</a:t>
            </a:r>
            <a:r>
              <a:rPr lang="fa-IR" sz="2000" dirty="0">
                <a:latin typeface="Traditional Arabic" panose="02020603050405020304" pitchFamily="18" charset="-78"/>
                <a:cs typeface="Traditional Arabic" panose="02020603050405020304" pitchFamily="18" charset="-78"/>
              </a:rPr>
              <a:t> نیز در رجیستر2، که در این نوع دستورات، رجیستر مقصد هستند ریخته می‌شود.</a:t>
            </a:r>
            <a:endParaRPr lang="en-US" sz="2000" dirty="0">
              <a:latin typeface="Traditional Arabic" panose="02020603050405020304" pitchFamily="18" charset="-78"/>
              <a:cs typeface="Traditional Arabic" panose="02020603050405020304" pitchFamily="18" charset="-78"/>
            </a:endParaRPr>
          </a:p>
        </p:txBody>
      </p:sp>
      <p:pic>
        <p:nvPicPr>
          <p:cNvPr id="7" name="Picture 6">
            <a:extLst>
              <a:ext uri="{FF2B5EF4-FFF2-40B4-BE49-F238E27FC236}">
                <a16:creationId xmlns:a16="http://schemas.microsoft.com/office/drawing/2014/main" id="{95A8CDA9-F355-4627-B30E-1B4F5584C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36" y="1119093"/>
            <a:ext cx="7862285" cy="5356351"/>
          </a:xfrm>
          <a:prstGeom prst="rect">
            <a:avLst/>
          </a:prstGeom>
        </p:spPr>
      </p:pic>
    </p:spTree>
    <p:extLst>
      <p:ext uri="{BB962C8B-B14F-4D97-AF65-F5344CB8AC3E}">
        <p14:creationId xmlns:p14="http://schemas.microsoft.com/office/powerpoint/2010/main" val="1889049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B18EE6-A54A-458C-A2FA-9C2B6729365B}"/>
              </a:ext>
            </a:extLst>
          </p:cNvPr>
          <p:cNvSpPr/>
          <p:nvPr/>
        </p:nvSpPr>
        <p:spPr>
          <a:xfrm>
            <a:off x="1285184" y="382556"/>
            <a:ext cx="8943474" cy="523220"/>
          </a:xfrm>
          <a:prstGeom prst="rect">
            <a:avLst/>
          </a:prstGeom>
          <a:noFill/>
        </p:spPr>
        <p:txBody>
          <a:bodyPr wrap="none" lIns="91440" tIns="45720" rIns="91440" bIns="45720">
            <a:spAutoFit/>
          </a:bodyPr>
          <a:lstStyle/>
          <a:p>
            <a:pPr algn="ctr" rtl="1"/>
            <a:r>
              <a:rPr lang="fa-IR"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در این قسمت، مسیر یکی از دستورات </a:t>
            </a:r>
            <a:r>
              <a:rPr lang="en-US" sz="2800" dirty="0" err="1">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J_Type</a:t>
            </a:r>
            <a:r>
              <a:rPr lang="fa-IR"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 </a:t>
            </a:r>
            <a:r>
              <a:rPr lang="en-US"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 j</a:t>
            </a:r>
            <a:r>
              <a:rPr lang="fa-IR"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rPr>
              <a:t>با رنگ قرمز نشان داده شده است.</a:t>
            </a:r>
            <a:endParaRPr lang="en-US" sz="2800" dirty="0">
              <a:ln w="0"/>
              <a:effectLst>
                <a:glow rad="63500">
                  <a:schemeClr val="accent1">
                    <a:satMod val="175000"/>
                    <a:alpha val="40000"/>
                  </a:schemeClr>
                </a:glow>
                <a:outerShdw blurRad="38100" dist="19050" dir="2700000" algn="tl" rotWithShape="0">
                  <a:schemeClr val="dk1">
                    <a:alpha val="40000"/>
                  </a:schemeClr>
                </a:outerShdw>
              </a:effectLst>
              <a:latin typeface="Comic Sans MS" panose="030F0702030302020204" pitchFamily="66" charset="0"/>
              <a:cs typeface="Traditional Arabic" panose="02020603050405020304" pitchFamily="18" charset="-78"/>
            </a:endParaRPr>
          </a:p>
        </p:txBody>
      </p:sp>
      <p:sp>
        <p:nvSpPr>
          <p:cNvPr id="5" name="TextBox 4">
            <a:extLst>
              <a:ext uri="{FF2B5EF4-FFF2-40B4-BE49-F238E27FC236}">
                <a16:creationId xmlns:a16="http://schemas.microsoft.com/office/drawing/2014/main" id="{68FA69DB-293E-4839-919C-3FF732530C4D}"/>
              </a:ext>
            </a:extLst>
          </p:cNvPr>
          <p:cNvSpPr txBox="1"/>
          <p:nvPr/>
        </p:nvSpPr>
        <p:spPr>
          <a:xfrm>
            <a:off x="233264" y="1182231"/>
            <a:ext cx="1996751" cy="4708981"/>
          </a:xfrm>
          <a:prstGeom prst="rect">
            <a:avLst/>
          </a:prstGeom>
          <a:noFill/>
        </p:spPr>
        <p:txBody>
          <a:bodyPr wrap="square" rtlCol="0">
            <a:spAutoFit/>
          </a:bodyPr>
          <a:lstStyle/>
          <a:p>
            <a:pPr algn="r" rtl="1"/>
            <a:r>
              <a:rPr lang="fa-IR" sz="2000" dirty="0">
                <a:latin typeface="Traditional Arabic" panose="02020603050405020304" pitchFamily="18" charset="-78"/>
                <a:cs typeface="Traditional Arabic" panose="02020603050405020304" pitchFamily="18" charset="-78"/>
              </a:rPr>
              <a:t>در این حالت، مقدار </a:t>
            </a:r>
            <a:r>
              <a:rPr lang="en-US" sz="2000" dirty="0">
                <a:latin typeface="Traditional Arabic" panose="02020603050405020304" pitchFamily="18" charset="-78"/>
                <a:cs typeface="Traditional Arabic" panose="02020603050405020304" pitchFamily="18" charset="-78"/>
              </a:rPr>
              <a:t>pc</a:t>
            </a:r>
            <a:r>
              <a:rPr lang="fa-IR" sz="2000" dirty="0">
                <a:latin typeface="Traditional Arabic" panose="02020603050405020304" pitchFamily="18" charset="-78"/>
                <a:cs typeface="Traditional Arabic" panose="02020603050405020304" pitchFamily="18" charset="-78"/>
              </a:rPr>
              <a:t> بعدی را </a:t>
            </a:r>
            <a:r>
              <a:rPr lang="en-US" sz="2000" dirty="0" err="1">
                <a:latin typeface="Traditional Arabic" panose="02020603050405020304" pitchFamily="18" charset="-78"/>
                <a:cs typeface="Traditional Arabic" panose="02020603050405020304" pitchFamily="18" charset="-78"/>
              </a:rPr>
              <a:t>TargetAdress</a:t>
            </a:r>
            <a:r>
              <a:rPr lang="fa-IR" sz="2000" dirty="0">
                <a:latin typeface="Traditional Arabic" panose="02020603050405020304" pitchFamily="18" charset="-78"/>
                <a:cs typeface="Traditional Arabic" panose="02020603050405020304" pitchFamily="18" charset="-78"/>
              </a:rPr>
              <a:t> این دستور مشخص می‌کند که توسط سیگنالی از کنترل که مشخص می‌کند دستور جامپ است، برای مقدار نهایی پی‌سی انتخاب می‌شود. </a:t>
            </a:r>
          </a:p>
          <a:p>
            <a:pPr algn="r" rtl="1"/>
            <a:endParaRPr lang="fa-IR" sz="2000" dirty="0">
              <a:latin typeface="Traditional Arabic" panose="02020603050405020304" pitchFamily="18" charset="-78"/>
              <a:cs typeface="Traditional Arabic" panose="02020603050405020304" pitchFamily="18" charset="-78"/>
            </a:endParaRPr>
          </a:p>
          <a:p>
            <a:pPr algn="r" rtl="1"/>
            <a:r>
              <a:rPr lang="fa-IR" sz="2000" dirty="0">
                <a:latin typeface="Traditional Arabic" panose="02020603050405020304" pitchFamily="18" charset="-78"/>
                <a:cs typeface="Traditional Arabic" panose="02020603050405020304" pitchFamily="18" charset="-78"/>
              </a:rPr>
              <a:t>دستور دیگر </a:t>
            </a:r>
            <a:r>
              <a:rPr lang="en-US" sz="2000" dirty="0" err="1">
                <a:latin typeface="Traditional Arabic" panose="02020603050405020304" pitchFamily="18" charset="-78"/>
                <a:cs typeface="Traditional Arabic" panose="02020603050405020304" pitchFamily="18" charset="-78"/>
              </a:rPr>
              <a:t>J_Type</a:t>
            </a:r>
            <a:r>
              <a:rPr lang="fa-IR" sz="2000" dirty="0">
                <a:latin typeface="Traditional Arabic" panose="02020603050405020304" pitchFamily="18" charset="-78"/>
                <a:cs typeface="Traditional Arabic" panose="02020603050405020304" pitchFamily="18" charset="-78"/>
              </a:rPr>
              <a:t>ها، پردازنده تک‌سیکلی را متوقف می‌کند و در انتهای هربرنامه کد اسمبلی، آمده‌است.</a:t>
            </a:r>
            <a:endParaRPr lang="en-US" sz="2000" dirty="0">
              <a:latin typeface="Traditional Arabic" panose="02020603050405020304" pitchFamily="18" charset="-78"/>
              <a:cs typeface="Traditional Arabic" panose="02020603050405020304" pitchFamily="18" charset="-78"/>
            </a:endParaRPr>
          </a:p>
        </p:txBody>
      </p:sp>
      <p:pic>
        <p:nvPicPr>
          <p:cNvPr id="7" name="Picture 6">
            <a:extLst>
              <a:ext uri="{FF2B5EF4-FFF2-40B4-BE49-F238E27FC236}">
                <a16:creationId xmlns:a16="http://schemas.microsoft.com/office/drawing/2014/main" id="{3F30AC1F-52BE-4C93-A740-AE6DC6753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942" y="995861"/>
            <a:ext cx="7795960" cy="5395607"/>
          </a:xfrm>
          <a:prstGeom prst="rect">
            <a:avLst/>
          </a:prstGeom>
        </p:spPr>
      </p:pic>
    </p:spTree>
    <p:extLst>
      <p:ext uri="{BB962C8B-B14F-4D97-AF65-F5344CB8AC3E}">
        <p14:creationId xmlns:p14="http://schemas.microsoft.com/office/powerpoint/2010/main" val="195775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3B27-10E7-45F1-B1C6-F461A5F56BFC}"/>
              </a:ext>
            </a:extLst>
          </p:cNvPr>
          <p:cNvSpPr>
            <a:spLocks noGrp="1"/>
          </p:cNvSpPr>
          <p:nvPr>
            <p:ph type="title"/>
          </p:nvPr>
        </p:nvSpPr>
        <p:spPr>
          <a:xfrm>
            <a:off x="786070" y="252796"/>
            <a:ext cx="9404723" cy="713609"/>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mic Sans MS" panose="030F0702030302020204" pitchFamily="66" charset="0"/>
              </a:rPr>
              <a:t>Run and Execute</a:t>
            </a:r>
          </a:p>
        </p:txBody>
      </p:sp>
      <p:sp>
        <p:nvSpPr>
          <p:cNvPr id="3" name="Content Placeholder 2">
            <a:extLst>
              <a:ext uri="{FF2B5EF4-FFF2-40B4-BE49-F238E27FC236}">
                <a16:creationId xmlns:a16="http://schemas.microsoft.com/office/drawing/2014/main" id="{2523AFB5-CE69-4DFF-B0FA-89838E0F9852}"/>
              </a:ext>
            </a:extLst>
          </p:cNvPr>
          <p:cNvSpPr>
            <a:spLocks noGrp="1"/>
          </p:cNvSpPr>
          <p:nvPr>
            <p:ph idx="1"/>
          </p:nvPr>
        </p:nvSpPr>
        <p:spPr>
          <a:xfrm>
            <a:off x="786070" y="1147666"/>
            <a:ext cx="9589570" cy="4858138"/>
          </a:xfrm>
        </p:spPr>
        <p:txBody>
          <a:bodyPr>
            <a:normAutofit/>
          </a:bodyPr>
          <a:lstStyle/>
          <a:p>
            <a:pPr algn="r" rtl="1">
              <a:buClr>
                <a:schemeClr val="accent3"/>
              </a:buClr>
            </a:pPr>
            <a:r>
              <a:rPr lang="fa-IR" sz="2400" dirty="0">
                <a:latin typeface="Traditional Arabic" panose="02020603050405020304" pitchFamily="18" charset="-78"/>
                <a:cs typeface="Traditional Arabic" panose="02020603050405020304" pitchFamily="18" charset="-78"/>
              </a:rPr>
              <a:t>هنگامی که برنامه اجرا می‌شود، با پنجره زیر روبه‌رو خواهید شد. با استفاده از دکمه </a:t>
            </a:r>
            <a:r>
              <a:rPr lang="en-US" sz="2400" dirty="0">
                <a:latin typeface="Traditional Arabic" panose="02020603050405020304" pitchFamily="18" charset="-78"/>
                <a:cs typeface="Traditional Arabic" panose="02020603050405020304" pitchFamily="18" charset="-78"/>
              </a:rPr>
              <a:t>Load</a:t>
            </a:r>
            <a:r>
              <a:rPr lang="fa-IR" sz="2400" dirty="0">
                <a:latin typeface="Traditional Arabic" panose="02020603050405020304" pitchFamily="18" charset="-78"/>
                <a:cs typeface="Traditional Arabic" panose="02020603050405020304" pitchFamily="18" charset="-78"/>
              </a:rPr>
              <a:t> می‌توانید فایل موردنظر خود را انتخاب کنید.</a:t>
            </a:r>
            <a:r>
              <a:rPr lang="en-US" sz="2400" dirty="0">
                <a:latin typeface="Traditional Arabic" panose="02020603050405020304" pitchFamily="18" charset="-78"/>
                <a:cs typeface="Traditional Arabic" panose="02020603050405020304" pitchFamily="18" charset="-78"/>
              </a:rPr>
              <a:t> </a:t>
            </a:r>
            <a:r>
              <a:rPr lang="fa-IR" sz="2400" dirty="0">
                <a:latin typeface="Traditional Arabic" panose="02020603050405020304" pitchFamily="18" charset="-78"/>
                <a:cs typeface="Traditional Arabic" panose="02020603050405020304" pitchFamily="18" charset="-78"/>
              </a:rPr>
              <a:t>هربار کلیک کردن روی دکمه </a:t>
            </a:r>
            <a:r>
              <a:rPr lang="en-US" sz="2400" dirty="0">
                <a:latin typeface="Traditional Arabic" panose="02020603050405020304" pitchFamily="18" charset="-78"/>
                <a:cs typeface="Traditional Arabic" panose="02020603050405020304" pitchFamily="18" charset="-78"/>
              </a:rPr>
              <a:t>next</a:t>
            </a:r>
            <a:r>
              <a:rPr lang="fa-IR" sz="2400" dirty="0">
                <a:latin typeface="Traditional Arabic" panose="02020603050405020304" pitchFamily="18" charset="-78"/>
                <a:cs typeface="Traditional Arabic" panose="02020603050405020304" pitchFamily="18" charset="-78"/>
              </a:rPr>
              <a:t>، دستور بعدی پردازش خواهد شد و در هر دور پردازش، مقدار رجیسترها در همان زمان نمایش داده خواهند شد. همچنین در انتهای برنامه پیامی مبنی بر تمام شدن آن و اینکه هم‌اکنون اطلاعاتی درباره برنامه چاپ می‌شود، دریافت خواهید کرد. در انتها، برای اینکه فایل جدیدی انتخاب کنید، باید مقادیر رجیسترها را </a:t>
            </a:r>
            <a:r>
              <a:rPr lang="en-US" sz="2400" dirty="0">
                <a:latin typeface="Traditional Arabic" panose="02020603050405020304" pitchFamily="18" charset="-78"/>
                <a:cs typeface="Traditional Arabic" panose="02020603050405020304" pitchFamily="18" charset="-78"/>
              </a:rPr>
              <a:t>Refresh</a:t>
            </a:r>
            <a:r>
              <a:rPr lang="fa-IR" sz="2400" dirty="0">
                <a:latin typeface="Traditional Arabic" panose="02020603050405020304" pitchFamily="18" charset="-78"/>
                <a:cs typeface="Traditional Arabic" panose="02020603050405020304" pitchFamily="18" charset="-78"/>
              </a:rPr>
              <a:t> کنید.</a:t>
            </a:r>
            <a:endParaRPr lang="en-US" sz="2400" dirty="0">
              <a:latin typeface="Traditional Arabic" panose="02020603050405020304" pitchFamily="18" charset="-78"/>
              <a:cs typeface="Traditional Arabic" panose="02020603050405020304" pitchFamily="18" charset="-78"/>
            </a:endParaRPr>
          </a:p>
        </p:txBody>
      </p:sp>
      <p:pic>
        <p:nvPicPr>
          <p:cNvPr id="5" name="Picture 4">
            <a:extLst>
              <a:ext uri="{FF2B5EF4-FFF2-40B4-BE49-F238E27FC236}">
                <a16:creationId xmlns:a16="http://schemas.microsoft.com/office/drawing/2014/main" id="{9214A4AB-54CD-4193-A2D2-D715D9CA6F70}"/>
              </a:ext>
            </a:extLst>
          </p:cNvPr>
          <p:cNvPicPr>
            <a:picLocks noChangeAspect="1"/>
          </p:cNvPicPr>
          <p:nvPr/>
        </p:nvPicPr>
        <p:blipFill>
          <a:blip r:embed="rId2"/>
          <a:stretch>
            <a:fillRect/>
          </a:stretch>
        </p:blipFill>
        <p:spPr>
          <a:xfrm>
            <a:off x="786070" y="2786869"/>
            <a:ext cx="4413019" cy="3959164"/>
          </a:xfrm>
          <a:prstGeom prst="rect">
            <a:avLst/>
          </a:prstGeom>
        </p:spPr>
      </p:pic>
      <p:pic>
        <p:nvPicPr>
          <p:cNvPr id="7" name="Picture 6">
            <a:extLst>
              <a:ext uri="{FF2B5EF4-FFF2-40B4-BE49-F238E27FC236}">
                <a16:creationId xmlns:a16="http://schemas.microsoft.com/office/drawing/2014/main" id="{23E902A6-3227-4177-B3E3-BE1BA3CE0C48}"/>
              </a:ext>
            </a:extLst>
          </p:cNvPr>
          <p:cNvPicPr>
            <a:picLocks noChangeAspect="1"/>
          </p:cNvPicPr>
          <p:nvPr/>
        </p:nvPicPr>
        <p:blipFill>
          <a:blip r:embed="rId3"/>
          <a:stretch>
            <a:fillRect/>
          </a:stretch>
        </p:blipFill>
        <p:spPr>
          <a:xfrm>
            <a:off x="5446781" y="3196575"/>
            <a:ext cx="3092263" cy="1581539"/>
          </a:xfrm>
          <a:prstGeom prst="rect">
            <a:avLst/>
          </a:prstGeom>
        </p:spPr>
      </p:pic>
      <p:sp>
        <p:nvSpPr>
          <p:cNvPr id="4" name="TextBox 3">
            <a:extLst>
              <a:ext uri="{FF2B5EF4-FFF2-40B4-BE49-F238E27FC236}">
                <a16:creationId xmlns:a16="http://schemas.microsoft.com/office/drawing/2014/main" id="{84BB4F5A-ED21-4AC2-8567-332BD9AF04DD}"/>
              </a:ext>
            </a:extLst>
          </p:cNvPr>
          <p:cNvSpPr txBox="1"/>
          <p:nvPr/>
        </p:nvSpPr>
        <p:spPr>
          <a:xfrm>
            <a:off x="5488431" y="4925504"/>
            <a:ext cx="4928859" cy="1569660"/>
          </a:xfrm>
          <a:prstGeom prst="rect">
            <a:avLst/>
          </a:prstGeom>
          <a:noFill/>
        </p:spPr>
        <p:txBody>
          <a:bodyPr wrap="square" rtlCol="0">
            <a:spAutoFit/>
          </a:bodyPr>
          <a:lstStyle/>
          <a:p>
            <a:pPr marL="285750" indent="-285750" algn="r" rtl="1">
              <a:buClr>
                <a:schemeClr val="accent3"/>
              </a:buClr>
              <a:buFont typeface="Century Gothic" panose="020B0502020202020204" pitchFamily="34" charset="0"/>
              <a:buChar char="►"/>
            </a:pPr>
            <a:r>
              <a:rPr lang="fa-IR" sz="2400" dirty="0">
                <a:latin typeface="Arabic Typesetting" panose="03020402040406030203" pitchFamily="66" charset="-78"/>
                <a:cs typeface="Arabic Typesetting" panose="03020402040406030203" pitchFamily="66" charset="-78"/>
              </a:rPr>
              <a:t> نمایش درصد استفاده از رجیسترها تا 4 رقم با معنی است. درصورتی که بیش از 4 رقم داشته باشیم، عدد گرد می‌شود.</a:t>
            </a:r>
          </a:p>
          <a:p>
            <a:pPr marL="285750" indent="-285750" algn="r" rtl="1">
              <a:buClr>
                <a:schemeClr val="accent3"/>
              </a:buClr>
              <a:buFont typeface="Century Gothic" panose="020B0502020202020204" pitchFamily="34" charset="0"/>
              <a:buChar char="►"/>
            </a:pPr>
            <a:r>
              <a:rPr lang="fa-IR" sz="2400" dirty="0">
                <a:latin typeface="Arabic Typesetting" panose="03020402040406030203" pitchFamily="66" charset="-78"/>
                <a:cs typeface="Arabic Typesetting" panose="03020402040406030203" pitchFamily="66" charset="-78"/>
              </a:rPr>
              <a:t> اگر از رجیستری استفاده نشده باشد 0، و در صورتی که درصد استفاده کمتر از 4 رقم با معنی باشد، 0.000 نمایش داده می‌شود.</a:t>
            </a:r>
            <a:endParaRPr lang="en-US" sz="24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70825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F832E-7287-4684-B6E9-6777CF26665E}"/>
              </a:ext>
            </a:extLst>
          </p:cNvPr>
          <p:cNvSpPr>
            <a:spLocks noGrp="1"/>
          </p:cNvSpPr>
          <p:nvPr>
            <p:ph idx="1"/>
          </p:nvPr>
        </p:nvSpPr>
        <p:spPr>
          <a:xfrm>
            <a:off x="737119" y="1689023"/>
            <a:ext cx="10460400" cy="4195481"/>
          </a:xfrm>
        </p:spPr>
        <p:txBody>
          <a:bodyPr>
            <a:normAutofit/>
          </a:bodyPr>
          <a:lstStyle/>
          <a:p>
            <a:pPr algn="r" rtl="1"/>
            <a:r>
              <a:rPr lang="fa-IR" sz="2400" dirty="0">
                <a:latin typeface="Traditional Arabic" panose="02020603050405020304" pitchFamily="18" charset="-78"/>
                <a:cs typeface="Traditional Arabic" panose="02020603050405020304" pitchFamily="18" charset="-78"/>
              </a:rPr>
              <a:t>این پروژه دارای دو بخش است که بخش اول آن، برنامه نوشته شده به زبان اسمبلی تعریف شده را اسمبل می‌کند و بخش دوم آن، برنامه اسمبل شده که یک سری اعداد ده-‌دهی (یا دو-دویی) است را به یک پردازنده شبیه سازی شده می‌دهد.</a:t>
            </a:r>
          </a:p>
          <a:p>
            <a:pPr algn="r" rtl="1"/>
            <a:endParaRPr lang="fa-IR" sz="2400" dirty="0">
              <a:latin typeface="Traditional Arabic" panose="02020603050405020304" pitchFamily="18" charset="-78"/>
              <a:cs typeface="Traditional Arabic" panose="02020603050405020304" pitchFamily="18" charset="-78"/>
            </a:endParaRPr>
          </a:p>
          <a:p>
            <a:pPr algn="r" rtl="1"/>
            <a:r>
              <a:rPr lang="fa-IR" sz="2400" dirty="0">
                <a:latin typeface="Traditional Arabic" panose="02020603050405020304" pitchFamily="18" charset="-78"/>
                <a:cs typeface="Traditional Arabic" panose="02020603050405020304" pitchFamily="18" charset="-78"/>
              </a:rPr>
              <a:t>بخش دوم پروژه، به صورت </a:t>
            </a:r>
            <a:r>
              <a:rPr lang="fa-IR" sz="2400">
                <a:latin typeface="Traditional Arabic" panose="02020603050405020304" pitchFamily="18" charset="-78"/>
                <a:cs typeface="Traditional Arabic" panose="02020603050405020304" pitchFamily="18" charset="-78"/>
              </a:rPr>
              <a:t>تک سیکلی </a:t>
            </a:r>
            <a:r>
              <a:rPr lang="fa-IR" sz="2400" dirty="0">
                <a:latin typeface="Traditional Arabic" panose="02020603050405020304" pitchFamily="18" charset="-78"/>
                <a:cs typeface="Traditional Arabic" panose="02020603050405020304" pitchFamily="18" charset="-78"/>
              </a:rPr>
              <a:t>پیاده سازی شده</a:t>
            </a:r>
            <a:r>
              <a:rPr lang="en-US" sz="2400" dirty="0">
                <a:latin typeface="Traditional Arabic" panose="02020603050405020304" pitchFamily="18" charset="-78"/>
                <a:cs typeface="Traditional Arabic" panose="02020603050405020304" pitchFamily="18" charset="-78"/>
              </a:rPr>
              <a:t> </a:t>
            </a:r>
            <a:r>
              <a:rPr lang="fa-IR" sz="2400" dirty="0">
                <a:latin typeface="Traditional Arabic" panose="02020603050405020304" pitchFamily="18" charset="-78"/>
                <a:cs typeface="Traditional Arabic" panose="02020603050405020304" pitchFamily="18" charset="-78"/>
              </a:rPr>
              <a:t> است. در پردازنده تک سیکلی، هردستور در یک سیکل پردازش می‌شود.</a:t>
            </a:r>
          </a:p>
          <a:p>
            <a:pPr algn="r" rtl="1"/>
            <a:endParaRPr lang="fa-IR" sz="2400" dirty="0">
              <a:latin typeface="Traditional Arabic" panose="02020603050405020304" pitchFamily="18" charset="-78"/>
              <a:cs typeface="Traditional Arabic" panose="02020603050405020304" pitchFamily="18" charset="-78"/>
            </a:endParaRPr>
          </a:p>
          <a:p>
            <a:pPr marL="0" indent="0" algn="r" rtl="1">
              <a:buNone/>
            </a:pPr>
            <a:r>
              <a:rPr lang="fa-IR" sz="2400" dirty="0">
                <a:latin typeface="Traditional Arabic" panose="02020603050405020304" pitchFamily="18" charset="-78"/>
                <a:cs typeface="Traditional Arabic" panose="02020603050405020304" pitchFamily="18" charset="-78"/>
              </a:rPr>
              <a:t>در اسلاید بعدی، مدار پردازنده تک‌سیکل را مشاهده می‌کنید.</a:t>
            </a:r>
            <a:endParaRPr lang="en-US" sz="2400" dirty="0">
              <a:latin typeface="Traditional Arabic" panose="02020603050405020304" pitchFamily="18" charset="-78"/>
              <a:cs typeface="Traditional Arabic" panose="02020603050405020304" pitchFamily="18" charset="-78"/>
            </a:endParaRPr>
          </a:p>
        </p:txBody>
      </p:sp>
      <p:sp>
        <p:nvSpPr>
          <p:cNvPr id="4" name="Rectangle 3">
            <a:extLst>
              <a:ext uri="{FF2B5EF4-FFF2-40B4-BE49-F238E27FC236}">
                <a16:creationId xmlns:a16="http://schemas.microsoft.com/office/drawing/2014/main" id="{8C953FD2-6732-4DAA-A112-F8693E7FBCDD}"/>
              </a:ext>
            </a:extLst>
          </p:cNvPr>
          <p:cNvSpPr/>
          <p:nvPr/>
        </p:nvSpPr>
        <p:spPr>
          <a:xfrm>
            <a:off x="5125381" y="224135"/>
            <a:ext cx="5001690" cy="110799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a-IR" sz="6600" b="1" dirty="0">
                <a:ln/>
                <a:solidFill>
                  <a:schemeClr val="accent1">
                    <a:lumMod val="60000"/>
                    <a:lumOff val="40000"/>
                  </a:schemeClr>
                </a:solidFill>
                <a:effectLst>
                  <a:outerShdw blurRad="63500" sx="102000" sy="102000" algn="ctr" rotWithShape="0">
                    <a:prstClr val="black">
                      <a:alpha val="40000"/>
                    </a:prstClr>
                  </a:outerShdw>
                </a:effectLst>
                <a:latin typeface="Traditional Arabic" panose="02020603050405020304" pitchFamily="18" charset="-78"/>
                <a:cs typeface="Traditional Arabic" panose="02020603050405020304" pitchFamily="18" charset="-78"/>
              </a:rPr>
              <a:t>توضیحات اولیه پروژه</a:t>
            </a:r>
            <a:endParaRPr lang="en-US" sz="6600" b="1" dirty="0">
              <a:ln/>
              <a:solidFill>
                <a:schemeClr val="accent1">
                  <a:lumMod val="60000"/>
                  <a:lumOff val="40000"/>
                </a:schemeClr>
              </a:solidFill>
              <a:effectLst>
                <a:outerShdw blurRad="63500" sx="102000" sy="102000" algn="ctr" rotWithShape="0">
                  <a:prstClr val="black">
                    <a:alpha val="40000"/>
                  </a:prstClr>
                </a:outerShdw>
              </a:effectLst>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41073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6741-9FE6-43FA-AF5B-AC5D72799FD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1855CA3-0F24-4BFE-BA6C-D52768438B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619" y="538774"/>
            <a:ext cx="9177706" cy="5866508"/>
          </a:xfrm>
        </p:spPr>
      </p:pic>
      <p:sp>
        <p:nvSpPr>
          <p:cNvPr id="6" name="Rectangle 5">
            <a:extLst>
              <a:ext uri="{FF2B5EF4-FFF2-40B4-BE49-F238E27FC236}">
                <a16:creationId xmlns:a16="http://schemas.microsoft.com/office/drawing/2014/main" id="{944C6AD1-DDFA-406E-ADAD-FD236FF761F8}"/>
              </a:ext>
            </a:extLst>
          </p:cNvPr>
          <p:cNvSpPr/>
          <p:nvPr/>
        </p:nvSpPr>
        <p:spPr>
          <a:xfrm rot="5400000">
            <a:off x="8487457" y="3275245"/>
            <a:ext cx="4641014" cy="92333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a-IR" sz="5400" b="1" cap="none" spc="0" dirty="0">
                <a:ln/>
                <a:solidFill>
                  <a:schemeClr val="accent3"/>
                </a:solidFill>
                <a:effectLst/>
                <a:latin typeface="Arabic Typesetting" panose="03020402040406030203" pitchFamily="66" charset="-78"/>
                <a:cs typeface="Arabic Typesetting" panose="03020402040406030203" pitchFamily="66" charset="-78"/>
              </a:rPr>
              <a:t>طراحی مدار ماشین تک حلقه</a:t>
            </a:r>
            <a:endParaRPr lang="en-US" sz="5400" b="1" cap="none" spc="0" dirty="0">
              <a:ln/>
              <a:solidFill>
                <a:schemeClr val="accent3"/>
              </a:solidFill>
              <a:effectLst/>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862402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F288-3CD7-4A99-ABAF-7ACC371C5F31}"/>
              </a:ext>
            </a:extLst>
          </p:cNvPr>
          <p:cNvSpPr>
            <a:spLocks noGrp="1"/>
          </p:cNvSpPr>
          <p:nvPr>
            <p:ph type="title"/>
          </p:nvPr>
        </p:nvSpPr>
        <p:spPr>
          <a:xfrm>
            <a:off x="776740" y="238114"/>
            <a:ext cx="9404723" cy="1400530"/>
          </a:xfrm>
        </p:spPr>
        <p:txBody>
          <a:bodyPr/>
          <a:lstStyle/>
          <a:p>
            <a:pPr algn="r" rtl="1"/>
            <a:r>
              <a:rPr lang="fa-IR" sz="4800" b="1" dirty="0">
                <a:ln w="12700" cmpd="sng">
                  <a:solidFill>
                    <a:srgbClr val="002060"/>
                  </a:solidFill>
                  <a:prstDash val="solid"/>
                </a:ln>
                <a:solidFill>
                  <a:srgbClr val="85AEFF"/>
                </a:solidFill>
                <a:latin typeface="Traditional Arabic" panose="02020603050405020304" pitchFamily="18" charset="-78"/>
                <a:cs typeface="Traditional Arabic" panose="02020603050405020304" pitchFamily="18" charset="-78"/>
              </a:rPr>
              <a:t>توضیحات اضافه چگونگی کارکرد پردازنده تک حلقه</a:t>
            </a:r>
            <a:endParaRPr lang="en-US" sz="4800" b="1" dirty="0">
              <a:ln w="12700" cmpd="sng">
                <a:solidFill>
                  <a:srgbClr val="002060"/>
                </a:solidFill>
                <a:prstDash val="solid"/>
              </a:ln>
              <a:solidFill>
                <a:srgbClr val="85AEFF"/>
              </a:solidFill>
              <a:latin typeface="Traditional Arabic" panose="02020603050405020304" pitchFamily="18" charset="-78"/>
              <a:cs typeface="Traditional Arabic" panose="02020603050405020304" pitchFamily="18" charset="-78"/>
            </a:endParaRPr>
          </a:p>
        </p:txBody>
      </p:sp>
      <p:sp>
        <p:nvSpPr>
          <p:cNvPr id="3" name="Content Placeholder 2">
            <a:extLst>
              <a:ext uri="{FF2B5EF4-FFF2-40B4-BE49-F238E27FC236}">
                <a16:creationId xmlns:a16="http://schemas.microsoft.com/office/drawing/2014/main" id="{A0EFB201-3085-40A6-8462-3BF235FBC0BA}"/>
              </a:ext>
            </a:extLst>
          </p:cNvPr>
          <p:cNvSpPr>
            <a:spLocks noGrp="1"/>
          </p:cNvSpPr>
          <p:nvPr>
            <p:ph idx="1"/>
          </p:nvPr>
        </p:nvSpPr>
        <p:spPr>
          <a:xfrm>
            <a:off x="1103312" y="1418254"/>
            <a:ext cx="10046770" cy="4830146"/>
          </a:xfrm>
        </p:spPr>
        <p:txBody>
          <a:bodyPr>
            <a:normAutofit/>
          </a:bodyPr>
          <a:lstStyle/>
          <a:p>
            <a:pPr algn="r" rtl="1"/>
            <a:r>
              <a:rPr lang="fa-IR" sz="2400" dirty="0">
                <a:latin typeface="Traditional Arabic" panose="02020603050405020304" pitchFamily="18" charset="-78"/>
                <a:cs typeface="Traditional Arabic" panose="02020603050405020304" pitchFamily="18" charset="-78"/>
              </a:rPr>
              <a:t>دستورات اسمبل شده در ابتدا از حافظه آورده شده و سپس دی‌کد می‌شوند. بعد هربخشی از دستور32بیتی، به مقصد موردنظر می‌رود. برای مثال آپ‌کد(4 بیت) که به بخش کنترل می‌رود، سیگنال‌هایی تولید خواهد کرد که در بخش‌های دیگر پردازنده بتوانیم به درستی مقدار موردنظر را انتخاب کنیم.</a:t>
            </a:r>
          </a:p>
          <a:p>
            <a:pPr algn="r" rtl="1"/>
            <a:endParaRPr lang="fa-IR" sz="2400" dirty="0">
              <a:latin typeface="Traditional Arabic" panose="02020603050405020304" pitchFamily="18" charset="-78"/>
              <a:cs typeface="Traditional Arabic" panose="02020603050405020304" pitchFamily="18" charset="-78"/>
            </a:endParaRPr>
          </a:p>
          <a:p>
            <a:pPr algn="r" rtl="1"/>
            <a:r>
              <a:rPr lang="fa-IR" sz="2400" dirty="0">
                <a:latin typeface="Traditional Arabic" panose="02020603050405020304" pitchFamily="18" charset="-78"/>
                <a:cs typeface="Traditional Arabic" panose="02020603050405020304" pitchFamily="18" charset="-78"/>
              </a:rPr>
              <a:t>در اسلایدهای بعدی، چگونگی کاردکرد بخش کنترل را خواهید دید.</a:t>
            </a:r>
            <a:endParaRPr lang="en-US" sz="2400" dirty="0">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233433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75B09-3A4E-4C08-B21B-D46E9491C53F}"/>
              </a:ext>
            </a:extLst>
          </p:cNvPr>
          <p:cNvSpPr>
            <a:spLocks noGrp="1"/>
          </p:cNvSpPr>
          <p:nvPr>
            <p:ph idx="1"/>
          </p:nvPr>
        </p:nvSpPr>
        <p:spPr>
          <a:xfrm>
            <a:off x="233265" y="1651518"/>
            <a:ext cx="11709919" cy="4596881"/>
          </a:xfrm>
        </p:spPr>
        <p:txBody>
          <a:bodyPr>
            <a:normAutofit/>
          </a:bodyPr>
          <a:lstStyle/>
          <a:p>
            <a:pPr algn="r" rtl="1"/>
            <a:r>
              <a:rPr lang="fa-IR" sz="2400" dirty="0">
                <a:latin typeface="Traditional Arabic" panose="02020603050405020304" pitchFamily="18" charset="-78"/>
                <a:cs typeface="Traditional Arabic" panose="02020603050405020304" pitchFamily="18" charset="-78"/>
              </a:rPr>
              <a:t>هرکدام از سیگنال‌های ارسال شده از کنترل، با یک اندیس شناخته می‌شوند. همچنین برای هر نوع از دستورات، در اسلایدهای آتی یک جدول خواهیم داشت که هر کنترل سیگنال و مقدارش مشخص شده‌اند.</a:t>
            </a:r>
          </a:p>
          <a:p>
            <a:pPr algn="r" rtl="1"/>
            <a:endParaRPr lang="fa-IR" sz="2400" dirty="0">
              <a:latin typeface="Traditional Arabic" panose="02020603050405020304" pitchFamily="18" charset="-78"/>
              <a:cs typeface="Traditional Arabic" panose="02020603050405020304" pitchFamily="18" charset="-78"/>
            </a:endParaRPr>
          </a:p>
          <a:p>
            <a:pPr marL="0" indent="0" algn="r" rtl="1">
              <a:buNone/>
            </a:pPr>
            <a:endParaRPr lang="fa-IR" sz="2400" dirty="0">
              <a:latin typeface="Traditional Arabic" panose="02020603050405020304" pitchFamily="18" charset="-78"/>
              <a:cs typeface="Traditional Arabic" panose="02020603050405020304" pitchFamily="18" charset="-78"/>
            </a:endParaRPr>
          </a:p>
          <a:p>
            <a:pPr algn="r" rtl="1"/>
            <a:endParaRPr lang="fa-IR" sz="2400" dirty="0">
              <a:latin typeface="Traditional Arabic" panose="02020603050405020304" pitchFamily="18" charset="-78"/>
              <a:cs typeface="Traditional Arabic" panose="02020603050405020304" pitchFamily="18" charset="-78"/>
            </a:endParaRPr>
          </a:p>
          <a:p>
            <a:pPr algn="r" rtl="1"/>
            <a:r>
              <a:rPr lang="fa-IR" sz="2400" dirty="0">
                <a:latin typeface="Traditional Arabic" panose="02020603050405020304" pitchFamily="18" charset="-78"/>
                <a:cs typeface="Traditional Arabic" panose="02020603050405020304" pitchFamily="18" charset="-78"/>
              </a:rPr>
              <a:t>برای سیگنال </a:t>
            </a:r>
            <a:r>
              <a:rPr lang="en-US" sz="2400" dirty="0">
                <a:latin typeface="Traditional Arabic" panose="02020603050405020304" pitchFamily="18" charset="-78"/>
                <a:cs typeface="Traditional Arabic" panose="02020603050405020304" pitchFamily="18" charset="-78"/>
              </a:rPr>
              <a:t>ALU</a:t>
            </a:r>
            <a:r>
              <a:rPr lang="fa-IR" sz="2400" dirty="0">
                <a:latin typeface="Traditional Arabic" panose="02020603050405020304" pitchFamily="18" charset="-78"/>
                <a:cs typeface="Traditional Arabic" panose="02020603050405020304" pitchFamily="18" charset="-78"/>
              </a:rPr>
              <a:t>، مقادیر به جای 0 و 1، از 0 تا 5 هستند به طوری‌که: </a:t>
            </a:r>
            <a:endParaRPr lang="en-US" sz="2400" dirty="0">
              <a:latin typeface="Traditional Arabic" panose="02020603050405020304" pitchFamily="18" charset="-78"/>
              <a:cs typeface="Traditional Arabic" panose="02020603050405020304" pitchFamily="18" charset="-78"/>
            </a:endParaRPr>
          </a:p>
        </p:txBody>
      </p:sp>
      <p:sp>
        <p:nvSpPr>
          <p:cNvPr id="4" name="Rectangle 3">
            <a:extLst>
              <a:ext uri="{FF2B5EF4-FFF2-40B4-BE49-F238E27FC236}">
                <a16:creationId xmlns:a16="http://schemas.microsoft.com/office/drawing/2014/main" id="{55A52125-2306-4E68-8C10-AF78199B65D4}"/>
              </a:ext>
            </a:extLst>
          </p:cNvPr>
          <p:cNvSpPr/>
          <p:nvPr/>
        </p:nvSpPr>
        <p:spPr>
          <a:xfrm>
            <a:off x="2926658" y="476062"/>
            <a:ext cx="5299848" cy="92333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none" lIns="91440" tIns="45720" rIns="91440" bIns="45720">
            <a:spAutoFit/>
          </a:bodyPr>
          <a:lstStyle/>
          <a:p>
            <a:pPr algn="ctr" rtl="1"/>
            <a:r>
              <a:rPr lang="fa-I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abic Typesetting" panose="03020402040406030203" pitchFamily="66" charset="-78"/>
                <a:cs typeface="Arabic Typesetting" panose="03020402040406030203" pitchFamily="66" charset="-78"/>
              </a:rPr>
              <a:t>سیگنال های ارسالی از </a:t>
            </a: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abic Typesetting" panose="03020402040406030203" pitchFamily="66" charset="-78"/>
                <a:cs typeface="Arabic Typesetting" panose="03020402040406030203" pitchFamily="66" charset="-78"/>
              </a:rPr>
              <a:t>Control</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abic Typesetting" panose="03020402040406030203" pitchFamily="66" charset="-78"/>
              <a:cs typeface="Arabic Typesetting" panose="03020402040406030203" pitchFamily="66" charset="-78"/>
            </a:endParaRPr>
          </a:p>
        </p:txBody>
      </p:sp>
      <p:graphicFrame>
        <p:nvGraphicFramePr>
          <p:cNvPr id="5" name="Table 5">
            <a:extLst>
              <a:ext uri="{FF2B5EF4-FFF2-40B4-BE49-F238E27FC236}">
                <a16:creationId xmlns:a16="http://schemas.microsoft.com/office/drawing/2014/main" id="{CE6B14C6-85C6-4D06-B604-EA69D146F4D2}"/>
              </a:ext>
            </a:extLst>
          </p:cNvPr>
          <p:cNvGraphicFramePr>
            <a:graphicFrameLocks noGrp="1"/>
          </p:cNvGraphicFramePr>
          <p:nvPr>
            <p:extLst>
              <p:ext uri="{D42A27DB-BD31-4B8C-83A1-F6EECF244321}">
                <p14:modId xmlns:p14="http://schemas.microsoft.com/office/powerpoint/2010/main" val="3445445984"/>
              </p:ext>
            </p:extLst>
          </p:nvPr>
        </p:nvGraphicFramePr>
        <p:xfrm>
          <a:off x="3707349" y="4131515"/>
          <a:ext cx="1468016" cy="1870014"/>
        </p:xfrm>
        <a:graphic>
          <a:graphicData uri="http://schemas.openxmlformats.org/drawingml/2006/table">
            <a:tbl>
              <a:tblPr firstRow="1" bandRow="1">
                <a:tableStyleId>{16D9F66E-5EB9-4882-86FB-DCBF35E3C3E4}</a:tableStyleId>
              </a:tblPr>
              <a:tblGrid>
                <a:gridCol w="734008">
                  <a:extLst>
                    <a:ext uri="{9D8B030D-6E8A-4147-A177-3AD203B41FA5}">
                      <a16:colId xmlns:a16="http://schemas.microsoft.com/office/drawing/2014/main" val="3938162495"/>
                    </a:ext>
                  </a:extLst>
                </a:gridCol>
                <a:gridCol w="734008">
                  <a:extLst>
                    <a:ext uri="{9D8B030D-6E8A-4147-A177-3AD203B41FA5}">
                      <a16:colId xmlns:a16="http://schemas.microsoft.com/office/drawing/2014/main" val="1445569153"/>
                    </a:ext>
                  </a:extLst>
                </a:gridCol>
              </a:tblGrid>
              <a:tr h="311669">
                <a:tc>
                  <a:txBody>
                    <a:bodyPr/>
                    <a:lstStyle/>
                    <a:p>
                      <a:r>
                        <a:rPr lang="en-US" sz="1400" b="0" dirty="0">
                          <a:solidFill>
                            <a:srgbClr val="002060"/>
                          </a:solidFill>
                          <a:latin typeface="Comic Sans MS" panose="030F0702030302020204" pitchFamily="66" charset="0"/>
                        </a:rPr>
                        <a:t>Add</a:t>
                      </a:r>
                    </a:p>
                  </a:txBody>
                  <a:tcPr/>
                </a:tc>
                <a:tc>
                  <a:txBody>
                    <a:bodyPr/>
                    <a:lstStyle/>
                    <a:p>
                      <a:r>
                        <a:rPr lang="en-US" sz="1400" b="0" dirty="0">
                          <a:solidFill>
                            <a:srgbClr val="002060"/>
                          </a:solidFill>
                          <a:latin typeface="Comic Sans MS" panose="030F0702030302020204" pitchFamily="66" charset="0"/>
                        </a:rPr>
                        <a:t>0</a:t>
                      </a:r>
                    </a:p>
                  </a:txBody>
                  <a:tcPr/>
                </a:tc>
                <a:extLst>
                  <a:ext uri="{0D108BD9-81ED-4DB2-BD59-A6C34878D82A}">
                    <a16:rowId xmlns:a16="http://schemas.microsoft.com/office/drawing/2014/main" val="1522292097"/>
                  </a:ext>
                </a:extLst>
              </a:tr>
              <a:tr h="311669">
                <a:tc>
                  <a:txBody>
                    <a:bodyPr/>
                    <a:lstStyle/>
                    <a:p>
                      <a:r>
                        <a:rPr lang="en-US" sz="1400" dirty="0">
                          <a:solidFill>
                            <a:srgbClr val="002060"/>
                          </a:solidFill>
                          <a:latin typeface="Comic Sans MS" panose="030F0702030302020204" pitchFamily="66" charset="0"/>
                        </a:rPr>
                        <a:t>Sub</a:t>
                      </a:r>
                    </a:p>
                  </a:txBody>
                  <a:tcPr/>
                </a:tc>
                <a:tc>
                  <a:txBody>
                    <a:bodyPr/>
                    <a:lstStyle/>
                    <a:p>
                      <a:r>
                        <a:rPr lang="en-US" sz="1400" dirty="0">
                          <a:solidFill>
                            <a:srgbClr val="002060"/>
                          </a:solidFill>
                          <a:latin typeface="Comic Sans MS" panose="030F0702030302020204" pitchFamily="66" charset="0"/>
                        </a:rPr>
                        <a:t>1</a:t>
                      </a:r>
                    </a:p>
                  </a:txBody>
                  <a:tcPr/>
                </a:tc>
                <a:extLst>
                  <a:ext uri="{0D108BD9-81ED-4DB2-BD59-A6C34878D82A}">
                    <a16:rowId xmlns:a16="http://schemas.microsoft.com/office/drawing/2014/main" val="2217099829"/>
                  </a:ext>
                </a:extLst>
              </a:tr>
              <a:tr h="311669">
                <a:tc>
                  <a:txBody>
                    <a:bodyPr/>
                    <a:lstStyle/>
                    <a:p>
                      <a:r>
                        <a:rPr lang="en-US" sz="1400" dirty="0" err="1">
                          <a:solidFill>
                            <a:srgbClr val="002060"/>
                          </a:solidFill>
                          <a:latin typeface="Comic Sans MS" panose="030F0702030302020204" pitchFamily="66" charset="0"/>
                        </a:rPr>
                        <a:t>Slt</a:t>
                      </a:r>
                      <a:endParaRPr lang="en-US" sz="1400" dirty="0">
                        <a:solidFill>
                          <a:srgbClr val="002060"/>
                        </a:solidFill>
                        <a:latin typeface="Comic Sans MS" panose="030F0702030302020204" pitchFamily="66" charset="0"/>
                      </a:endParaRPr>
                    </a:p>
                  </a:txBody>
                  <a:tcPr/>
                </a:tc>
                <a:tc>
                  <a:txBody>
                    <a:bodyPr/>
                    <a:lstStyle/>
                    <a:p>
                      <a:r>
                        <a:rPr lang="en-US" sz="1400" dirty="0">
                          <a:solidFill>
                            <a:srgbClr val="002060"/>
                          </a:solidFill>
                          <a:latin typeface="Comic Sans MS" panose="030F0702030302020204" pitchFamily="66" charset="0"/>
                        </a:rPr>
                        <a:t>2</a:t>
                      </a:r>
                    </a:p>
                  </a:txBody>
                  <a:tcPr/>
                </a:tc>
                <a:extLst>
                  <a:ext uri="{0D108BD9-81ED-4DB2-BD59-A6C34878D82A}">
                    <a16:rowId xmlns:a16="http://schemas.microsoft.com/office/drawing/2014/main" val="1932537302"/>
                  </a:ext>
                </a:extLst>
              </a:tr>
              <a:tr h="311669">
                <a:tc>
                  <a:txBody>
                    <a:bodyPr/>
                    <a:lstStyle/>
                    <a:p>
                      <a:r>
                        <a:rPr lang="en-US" sz="1400" dirty="0">
                          <a:solidFill>
                            <a:srgbClr val="002060"/>
                          </a:solidFill>
                          <a:latin typeface="Comic Sans MS" panose="030F0702030302020204" pitchFamily="66" charset="0"/>
                        </a:rPr>
                        <a:t>Or</a:t>
                      </a:r>
                    </a:p>
                  </a:txBody>
                  <a:tcPr/>
                </a:tc>
                <a:tc>
                  <a:txBody>
                    <a:bodyPr/>
                    <a:lstStyle/>
                    <a:p>
                      <a:r>
                        <a:rPr lang="en-US" sz="1400" dirty="0">
                          <a:solidFill>
                            <a:srgbClr val="002060"/>
                          </a:solidFill>
                          <a:latin typeface="Comic Sans MS" panose="030F0702030302020204" pitchFamily="66" charset="0"/>
                        </a:rPr>
                        <a:t>3</a:t>
                      </a:r>
                    </a:p>
                  </a:txBody>
                  <a:tcPr/>
                </a:tc>
                <a:extLst>
                  <a:ext uri="{0D108BD9-81ED-4DB2-BD59-A6C34878D82A}">
                    <a16:rowId xmlns:a16="http://schemas.microsoft.com/office/drawing/2014/main" val="1635901041"/>
                  </a:ext>
                </a:extLst>
              </a:tr>
              <a:tr h="311669">
                <a:tc>
                  <a:txBody>
                    <a:bodyPr/>
                    <a:lstStyle/>
                    <a:p>
                      <a:r>
                        <a:rPr lang="en-US" sz="1400" dirty="0">
                          <a:solidFill>
                            <a:srgbClr val="002060"/>
                          </a:solidFill>
                          <a:latin typeface="Comic Sans MS" panose="030F0702030302020204" pitchFamily="66" charset="0"/>
                        </a:rPr>
                        <a:t>Nand</a:t>
                      </a:r>
                    </a:p>
                  </a:txBody>
                  <a:tcPr/>
                </a:tc>
                <a:tc>
                  <a:txBody>
                    <a:bodyPr/>
                    <a:lstStyle/>
                    <a:p>
                      <a:r>
                        <a:rPr lang="en-US" sz="1400" dirty="0">
                          <a:solidFill>
                            <a:srgbClr val="002060"/>
                          </a:solidFill>
                          <a:latin typeface="Comic Sans MS" panose="030F0702030302020204" pitchFamily="66" charset="0"/>
                        </a:rPr>
                        <a:t>4</a:t>
                      </a:r>
                    </a:p>
                  </a:txBody>
                  <a:tcPr/>
                </a:tc>
                <a:extLst>
                  <a:ext uri="{0D108BD9-81ED-4DB2-BD59-A6C34878D82A}">
                    <a16:rowId xmlns:a16="http://schemas.microsoft.com/office/drawing/2014/main" val="2219457376"/>
                  </a:ext>
                </a:extLst>
              </a:tr>
              <a:tr h="311669">
                <a:tc>
                  <a:txBody>
                    <a:bodyPr/>
                    <a:lstStyle/>
                    <a:p>
                      <a:r>
                        <a:rPr lang="en-US" sz="1400" dirty="0">
                          <a:solidFill>
                            <a:srgbClr val="002060"/>
                          </a:solidFill>
                          <a:latin typeface="Comic Sans MS" panose="030F0702030302020204" pitchFamily="66" charset="0"/>
                        </a:rPr>
                        <a:t>Shift </a:t>
                      </a:r>
                    </a:p>
                  </a:txBody>
                  <a:tcPr/>
                </a:tc>
                <a:tc>
                  <a:txBody>
                    <a:bodyPr/>
                    <a:lstStyle/>
                    <a:p>
                      <a:r>
                        <a:rPr lang="en-US" sz="1400" dirty="0">
                          <a:solidFill>
                            <a:srgbClr val="002060"/>
                          </a:solidFill>
                          <a:latin typeface="Comic Sans MS" panose="030F0702030302020204" pitchFamily="66" charset="0"/>
                        </a:rPr>
                        <a:t>5</a:t>
                      </a:r>
                    </a:p>
                  </a:txBody>
                  <a:tcPr/>
                </a:tc>
                <a:extLst>
                  <a:ext uri="{0D108BD9-81ED-4DB2-BD59-A6C34878D82A}">
                    <a16:rowId xmlns:a16="http://schemas.microsoft.com/office/drawing/2014/main" val="3088371137"/>
                  </a:ext>
                </a:extLst>
              </a:tr>
            </a:tbl>
          </a:graphicData>
        </a:graphic>
      </p:graphicFrame>
      <p:graphicFrame>
        <p:nvGraphicFramePr>
          <p:cNvPr id="6" name="Table 6">
            <a:extLst>
              <a:ext uri="{FF2B5EF4-FFF2-40B4-BE49-F238E27FC236}">
                <a16:creationId xmlns:a16="http://schemas.microsoft.com/office/drawing/2014/main" id="{7CEC1DFD-A683-46DE-A1E4-1D7676242F00}"/>
              </a:ext>
            </a:extLst>
          </p:cNvPr>
          <p:cNvGraphicFramePr>
            <a:graphicFrameLocks noGrp="1"/>
          </p:cNvGraphicFramePr>
          <p:nvPr>
            <p:extLst>
              <p:ext uri="{D42A27DB-BD31-4B8C-83A1-F6EECF244321}">
                <p14:modId xmlns:p14="http://schemas.microsoft.com/office/powerpoint/2010/main" val="3827100076"/>
              </p:ext>
            </p:extLst>
          </p:nvPr>
        </p:nvGraphicFramePr>
        <p:xfrm>
          <a:off x="454087" y="2698930"/>
          <a:ext cx="11283826" cy="860253"/>
        </p:xfrm>
        <a:graphic>
          <a:graphicData uri="http://schemas.openxmlformats.org/drawingml/2006/table">
            <a:tbl>
              <a:tblPr firstRow="1" bandRow="1">
                <a:tableStyleId>{5C22544A-7EE6-4342-B048-85BDC9FD1C3A}</a:tableStyleId>
              </a:tblPr>
              <a:tblGrid>
                <a:gridCol w="562950">
                  <a:extLst>
                    <a:ext uri="{9D8B030D-6E8A-4147-A177-3AD203B41FA5}">
                      <a16:colId xmlns:a16="http://schemas.microsoft.com/office/drawing/2014/main" val="2084121323"/>
                    </a:ext>
                  </a:extLst>
                </a:gridCol>
                <a:gridCol w="459646">
                  <a:extLst>
                    <a:ext uri="{9D8B030D-6E8A-4147-A177-3AD203B41FA5}">
                      <a16:colId xmlns:a16="http://schemas.microsoft.com/office/drawing/2014/main" val="2232435849"/>
                    </a:ext>
                  </a:extLst>
                </a:gridCol>
                <a:gridCol w="890363">
                  <a:extLst>
                    <a:ext uri="{9D8B030D-6E8A-4147-A177-3AD203B41FA5}">
                      <a16:colId xmlns:a16="http://schemas.microsoft.com/office/drawing/2014/main" val="2329310743"/>
                    </a:ext>
                  </a:extLst>
                </a:gridCol>
                <a:gridCol w="758130">
                  <a:extLst>
                    <a:ext uri="{9D8B030D-6E8A-4147-A177-3AD203B41FA5}">
                      <a16:colId xmlns:a16="http://schemas.microsoft.com/office/drawing/2014/main" val="783358823"/>
                    </a:ext>
                  </a:extLst>
                </a:gridCol>
                <a:gridCol w="925626">
                  <a:extLst>
                    <a:ext uri="{9D8B030D-6E8A-4147-A177-3AD203B41FA5}">
                      <a16:colId xmlns:a16="http://schemas.microsoft.com/office/drawing/2014/main" val="3570881519"/>
                    </a:ext>
                  </a:extLst>
                </a:gridCol>
                <a:gridCol w="1260615">
                  <a:extLst>
                    <a:ext uri="{9D8B030D-6E8A-4147-A177-3AD203B41FA5}">
                      <a16:colId xmlns:a16="http://schemas.microsoft.com/office/drawing/2014/main" val="4163456248"/>
                    </a:ext>
                  </a:extLst>
                </a:gridCol>
                <a:gridCol w="1339956">
                  <a:extLst>
                    <a:ext uri="{9D8B030D-6E8A-4147-A177-3AD203B41FA5}">
                      <a16:colId xmlns:a16="http://schemas.microsoft.com/office/drawing/2014/main" val="2544597491"/>
                    </a:ext>
                  </a:extLst>
                </a:gridCol>
                <a:gridCol w="1066675">
                  <a:extLst>
                    <a:ext uri="{9D8B030D-6E8A-4147-A177-3AD203B41FA5}">
                      <a16:colId xmlns:a16="http://schemas.microsoft.com/office/drawing/2014/main" val="2642128314"/>
                    </a:ext>
                  </a:extLst>
                </a:gridCol>
                <a:gridCol w="1081903">
                  <a:extLst>
                    <a:ext uri="{9D8B030D-6E8A-4147-A177-3AD203B41FA5}">
                      <a16:colId xmlns:a16="http://schemas.microsoft.com/office/drawing/2014/main" val="3639060065"/>
                    </a:ext>
                  </a:extLst>
                </a:gridCol>
                <a:gridCol w="867528">
                  <a:extLst>
                    <a:ext uri="{9D8B030D-6E8A-4147-A177-3AD203B41FA5}">
                      <a16:colId xmlns:a16="http://schemas.microsoft.com/office/drawing/2014/main" val="2733892900"/>
                    </a:ext>
                  </a:extLst>
                </a:gridCol>
                <a:gridCol w="978751">
                  <a:extLst>
                    <a:ext uri="{9D8B030D-6E8A-4147-A177-3AD203B41FA5}">
                      <a16:colId xmlns:a16="http://schemas.microsoft.com/office/drawing/2014/main" val="2432437454"/>
                    </a:ext>
                  </a:extLst>
                </a:gridCol>
                <a:gridCol w="1091683">
                  <a:extLst>
                    <a:ext uri="{9D8B030D-6E8A-4147-A177-3AD203B41FA5}">
                      <a16:colId xmlns:a16="http://schemas.microsoft.com/office/drawing/2014/main" val="3313784137"/>
                    </a:ext>
                  </a:extLst>
                </a:gridCol>
              </a:tblGrid>
              <a:tr h="387813">
                <a:tc>
                  <a:txBody>
                    <a:bodyPr/>
                    <a:lstStyle/>
                    <a:p>
                      <a:endParaRPr lang="en-US" sz="1400" b="1" dirty="0">
                        <a:latin typeface="Comic Sans MS" panose="030F0702030302020204" pitchFamily="66" charset="0"/>
                      </a:endParaRPr>
                    </a:p>
                  </a:txBody>
                  <a:tcPr/>
                </a:tc>
                <a:tc>
                  <a:txBody>
                    <a:bodyPr/>
                    <a:lstStyle/>
                    <a:p>
                      <a:r>
                        <a:rPr lang="en-US" sz="1400" b="1" dirty="0" err="1"/>
                        <a:t>jalr</a:t>
                      </a:r>
                      <a:endParaRPr lang="en-US" sz="1400" b="1" dirty="0">
                        <a:latin typeface="Comic Sans MS" panose="030F0702030302020204" pitchFamily="66" charset="0"/>
                      </a:endParaRPr>
                    </a:p>
                  </a:txBody>
                  <a:tcPr/>
                </a:tc>
                <a:tc>
                  <a:txBody>
                    <a:bodyPr/>
                    <a:lstStyle/>
                    <a:p>
                      <a:r>
                        <a:rPr lang="en-US" sz="1400" b="1" dirty="0" err="1"/>
                        <a:t>RegDst</a:t>
                      </a:r>
                      <a:endParaRPr lang="en-US" sz="1400" b="1" dirty="0">
                        <a:latin typeface="Comic Sans MS" panose="030F0702030302020204" pitchFamily="66" charset="0"/>
                      </a:endParaRPr>
                    </a:p>
                  </a:txBody>
                  <a:tcPr/>
                </a:tc>
                <a:tc>
                  <a:txBody>
                    <a:bodyPr/>
                    <a:lstStyle/>
                    <a:p>
                      <a:r>
                        <a:rPr lang="en-US" sz="1400" b="1" dirty="0"/>
                        <a:t>Jump</a:t>
                      </a:r>
                      <a:endParaRPr lang="en-US" sz="1400" b="1" dirty="0">
                        <a:latin typeface="Comic Sans MS" panose="030F0702030302020204" pitchFamily="66" charset="0"/>
                      </a:endParaRPr>
                    </a:p>
                  </a:txBody>
                  <a:tcPr/>
                </a:tc>
                <a:tc>
                  <a:txBody>
                    <a:bodyPr/>
                    <a:lstStyle/>
                    <a:p>
                      <a:r>
                        <a:rPr lang="en-US" sz="1400" b="1" dirty="0"/>
                        <a:t>Branch</a:t>
                      </a:r>
                      <a:endParaRPr lang="en-US" sz="1400" b="1" dirty="0">
                        <a:latin typeface="Comic Sans MS" panose="030F0702030302020204" pitchFamily="66" charset="0"/>
                      </a:endParaRPr>
                    </a:p>
                  </a:txBody>
                  <a:tcPr/>
                </a:tc>
                <a:tc>
                  <a:txBody>
                    <a:bodyPr/>
                    <a:lstStyle/>
                    <a:p>
                      <a:r>
                        <a:rPr lang="en-US" sz="1400" b="1" dirty="0" err="1"/>
                        <a:t>MemRead</a:t>
                      </a:r>
                      <a:endParaRPr lang="en-US" sz="1400" b="1" dirty="0">
                        <a:latin typeface="Comic Sans MS" panose="030F0702030302020204" pitchFamily="66" charset="0"/>
                      </a:endParaRPr>
                    </a:p>
                  </a:txBody>
                  <a:tcPr/>
                </a:tc>
                <a:tc>
                  <a:txBody>
                    <a:bodyPr/>
                    <a:lstStyle/>
                    <a:p>
                      <a:r>
                        <a:rPr lang="en-US" sz="1400" b="1" dirty="0" err="1"/>
                        <a:t>MemtoReg</a:t>
                      </a:r>
                      <a:endParaRPr lang="en-US" sz="1400" b="1" dirty="0">
                        <a:latin typeface="Comic Sans MS" panose="030F0702030302020204" pitchFamily="66" charset="0"/>
                      </a:endParaRPr>
                    </a:p>
                  </a:txBody>
                  <a:tcPr/>
                </a:tc>
                <a:tc>
                  <a:txBody>
                    <a:bodyPr/>
                    <a:lstStyle/>
                    <a:p>
                      <a:r>
                        <a:rPr lang="en-US" sz="1400" b="1" dirty="0" err="1"/>
                        <a:t>AluCntol</a:t>
                      </a:r>
                      <a:endParaRPr lang="en-US" sz="1400" b="1" dirty="0">
                        <a:latin typeface="Comic Sans MS" panose="030F0702030302020204" pitchFamily="66" charset="0"/>
                      </a:endParaRPr>
                    </a:p>
                  </a:txBody>
                  <a:tcPr/>
                </a:tc>
                <a:tc>
                  <a:txBody>
                    <a:bodyPr/>
                    <a:lstStyle/>
                    <a:p>
                      <a:r>
                        <a:rPr lang="en-US" sz="1400" b="1" dirty="0" err="1"/>
                        <a:t>MemWrite</a:t>
                      </a:r>
                      <a:endParaRPr lang="en-US" sz="1400" b="1" dirty="0">
                        <a:latin typeface="Comic Sans MS" panose="030F0702030302020204" pitchFamily="66" charset="0"/>
                      </a:endParaRPr>
                    </a:p>
                  </a:txBody>
                  <a:tcPr/>
                </a:tc>
                <a:tc>
                  <a:txBody>
                    <a:bodyPr/>
                    <a:lstStyle/>
                    <a:p>
                      <a:r>
                        <a:rPr lang="en-US" sz="1400" b="1" dirty="0" err="1"/>
                        <a:t>AluSrc</a:t>
                      </a:r>
                      <a:endParaRPr lang="en-US" sz="1400" b="1" dirty="0">
                        <a:latin typeface="Comic Sans MS" panose="030F0702030302020204" pitchFamily="66" charset="0"/>
                      </a:endParaRPr>
                    </a:p>
                  </a:txBody>
                  <a:tcPr/>
                </a:tc>
                <a:tc>
                  <a:txBody>
                    <a:bodyPr/>
                    <a:lstStyle/>
                    <a:p>
                      <a:r>
                        <a:rPr lang="en-US" sz="1400" b="1" dirty="0" err="1"/>
                        <a:t>Regwrite</a:t>
                      </a:r>
                      <a:endParaRPr lang="en-US" sz="1400" b="1" dirty="0">
                        <a:latin typeface="Comic Sans MS" panose="030F0702030302020204" pitchFamily="66" charset="0"/>
                      </a:endParaRPr>
                    </a:p>
                  </a:txBody>
                  <a:tcPr/>
                </a:tc>
                <a:tc>
                  <a:txBody>
                    <a:bodyPr/>
                    <a:lstStyle/>
                    <a:p>
                      <a:r>
                        <a:rPr lang="en-US" sz="1400" b="1" dirty="0"/>
                        <a:t>extension</a:t>
                      </a:r>
                      <a:endParaRPr lang="en-US" sz="1400" b="1" dirty="0">
                        <a:latin typeface="Comic Sans MS" panose="030F0702030302020204" pitchFamily="66" charset="0"/>
                      </a:endParaRPr>
                    </a:p>
                  </a:txBody>
                  <a:tcPr/>
                </a:tc>
                <a:extLst>
                  <a:ext uri="{0D108BD9-81ED-4DB2-BD59-A6C34878D82A}">
                    <a16:rowId xmlns:a16="http://schemas.microsoft.com/office/drawing/2014/main" val="315487882"/>
                  </a:ext>
                </a:extLst>
              </a:tr>
              <a:tr h="3878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dirty="0">
                          <a:solidFill>
                            <a:schemeClr val="bg2">
                              <a:lumMod val="40000"/>
                              <a:lumOff val="60000"/>
                            </a:schemeClr>
                          </a:solidFill>
                          <a:latin typeface="Comic Sans MS" panose="030F0702030302020204" pitchFamily="66" charset="0"/>
                        </a:rPr>
                        <a:t>index</a:t>
                      </a:r>
                    </a:p>
                    <a:p>
                      <a:endParaRPr lang="en-US" sz="1400" b="1" dirty="0">
                        <a:latin typeface="Comic Sans MS" panose="030F0702030302020204" pitchFamily="66" charset="0"/>
                      </a:endParaRPr>
                    </a:p>
                  </a:txBody>
                  <a:tcPr/>
                </a:tc>
                <a:tc>
                  <a:txBody>
                    <a:bodyPr/>
                    <a:lstStyle/>
                    <a:p>
                      <a:r>
                        <a:rPr lang="en-US" sz="1400" b="1" dirty="0">
                          <a:latin typeface="Comic Sans MS" panose="030F0702030302020204" pitchFamily="66" charset="0"/>
                        </a:rPr>
                        <a:t>0</a:t>
                      </a:r>
                    </a:p>
                  </a:txBody>
                  <a:tcPr/>
                </a:tc>
                <a:tc>
                  <a:txBody>
                    <a:bodyPr/>
                    <a:lstStyle/>
                    <a:p>
                      <a:r>
                        <a:rPr lang="en-US" sz="1400" b="1" dirty="0">
                          <a:latin typeface="Comic Sans MS" panose="030F0702030302020204" pitchFamily="66" charset="0"/>
                        </a:rPr>
                        <a:t>1</a:t>
                      </a:r>
                    </a:p>
                  </a:txBody>
                  <a:tcPr/>
                </a:tc>
                <a:tc>
                  <a:txBody>
                    <a:bodyPr/>
                    <a:lstStyle/>
                    <a:p>
                      <a:r>
                        <a:rPr lang="en-US" sz="1400" b="1" dirty="0">
                          <a:latin typeface="Comic Sans MS" panose="030F0702030302020204" pitchFamily="66" charset="0"/>
                        </a:rPr>
                        <a:t>2</a:t>
                      </a:r>
                    </a:p>
                  </a:txBody>
                  <a:tcPr/>
                </a:tc>
                <a:tc>
                  <a:txBody>
                    <a:bodyPr/>
                    <a:lstStyle/>
                    <a:p>
                      <a:r>
                        <a:rPr lang="en-US" sz="1400" b="1" dirty="0">
                          <a:latin typeface="Comic Sans MS" panose="030F0702030302020204" pitchFamily="66" charset="0"/>
                        </a:rPr>
                        <a:t>3</a:t>
                      </a:r>
                    </a:p>
                  </a:txBody>
                  <a:tcPr/>
                </a:tc>
                <a:tc>
                  <a:txBody>
                    <a:bodyPr/>
                    <a:lstStyle/>
                    <a:p>
                      <a:r>
                        <a:rPr lang="en-US" sz="1400" b="1" dirty="0">
                          <a:latin typeface="Comic Sans MS" panose="030F0702030302020204" pitchFamily="66" charset="0"/>
                        </a:rPr>
                        <a:t>4</a:t>
                      </a:r>
                    </a:p>
                  </a:txBody>
                  <a:tcPr/>
                </a:tc>
                <a:tc>
                  <a:txBody>
                    <a:bodyPr/>
                    <a:lstStyle/>
                    <a:p>
                      <a:r>
                        <a:rPr lang="en-US" sz="1400" b="1" dirty="0">
                          <a:latin typeface="Comic Sans MS" panose="030F0702030302020204" pitchFamily="66" charset="0"/>
                        </a:rPr>
                        <a:t>5</a:t>
                      </a:r>
                    </a:p>
                  </a:txBody>
                  <a:tcPr/>
                </a:tc>
                <a:tc>
                  <a:txBody>
                    <a:bodyPr/>
                    <a:lstStyle/>
                    <a:p>
                      <a:r>
                        <a:rPr lang="en-US" sz="1400" b="1" dirty="0">
                          <a:latin typeface="Comic Sans MS" panose="030F0702030302020204" pitchFamily="66" charset="0"/>
                        </a:rPr>
                        <a:t>6</a:t>
                      </a:r>
                    </a:p>
                  </a:txBody>
                  <a:tcPr/>
                </a:tc>
                <a:tc>
                  <a:txBody>
                    <a:bodyPr/>
                    <a:lstStyle/>
                    <a:p>
                      <a:r>
                        <a:rPr lang="en-US" sz="1400" b="1" dirty="0">
                          <a:latin typeface="Comic Sans MS" panose="030F0702030302020204" pitchFamily="66" charset="0"/>
                        </a:rPr>
                        <a:t>7</a:t>
                      </a:r>
                    </a:p>
                  </a:txBody>
                  <a:tcPr/>
                </a:tc>
                <a:tc>
                  <a:txBody>
                    <a:bodyPr/>
                    <a:lstStyle/>
                    <a:p>
                      <a:r>
                        <a:rPr lang="en-US" sz="1400" b="1" dirty="0">
                          <a:latin typeface="Comic Sans MS" panose="030F0702030302020204" pitchFamily="66" charset="0"/>
                        </a:rPr>
                        <a:t>8</a:t>
                      </a:r>
                    </a:p>
                  </a:txBody>
                  <a:tcPr/>
                </a:tc>
                <a:tc>
                  <a:txBody>
                    <a:bodyPr/>
                    <a:lstStyle/>
                    <a:p>
                      <a:r>
                        <a:rPr lang="en-US" sz="1400" b="1" dirty="0">
                          <a:latin typeface="Comic Sans MS" panose="030F0702030302020204" pitchFamily="66" charset="0"/>
                        </a:rPr>
                        <a:t>9</a:t>
                      </a:r>
                    </a:p>
                  </a:txBody>
                  <a:tcPr/>
                </a:tc>
                <a:tc>
                  <a:txBody>
                    <a:bodyPr/>
                    <a:lstStyle/>
                    <a:p>
                      <a:r>
                        <a:rPr lang="en-US" sz="1400" b="1" dirty="0">
                          <a:latin typeface="Comic Sans MS" panose="030F0702030302020204" pitchFamily="66" charset="0"/>
                        </a:rPr>
                        <a:t>10</a:t>
                      </a:r>
                    </a:p>
                  </a:txBody>
                  <a:tcPr/>
                </a:tc>
                <a:extLst>
                  <a:ext uri="{0D108BD9-81ED-4DB2-BD59-A6C34878D82A}">
                    <a16:rowId xmlns:a16="http://schemas.microsoft.com/office/drawing/2014/main" val="3048323327"/>
                  </a:ext>
                </a:extLst>
              </a:tr>
            </a:tbl>
          </a:graphicData>
        </a:graphic>
      </p:graphicFrame>
    </p:spTree>
    <p:extLst>
      <p:ext uri="{BB962C8B-B14F-4D97-AF65-F5344CB8AC3E}">
        <p14:creationId xmlns:p14="http://schemas.microsoft.com/office/powerpoint/2010/main" val="282270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CBDB27-12A9-4792-9753-DBC72B2CA85C}"/>
              </a:ext>
            </a:extLst>
          </p:cNvPr>
          <p:cNvSpPr/>
          <p:nvPr/>
        </p:nvSpPr>
        <p:spPr>
          <a:xfrm>
            <a:off x="1103312" y="385666"/>
            <a:ext cx="8980344" cy="923330"/>
          </a:xfrm>
          <a:prstGeom prst="rect">
            <a:avLst/>
          </a:prstGeom>
          <a:noFill/>
        </p:spPr>
        <p:txBody>
          <a:bodyPr wrap="none" lIns="91440" tIns="45720" rIns="91440" bIns="45720">
            <a:spAutoFit/>
          </a:bodyPr>
          <a:lstStyle/>
          <a:p>
            <a:pPr algn="ctr" rtl="1"/>
            <a:r>
              <a:rPr lang="fa-IR"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mic Sans MS" panose="030F0702030302020204" pitchFamily="66" charset="0"/>
                <a:cs typeface="Traditional Arabic" panose="02020603050405020304" pitchFamily="18" charset="-78"/>
              </a:rPr>
              <a:t>سیگنال‌های ارسالی برای دستورات </a:t>
            </a:r>
            <a:r>
              <a:rPr lang="en-US" sz="54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mic Sans MS" panose="030F0702030302020204" pitchFamily="66" charset="0"/>
                <a:cs typeface="Traditional Arabic" panose="02020603050405020304" pitchFamily="18" charset="-78"/>
              </a:rPr>
              <a:t>R_Type</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mic Sans MS" panose="030F0702030302020204" pitchFamily="66" charset="0"/>
              <a:cs typeface="Traditional Arabic" panose="02020603050405020304" pitchFamily="18" charset="-78"/>
            </a:endParaRPr>
          </a:p>
        </p:txBody>
      </p:sp>
      <p:graphicFrame>
        <p:nvGraphicFramePr>
          <p:cNvPr id="5" name="Table 5">
            <a:extLst>
              <a:ext uri="{FF2B5EF4-FFF2-40B4-BE49-F238E27FC236}">
                <a16:creationId xmlns:a16="http://schemas.microsoft.com/office/drawing/2014/main" id="{7FDA5393-4756-4599-B435-70F5F28C5095}"/>
              </a:ext>
            </a:extLst>
          </p:cNvPr>
          <p:cNvGraphicFramePr>
            <a:graphicFrameLocks noGrp="1"/>
          </p:cNvGraphicFramePr>
          <p:nvPr>
            <p:extLst>
              <p:ext uri="{D42A27DB-BD31-4B8C-83A1-F6EECF244321}">
                <p14:modId xmlns:p14="http://schemas.microsoft.com/office/powerpoint/2010/main" val="3462359937"/>
              </p:ext>
            </p:extLst>
          </p:nvPr>
        </p:nvGraphicFramePr>
        <p:xfrm>
          <a:off x="746449" y="1510862"/>
          <a:ext cx="10421658" cy="4896158"/>
        </p:xfrm>
        <a:graphic>
          <a:graphicData uri="http://schemas.openxmlformats.org/drawingml/2006/table">
            <a:tbl>
              <a:tblPr firstRow="1" bandRow="1">
                <a:tableStyleId>{21E4AEA4-8DFA-4A89-87EB-49C32662AFE0}</a:tableStyleId>
              </a:tblPr>
              <a:tblGrid>
                <a:gridCol w="757227">
                  <a:extLst>
                    <a:ext uri="{9D8B030D-6E8A-4147-A177-3AD203B41FA5}">
                      <a16:colId xmlns:a16="http://schemas.microsoft.com/office/drawing/2014/main" val="832098683"/>
                    </a:ext>
                  </a:extLst>
                </a:gridCol>
                <a:gridCol w="511737">
                  <a:extLst>
                    <a:ext uri="{9D8B030D-6E8A-4147-A177-3AD203B41FA5}">
                      <a16:colId xmlns:a16="http://schemas.microsoft.com/office/drawing/2014/main" val="2720869977"/>
                    </a:ext>
                  </a:extLst>
                </a:gridCol>
                <a:gridCol w="853468">
                  <a:extLst>
                    <a:ext uri="{9D8B030D-6E8A-4147-A177-3AD203B41FA5}">
                      <a16:colId xmlns:a16="http://schemas.microsoft.com/office/drawing/2014/main" val="1058047578"/>
                    </a:ext>
                  </a:extLst>
                </a:gridCol>
                <a:gridCol w="667421">
                  <a:extLst>
                    <a:ext uri="{9D8B030D-6E8A-4147-A177-3AD203B41FA5}">
                      <a16:colId xmlns:a16="http://schemas.microsoft.com/office/drawing/2014/main" val="2123703571"/>
                    </a:ext>
                  </a:extLst>
                </a:gridCol>
                <a:gridCol w="793102">
                  <a:extLst>
                    <a:ext uri="{9D8B030D-6E8A-4147-A177-3AD203B41FA5}">
                      <a16:colId xmlns:a16="http://schemas.microsoft.com/office/drawing/2014/main" val="1871507175"/>
                    </a:ext>
                  </a:extLst>
                </a:gridCol>
                <a:gridCol w="1037115">
                  <a:extLst>
                    <a:ext uri="{9D8B030D-6E8A-4147-A177-3AD203B41FA5}">
                      <a16:colId xmlns:a16="http://schemas.microsoft.com/office/drawing/2014/main" val="52434388"/>
                    </a:ext>
                  </a:extLst>
                </a:gridCol>
                <a:gridCol w="1086096">
                  <a:extLst>
                    <a:ext uri="{9D8B030D-6E8A-4147-A177-3AD203B41FA5}">
                      <a16:colId xmlns:a16="http://schemas.microsoft.com/office/drawing/2014/main" val="4052686661"/>
                    </a:ext>
                  </a:extLst>
                </a:gridCol>
                <a:gridCol w="899145">
                  <a:extLst>
                    <a:ext uri="{9D8B030D-6E8A-4147-A177-3AD203B41FA5}">
                      <a16:colId xmlns:a16="http://schemas.microsoft.com/office/drawing/2014/main" val="485290849"/>
                    </a:ext>
                  </a:extLst>
                </a:gridCol>
                <a:gridCol w="1092444">
                  <a:extLst>
                    <a:ext uri="{9D8B030D-6E8A-4147-A177-3AD203B41FA5}">
                      <a16:colId xmlns:a16="http://schemas.microsoft.com/office/drawing/2014/main" val="3992382617"/>
                    </a:ext>
                  </a:extLst>
                </a:gridCol>
                <a:gridCol w="783772">
                  <a:extLst>
                    <a:ext uri="{9D8B030D-6E8A-4147-A177-3AD203B41FA5}">
                      <a16:colId xmlns:a16="http://schemas.microsoft.com/office/drawing/2014/main" val="1949808533"/>
                    </a:ext>
                  </a:extLst>
                </a:gridCol>
                <a:gridCol w="942392">
                  <a:extLst>
                    <a:ext uri="{9D8B030D-6E8A-4147-A177-3AD203B41FA5}">
                      <a16:colId xmlns:a16="http://schemas.microsoft.com/office/drawing/2014/main" val="1222502841"/>
                    </a:ext>
                  </a:extLst>
                </a:gridCol>
                <a:gridCol w="997739">
                  <a:extLst>
                    <a:ext uri="{9D8B030D-6E8A-4147-A177-3AD203B41FA5}">
                      <a16:colId xmlns:a16="http://schemas.microsoft.com/office/drawing/2014/main" val="4215480849"/>
                    </a:ext>
                  </a:extLst>
                </a:gridCol>
              </a:tblGrid>
              <a:tr h="530638">
                <a:tc>
                  <a:txBody>
                    <a:bodyPr/>
                    <a:lstStyle/>
                    <a:p>
                      <a:r>
                        <a:rPr lang="en-US" sz="1400" dirty="0">
                          <a:solidFill>
                            <a:srgbClr val="FF0000"/>
                          </a:solidFill>
                          <a:latin typeface="Comic Sans MS" panose="030F0702030302020204" pitchFamily="66" charset="0"/>
                        </a:rPr>
                        <a:t>signals</a:t>
                      </a:r>
                    </a:p>
                  </a:txBody>
                  <a:tcPr/>
                </a:tc>
                <a:tc>
                  <a:txBody>
                    <a:bodyPr/>
                    <a:lstStyle/>
                    <a:p>
                      <a:r>
                        <a:rPr lang="en-US" sz="1400" b="1" dirty="0" err="1">
                          <a:latin typeface="Comic Sans MS" panose="030F0702030302020204" pitchFamily="66" charset="0"/>
                        </a:rPr>
                        <a:t>jalr</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RegDst</a:t>
                      </a:r>
                      <a:endParaRPr lang="en-US" sz="1400" b="1" dirty="0">
                        <a:latin typeface="Comic Sans MS" panose="030F0702030302020204" pitchFamily="66" charset="0"/>
                      </a:endParaRPr>
                    </a:p>
                  </a:txBody>
                  <a:tcPr/>
                </a:tc>
                <a:tc>
                  <a:txBody>
                    <a:bodyPr/>
                    <a:lstStyle/>
                    <a:p>
                      <a:r>
                        <a:rPr lang="en-US" sz="1400" b="1" dirty="0">
                          <a:latin typeface="Comic Sans MS" panose="030F0702030302020204" pitchFamily="66" charset="0"/>
                        </a:rPr>
                        <a:t>Jump</a:t>
                      </a:r>
                    </a:p>
                  </a:txBody>
                  <a:tcPr/>
                </a:tc>
                <a:tc>
                  <a:txBody>
                    <a:bodyPr/>
                    <a:lstStyle/>
                    <a:p>
                      <a:r>
                        <a:rPr lang="en-US" sz="1400" b="1" dirty="0">
                          <a:latin typeface="Comic Sans MS" panose="030F0702030302020204" pitchFamily="66" charset="0"/>
                        </a:rPr>
                        <a:t>Branch</a:t>
                      </a:r>
                    </a:p>
                  </a:txBody>
                  <a:tcPr/>
                </a:tc>
                <a:tc>
                  <a:txBody>
                    <a:bodyPr/>
                    <a:lstStyle/>
                    <a:p>
                      <a:r>
                        <a:rPr lang="en-US" sz="1400" b="1" dirty="0" err="1">
                          <a:latin typeface="Comic Sans MS" panose="030F0702030302020204" pitchFamily="66" charset="0"/>
                        </a:rPr>
                        <a:t>MemRead</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MemtoReg</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AluCntol</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MemWrite</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AluSrc</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Regwrite</a:t>
                      </a:r>
                      <a:endParaRPr lang="en-US" sz="1400" b="1" dirty="0">
                        <a:latin typeface="Comic Sans MS" panose="030F0702030302020204" pitchFamily="66" charset="0"/>
                      </a:endParaRPr>
                    </a:p>
                  </a:txBody>
                  <a:tcPr/>
                </a:tc>
                <a:tc>
                  <a:txBody>
                    <a:bodyPr/>
                    <a:lstStyle/>
                    <a:p>
                      <a:r>
                        <a:rPr lang="en-US" sz="1400" b="1" dirty="0">
                          <a:latin typeface="Comic Sans MS" panose="030F0702030302020204" pitchFamily="66" charset="0"/>
                        </a:rPr>
                        <a:t>extension</a:t>
                      </a:r>
                    </a:p>
                  </a:txBody>
                  <a:tcPr/>
                </a:tc>
                <a:extLst>
                  <a:ext uri="{0D108BD9-81ED-4DB2-BD59-A6C34878D82A}">
                    <a16:rowId xmlns:a16="http://schemas.microsoft.com/office/drawing/2014/main" val="1262651730"/>
                  </a:ext>
                </a:extLst>
              </a:tr>
              <a:tr h="873104">
                <a:tc>
                  <a:txBody>
                    <a:bodyPr/>
                    <a:lstStyle/>
                    <a:p>
                      <a:r>
                        <a:rPr lang="en-US" sz="1400" dirty="0">
                          <a:latin typeface="Comic Sans MS" panose="030F0702030302020204" pitchFamily="66" charset="0"/>
                        </a:rPr>
                        <a:t>Add</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X</a:t>
                      </a:r>
                    </a:p>
                  </a:txBody>
                  <a:tcPr/>
                </a:tc>
                <a:extLst>
                  <a:ext uri="{0D108BD9-81ED-4DB2-BD59-A6C34878D82A}">
                    <a16:rowId xmlns:a16="http://schemas.microsoft.com/office/drawing/2014/main" val="1324078460"/>
                  </a:ext>
                </a:extLst>
              </a:tr>
              <a:tr h="873104">
                <a:tc>
                  <a:txBody>
                    <a:bodyPr/>
                    <a:lstStyle/>
                    <a:p>
                      <a:r>
                        <a:rPr lang="en-US" sz="1400" dirty="0">
                          <a:latin typeface="Comic Sans MS" panose="030F0702030302020204" pitchFamily="66" charset="0"/>
                        </a:rPr>
                        <a:t>Sub</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X</a:t>
                      </a:r>
                    </a:p>
                  </a:txBody>
                  <a:tcPr/>
                </a:tc>
                <a:extLst>
                  <a:ext uri="{0D108BD9-81ED-4DB2-BD59-A6C34878D82A}">
                    <a16:rowId xmlns:a16="http://schemas.microsoft.com/office/drawing/2014/main" val="1656115340"/>
                  </a:ext>
                </a:extLst>
              </a:tr>
              <a:tr h="873104">
                <a:tc>
                  <a:txBody>
                    <a:bodyPr/>
                    <a:lstStyle/>
                    <a:p>
                      <a:r>
                        <a:rPr lang="en-US" sz="1400" dirty="0" err="1">
                          <a:latin typeface="Comic Sans MS" panose="030F0702030302020204" pitchFamily="66" charset="0"/>
                        </a:rPr>
                        <a:t>Slt</a:t>
                      </a:r>
                      <a:endParaRPr lang="en-US" sz="1400" dirty="0">
                        <a:latin typeface="Comic Sans MS" panose="030F0702030302020204" pitchFamily="66" charset="0"/>
                      </a:endParaRP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2</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X</a:t>
                      </a:r>
                    </a:p>
                  </a:txBody>
                  <a:tcPr/>
                </a:tc>
                <a:extLst>
                  <a:ext uri="{0D108BD9-81ED-4DB2-BD59-A6C34878D82A}">
                    <a16:rowId xmlns:a16="http://schemas.microsoft.com/office/drawing/2014/main" val="2411441110"/>
                  </a:ext>
                </a:extLst>
              </a:tr>
              <a:tr h="873104">
                <a:tc>
                  <a:txBody>
                    <a:bodyPr/>
                    <a:lstStyle/>
                    <a:p>
                      <a:r>
                        <a:rPr lang="en-US" sz="1400" dirty="0">
                          <a:latin typeface="Comic Sans MS" panose="030F0702030302020204" pitchFamily="66" charset="0"/>
                        </a:rPr>
                        <a:t>Or </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3</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X</a:t>
                      </a:r>
                    </a:p>
                  </a:txBody>
                  <a:tcPr/>
                </a:tc>
                <a:extLst>
                  <a:ext uri="{0D108BD9-81ED-4DB2-BD59-A6C34878D82A}">
                    <a16:rowId xmlns:a16="http://schemas.microsoft.com/office/drawing/2014/main" val="1822858680"/>
                  </a:ext>
                </a:extLst>
              </a:tr>
              <a:tr h="873104">
                <a:tc>
                  <a:txBody>
                    <a:bodyPr/>
                    <a:lstStyle/>
                    <a:p>
                      <a:r>
                        <a:rPr lang="en-US" sz="1400" dirty="0">
                          <a:latin typeface="Comic Sans MS" panose="030F0702030302020204" pitchFamily="66" charset="0"/>
                        </a:rPr>
                        <a:t>Nand </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4</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X</a:t>
                      </a:r>
                    </a:p>
                  </a:txBody>
                  <a:tcPr/>
                </a:tc>
                <a:extLst>
                  <a:ext uri="{0D108BD9-81ED-4DB2-BD59-A6C34878D82A}">
                    <a16:rowId xmlns:a16="http://schemas.microsoft.com/office/drawing/2014/main" val="843690689"/>
                  </a:ext>
                </a:extLst>
              </a:tr>
            </a:tbl>
          </a:graphicData>
        </a:graphic>
      </p:graphicFrame>
    </p:spTree>
    <p:extLst>
      <p:ext uri="{BB962C8B-B14F-4D97-AF65-F5344CB8AC3E}">
        <p14:creationId xmlns:p14="http://schemas.microsoft.com/office/powerpoint/2010/main" val="395179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E47C60-2BF7-4851-A6CF-01E610B17E74}"/>
              </a:ext>
            </a:extLst>
          </p:cNvPr>
          <p:cNvSpPr/>
          <p:nvPr/>
        </p:nvSpPr>
        <p:spPr>
          <a:xfrm>
            <a:off x="1131365" y="385666"/>
            <a:ext cx="8924238" cy="923330"/>
          </a:xfrm>
          <a:prstGeom prst="rect">
            <a:avLst/>
          </a:prstGeom>
          <a:noFill/>
        </p:spPr>
        <p:txBody>
          <a:bodyPr wrap="none" lIns="91440" tIns="45720" rIns="91440" bIns="45720">
            <a:spAutoFit/>
          </a:bodyPr>
          <a:lstStyle/>
          <a:p>
            <a:pPr algn="ctr" rtl="1"/>
            <a:r>
              <a:rPr lang="fa-IR"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mic Sans MS" panose="030F0702030302020204" pitchFamily="66" charset="0"/>
                <a:cs typeface="Traditional Arabic" panose="02020603050405020304" pitchFamily="18" charset="-78"/>
              </a:rPr>
              <a:t>سیگنال‌های ارسالی برای دستورات </a:t>
            </a:r>
            <a:r>
              <a:rPr lang="en-US" sz="54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mic Sans MS" panose="030F0702030302020204" pitchFamily="66" charset="0"/>
                <a:cs typeface="Traditional Arabic" panose="02020603050405020304" pitchFamily="18" charset="-78"/>
              </a:rPr>
              <a:t>I_Type</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mic Sans MS" panose="030F0702030302020204" pitchFamily="66" charset="0"/>
              <a:cs typeface="Traditional Arabic" panose="02020603050405020304" pitchFamily="18" charset="-78"/>
            </a:endParaRPr>
          </a:p>
        </p:txBody>
      </p:sp>
      <p:graphicFrame>
        <p:nvGraphicFramePr>
          <p:cNvPr id="6" name="Table 5">
            <a:extLst>
              <a:ext uri="{FF2B5EF4-FFF2-40B4-BE49-F238E27FC236}">
                <a16:creationId xmlns:a16="http://schemas.microsoft.com/office/drawing/2014/main" id="{2D9BC344-52ED-4F99-9B00-CD2AC15AEA9C}"/>
              </a:ext>
            </a:extLst>
          </p:cNvPr>
          <p:cNvGraphicFramePr>
            <a:graphicFrameLocks noGrp="1"/>
          </p:cNvGraphicFramePr>
          <p:nvPr>
            <p:extLst>
              <p:ext uri="{D42A27DB-BD31-4B8C-83A1-F6EECF244321}">
                <p14:modId xmlns:p14="http://schemas.microsoft.com/office/powerpoint/2010/main" val="972597951"/>
              </p:ext>
            </p:extLst>
          </p:nvPr>
        </p:nvGraphicFramePr>
        <p:xfrm>
          <a:off x="699796" y="1467617"/>
          <a:ext cx="10421658" cy="5026089"/>
        </p:xfrm>
        <a:graphic>
          <a:graphicData uri="http://schemas.openxmlformats.org/drawingml/2006/table">
            <a:tbl>
              <a:tblPr firstRow="1" bandRow="1">
                <a:tableStyleId>{21E4AEA4-8DFA-4A89-87EB-49C32662AFE0}</a:tableStyleId>
              </a:tblPr>
              <a:tblGrid>
                <a:gridCol w="757227">
                  <a:extLst>
                    <a:ext uri="{9D8B030D-6E8A-4147-A177-3AD203B41FA5}">
                      <a16:colId xmlns:a16="http://schemas.microsoft.com/office/drawing/2014/main" val="832098683"/>
                    </a:ext>
                  </a:extLst>
                </a:gridCol>
                <a:gridCol w="511737">
                  <a:extLst>
                    <a:ext uri="{9D8B030D-6E8A-4147-A177-3AD203B41FA5}">
                      <a16:colId xmlns:a16="http://schemas.microsoft.com/office/drawing/2014/main" val="2720869977"/>
                    </a:ext>
                  </a:extLst>
                </a:gridCol>
                <a:gridCol w="853468">
                  <a:extLst>
                    <a:ext uri="{9D8B030D-6E8A-4147-A177-3AD203B41FA5}">
                      <a16:colId xmlns:a16="http://schemas.microsoft.com/office/drawing/2014/main" val="1058047578"/>
                    </a:ext>
                  </a:extLst>
                </a:gridCol>
                <a:gridCol w="667421">
                  <a:extLst>
                    <a:ext uri="{9D8B030D-6E8A-4147-A177-3AD203B41FA5}">
                      <a16:colId xmlns:a16="http://schemas.microsoft.com/office/drawing/2014/main" val="2123703571"/>
                    </a:ext>
                  </a:extLst>
                </a:gridCol>
                <a:gridCol w="793102">
                  <a:extLst>
                    <a:ext uri="{9D8B030D-6E8A-4147-A177-3AD203B41FA5}">
                      <a16:colId xmlns:a16="http://schemas.microsoft.com/office/drawing/2014/main" val="1871507175"/>
                    </a:ext>
                  </a:extLst>
                </a:gridCol>
                <a:gridCol w="1037115">
                  <a:extLst>
                    <a:ext uri="{9D8B030D-6E8A-4147-A177-3AD203B41FA5}">
                      <a16:colId xmlns:a16="http://schemas.microsoft.com/office/drawing/2014/main" val="52434388"/>
                    </a:ext>
                  </a:extLst>
                </a:gridCol>
                <a:gridCol w="1086096">
                  <a:extLst>
                    <a:ext uri="{9D8B030D-6E8A-4147-A177-3AD203B41FA5}">
                      <a16:colId xmlns:a16="http://schemas.microsoft.com/office/drawing/2014/main" val="4052686661"/>
                    </a:ext>
                  </a:extLst>
                </a:gridCol>
                <a:gridCol w="899145">
                  <a:extLst>
                    <a:ext uri="{9D8B030D-6E8A-4147-A177-3AD203B41FA5}">
                      <a16:colId xmlns:a16="http://schemas.microsoft.com/office/drawing/2014/main" val="485290849"/>
                    </a:ext>
                  </a:extLst>
                </a:gridCol>
                <a:gridCol w="1092444">
                  <a:extLst>
                    <a:ext uri="{9D8B030D-6E8A-4147-A177-3AD203B41FA5}">
                      <a16:colId xmlns:a16="http://schemas.microsoft.com/office/drawing/2014/main" val="3992382617"/>
                    </a:ext>
                  </a:extLst>
                </a:gridCol>
                <a:gridCol w="783772">
                  <a:extLst>
                    <a:ext uri="{9D8B030D-6E8A-4147-A177-3AD203B41FA5}">
                      <a16:colId xmlns:a16="http://schemas.microsoft.com/office/drawing/2014/main" val="1949808533"/>
                    </a:ext>
                  </a:extLst>
                </a:gridCol>
                <a:gridCol w="942392">
                  <a:extLst>
                    <a:ext uri="{9D8B030D-6E8A-4147-A177-3AD203B41FA5}">
                      <a16:colId xmlns:a16="http://schemas.microsoft.com/office/drawing/2014/main" val="1222502841"/>
                    </a:ext>
                  </a:extLst>
                </a:gridCol>
                <a:gridCol w="997739">
                  <a:extLst>
                    <a:ext uri="{9D8B030D-6E8A-4147-A177-3AD203B41FA5}">
                      <a16:colId xmlns:a16="http://schemas.microsoft.com/office/drawing/2014/main" val="4215480849"/>
                    </a:ext>
                  </a:extLst>
                </a:gridCol>
              </a:tblGrid>
              <a:tr h="354873">
                <a:tc>
                  <a:txBody>
                    <a:bodyPr/>
                    <a:lstStyle/>
                    <a:p>
                      <a:r>
                        <a:rPr lang="en-US" sz="1400" dirty="0">
                          <a:solidFill>
                            <a:srgbClr val="FF0000"/>
                          </a:solidFill>
                          <a:latin typeface="Comic Sans MS" panose="030F0702030302020204" pitchFamily="66" charset="0"/>
                        </a:rPr>
                        <a:t>signals</a:t>
                      </a:r>
                    </a:p>
                  </a:txBody>
                  <a:tcPr/>
                </a:tc>
                <a:tc>
                  <a:txBody>
                    <a:bodyPr/>
                    <a:lstStyle/>
                    <a:p>
                      <a:r>
                        <a:rPr lang="en-US" sz="1400" b="1" dirty="0" err="1">
                          <a:latin typeface="Comic Sans MS" panose="030F0702030302020204" pitchFamily="66" charset="0"/>
                        </a:rPr>
                        <a:t>jalr</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RegDst</a:t>
                      </a:r>
                      <a:endParaRPr lang="en-US" sz="1400" b="1" dirty="0">
                        <a:latin typeface="Comic Sans MS" panose="030F0702030302020204" pitchFamily="66" charset="0"/>
                      </a:endParaRPr>
                    </a:p>
                  </a:txBody>
                  <a:tcPr/>
                </a:tc>
                <a:tc>
                  <a:txBody>
                    <a:bodyPr/>
                    <a:lstStyle/>
                    <a:p>
                      <a:r>
                        <a:rPr lang="en-US" sz="1400" b="1" dirty="0">
                          <a:latin typeface="Comic Sans MS" panose="030F0702030302020204" pitchFamily="66" charset="0"/>
                        </a:rPr>
                        <a:t>Jump</a:t>
                      </a:r>
                    </a:p>
                  </a:txBody>
                  <a:tcPr/>
                </a:tc>
                <a:tc>
                  <a:txBody>
                    <a:bodyPr/>
                    <a:lstStyle/>
                    <a:p>
                      <a:r>
                        <a:rPr lang="en-US" sz="1400" b="1" dirty="0">
                          <a:latin typeface="Comic Sans MS" panose="030F0702030302020204" pitchFamily="66" charset="0"/>
                        </a:rPr>
                        <a:t>Branch</a:t>
                      </a:r>
                    </a:p>
                  </a:txBody>
                  <a:tcPr/>
                </a:tc>
                <a:tc>
                  <a:txBody>
                    <a:bodyPr/>
                    <a:lstStyle/>
                    <a:p>
                      <a:r>
                        <a:rPr lang="en-US" sz="1400" b="1" dirty="0" err="1">
                          <a:latin typeface="Comic Sans MS" panose="030F0702030302020204" pitchFamily="66" charset="0"/>
                        </a:rPr>
                        <a:t>MemRead</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MemtoReg</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AluCntol</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MemWrite</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AluSrc</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Regwrite</a:t>
                      </a:r>
                      <a:endParaRPr lang="en-US" sz="1400" b="1" dirty="0">
                        <a:latin typeface="Comic Sans MS" panose="030F0702030302020204" pitchFamily="66" charset="0"/>
                      </a:endParaRPr>
                    </a:p>
                  </a:txBody>
                  <a:tcPr/>
                </a:tc>
                <a:tc>
                  <a:txBody>
                    <a:bodyPr/>
                    <a:lstStyle/>
                    <a:p>
                      <a:r>
                        <a:rPr lang="en-US" sz="1400" b="1" dirty="0">
                          <a:latin typeface="Comic Sans MS" panose="030F0702030302020204" pitchFamily="66" charset="0"/>
                        </a:rPr>
                        <a:t>extension</a:t>
                      </a:r>
                    </a:p>
                  </a:txBody>
                  <a:tcPr/>
                </a:tc>
                <a:extLst>
                  <a:ext uri="{0D108BD9-81ED-4DB2-BD59-A6C34878D82A}">
                    <a16:rowId xmlns:a16="http://schemas.microsoft.com/office/drawing/2014/main" val="1262651730"/>
                  </a:ext>
                </a:extLst>
              </a:tr>
              <a:tr h="583902">
                <a:tc>
                  <a:txBody>
                    <a:bodyPr/>
                    <a:lstStyle/>
                    <a:p>
                      <a:r>
                        <a:rPr lang="en-US" sz="1400" dirty="0" err="1">
                          <a:latin typeface="Comic Sans MS" panose="030F0702030302020204" pitchFamily="66" charset="0"/>
                        </a:rPr>
                        <a:t>Addi</a:t>
                      </a:r>
                      <a:endParaRPr lang="en-US" sz="1400" dirty="0">
                        <a:latin typeface="Comic Sans MS" panose="030F0702030302020204" pitchFamily="66" charset="0"/>
                      </a:endParaRP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1</a:t>
                      </a:r>
                    </a:p>
                  </a:txBody>
                  <a:tcPr/>
                </a:tc>
                <a:extLst>
                  <a:ext uri="{0D108BD9-81ED-4DB2-BD59-A6C34878D82A}">
                    <a16:rowId xmlns:a16="http://schemas.microsoft.com/office/drawing/2014/main" val="1324078460"/>
                  </a:ext>
                </a:extLst>
              </a:tr>
              <a:tr h="583902">
                <a:tc>
                  <a:txBody>
                    <a:bodyPr/>
                    <a:lstStyle/>
                    <a:p>
                      <a:r>
                        <a:rPr lang="en-US" sz="1400" dirty="0">
                          <a:latin typeface="Comic Sans MS" panose="030F0702030302020204" pitchFamily="66" charset="0"/>
                        </a:rPr>
                        <a:t>Ori</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3</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0</a:t>
                      </a:r>
                    </a:p>
                  </a:txBody>
                  <a:tcPr/>
                </a:tc>
                <a:extLst>
                  <a:ext uri="{0D108BD9-81ED-4DB2-BD59-A6C34878D82A}">
                    <a16:rowId xmlns:a16="http://schemas.microsoft.com/office/drawing/2014/main" val="1656115340"/>
                  </a:ext>
                </a:extLst>
              </a:tr>
              <a:tr h="583902">
                <a:tc>
                  <a:txBody>
                    <a:bodyPr/>
                    <a:lstStyle/>
                    <a:p>
                      <a:r>
                        <a:rPr lang="en-US" sz="1400" dirty="0" err="1">
                          <a:latin typeface="Comic Sans MS" panose="030F0702030302020204" pitchFamily="66" charset="0"/>
                        </a:rPr>
                        <a:t>Slti</a:t>
                      </a:r>
                      <a:endParaRPr lang="en-US" sz="1400" dirty="0">
                        <a:latin typeface="Comic Sans MS" panose="030F0702030302020204" pitchFamily="66" charset="0"/>
                      </a:endParaRP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2</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1</a:t>
                      </a:r>
                    </a:p>
                  </a:txBody>
                  <a:tcPr/>
                </a:tc>
                <a:extLst>
                  <a:ext uri="{0D108BD9-81ED-4DB2-BD59-A6C34878D82A}">
                    <a16:rowId xmlns:a16="http://schemas.microsoft.com/office/drawing/2014/main" val="2411441110"/>
                  </a:ext>
                </a:extLst>
              </a:tr>
              <a:tr h="583902">
                <a:tc>
                  <a:txBody>
                    <a:bodyPr/>
                    <a:lstStyle/>
                    <a:p>
                      <a:r>
                        <a:rPr lang="en-US" sz="1400" dirty="0">
                          <a:latin typeface="Comic Sans MS" panose="030F0702030302020204" pitchFamily="66" charset="0"/>
                        </a:rPr>
                        <a:t>Lui</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5</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X</a:t>
                      </a:r>
                    </a:p>
                  </a:txBody>
                  <a:tcPr/>
                </a:tc>
                <a:extLst>
                  <a:ext uri="{0D108BD9-81ED-4DB2-BD59-A6C34878D82A}">
                    <a16:rowId xmlns:a16="http://schemas.microsoft.com/office/drawing/2014/main" val="1822858680"/>
                  </a:ext>
                </a:extLst>
              </a:tr>
              <a:tr h="583902">
                <a:tc>
                  <a:txBody>
                    <a:bodyPr/>
                    <a:lstStyle/>
                    <a:p>
                      <a:r>
                        <a:rPr lang="en-US" sz="1400" dirty="0">
                          <a:latin typeface="Comic Sans MS" panose="030F0702030302020204" pitchFamily="66" charset="0"/>
                        </a:rPr>
                        <a:t> </a:t>
                      </a:r>
                      <a:r>
                        <a:rPr lang="en-US" sz="1400" dirty="0" err="1">
                          <a:latin typeface="Comic Sans MS" panose="030F0702030302020204" pitchFamily="66" charset="0"/>
                        </a:rPr>
                        <a:t>Lw</a:t>
                      </a:r>
                      <a:endParaRPr lang="en-US" sz="1400" dirty="0">
                        <a:latin typeface="Comic Sans MS" panose="030F0702030302020204" pitchFamily="66" charset="0"/>
                      </a:endParaRP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1</a:t>
                      </a:r>
                    </a:p>
                  </a:txBody>
                  <a:tcPr/>
                </a:tc>
                <a:extLst>
                  <a:ext uri="{0D108BD9-81ED-4DB2-BD59-A6C34878D82A}">
                    <a16:rowId xmlns:a16="http://schemas.microsoft.com/office/drawing/2014/main" val="843690689"/>
                  </a:ext>
                </a:extLst>
              </a:tr>
              <a:tr h="583902">
                <a:tc>
                  <a:txBody>
                    <a:bodyPr/>
                    <a:lstStyle/>
                    <a:p>
                      <a:r>
                        <a:rPr lang="en-US" sz="1400" dirty="0" err="1">
                          <a:latin typeface="Comic Sans MS" panose="030F0702030302020204" pitchFamily="66" charset="0"/>
                        </a:rPr>
                        <a:t>Sw</a:t>
                      </a:r>
                      <a:endParaRPr lang="en-US" sz="1400" dirty="0">
                        <a:latin typeface="Comic Sans MS" panose="030F0702030302020204" pitchFamily="66" charset="0"/>
                      </a:endParaRP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X</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extLst>
                  <a:ext uri="{0D108BD9-81ED-4DB2-BD59-A6C34878D82A}">
                    <a16:rowId xmlns:a16="http://schemas.microsoft.com/office/drawing/2014/main" val="431788132"/>
                  </a:ext>
                </a:extLst>
              </a:tr>
              <a:tr h="583902">
                <a:tc>
                  <a:txBody>
                    <a:bodyPr/>
                    <a:lstStyle/>
                    <a:p>
                      <a:r>
                        <a:rPr lang="en-US" sz="1400" dirty="0" err="1">
                          <a:latin typeface="Comic Sans MS" panose="030F0702030302020204" pitchFamily="66" charset="0"/>
                        </a:rPr>
                        <a:t>Beq</a:t>
                      </a:r>
                      <a:endParaRPr lang="en-US" sz="1400" dirty="0">
                        <a:latin typeface="Comic Sans MS" panose="030F0702030302020204" pitchFamily="66" charset="0"/>
                      </a:endParaRP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X</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extLst>
                  <a:ext uri="{0D108BD9-81ED-4DB2-BD59-A6C34878D82A}">
                    <a16:rowId xmlns:a16="http://schemas.microsoft.com/office/drawing/2014/main" val="2633102634"/>
                  </a:ext>
                </a:extLst>
              </a:tr>
              <a:tr h="583902">
                <a:tc>
                  <a:txBody>
                    <a:bodyPr/>
                    <a:lstStyle/>
                    <a:p>
                      <a:r>
                        <a:rPr lang="en-US" sz="1400" dirty="0" err="1">
                          <a:latin typeface="Comic Sans MS" panose="030F0702030302020204" pitchFamily="66" charset="0"/>
                        </a:rPr>
                        <a:t>Jalr</a:t>
                      </a:r>
                      <a:endParaRPr lang="en-US" sz="1400" dirty="0">
                        <a:latin typeface="Comic Sans MS" panose="030F0702030302020204" pitchFamily="66" charset="0"/>
                      </a:endParaRP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X</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X</a:t>
                      </a:r>
                    </a:p>
                  </a:txBody>
                  <a:tcPr/>
                </a:tc>
                <a:extLst>
                  <a:ext uri="{0D108BD9-81ED-4DB2-BD59-A6C34878D82A}">
                    <a16:rowId xmlns:a16="http://schemas.microsoft.com/office/drawing/2014/main" val="1731012647"/>
                  </a:ext>
                </a:extLst>
              </a:tr>
            </a:tbl>
          </a:graphicData>
        </a:graphic>
      </p:graphicFrame>
    </p:spTree>
    <p:extLst>
      <p:ext uri="{BB962C8B-B14F-4D97-AF65-F5344CB8AC3E}">
        <p14:creationId xmlns:p14="http://schemas.microsoft.com/office/powerpoint/2010/main" val="2361513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3742F5-9EBD-4404-88F3-5525D10B803F}"/>
              </a:ext>
            </a:extLst>
          </p:cNvPr>
          <p:cNvSpPr/>
          <p:nvPr/>
        </p:nvSpPr>
        <p:spPr>
          <a:xfrm>
            <a:off x="1131365" y="385666"/>
            <a:ext cx="8924238" cy="923330"/>
          </a:xfrm>
          <a:prstGeom prst="rect">
            <a:avLst/>
          </a:prstGeom>
          <a:noFill/>
        </p:spPr>
        <p:txBody>
          <a:bodyPr wrap="none" lIns="91440" tIns="45720" rIns="91440" bIns="45720">
            <a:spAutoFit/>
          </a:bodyPr>
          <a:lstStyle/>
          <a:p>
            <a:pPr algn="ctr" rtl="1"/>
            <a:r>
              <a:rPr lang="fa-IR"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mic Sans MS" panose="030F0702030302020204" pitchFamily="66" charset="0"/>
                <a:cs typeface="Traditional Arabic" panose="02020603050405020304" pitchFamily="18" charset="-78"/>
              </a:rPr>
              <a:t>سیگنال‌های ارسالی برای دستورات </a:t>
            </a:r>
            <a:r>
              <a:rPr lang="en-US" sz="54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mic Sans MS" panose="030F0702030302020204" pitchFamily="66" charset="0"/>
                <a:cs typeface="Traditional Arabic" panose="02020603050405020304" pitchFamily="18" charset="-78"/>
              </a:rPr>
              <a:t>R_Type</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mic Sans MS" panose="030F0702030302020204" pitchFamily="66" charset="0"/>
              <a:cs typeface="Traditional Arabic" panose="02020603050405020304" pitchFamily="18" charset="-78"/>
            </a:endParaRPr>
          </a:p>
        </p:txBody>
      </p:sp>
      <p:graphicFrame>
        <p:nvGraphicFramePr>
          <p:cNvPr id="5" name="Table 4">
            <a:extLst>
              <a:ext uri="{FF2B5EF4-FFF2-40B4-BE49-F238E27FC236}">
                <a16:creationId xmlns:a16="http://schemas.microsoft.com/office/drawing/2014/main" id="{7593F901-81E0-4847-9B70-238623A4F7FF}"/>
              </a:ext>
            </a:extLst>
          </p:cNvPr>
          <p:cNvGraphicFramePr>
            <a:graphicFrameLocks noGrp="1"/>
          </p:cNvGraphicFramePr>
          <p:nvPr>
            <p:extLst>
              <p:ext uri="{D42A27DB-BD31-4B8C-83A1-F6EECF244321}">
                <p14:modId xmlns:p14="http://schemas.microsoft.com/office/powerpoint/2010/main" val="132694275"/>
              </p:ext>
            </p:extLst>
          </p:nvPr>
        </p:nvGraphicFramePr>
        <p:xfrm>
          <a:off x="638977" y="1831511"/>
          <a:ext cx="10421658" cy="1522677"/>
        </p:xfrm>
        <a:graphic>
          <a:graphicData uri="http://schemas.openxmlformats.org/drawingml/2006/table">
            <a:tbl>
              <a:tblPr firstRow="1" bandRow="1">
                <a:tableStyleId>{21E4AEA4-8DFA-4A89-87EB-49C32662AFE0}</a:tableStyleId>
              </a:tblPr>
              <a:tblGrid>
                <a:gridCol w="757227">
                  <a:extLst>
                    <a:ext uri="{9D8B030D-6E8A-4147-A177-3AD203B41FA5}">
                      <a16:colId xmlns:a16="http://schemas.microsoft.com/office/drawing/2014/main" val="832098683"/>
                    </a:ext>
                  </a:extLst>
                </a:gridCol>
                <a:gridCol w="511737">
                  <a:extLst>
                    <a:ext uri="{9D8B030D-6E8A-4147-A177-3AD203B41FA5}">
                      <a16:colId xmlns:a16="http://schemas.microsoft.com/office/drawing/2014/main" val="2720869977"/>
                    </a:ext>
                  </a:extLst>
                </a:gridCol>
                <a:gridCol w="853468">
                  <a:extLst>
                    <a:ext uri="{9D8B030D-6E8A-4147-A177-3AD203B41FA5}">
                      <a16:colId xmlns:a16="http://schemas.microsoft.com/office/drawing/2014/main" val="1058047578"/>
                    </a:ext>
                  </a:extLst>
                </a:gridCol>
                <a:gridCol w="667421">
                  <a:extLst>
                    <a:ext uri="{9D8B030D-6E8A-4147-A177-3AD203B41FA5}">
                      <a16:colId xmlns:a16="http://schemas.microsoft.com/office/drawing/2014/main" val="2123703571"/>
                    </a:ext>
                  </a:extLst>
                </a:gridCol>
                <a:gridCol w="793102">
                  <a:extLst>
                    <a:ext uri="{9D8B030D-6E8A-4147-A177-3AD203B41FA5}">
                      <a16:colId xmlns:a16="http://schemas.microsoft.com/office/drawing/2014/main" val="1871507175"/>
                    </a:ext>
                  </a:extLst>
                </a:gridCol>
                <a:gridCol w="1037115">
                  <a:extLst>
                    <a:ext uri="{9D8B030D-6E8A-4147-A177-3AD203B41FA5}">
                      <a16:colId xmlns:a16="http://schemas.microsoft.com/office/drawing/2014/main" val="52434388"/>
                    </a:ext>
                  </a:extLst>
                </a:gridCol>
                <a:gridCol w="1086096">
                  <a:extLst>
                    <a:ext uri="{9D8B030D-6E8A-4147-A177-3AD203B41FA5}">
                      <a16:colId xmlns:a16="http://schemas.microsoft.com/office/drawing/2014/main" val="4052686661"/>
                    </a:ext>
                  </a:extLst>
                </a:gridCol>
                <a:gridCol w="899145">
                  <a:extLst>
                    <a:ext uri="{9D8B030D-6E8A-4147-A177-3AD203B41FA5}">
                      <a16:colId xmlns:a16="http://schemas.microsoft.com/office/drawing/2014/main" val="485290849"/>
                    </a:ext>
                  </a:extLst>
                </a:gridCol>
                <a:gridCol w="1092444">
                  <a:extLst>
                    <a:ext uri="{9D8B030D-6E8A-4147-A177-3AD203B41FA5}">
                      <a16:colId xmlns:a16="http://schemas.microsoft.com/office/drawing/2014/main" val="3992382617"/>
                    </a:ext>
                  </a:extLst>
                </a:gridCol>
                <a:gridCol w="783772">
                  <a:extLst>
                    <a:ext uri="{9D8B030D-6E8A-4147-A177-3AD203B41FA5}">
                      <a16:colId xmlns:a16="http://schemas.microsoft.com/office/drawing/2014/main" val="1949808533"/>
                    </a:ext>
                  </a:extLst>
                </a:gridCol>
                <a:gridCol w="942392">
                  <a:extLst>
                    <a:ext uri="{9D8B030D-6E8A-4147-A177-3AD203B41FA5}">
                      <a16:colId xmlns:a16="http://schemas.microsoft.com/office/drawing/2014/main" val="1222502841"/>
                    </a:ext>
                  </a:extLst>
                </a:gridCol>
                <a:gridCol w="997739">
                  <a:extLst>
                    <a:ext uri="{9D8B030D-6E8A-4147-A177-3AD203B41FA5}">
                      <a16:colId xmlns:a16="http://schemas.microsoft.com/office/drawing/2014/main" val="4215480849"/>
                    </a:ext>
                  </a:extLst>
                </a:gridCol>
              </a:tblGrid>
              <a:tr h="354873">
                <a:tc>
                  <a:txBody>
                    <a:bodyPr/>
                    <a:lstStyle/>
                    <a:p>
                      <a:r>
                        <a:rPr lang="en-US" sz="1400" dirty="0">
                          <a:solidFill>
                            <a:srgbClr val="FF0000"/>
                          </a:solidFill>
                          <a:latin typeface="Comic Sans MS" panose="030F0702030302020204" pitchFamily="66" charset="0"/>
                        </a:rPr>
                        <a:t>signals</a:t>
                      </a:r>
                    </a:p>
                  </a:txBody>
                  <a:tcPr/>
                </a:tc>
                <a:tc>
                  <a:txBody>
                    <a:bodyPr/>
                    <a:lstStyle/>
                    <a:p>
                      <a:r>
                        <a:rPr lang="en-US" sz="1400" b="1" dirty="0" err="1">
                          <a:latin typeface="Comic Sans MS" panose="030F0702030302020204" pitchFamily="66" charset="0"/>
                        </a:rPr>
                        <a:t>jalr</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RegDst</a:t>
                      </a:r>
                      <a:endParaRPr lang="en-US" sz="1400" b="1" dirty="0">
                        <a:latin typeface="Comic Sans MS" panose="030F0702030302020204" pitchFamily="66" charset="0"/>
                      </a:endParaRPr>
                    </a:p>
                  </a:txBody>
                  <a:tcPr/>
                </a:tc>
                <a:tc>
                  <a:txBody>
                    <a:bodyPr/>
                    <a:lstStyle/>
                    <a:p>
                      <a:r>
                        <a:rPr lang="en-US" sz="1400" b="1" dirty="0">
                          <a:latin typeface="Comic Sans MS" panose="030F0702030302020204" pitchFamily="66" charset="0"/>
                        </a:rPr>
                        <a:t>Jump</a:t>
                      </a:r>
                    </a:p>
                  </a:txBody>
                  <a:tcPr/>
                </a:tc>
                <a:tc>
                  <a:txBody>
                    <a:bodyPr/>
                    <a:lstStyle/>
                    <a:p>
                      <a:r>
                        <a:rPr lang="en-US" sz="1400" b="1" dirty="0">
                          <a:latin typeface="Comic Sans MS" panose="030F0702030302020204" pitchFamily="66" charset="0"/>
                        </a:rPr>
                        <a:t>Branch</a:t>
                      </a:r>
                    </a:p>
                  </a:txBody>
                  <a:tcPr/>
                </a:tc>
                <a:tc>
                  <a:txBody>
                    <a:bodyPr/>
                    <a:lstStyle/>
                    <a:p>
                      <a:r>
                        <a:rPr lang="en-US" sz="1400" b="1" dirty="0" err="1">
                          <a:latin typeface="Comic Sans MS" panose="030F0702030302020204" pitchFamily="66" charset="0"/>
                        </a:rPr>
                        <a:t>MemRead</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MemtoReg</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AluCntol</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MemWrite</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AluSrc</a:t>
                      </a:r>
                      <a:endParaRPr lang="en-US" sz="1400" b="1" dirty="0">
                        <a:latin typeface="Comic Sans MS" panose="030F0702030302020204" pitchFamily="66" charset="0"/>
                      </a:endParaRPr>
                    </a:p>
                  </a:txBody>
                  <a:tcPr/>
                </a:tc>
                <a:tc>
                  <a:txBody>
                    <a:bodyPr/>
                    <a:lstStyle/>
                    <a:p>
                      <a:r>
                        <a:rPr lang="en-US" sz="1400" b="1" dirty="0" err="1">
                          <a:latin typeface="Comic Sans MS" panose="030F0702030302020204" pitchFamily="66" charset="0"/>
                        </a:rPr>
                        <a:t>Regwrite</a:t>
                      </a:r>
                      <a:endParaRPr lang="en-US" sz="1400" b="1" dirty="0">
                        <a:latin typeface="Comic Sans MS" panose="030F0702030302020204" pitchFamily="66" charset="0"/>
                      </a:endParaRPr>
                    </a:p>
                  </a:txBody>
                  <a:tcPr/>
                </a:tc>
                <a:tc>
                  <a:txBody>
                    <a:bodyPr/>
                    <a:lstStyle/>
                    <a:p>
                      <a:r>
                        <a:rPr lang="en-US" sz="1400" b="1" dirty="0">
                          <a:latin typeface="Comic Sans MS" panose="030F0702030302020204" pitchFamily="66" charset="0"/>
                        </a:rPr>
                        <a:t>extension</a:t>
                      </a:r>
                    </a:p>
                  </a:txBody>
                  <a:tcPr/>
                </a:tc>
                <a:extLst>
                  <a:ext uri="{0D108BD9-81ED-4DB2-BD59-A6C34878D82A}">
                    <a16:rowId xmlns:a16="http://schemas.microsoft.com/office/drawing/2014/main" val="1262651730"/>
                  </a:ext>
                </a:extLst>
              </a:tr>
              <a:tr h="583902">
                <a:tc>
                  <a:txBody>
                    <a:bodyPr/>
                    <a:lstStyle/>
                    <a:p>
                      <a:r>
                        <a:rPr lang="en-US" sz="1400" dirty="0">
                          <a:latin typeface="Comic Sans MS" panose="030F0702030302020204" pitchFamily="66" charset="0"/>
                        </a:rPr>
                        <a:t>j</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X</a:t>
                      </a:r>
                    </a:p>
                  </a:txBody>
                  <a:tcPr/>
                </a:tc>
                <a:tc>
                  <a:txBody>
                    <a:bodyPr/>
                    <a:lstStyle/>
                    <a:p>
                      <a:r>
                        <a:rPr lang="en-US" sz="1400" dirty="0">
                          <a:latin typeface="Comic Sans MS" panose="030F0702030302020204" pitchFamily="66" charset="0"/>
                        </a:rPr>
                        <a:t>1</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X</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X</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X</a:t>
                      </a:r>
                    </a:p>
                  </a:txBody>
                  <a:tcPr/>
                </a:tc>
                <a:extLst>
                  <a:ext uri="{0D108BD9-81ED-4DB2-BD59-A6C34878D82A}">
                    <a16:rowId xmlns:a16="http://schemas.microsoft.com/office/drawing/2014/main" val="1324078460"/>
                  </a:ext>
                </a:extLst>
              </a:tr>
              <a:tr h="583902">
                <a:tc>
                  <a:txBody>
                    <a:bodyPr/>
                    <a:lstStyle/>
                    <a:p>
                      <a:r>
                        <a:rPr lang="en-US" sz="1400" dirty="0">
                          <a:latin typeface="Comic Sans MS" panose="030F0702030302020204" pitchFamily="66" charset="0"/>
                        </a:rPr>
                        <a:t>halt</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X</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X</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X</a:t>
                      </a:r>
                    </a:p>
                  </a:txBody>
                  <a:tcPr/>
                </a:tc>
                <a:tc>
                  <a:txBody>
                    <a:bodyPr/>
                    <a:lstStyle/>
                    <a:p>
                      <a:r>
                        <a:rPr lang="en-US" sz="1400" dirty="0">
                          <a:latin typeface="Comic Sans MS" panose="030F0702030302020204" pitchFamily="66" charset="0"/>
                        </a:rPr>
                        <a:t>0</a:t>
                      </a:r>
                    </a:p>
                  </a:txBody>
                  <a:tcPr/>
                </a:tc>
                <a:tc>
                  <a:txBody>
                    <a:bodyPr/>
                    <a:lstStyle/>
                    <a:p>
                      <a:r>
                        <a:rPr lang="en-US" sz="1400" dirty="0">
                          <a:latin typeface="Comic Sans MS" panose="030F0702030302020204" pitchFamily="66" charset="0"/>
                        </a:rPr>
                        <a:t>X</a:t>
                      </a:r>
                    </a:p>
                  </a:txBody>
                  <a:tcPr/>
                </a:tc>
                <a:extLst>
                  <a:ext uri="{0D108BD9-81ED-4DB2-BD59-A6C34878D82A}">
                    <a16:rowId xmlns:a16="http://schemas.microsoft.com/office/drawing/2014/main" val="1656115340"/>
                  </a:ext>
                </a:extLst>
              </a:tr>
            </a:tbl>
          </a:graphicData>
        </a:graphic>
      </p:graphicFrame>
    </p:spTree>
    <p:extLst>
      <p:ext uri="{BB962C8B-B14F-4D97-AF65-F5344CB8AC3E}">
        <p14:creationId xmlns:p14="http://schemas.microsoft.com/office/powerpoint/2010/main" val="539647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B2B0CA-1195-4D08-A9A3-2849215EF21B}"/>
              </a:ext>
            </a:extLst>
          </p:cNvPr>
          <p:cNvSpPr>
            <a:spLocks noGrp="1"/>
          </p:cNvSpPr>
          <p:nvPr>
            <p:ph idx="1"/>
          </p:nvPr>
        </p:nvSpPr>
        <p:spPr>
          <a:xfrm>
            <a:off x="737118" y="1306286"/>
            <a:ext cx="10431625" cy="5141167"/>
          </a:xfrm>
        </p:spPr>
        <p:txBody>
          <a:bodyPr>
            <a:normAutofit/>
          </a:bodyPr>
          <a:lstStyle/>
          <a:p>
            <a:pPr algn="r" rtl="1"/>
            <a:r>
              <a:rPr lang="fa-IR" sz="2400" dirty="0">
                <a:latin typeface="Traditional Arabic" panose="02020603050405020304" pitchFamily="18" charset="-78"/>
                <a:cs typeface="Traditional Arabic" panose="02020603050405020304" pitchFamily="18" charset="-78"/>
              </a:rPr>
              <a:t>در بخش </a:t>
            </a:r>
            <a:r>
              <a:rPr lang="en-US" sz="2400" dirty="0">
                <a:latin typeface="Traditional Arabic" panose="02020603050405020304" pitchFamily="18" charset="-78"/>
                <a:cs typeface="Traditional Arabic" panose="02020603050405020304" pitchFamily="18" charset="-78"/>
              </a:rPr>
              <a:t>instruction memory</a:t>
            </a:r>
            <a:r>
              <a:rPr lang="fa-IR" sz="2400" dirty="0">
                <a:latin typeface="Traditional Arabic" panose="02020603050405020304" pitchFamily="18" charset="-78"/>
                <a:cs typeface="Traditional Arabic" panose="02020603050405020304" pitchFamily="18" charset="-78"/>
              </a:rPr>
              <a:t>، رجیسترهای </a:t>
            </a:r>
            <a:r>
              <a:rPr lang="en-US" sz="2400" dirty="0">
                <a:latin typeface="Traditional Arabic" panose="02020603050405020304" pitchFamily="18" charset="-78"/>
                <a:cs typeface="Traditional Arabic" panose="02020603050405020304" pitchFamily="18" charset="-78"/>
              </a:rPr>
              <a:t>read</a:t>
            </a:r>
            <a:r>
              <a:rPr lang="fa-IR" sz="2400" dirty="0">
                <a:latin typeface="Traditional Arabic" panose="02020603050405020304" pitchFamily="18" charset="-78"/>
                <a:cs typeface="Traditional Arabic" panose="02020603050405020304" pitchFamily="18" charset="-78"/>
              </a:rPr>
              <a:t> خوانده شده و از بین دو رجیستر </a:t>
            </a:r>
            <a:r>
              <a:rPr lang="en-US" sz="2400" dirty="0" err="1">
                <a:latin typeface="Traditional Arabic" panose="02020603050405020304" pitchFamily="18" charset="-78"/>
                <a:cs typeface="Traditional Arabic" panose="02020603050405020304" pitchFamily="18" charset="-78"/>
              </a:rPr>
              <a:t>rd</a:t>
            </a:r>
            <a:r>
              <a:rPr lang="en-US" sz="2400" dirty="0">
                <a:latin typeface="Traditional Arabic" panose="02020603050405020304" pitchFamily="18" charset="-78"/>
                <a:cs typeface="Traditional Arabic" panose="02020603050405020304" pitchFamily="18" charset="-78"/>
              </a:rPr>
              <a:t>, rt</a:t>
            </a:r>
            <a:r>
              <a:rPr lang="fa-IR" sz="2400" dirty="0">
                <a:latin typeface="Traditional Arabic" panose="02020603050405020304" pitchFamily="18" charset="-78"/>
                <a:cs typeface="Traditional Arabic" panose="02020603050405020304" pitchFamily="18" charset="-78"/>
              </a:rPr>
              <a:t> رجیستر مقصد انتخاب می‌شود. این انتخاب و همچنین نوشتن در رجیستر انتخاب شده، توسط سیگنالی از کنترل مشخص می‌شود. </a:t>
            </a:r>
          </a:p>
          <a:p>
            <a:pPr algn="r" rtl="1"/>
            <a:endParaRPr lang="fa-IR" sz="2400" dirty="0">
              <a:latin typeface="Traditional Arabic" panose="02020603050405020304" pitchFamily="18" charset="-78"/>
              <a:cs typeface="Traditional Arabic" panose="02020603050405020304" pitchFamily="18" charset="-78"/>
            </a:endParaRPr>
          </a:p>
          <a:p>
            <a:pPr algn="r" rtl="1"/>
            <a:r>
              <a:rPr lang="fa-IR" sz="2400" dirty="0">
                <a:latin typeface="Traditional Arabic" panose="02020603050405020304" pitchFamily="18" charset="-78"/>
                <a:cs typeface="Traditional Arabic" panose="02020603050405020304" pitchFamily="18" charset="-78"/>
              </a:rPr>
              <a:t>پس از آن در </a:t>
            </a:r>
            <a:r>
              <a:rPr lang="en-US" sz="2400" dirty="0">
                <a:latin typeface="Traditional Arabic" panose="02020603050405020304" pitchFamily="18" charset="-78"/>
                <a:cs typeface="Traditional Arabic" panose="02020603050405020304" pitchFamily="18" charset="-78"/>
              </a:rPr>
              <a:t>ALU</a:t>
            </a:r>
            <a:r>
              <a:rPr lang="fa-IR" sz="2400" dirty="0">
                <a:latin typeface="Traditional Arabic" panose="02020603050405020304" pitchFamily="18" charset="-78"/>
                <a:cs typeface="Traditional Arabic" panose="02020603050405020304" pitchFamily="18" charset="-78"/>
              </a:rPr>
              <a:t>، عملیات موردنظر (که باز توسط قسمت کنترل مشخص می‌شود) انجام شده و به مقاصد مورد نظر می‌رود. </a:t>
            </a:r>
          </a:p>
          <a:p>
            <a:pPr algn="r" rtl="1"/>
            <a:r>
              <a:rPr lang="fa-IR" sz="2400" dirty="0">
                <a:latin typeface="Traditional Arabic" panose="02020603050405020304" pitchFamily="18" charset="-78"/>
                <a:cs typeface="Traditional Arabic" panose="02020603050405020304" pitchFamily="18" charset="-78"/>
              </a:rPr>
              <a:t>در همین حین، آدرس دستورالعمل بعدی انتخاب می‌شود. این آدرس از بین 4 انتخاب مختلف گذشته و مقدارنهایی آن مشخص می‌شود. </a:t>
            </a:r>
          </a:p>
          <a:p>
            <a:pPr algn="r" rtl="1"/>
            <a:endParaRPr lang="fa-IR" sz="2400" dirty="0">
              <a:latin typeface="Traditional Arabic" panose="02020603050405020304" pitchFamily="18" charset="-78"/>
              <a:cs typeface="Traditional Arabic" panose="02020603050405020304" pitchFamily="18" charset="-78"/>
            </a:endParaRPr>
          </a:p>
          <a:p>
            <a:pPr algn="r" rtl="1"/>
            <a:r>
              <a:rPr lang="fa-IR" sz="2400" dirty="0">
                <a:latin typeface="Traditional Arabic" panose="02020603050405020304" pitchFamily="18" charset="-78"/>
                <a:cs typeface="Traditional Arabic" panose="02020603050405020304" pitchFamily="18" charset="-78"/>
              </a:rPr>
              <a:t>در نهایت در صورتی که لازم باشد، مقداری را از واحد مموری گرفته و از بین مقدار گرفته شده از مموری و حاصل </a:t>
            </a:r>
            <a:r>
              <a:rPr lang="en-US" sz="2400" dirty="0">
                <a:latin typeface="Traditional Arabic" panose="02020603050405020304" pitchFamily="18" charset="-78"/>
                <a:cs typeface="Traditional Arabic" panose="02020603050405020304" pitchFamily="18" charset="-78"/>
              </a:rPr>
              <a:t>ALU</a:t>
            </a:r>
            <a:r>
              <a:rPr lang="fa-IR" sz="2400" dirty="0">
                <a:latin typeface="Traditional Arabic" panose="02020603050405020304" pitchFamily="18" charset="-78"/>
                <a:cs typeface="Traditional Arabic" panose="02020603050405020304" pitchFamily="18" charset="-78"/>
              </a:rPr>
              <a:t> (توسط سیگنالی از کنترل) یکی انتخاب شده و در صورت لزوم (الزام توسط سیگنالی از کنترل مشخص خواهد شد.) در رجیستر مقصد نوشته می‌شود.</a:t>
            </a:r>
            <a:endParaRPr lang="en-US" sz="2400" dirty="0">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1109708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253</TotalTime>
  <Words>1236</Words>
  <Application>Microsoft Office PowerPoint</Application>
  <PresentationFormat>Widescreen</PresentationFormat>
  <Paragraphs>299</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Arabic Typesetting</vt:lpstr>
      <vt:lpstr>Arial</vt:lpstr>
      <vt:lpstr>Calibri</vt:lpstr>
      <vt:lpstr>Century Gothic</vt:lpstr>
      <vt:lpstr>Comic Sans MS</vt:lpstr>
      <vt:lpstr>Traditional Arabic</vt:lpstr>
      <vt:lpstr>Wingdings 3</vt:lpstr>
      <vt:lpstr>Ion</vt:lpstr>
      <vt:lpstr>به نام خدا</vt:lpstr>
      <vt:lpstr>PowerPoint Presentation</vt:lpstr>
      <vt:lpstr>PowerPoint Presentation</vt:lpstr>
      <vt:lpstr>توضیحات اضافه چگونگی کارکرد پردازنده تک حلقه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Run and Execute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به نام خدا</dc:title>
  <dc:creator>Parisa Asgarzadeh</dc:creator>
  <cp:lastModifiedBy>Parisa Asgarzadeh</cp:lastModifiedBy>
  <cp:revision>22</cp:revision>
  <dcterms:created xsi:type="dcterms:W3CDTF">2021-06-22T15:22:31Z</dcterms:created>
  <dcterms:modified xsi:type="dcterms:W3CDTF">2021-07-01T15:00:27Z</dcterms:modified>
</cp:coreProperties>
</file>