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79" r:id="rId4"/>
    <p:sldId id="258" r:id="rId5"/>
    <p:sldId id="259" r:id="rId6"/>
    <p:sldId id="275" r:id="rId7"/>
    <p:sldId id="280" r:id="rId8"/>
    <p:sldId id="276" r:id="rId9"/>
    <p:sldId id="277" r:id="rId10"/>
    <p:sldId id="261" r:id="rId11"/>
    <p:sldId id="272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 Outa Faten" initials="EOF" lastIdx="1" clrIdx="0">
    <p:extLst>
      <p:ext uri="{19B8F6BF-5375-455C-9EA6-DF929625EA0E}">
        <p15:presenceInfo xmlns:p15="http://schemas.microsoft.com/office/powerpoint/2012/main" userId="S-1-5-21-4200064104-1741535518-3391936376-1710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D2260-145B-4F0E-BAEE-2E2E13B38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B0C22-2A68-47BE-94CF-02D5598DA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F8A4B-9DC6-4364-A79F-1AB02AB6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35D5F-1616-42F8-86BD-89FB8FA2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11BE1-83C0-4AAA-9055-355D6497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F4CBC-90AB-4763-B4AD-234D597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05582-98BE-4E82-8662-1F6F9E07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35C13-4074-4A3B-B9F3-1DBDAB7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EEFF2-B186-4C7D-87BB-F1970996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71693-0D26-44FA-B781-F2F8E3B4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51D80-ED9B-426F-839A-8A9344BD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A860C5-C276-43F7-9EC1-E8D68373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94CB6-F4B6-4188-8678-6DDCDBB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B857B-2A97-46A8-88FD-722EBF9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365BB-01E0-4AA8-A60B-65A21655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5D640-4E8C-408E-8F54-950EFC4F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0A7D8-E9A8-4144-8F49-44B69524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DB12B-8E54-440D-87B7-32E78DEC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083CB-826D-433E-B1A1-C20199B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FB7B8-87F9-4D95-9055-13A666D7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6B059-28D6-4979-90A8-C0C5BA90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03C80-814C-47A0-A2C7-24304C58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000AE-F40F-4DCB-953B-B7AF6CBD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56338-E5C3-419A-964D-62B1035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141B1-399C-4769-8A4C-152A11F1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04D19-1E5D-44F2-A5D3-0CAA500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2E3A5-B5E4-4AD7-A00A-8C42585A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6B77A0-4086-4D1F-93DA-A0AF28D5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0DD90-EC4C-4A16-8962-EE786F7B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2C7AC-59E5-43C6-AFCC-468D54CE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EC70C-01E7-4D38-9C89-52CAAB4A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C5AC2-10AC-4B9C-8DED-22FBA6E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CDACE-0E9A-4008-9778-26465D9E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924781-B039-4E53-B322-F709F38BE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624EF8-95E5-49C4-A751-6A164F26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59226-20E3-4D9B-A0EA-6C4E814F6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06FBC-5C00-4636-81F5-9290B12D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156C36-F75C-4AEE-A745-EF24009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D46D08-F065-4EFB-B564-A4CB25AD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FECF1-2BA7-4ACB-A9FB-CFAC8A7C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3D4706-EED7-44F9-9B94-C4E8C7D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E50F1-310B-43E0-8CBB-CDBF751A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70D93-BB7B-429D-833F-31D85BD2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454CD7-29BB-4ECB-8B28-F0EA0FDE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B8A6DF-55CE-454A-9AA6-499D9F1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0478-7A47-4A14-BA1A-F8AB266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6F94-FC41-48B4-9A94-AC23702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A062D-984C-4B0F-BB1A-B7CEE3A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7F4BC-2ADE-4F02-A276-20EAE8EE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11D14-B3E6-4F11-94CB-DBAE2525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A825E-1FC0-4B23-BB6E-D0698D2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0A1F9-85EE-4602-909B-02D4AC35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82D7F-DDB8-4137-B1B3-DF9E5BDA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5A2534-9E85-41BE-A544-FC1895A0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36013-9C25-4F20-AD50-66604A70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832DB-732C-4F8C-92C6-9BC3F004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652AD-F8C9-49EA-8010-CE17A03D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C1B8D-F046-4F9A-BA10-FF809129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35CB2B-24A2-41CC-93D7-22161A89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6099F4-3329-4EE7-84AD-97194262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C53F1-BDE3-4E49-AE8F-5B43376F3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4F94-EA55-4D34-A4B0-5EB30F6542E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6F1BC-5D69-4AD1-989F-8567B51E7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4B08A-801F-43B8-8DE3-91685180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B5112-BDE2-48D9-9B63-3BDB190B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DC128-A490-45CE-9224-8091947F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description for:</a:t>
            </a:r>
          </a:p>
          <a:p>
            <a:pPr lvl="1"/>
            <a:r>
              <a:rPr lang="en-US" dirty="0"/>
              <a:t>Covid-19 Canada</a:t>
            </a:r>
          </a:p>
          <a:p>
            <a:pPr lvl="1"/>
            <a:r>
              <a:rPr lang="en-US" dirty="0"/>
              <a:t>Covid-19 French</a:t>
            </a:r>
          </a:p>
          <a:p>
            <a:pPr lvl="1"/>
            <a:r>
              <a:rPr lang="en-US" dirty="0"/>
              <a:t>Data-police-shootings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3AA1-5DCB-4A49-8B26-C9F93FD7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Data-police-shootings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8A192-C3DB-44A1-A552-2AE6199AE00D}"/>
              </a:ext>
            </a:extLst>
          </p:cNvPr>
          <p:cNvSpPr/>
          <p:nvPr/>
        </p:nvSpPr>
        <p:spPr>
          <a:xfrm>
            <a:off x="912702" y="1027906"/>
            <a:ext cx="541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https://www.kaggle.com/mrmorj/data-police-shootings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CC7501-9E1C-4E4E-B1E6-05643D7DD1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36" y="1553375"/>
            <a:ext cx="12192000" cy="27352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9472D1-72AE-4AAA-9456-965EC8D183D0}"/>
              </a:ext>
            </a:extLst>
          </p:cNvPr>
          <p:cNvSpPr txBox="1"/>
          <p:nvPr/>
        </p:nvSpPr>
        <p:spPr>
          <a:xfrm>
            <a:off x="5310909" y="4729018"/>
            <a:ext cx="303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row</a:t>
            </a:r>
            <a:r>
              <a:rPr lang="en-US" b="1" dirty="0"/>
              <a:t>: </a:t>
            </a:r>
            <a:r>
              <a:rPr lang="en-US" sz="2400" b="1" dirty="0"/>
              <a:t>5,417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37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E62CC-0C25-4E6F-93CC-DF1C8DA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 data-police-shootings</a:t>
            </a:r>
            <a:br>
              <a:rPr lang="en-US" dirty="0"/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5C2CD-72D2-4A41-9ED8-0C69660295C2}"/>
              </a:ext>
            </a:extLst>
          </p:cNvPr>
          <p:cNvSpPr/>
          <p:nvPr/>
        </p:nvSpPr>
        <p:spPr>
          <a:xfrm>
            <a:off x="4618182" y="2542379"/>
            <a:ext cx="1570182" cy="224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Police-shooting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number of shooting</a:t>
            </a:r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D0A0E9D-96B8-46C3-84E4-845D71964EFF}"/>
              </a:ext>
            </a:extLst>
          </p:cNvPr>
          <p:cNvCxnSpPr>
            <a:cxnSpLocks/>
          </p:cNvCxnSpPr>
          <p:nvPr/>
        </p:nvCxnSpPr>
        <p:spPr>
          <a:xfrm>
            <a:off x="6188364" y="3805387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413ECC2-3E75-40D7-A09B-D25E86B1FFF9}"/>
              </a:ext>
            </a:extLst>
          </p:cNvPr>
          <p:cNvSpPr txBox="1"/>
          <p:nvPr/>
        </p:nvSpPr>
        <p:spPr>
          <a:xfrm>
            <a:off x="6825673" y="3620721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81C469A-4544-40C2-95D7-482C75CA5F8F}"/>
              </a:ext>
            </a:extLst>
          </p:cNvPr>
          <p:cNvCxnSpPr>
            <a:cxnSpLocks/>
          </p:cNvCxnSpPr>
          <p:nvPr/>
        </p:nvCxnSpPr>
        <p:spPr>
          <a:xfrm flipH="1">
            <a:off x="3579092" y="3805387"/>
            <a:ext cx="1039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C0F0876-60F7-41A3-BEB2-A62047751A45}"/>
              </a:ext>
            </a:extLst>
          </p:cNvPr>
          <p:cNvSpPr txBox="1"/>
          <p:nvPr/>
        </p:nvSpPr>
        <p:spPr>
          <a:xfrm>
            <a:off x="1624446" y="3604555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008045-F09C-452D-9104-5D92068ED496}"/>
              </a:ext>
            </a:extLst>
          </p:cNvPr>
          <p:cNvCxnSpPr>
            <a:cxnSpLocks/>
          </p:cNvCxnSpPr>
          <p:nvPr/>
        </p:nvCxnSpPr>
        <p:spPr>
          <a:xfrm flipV="1">
            <a:off x="5264728" y="2198406"/>
            <a:ext cx="0" cy="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DCB8E3-884F-47D2-92AE-100F4DE3106B}"/>
              </a:ext>
            </a:extLst>
          </p:cNvPr>
          <p:cNvCxnSpPr>
            <a:cxnSpLocks/>
          </p:cNvCxnSpPr>
          <p:nvPr/>
        </p:nvCxnSpPr>
        <p:spPr>
          <a:xfrm>
            <a:off x="7453746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856DE1-7E09-4692-8994-D544673A7CC8}"/>
              </a:ext>
            </a:extLst>
          </p:cNvPr>
          <p:cNvCxnSpPr>
            <a:cxnSpLocks/>
          </p:cNvCxnSpPr>
          <p:nvPr/>
        </p:nvCxnSpPr>
        <p:spPr>
          <a:xfrm>
            <a:off x="8806873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578E29F-1B61-41FE-844F-294E88A0D709}"/>
              </a:ext>
            </a:extLst>
          </p:cNvPr>
          <p:cNvSpPr txBox="1"/>
          <p:nvPr/>
        </p:nvSpPr>
        <p:spPr>
          <a:xfrm>
            <a:off x="8037946" y="3620721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C32674-AFB6-4A1F-A6AA-47CFEB919502}"/>
              </a:ext>
            </a:extLst>
          </p:cNvPr>
          <p:cNvSpPr txBox="1"/>
          <p:nvPr/>
        </p:nvSpPr>
        <p:spPr>
          <a:xfrm>
            <a:off x="9428019" y="3616109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21D405-E6B5-485F-AE3C-801034ABD27D}"/>
              </a:ext>
            </a:extLst>
          </p:cNvPr>
          <p:cNvSpPr txBox="1"/>
          <p:nvPr/>
        </p:nvSpPr>
        <p:spPr>
          <a:xfrm>
            <a:off x="5072494" y="1790010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E9BBE89-AE6B-4241-B46A-AF48A947510D}"/>
              </a:ext>
            </a:extLst>
          </p:cNvPr>
          <p:cNvCxnSpPr>
            <a:cxnSpLocks/>
          </p:cNvCxnSpPr>
          <p:nvPr/>
        </p:nvCxnSpPr>
        <p:spPr>
          <a:xfrm flipH="1" flipV="1">
            <a:off x="3908426" y="2542379"/>
            <a:ext cx="709756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3DE688-89F1-4C70-913F-6A99700BF945}"/>
              </a:ext>
            </a:extLst>
          </p:cNvPr>
          <p:cNvSpPr txBox="1"/>
          <p:nvPr/>
        </p:nvSpPr>
        <p:spPr>
          <a:xfrm>
            <a:off x="3306620" y="2147735"/>
            <a:ext cx="9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AC5290-795F-43B0-9EB7-E1FF5C51F53E}"/>
              </a:ext>
            </a:extLst>
          </p:cNvPr>
          <p:cNvCxnSpPr>
            <a:cxnSpLocks/>
          </p:cNvCxnSpPr>
          <p:nvPr/>
        </p:nvCxnSpPr>
        <p:spPr>
          <a:xfrm flipV="1">
            <a:off x="6188364" y="2997245"/>
            <a:ext cx="332509" cy="38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B526E42-A5B7-44E1-B289-A6D9849A890F}"/>
              </a:ext>
            </a:extLst>
          </p:cNvPr>
          <p:cNvSpPr txBox="1"/>
          <p:nvPr/>
        </p:nvSpPr>
        <p:spPr>
          <a:xfrm>
            <a:off x="6567918" y="2736695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47F4188-4B1A-47C6-B6E8-E6F3958BD9AB}"/>
              </a:ext>
            </a:extLst>
          </p:cNvPr>
          <p:cNvCxnSpPr>
            <a:cxnSpLocks/>
          </p:cNvCxnSpPr>
          <p:nvPr/>
        </p:nvCxnSpPr>
        <p:spPr>
          <a:xfrm>
            <a:off x="2281382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E41B0DB-BC03-41EF-9ECE-C505A10C12EF}"/>
              </a:ext>
            </a:extLst>
          </p:cNvPr>
          <p:cNvSpPr txBox="1"/>
          <p:nvPr/>
        </p:nvSpPr>
        <p:spPr>
          <a:xfrm>
            <a:off x="2999509" y="3609246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A3EA0DE-1C18-478D-A5F5-19FF2C6199B4}"/>
              </a:ext>
            </a:extLst>
          </p:cNvPr>
          <p:cNvCxnSpPr>
            <a:cxnSpLocks/>
          </p:cNvCxnSpPr>
          <p:nvPr/>
        </p:nvCxnSpPr>
        <p:spPr>
          <a:xfrm flipV="1">
            <a:off x="6130059" y="2406078"/>
            <a:ext cx="332509" cy="38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B1D2567-4F83-46DD-88BB-F0282C3A9250}"/>
              </a:ext>
            </a:extLst>
          </p:cNvPr>
          <p:cNvSpPr txBox="1"/>
          <p:nvPr/>
        </p:nvSpPr>
        <p:spPr>
          <a:xfrm>
            <a:off x="6462568" y="205544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armed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9782BD-7799-499C-9234-B58C244602B9}"/>
              </a:ext>
            </a:extLst>
          </p:cNvPr>
          <p:cNvCxnSpPr>
            <a:cxnSpLocks/>
          </p:cNvCxnSpPr>
          <p:nvPr/>
        </p:nvCxnSpPr>
        <p:spPr>
          <a:xfrm flipH="1" flipV="1">
            <a:off x="3843772" y="2997250"/>
            <a:ext cx="709756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22E61CF-DDD7-4864-82B7-65E7AC55A910}"/>
              </a:ext>
            </a:extLst>
          </p:cNvPr>
          <p:cNvSpPr txBox="1"/>
          <p:nvPr/>
        </p:nvSpPr>
        <p:spPr>
          <a:xfrm>
            <a:off x="1623291" y="2685774"/>
            <a:ext cx="21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Signs-mental-illness</a:t>
            </a:r>
          </a:p>
        </p:txBody>
      </p:sp>
    </p:spTree>
    <p:extLst>
      <p:ext uri="{BB962C8B-B14F-4D97-AF65-F5344CB8AC3E}">
        <p14:creationId xmlns:p14="http://schemas.microsoft.com/office/powerpoint/2010/main" val="29344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FDA60-DD5B-48E6-B01B-4FB34488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F9AF4A5-05F9-4E7D-8937-CEE5BA2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6006"/>
              </p:ext>
            </p:extLst>
          </p:nvPr>
        </p:nvGraphicFramePr>
        <p:xfrm>
          <a:off x="838199" y="1426239"/>
          <a:ext cx="10106892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446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5053446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3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gun, knife, unarmed…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M, F,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W: White, non-Hispanic B: Black, non-Hispanic A: Asian N: Native American H: Hispanic O: Other None: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signs_of_mental_illness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Boolean: 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6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74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D634E6-6894-40E8-9424-51E49BA531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145" y="2157468"/>
            <a:ext cx="3981655" cy="34482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F04567-3296-46F2-8565-90E862F6D4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1542472"/>
            <a:ext cx="6858000" cy="452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EB398-E597-4D4F-A7FA-95A0626F700C}"/>
              </a:ext>
            </a:extLst>
          </p:cNvPr>
          <p:cNvSpPr/>
          <p:nvPr/>
        </p:nvSpPr>
        <p:spPr>
          <a:xfrm>
            <a:off x="127000" y="6063672"/>
            <a:ext cx="755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https://fr.statista.com/infographie/11358/mortalite-de-la-grippe-en-france/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F7D6B-08A4-4605-88A4-000AC5933D9A}"/>
              </a:ext>
            </a:extLst>
          </p:cNvPr>
          <p:cNvSpPr/>
          <p:nvPr/>
        </p:nvSpPr>
        <p:spPr>
          <a:xfrm>
            <a:off x="7372145" y="5605695"/>
            <a:ext cx="444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https://www.insee.fr/fr/statistiques/2383440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3ABBD8B-6F7E-48E1-8AA4-DA6940B2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06392"/>
            <a:ext cx="10515600" cy="1325563"/>
          </a:xfrm>
        </p:spPr>
        <p:txBody>
          <a:bodyPr/>
          <a:lstStyle/>
          <a:p>
            <a:r>
              <a:rPr lang="en-US" dirty="0"/>
              <a:t>Potential benchmarks for French </a:t>
            </a:r>
            <a:r>
              <a:rPr lang="en-US" dirty="0" err="1"/>
              <a:t>Covid</a:t>
            </a:r>
            <a:r>
              <a:rPr lang="en-US" dirty="0"/>
              <a:t> data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F4E1F17-DDF6-4F4C-B8F5-A633B8C7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102106"/>
            <a:ext cx="71789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i="1" u="sng" dirty="0">
                <a:latin typeface="Arial Unicode MS"/>
              </a:rPr>
              <a:t>E</a:t>
            </a:r>
            <a:r>
              <a:rPr kumimoji="0" lang="en-US" altLang="en-U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xcess seasonal flu mortality in France between 2011 and 2019</a:t>
            </a:r>
            <a:r>
              <a:rPr kumimoji="0" lang="en-US" altLang="en-US" sz="11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CBF2A7-8E0D-4370-B88D-28BCE243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964" y="1788136"/>
            <a:ext cx="51388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i="1" u="sng" dirty="0">
                <a:latin typeface="Arial Unicode MS"/>
              </a:rPr>
              <a:t>Death and mortality rate in France</a:t>
            </a:r>
            <a:endParaRPr kumimoji="0" lang="en-US" altLang="en-US" sz="32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D5500-FA14-4318-9ADB-10F013EC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Public_COVID-19_Canada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95CC0-A1A6-496F-BC16-A5E28FCD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1138722" cy="4846927"/>
          </a:xfrm>
        </p:spPr>
        <p:txBody>
          <a:bodyPr>
            <a:normAutofit/>
          </a:bodyPr>
          <a:lstStyle/>
          <a:p>
            <a:r>
              <a:rPr lang="en-US" sz="1600" dirty="0"/>
              <a:t>https://github.com/ishaberry/Covid19Canada/blob/master</a:t>
            </a:r>
          </a:p>
          <a:p>
            <a:r>
              <a:rPr lang="en-US" sz="1600" dirty="0"/>
              <a:t>https://docs.google.com/spreadsheets/d/1D6okqtBS3S2NRC7GFVHzaZ67DuTw7LX49-fqSLwJyeo/edit#gid=942958991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AAFB0-4309-48AC-A439-7168C09BF7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78" y="5069470"/>
            <a:ext cx="10157647" cy="1788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5177237-D640-45F0-82C8-613C9D9309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74" y="2195056"/>
            <a:ext cx="8865776" cy="28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EA448-22F0-48BF-8347-50C5E86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Public_COVID-19_Canada: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A1287-5B01-459C-A9E0-5DF3019E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rows:</a:t>
            </a:r>
          </a:p>
          <a:p>
            <a:pPr lvl="1"/>
            <a:r>
              <a:rPr lang="en-US" dirty="0"/>
              <a:t>Cases   111,013</a:t>
            </a:r>
          </a:p>
          <a:p>
            <a:pPr lvl="1"/>
            <a:r>
              <a:rPr lang="en-US" dirty="0"/>
              <a:t>Testing cumulative 1,613</a:t>
            </a:r>
          </a:p>
          <a:p>
            <a:pPr lvl="1"/>
            <a:r>
              <a:rPr lang="en-US" dirty="0"/>
              <a:t>Recovered cumulative 2,185</a:t>
            </a:r>
          </a:p>
          <a:p>
            <a:pPr lvl="1"/>
            <a:r>
              <a:rPr lang="en-US" dirty="0"/>
              <a:t>Mortality 8,867</a:t>
            </a:r>
          </a:p>
        </p:txBody>
      </p:sp>
    </p:spTree>
    <p:extLst>
      <p:ext uri="{BB962C8B-B14F-4D97-AF65-F5344CB8AC3E}">
        <p14:creationId xmlns:p14="http://schemas.microsoft.com/office/powerpoint/2010/main" val="8248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815DD-201A-4D58-A481-E425DC4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</a:t>
            </a:r>
            <a:r>
              <a:rPr lang="en-US" dirty="0" err="1"/>
              <a:t>Covid</a:t>
            </a:r>
            <a:r>
              <a:rPr lang="en-US" dirty="0"/>
              <a:t> Canada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8E8D1-9A0B-43A0-9B9D-F9B505AE3F83}"/>
              </a:ext>
            </a:extLst>
          </p:cNvPr>
          <p:cNvSpPr/>
          <p:nvPr/>
        </p:nvSpPr>
        <p:spPr>
          <a:xfrm>
            <a:off x="4682837" y="2540002"/>
            <a:ext cx="2789381" cy="296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Covid</a:t>
            </a:r>
            <a:r>
              <a:rPr lang="en-US" sz="2800" dirty="0"/>
              <a:t>-Canada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-cases</a:t>
            </a:r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-death</a:t>
            </a:r>
          </a:p>
          <a:p>
            <a:pPr algn="ctr"/>
            <a:r>
              <a:rPr lang="en-US" sz="1600" dirty="0"/>
              <a:t>cumulative-recovered</a:t>
            </a:r>
          </a:p>
          <a:p>
            <a:pPr algn="ctr"/>
            <a:r>
              <a:rPr lang="en-US" sz="1600" dirty="0"/>
              <a:t>Cumulative-testing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DF8C19-7E59-4D4E-9BED-7183B00E81B6}"/>
              </a:ext>
            </a:extLst>
          </p:cNvPr>
          <p:cNvCxnSpPr>
            <a:cxnSpLocks/>
          </p:cNvCxnSpPr>
          <p:nvPr/>
        </p:nvCxnSpPr>
        <p:spPr>
          <a:xfrm>
            <a:off x="7490692" y="3999352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D3C1D52-3C66-456D-8BB6-FF217DDE6EBA}"/>
              </a:ext>
            </a:extLst>
          </p:cNvPr>
          <p:cNvSpPr txBox="1"/>
          <p:nvPr/>
        </p:nvSpPr>
        <p:spPr>
          <a:xfrm>
            <a:off x="8128001" y="3814686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E657A9-CCDB-4BF0-A8C8-48959E95DA83}"/>
              </a:ext>
            </a:extLst>
          </p:cNvPr>
          <p:cNvCxnSpPr>
            <a:cxnSpLocks/>
          </p:cNvCxnSpPr>
          <p:nvPr/>
        </p:nvCxnSpPr>
        <p:spPr>
          <a:xfrm>
            <a:off x="8756074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EEF2DD-6DC3-45D5-83B5-287E13587572}"/>
              </a:ext>
            </a:extLst>
          </p:cNvPr>
          <p:cNvCxnSpPr>
            <a:cxnSpLocks/>
          </p:cNvCxnSpPr>
          <p:nvPr/>
        </p:nvCxnSpPr>
        <p:spPr>
          <a:xfrm>
            <a:off x="10109201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94AA100-92DF-4DFA-9A75-16BA38ED271B}"/>
              </a:ext>
            </a:extLst>
          </p:cNvPr>
          <p:cNvSpPr txBox="1"/>
          <p:nvPr/>
        </p:nvSpPr>
        <p:spPr>
          <a:xfrm>
            <a:off x="9340274" y="3814686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520DE0-92A7-4196-80C3-6C4A8ADE5716}"/>
              </a:ext>
            </a:extLst>
          </p:cNvPr>
          <p:cNvSpPr txBox="1"/>
          <p:nvPr/>
        </p:nvSpPr>
        <p:spPr>
          <a:xfrm>
            <a:off x="10730347" y="3810074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D66C5-A7A5-4E27-BC3A-4E5C6997E2C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327399" y="3810074"/>
            <a:ext cx="1336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202540-991D-4EDE-8D9D-3A350A22BDE2}"/>
              </a:ext>
            </a:extLst>
          </p:cNvPr>
          <p:cNvSpPr txBox="1"/>
          <p:nvPr/>
        </p:nvSpPr>
        <p:spPr>
          <a:xfrm>
            <a:off x="2269834" y="362540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E226E5-5D2B-4943-8C19-8BD8C0DDA681}"/>
              </a:ext>
            </a:extLst>
          </p:cNvPr>
          <p:cNvSpPr txBox="1"/>
          <p:nvPr/>
        </p:nvSpPr>
        <p:spPr>
          <a:xfrm>
            <a:off x="0" y="3625408"/>
            <a:ext cx="15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Health-region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04B5AD1-9A65-4032-969A-F104862D9269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1554016" y="3810074"/>
            <a:ext cx="71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2612F4-A28F-4BC8-BF64-CE7F2295ED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90692" y="3227979"/>
            <a:ext cx="54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B8C238-EF1E-4CB3-9209-2E8533413E35}"/>
              </a:ext>
            </a:extLst>
          </p:cNvPr>
          <p:cNvSpPr txBox="1"/>
          <p:nvPr/>
        </p:nvSpPr>
        <p:spPr>
          <a:xfrm>
            <a:off x="8040257" y="3043313"/>
            <a:ext cx="7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A73DF8-845F-4C80-B5BD-26EF37A24F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09444" y="3227979"/>
            <a:ext cx="898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A410434-7BCA-4FF1-BE07-AAEA008FE271}"/>
              </a:ext>
            </a:extLst>
          </p:cNvPr>
          <p:cNvSpPr txBox="1"/>
          <p:nvPr/>
        </p:nvSpPr>
        <p:spPr>
          <a:xfrm>
            <a:off x="9507681" y="3043313"/>
            <a:ext cx="15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Age-Range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F9A0560-AC12-45B7-86C6-73067B1D135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7528" y="201694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273E61-4DC7-4BBE-9620-543C37E4170D}"/>
              </a:ext>
            </a:extLst>
          </p:cNvPr>
          <p:cNvSpPr txBox="1"/>
          <p:nvPr/>
        </p:nvSpPr>
        <p:spPr>
          <a:xfrm>
            <a:off x="5811978" y="162695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3ADE7F-9BA2-4892-B84B-5C61ED6BE96A}"/>
              </a:ext>
            </a:extLst>
          </p:cNvPr>
          <p:cNvCxnSpPr>
            <a:cxnSpLocks/>
          </p:cNvCxnSpPr>
          <p:nvPr/>
        </p:nvCxnSpPr>
        <p:spPr>
          <a:xfrm flipV="1">
            <a:off x="5971310" y="5513896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28EA1F43-0F40-4E69-A476-1F56891FF9AD}"/>
              </a:ext>
            </a:extLst>
          </p:cNvPr>
          <p:cNvSpPr txBox="1"/>
          <p:nvPr/>
        </p:nvSpPr>
        <p:spPr>
          <a:xfrm>
            <a:off x="5362863" y="6036957"/>
            <a:ext cx="142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history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480F1BE-EF8C-4EB6-B07E-C88F1BCBB8B6}"/>
              </a:ext>
            </a:extLst>
          </p:cNvPr>
          <p:cNvCxnSpPr>
            <a:cxnSpLocks/>
          </p:cNvCxnSpPr>
          <p:nvPr/>
        </p:nvCxnSpPr>
        <p:spPr>
          <a:xfrm flipV="1">
            <a:off x="3759200" y="4942596"/>
            <a:ext cx="905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F647426-F52E-4AED-A3B6-153D17ADB945}"/>
              </a:ext>
            </a:extLst>
          </p:cNvPr>
          <p:cNvSpPr txBox="1"/>
          <p:nvPr/>
        </p:nvSpPr>
        <p:spPr>
          <a:xfrm>
            <a:off x="2248476" y="4757930"/>
            <a:ext cx="173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country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57BF4A5-A973-4E69-B61E-A4B16E83D6A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554016" y="4942595"/>
            <a:ext cx="694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7917E613-A69A-4F8B-9F7D-A8925F5AC35A}"/>
              </a:ext>
            </a:extLst>
          </p:cNvPr>
          <p:cNvSpPr txBox="1"/>
          <p:nvPr/>
        </p:nvSpPr>
        <p:spPr>
          <a:xfrm>
            <a:off x="-92943" y="4757929"/>
            <a:ext cx="173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continent</a:t>
            </a:r>
          </a:p>
        </p:txBody>
      </p:sp>
    </p:spTree>
    <p:extLst>
      <p:ext uri="{BB962C8B-B14F-4D97-AF65-F5344CB8AC3E}">
        <p14:creationId xmlns:p14="http://schemas.microsoft.com/office/powerpoint/2010/main" val="203701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E366-87DE-4B60-A982-84832B1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19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06A7DD-4A7D-4A05-B3E9-E431B71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55089"/>
              </p:ext>
            </p:extLst>
          </p:nvPr>
        </p:nvGraphicFramePr>
        <p:xfrm>
          <a:off x="838200" y="1426239"/>
          <a:ext cx="69342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&lt;20;[20,29]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[30,39];[40,49]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[50,59];[60,69]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[70,79];[80,89]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[90,99];[100,109]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Boolean: Yes, 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region if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cumulative_recovered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number of recoveries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A94D7-6A42-48BF-8BAB-18190D07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French COVID Data(Data.gouv.fr)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D1329E-DA5A-4804-A2F6-3111183839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5" y="1835311"/>
            <a:ext cx="12127345" cy="13255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180DD6-6680-43FB-B7CF-695A6FA61B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05498"/>
            <a:ext cx="12192000" cy="11926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269D71-7632-4B61-90F2-A40AE5EA90E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2734"/>
            <a:ext cx="12192000" cy="1189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70A796-46AB-4345-AB1E-AD034F179F1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27890"/>
            <a:ext cx="12192000" cy="93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311E9F-E78B-462C-8B45-0708B4F3FFEA}"/>
              </a:ext>
            </a:extLst>
          </p:cNvPr>
          <p:cNvSpPr/>
          <p:nvPr/>
        </p:nvSpPr>
        <p:spPr>
          <a:xfrm>
            <a:off x="838200" y="1025443"/>
            <a:ext cx="10021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https://www.data.gouv.fr/fr/datasets/donnees-hospitalieres-relatives-a-lepidemie-de-covid-19/#_</a:t>
            </a:r>
          </a:p>
        </p:txBody>
      </p:sp>
    </p:spTree>
    <p:extLst>
      <p:ext uri="{BB962C8B-B14F-4D97-AF65-F5344CB8AC3E}">
        <p14:creationId xmlns:p14="http://schemas.microsoft.com/office/powerpoint/2010/main" val="76692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FCFB-8109-4C36-8291-6298A4FA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French COVID Data(Data.gouv.fr)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76D8C-B795-485C-A59A-118B0B3C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rows:</a:t>
            </a:r>
          </a:p>
          <a:p>
            <a:pPr lvl="1"/>
            <a:r>
              <a:rPr lang="en-US" dirty="0"/>
              <a:t>Hospital Data according age 2,373</a:t>
            </a:r>
          </a:p>
          <a:p>
            <a:pPr lvl="1"/>
            <a:r>
              <a:rPr lang="en-US" dirty="0"/>
              <a:t>New hospital data 2,121</a:t>
            </a:r>
          </a:p>
          <a:p>
            <a:pPr lvl="1"/>
            <a:r>
              <a:rPr lang="en-US" dirty="0"/>
              <a:t>Test data weekly 6,667</a:t>
            </a:r>
          </a:p>
          <a:p>
            <a:pPr lvl="1"/>
            <a:r>
              <a:rPr lang="en-US" dirty="0"/>
              <a:t>Test data daily 47,269</a:t>
            </a:r>
          </a:p>
        </p:txBody>
      </p:sp>
    </p:spTree>
    <p:extLst>
      <p:ext uri="{BB962C8B-B14F-4D97-AF65-F5344CB8AC3E}">
        <p14:creationId xmlns:p14="http://schemas.microsoft.com/office/powerpoint/2010/main" val="13555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815DD-201A-4D58-A481-E425DC4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</a:t>
            </a:r>
            <a:r>
              <a:rPr lang="en-US" dirty="0" err="1"/>
              <a:t>Covid</a:t>
            </a:r>
            <a:r>
              <a:rPr lang="en-US" dirty="0"/>
              <a:t> French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8E8D1-9A0B-43A0-9B9D-F9B505AE3F83}"/>
              </a:ext>
            </a:extLst>
          </p:cNvPr>
          <p:cNvSpPr/>
          <p:nvPr/>
        </p:nvSpPr>
        <p:spPr>
          <a:xfrm>
            <a:off x="4682837" y="2540002"/>
            <a:ext cx="2789381" cy="296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Covid</a:t>
            </a:r>
            <a:r>
              <a:rPr lang="en-US" sz="2800" dirty="0"/>
              <a:t>-French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-cases</a:t>
            </a:r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-death</a:t>
            </a:r>
          </a:p>
          <a:p>
            <a:pPr algn="ctr"/>
            <a:r>
              <a:rPr lang="en-US" sz="1600" dirty="0"/>
              <a:t>cumulative-recovered</a:t>
            </a:r>
          </a:p>
          <a:p>
            <a:pPr algn="ctr"/>
            <a:r>
              <a:rPr lang="en-US" sz="1600" dirty="0"/>
              <a:t>Cumulative-testing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DF8C19-7E59-4D4E-9BED-7183B00E81B6}"/>
              </a:ext>
            </a:extLst>
          </p:cNvPr>
          <p:cNvCxnSpPr>
            <a:cxnSpLocks/>
          </p:cNvCxnSpPr>
          <p:nvPr/>
        </p:nvCxnSpPr>
        <p:spPr>
          <a:xfrm>
            <a:off x="7490692" y="3999352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D3C1D52-3C66-456D-8BB6-FF217DDE6EBA}"/>
              </a:ext>
            </a:extLst>
          </p:cNvPr>
          <p:cNvSpPr txBox="1"/>
          <p:nvPr/>
        </p:nvSpPr>
        <p:spPr>
          <a:xfrm>
            <a:off x="8128001" y="3814686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E657A9-CCDB-4BF0-A8C8-48959E95DA83}"/>
              </a:ext>
            </a:extLst>
          </p:cNvPr>
          <p:cNvCxnSpPr>
            <a:cxnSpLocks/>
          </p:cNvCxnSpPr>
          <p:nvPr/>
        </p:nvCxnSpPr>
        <p:spPr>
          <a:xfrm>
            <a:off x="8756074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EEF2DD-6DC3-45D5-83B5-287E13587572}"/>
              </a:ext>
            </a:extLst>
          </p:cNvPr>
          <p:cNvCxnSpPr>
            <a:cxnSpLocks/>
          </p:cNvCxnSpPr>
          <p:nvPr/>
        </p:nvCxnSpPr>
        <p:spPr>
          <a:xfrm>
            <a:off x="10109201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94AA100-92DF-4DFA-9A75-16BA38ED271B}"/>
              </a:ext>
            </a:extLst>
          </p:cNvPr>
          <p:cNvSpPr txBox="1"/>
          <p:nvPr/>
        </p:nvSpPr>
        <p:spPr>
          <a:xfrm>
            <a:off x="9340274" y="3814686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520DE0-92A7-4196-80C3-6C4A8ADE5716}"/>
              </a:ext>
            </a:extLst>
          </p:cNvPr>
          <p:cNvSpPr txBox="1"/>
          <p:nvPr/>
        </p:nvSpPr>
        <p:spPr>
          <a:xfrm>
            <a:off x="10730347" y="3810074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D66C5-A7A5-4E27-BC3A-4E5C6997E2C6}"/>
              </a:ext>
            </a:extLst>
          </p:cNvPr>
          <p:cNvCxnSpPr>
            <a:cxnSpLocks/>
          </p:cNvCxnSpPr>
          <p:nvPr/>
        </p:nvCxnSpPr>
        <p:spPr>
          <a:xfrm flipH="1">
            <a:off x="3851564" y="3810074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202540-991D-4EDE-8D9D-3A350A22BDE2}"/>
              </a:ext>
            </a:extLst>
          </p:cNvPr>
          <p:cNvSpPr txBox="1"/>
          <p:nvPr/>
        </p:nvSpPr>
        <p:spPr>
          <a:xfrm>
            <a:off x="2593109" y="3625408"/>
            <a:ext cx="14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2612F4-A28F-4BC8-BF64-CE7F2295ED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90692" y="3227979"/>
            <a:ext cx="54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B8C238-EF1E-4CB3-9209-2E8533413E35}"/>
              </a:ext>
            </a:extLst>
          </p:cNvPr>
          <p:cNvSpPr txBox="1"/>
          <p:nvPr/>
        </p:nvSpPr>
        <p:spPr>
          <a:xfrm>
            <a:off x="8040257" y="3043313"/>
            <a:ext cx="7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A73DF8-845F-4C80-B5BD-26EF37A24F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09444" y="3227979"/>
            <a:ext cx="898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A410434-7BCA-4FF1-BE07-AAEA008FE271}"/>
              </a:ext>
            </a:extLst>
          </p:cNvPr>
          <p:cNvSpPr txBox="1"/>
          <p:nvPr/>
        </p:nvSpPr>
        <p:spPr>
          <a:xfrm>
            <a:off x="9507681" y="3043313"/>
            <a:ext cx="15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Age-Range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F9A0560-AC12-45B7-86C6-73067B1D135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7528" y="201694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273E61-4DC7-4BBE-9620-543C37E4170D}"/>
              </a:ext>
            </a:extLst>
          </p:cNvPr>
          <p:cNvSpPr txBox="1"/>
          <p:nvPr/>
        </p:nvSpPr>
        <p:spPr>
          <a:xfrm>
            <a:off x="5811978" y="162695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4C946C9-5037-40DF-B348-567EDD6AC661}"/>
              </a:ext>
            </a:extLst>
          </p:cNvPr>
          <p:cNvCxnSpPr>
            <a:cxnSpLocks/>
          </p:cNvCxnSpPr>
          <p:nvPr/>
        </p:nvCxnSpPr>
        <p:spPr>
          <a:xfrm flipH="1">
            <a:off x="1930400" y="3810074"/>
            <a:ext cx="692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1DC7815-1DBE-4BF0-A645-3C4EAB651F7C}"/>
              </a:ext>
            </a:extLst>
          </p:cNvPr>
          <p:cNvSpPr txBox="1"/>
          <p:nvPr/>
        </p:nvSpPr>
        <p:spPr>
          <a:xfrm>
            <a:off x="1051790" y="3625408"/>
            <a:ext cx="89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529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E366-87DE-4B60-A982-84832B1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19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06A7DD-4A7D-4A05-B3E9-E431B71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91534"/>
              </p:ext>
            </p:extLst>
          </p:nvPr>
        </p:nvGraphicFramePr>
        <p:xfrm>
          <a:off x="838199" y="1426239"/>
          <a:ext cx="10106892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446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5053446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all age; A &lt;15;B 15-44;C 45-64;D 65-74; E&gt;75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currently 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currently in resuscitation or critical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amount of patient that returned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amount of deaths at the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amount of deaths at the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8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00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445</Words>
  <Application>Microsoft Macintosh PowerPoint</Application>
  <PresentationFormat>Grand écran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Thème Office</vt:lpstr>
      <vt:lpstr>Outline</vt:lpstr>
      <vt:lpstr>Public_COVID-19_Canada</vt:lpstr>
      <vt:lpstr>Public_COVID-19_Canada:</vt:lpstr>
      <vt:lpstr>DF Covid Canada data</vt:lpstr>
      <vt:lpstr>Data Description</vt:lpstr>
      <vt:lpstr>French COVID Data(Data.gouv.fr) </vt:lpstr>
      <vt:lpstr>French COVID Data(Data.gouv.fr) </vt:lpstr>
      <vt:lpstr>DF Covid French data</vt:lpstr>
      <vt:lpstr>Data Description</vt:lpstr>
      <vt:lpstr>Data-police-shootings </vt:lpstr>
      <vt:lpstr>DF data-police-shootings  </vt:lpstr>
      <vt:lpstr>Data Description</vt:lpstr>
      <vt:lpstr>Potential benchmarks for French Covid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El Outa Faten</dc:creator>
  <cp:lastModifiedBy>Patrick Marcel</cp:lastModifiedBy>
  <cp:revision>50</cp:revision>
  <dcterms:created xsi:type="dcterms:W3CDTF">2020-07-17T09:34:48Z</dcterms:created>
  <dcterms:modified xsi:type="dcterms:W3CDTF">2020-07-20T08:08:11Z</dcterms:modified>
</cp:coreProperties>
</file>