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9" r:id="rId4"/>
    <p:sldId id="261" r:id="rId5"/>
    <p:sldId id="262" r:id="rId6"/>
    <p:sldId id="264" r:id="rId7"/>
    <p:sldId id="266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19/12/2022</a:t>
            </a:fld>
            <a:endParaRPr lang="fr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19/12/2022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19/12/2022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19/12/2022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19/12/2022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19/12/2022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19/12/2022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19/12/2022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19/12/2022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19/12/2022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19/12/2022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19/12/2022</a:t>
            </a:fld>
            <a:endParaRPr lang="fr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5536" y="836712"/>
            <a:ext cx="7851648" cy="1828800"/>
          </a:xfrm>
        </p:spPr>
        <p:txBody>
          <a:bodyPr>
            <a:normAutofit/>
          </a:bodyPr>
          <a:lstStyle/>
          <a:p>
            <a:r>
              <a:rPr lang="fr-FR" sz="6000" i="1" dirty="0">
                <a:solidFill>
                  <a:srgbClr val="7030A0"/>
                </a:solidFill>
              </a:rPr>
              <a:t>Data base management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fr-FR" sz="5200" dirty="0"/>
              <a:t>DMBS</a:t>
            </a:r>
          </a:p>
          <a:p>
            <a:r>
              <a:rPr lang="fr-FR" sz="5200" dirty="0"/>
              <a:t>RDBMS</a:t>
            </a:r>
          </a:p>
          <a:p>
            <a:r>
              <a:rPr lang="fr-FR" sz="5200" dirty="0"/>
              <a:t>MySQL</a:t>
            </a:r>
          </a:p>
          <a:p>
            <a:r>
              <a:rPr lang="fr-FR" sz="5200" dirty="0" err="1"/>
              <a:t>Postgre</a:t>
            </a:r>
            <a:r>
              <a:rPr lang="fr-FR" sz="5200" dirty="0"/>
              <a:t> SQL</a:t>
            </a:r>
          </a:p>
          <a:p>
            <a:r>
              <a:rPr lang="fr-FR" sz="5200" dirty="0"/>
              <a:t>SQL Server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9462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11760" y="332656"/>
            <a:ext cx="2743200" cy="116205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RDBM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dirty="0">
                <a:solidFill>
                  <a:srgbClr val="393C40"/>
                </a:solidFill>
                <a:latin typeface="inherit"/>
              </a:rPr>
              <a:t/>
            </a:r>
            <a:br>
              <a:rPr lang="en-US" dirty="0">
                <a:solidFill>
                  <a:srgbClr val="393C40"/>
                </a:solidFill>
                <a:latin typeface="inherit"/>
              </a:rPr>
            </a:b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2"/>
          </p:nvPr>
        </p:nvSpPr>
        <p:spPr>
          <a:xfrm>
            <a:off x="179512" y="1700808"/>
            <a:ext cx="2743200" cy="45720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059832" y="1700808"/>
            <a:ext cx="5471790" cy="4572000"/>
          </a:xfrm>
        </p:spPr>
        <p:txBody>
          <a:bodyPr>
            <a:normAutofit fontScale="92500"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DBMS: Database Management System</a:t>
            </a:r>
          </a:p>
          <a:p>
            <a:pPr algn="just"/>
            <a:r>
              <a:rPr lang="en-US" dirty="0">
                <a:solidFill>
                  <a:srgbClr val="3B3835"/>
                </a:solidFill>
                <a:latin typeface="Source Sans Pro" panose="020B0503030403020204" pitchFamily="34" charset="0"/>
              </a:rPr>
              <a:t>DBMS (Database Management System) is a system that is used to store and manage data. </a:t>
            </a:r>
          </a:p>
          <a:p>
            <a:pPr algn="just"/>
            <a:r>
              <a:rPr lang="en-US" dirty="0">
                <a:solidFill>
                  <a:srgbClr val="3B3835"/>
                </a:solidFill>
                <a:latin typeface="Source Sans Pro" panose="020B0503030403020204" pitchFamily="34" charset="0"/>
              </a:rPr>
              <a:t>A DBMS is a set of programs that is used to store and manipulation data. </a:t>
            </a:r>
          </a:p>
          <a:p>
            <a:r>
              <a:rPr lang="en-US" dirty="0">
                <a:solidFill>
                  <a:srgbClr val="3B3835"/>
                </a:solidFill>
                <a:latin typeface="Source Sans Pro" panose="020B0503030403020204" pitchFamily="34" charset="0"/>
              </a:rPr>
              <a:t>Manipulation of data includes the following: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B3835"/>
                </a:solidFill>
                <a:latin typeface="Source Sans Pro" panose="020B0503030403020204" pitchFamily="34" charset="0"/>
              </a:rPr>
              <a:t> Adding new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B3835"/>
                </a:solidFill>
                <a:latin typeface="Source Sans Pro" panose="020B0503030403020204" pitchFamily="34" charset="0"/>
              </a:rPr>
              <a:t>Deleting unwanted data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B3835"/>
                </a:solidFill>
                <a:latin typeface="Source Sans Pro" panose="020B0503030403020204" pitchFamily="34" charset="0"/>
              </a:rPr>
              <a:t>Changing existing data</a:t>
            </a:r>
            <a:endParaRPr lang="fr-FR" dirty="0"/>
          </a:p>
        </p:txBody>
      </p:sp>
      <p:pic>
        <p:nvPicPr>
          <p:cNvPr id="5" name="Espace réservé du contenu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1032151-C3E8-43AD-9443-633880A7BC8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23528" y="1628800"/>
            <a:ext cx="2736850" cy="482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524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>
                <a:solidFill>
                  <a:srgbClr val="3B3835"/>
                </a:solidFill>
                <a:latin typeface="Source Sans Pro" panose="020B0503030403020204" pitchFamily="34" charset="0"/>
              </a:rPr>
              <a:t>RDBMS(</a:t>
            </a:r>
            <a:r>
              <a:rPr lang="fr-FR" sz="3600" b="1" dirty="0" err="1">
                <a:solidFill>
                  <a:srgbClr val="3B3835"/>
                </a:solidFill>
                <a:latin typeface="Source Sans Pro" panose="020B0503030403020204" pitchFamily="34" charset="0"/>
              </a:rPr>
              <a:t>Relational</a:t>
            </a:r>
            <a:r>
              <a:rPr lang="fr-FR" sz="3600" b="1" dirty="0">
                <a:solidFill>
                  <a:srgbClr val="3B3835"/>
                </a:solidFill>
                <a:latin typeface="Source Sans Pro" panose="020B0503030403020204" pitchFamily="34" charset="0"/>
              </a:rPr>
              <a:t> </a:t>
            </a:r>
            <a:r>
              <a:rPr lang="fr-FR" sz="3600" b="1" dirty="0" smtClean="0">
                <a:solidFill>
                  <a:srgbClr val="3B3835"/>
                </a:solidFill>
                <a:latin typeface="Source Sans Pro" panose="020B0503030403020204" pitchFamily="34" charset="0"/>
              </a:rPr>
              <a:t>Data base </a:t>
            </a:r>
            <a:r>
              <a:rPr lang="fr-FR" sz="3600" b="1" dirty="0">
                <a:solidFill>
                  <a:srgbClr val="3B3835"/>
                </a:solidFill>
                <a:latin typeface="Source Sans Pro" panose="020B0503030403020204" pitchFamily="34" charset="0"/>
              </a:rPr>
              <a:t>Management System)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67544" y="2276872"/>
            <a:ext cx="3822192" cy="344728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3B3835"/>
                </a:solidFill>
                <a:latin typeface="Source Sans Pro" panose="020B0503030403020204" pitchFamily="34" charset="0"/>
              </a:rPr>
              <a:t> RDBMS data is structured in database tables, fields and records. </a:t>
            </a:r>
          </a:p>
          <a:p>
            <a:r>
              <a:rPr lang="en-US" dirty="0">
                <a:solidFill>
                  <a:srgbClr val="3B3835"/>
                </a:solidFill>
                <a:latin typeface="Source Sans Pro" panose="020B0503030403020204" pitchFamily="34" charset="0"/>
              </a:rPr>
              <a:t> Each RDBMS table consists of database table rows. </a:t>
            </a:r>
          </a:p>
          <a:p>
            <a:r>
              <a:rPr lang="en-US" dirty="0">
                <a:solidFill>
                  <a:srgbClr val="3B3835"/>
                </a:solidFill>
                <a:latin typeface="Source Sans Pro" panose="020B0503030403020204" pitchFamily="34" charset="0"/>
              </a:rPr>
              <a:t> Each database table row consists of one or more database table fields. </a:t>
            </a:r>
          </a:p>
          <a:p>
            <a:r>
              <a:rPr lang="en-US" dirty="0">
                <a:solidFill>
                  <a:srgbClr val="3B3835"/>
                </a:solidFill>
                <a:latin typeface="Source Sans Pro" panose="020B0503030403020204" pitchFamily="34" charset="0"/>
              </a:rPr>
              <a:t>RDBMS store the data into collection of tables, which might be related by common fields (database table columns). </a:t>
            </a:r>
          </a:p>
          <a:p>
            <a:r>
              <a:rPr lang="en-US" dirty="0">
                <a:solidFill>
                  <a:srgbClr val="3B3835"/>
                </a:solidFill>
                <a:latin typeface="Source Sans Pro" panose="020B0503030403020204" pitchFamily="34" charset="0"/>
              </a:rPr>
              <a:t>RDBMS also provide relational operators to manipulate the data stored into the database tables.</a:t>
            </a:r>
            <a:endParaRPr lang="en-US" dirty="0"/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41E81B0F-2003-45AD-960E-ABAD797525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816606"/>
            <a:ext cx="4038600" cy="2642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3697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3768" y="476672"/>
            <a:ext cx="2743200" cy="116205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en-US" dirty="0">
                <a:solidFill>
                  <a:srgbClr val="393C40"/>
                </a:solidFill>
                <a:latin typeface="inherit"/>
              </a:rPr>
              <a:t/>
            </a:r>
            <a:br>
              <a:rPr lang="en-US" dirty="0">
                <a:solidFill>
                  <a:srgbClr val="393C40"/>
                </a:solidFill>
                <a:latin typeface="inherit"/>
              </a:rPr>
            </a:b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is the most popular RDBMS. It was initially released the 23 May 1995 and written in C/C++. It is currently owned by Oracle Corporation.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used by many popular companies: Google, LinkedIn, Amazon, Netflix, Facebook, Twitter,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is open-source and benefits from a very big community.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RDBMS it uses a strict schema model (data inputs must strictly respect a certain schema without flexibility as in NoSQL) and relational nature of its data.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SQL (structured query language) it uses queries to obtain data via JOINS to join / connect tables together.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Compared to NoSQL, SQL allows to automatically update data redundant in different parts of the databases.</a:t>
            </a:r>
          </a:p>
          <a:p>
            <a:endParaRPr lang="fr-FR" dirty="0"/>
          </a:p>
        </p:txBody>
      </p:sp>
      <p:pic>
        <p:nvPicPr>
          <p:cNvPr id="5" name="Picture 2" descr="MySQL (@MySQL) | Twitter">
            <a:extLst>
              <a:ext uri="{FF2B5EF4-FFF2-40B4-BE49-F238E27FC236}">
                <a16:creationId xmlns="" xmlns:a16="http://schemas.microsoft.com/office/drawing/2014/main" xmlns:lc="http://schemas.openxmlformats.org/drawingml/2006/lockedCanvas" id="{80483E94-C0B2-4FCE-9D5A-5901640529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4" t="13970" r="11665" b="35881"/>
          <a:stretch/>
        </p:blipFill>
        <p:spPr bwMode="auto">
          <a:xfrm>
            <a:off x="539552" y="1628800"/>
            <a:ext cx="2952327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304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SQL </a:t>
            </a:r>
            <a:r>
              <a:rPr lang="en-US" dirty="0">
                <a:solidFill>
                  <a:srgbClr val="393C40"/>
                </a:solidFill>
                <a:latin typeface="inherit"/>
              </a:rPr>
              <a:t/>
            </a:r>
            <a:br>
              <a:rPr lang="en-US" dirty="0">
                <a:solidFill>
                  <a:srgbClr val="393C40"/>
                </a:solidFill>
                <a:latin typeface="inherit"/>
              </a:rPr>
            </a:b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SQL is the second most popular RDBMS. It was initially released the 8 July 1996 and written in C. It is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developped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owned by Owned by PostgreSQL Global Development Group.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used by many popular companies: Cisco, Apple, Skype…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is open-source and benefits from a very big community.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RDBMS it uses a strict schema model (data inputs must strictly respect a certain schema without flexibility as in NoSQL) and relational nature of its data.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SQL (structured query language) it uses queries to obtain data via JOINS to join / connect tables together.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Compared to NoSQL, SQL allows to automatically update data redundant in different parts of the databases.</a:t>
            </a:r>
          </a:p>
          <a:p>
            <a:endParaRPr lang="fr-FR" dirty="0"/>
          </a:p>
        </p:txBody>
      </p:sp>
      <p:pic>
        <p:nvPicPr>
          <p:cNvPr id="5" name="Picture 2" descr="Has the time finally come for PostgreSQL? | ZDNet">
            <a:extLst>
              <a:ext uri="{FF2B5EF4-FFF2-40B4-BE49-F238E27FC236}">
                <a16:creationId xmlns="" xmlns:a16="http://schemas.microsoft.com/office/drawing/2014/main" xmlns:lc="http://schemas.openxmlformats.org/drawingml/2006/lockedCanvas" id="{D391CF20-AFCF-49E7-8DE9-64FAC274DAA5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2881313" cy="467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348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SQL  Server</a:t>
            </a:r>
            <a:r>
              <a:rPr lang="en-US" dirty="0">
                <a:solidFill>
                  <a:srgbClr val="393C40"/>
                </a:solidFill>
                <a:latin typeface="inherit"/>
              </a:rPr>
              <a:t/>
            </a:r>
            <a:br>
              <a:rPr lang="en-US" dirty="0">
                <a:solidFill>
                  <a:srgbClr val="393C40"/>
                </a:solidFill>
                <a:latin typeface="inherit"/>
              </a:rPr>
            </a:b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Server is also a RDBMS. It was initially released the 2 April 1989 and written in C,C++ and C#. It was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developped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owned by Microsoft.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used by many popular companies: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EdgeWood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College, Palo Alto University, Palo Alto University…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is a commercial solution (everything is licensed so must be purchased).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RDBMS it uses a strict schema model (data inputs must strictly respect a certain schema without flexibility as in NoSQL) and relational nature of its data.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SQL (structured query language) it uses queries to obtain data via JOINS to join / connect tables together.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Compared to NoSQL, SQL allows to automatically update data redundant in different parts of the databases.</a:t>
            </a:r>
          </a:p>
          <a:p>
            <a:endParaRPr lang="fr-FR" dirty="0"/>
          </a:p>
        </p:txBody>
      </p:sp>
      <p:pic>
        <p:nvPicPr>
          <p:cNvPr id="5" name="Picture 4" descr="Microsoft SQL Server Logo Download - AI - All Vector Logo">
            <a:extLst>
              <a:ext uri="{FF2B5EF4-FFF2-40B4-BE49-F238E27FC236}">
                <a16:creationId xmlns="" xmlns:a16="http://schemas.microsoft.com/office/drawing/2014/main" xmlns:lc="http://schemas.openxmlformats.org/drawingml/2006/lockedCanvas" id="{A1B7C554-3663-451F-8A19-629248C13AE4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1" t="7594" r="22658" b="7582"/>
          <a:stretch/>
        </p:blipFill>
        <p:spPr bwMode="auto">
          <a:xfrm>
            <a:off x="0" y="1628775"/>
            <a:ext cx="2808288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0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7A7E0F6E-5CB5-4F79-8262-DA54E9F87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736" y="2415233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97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</TotalTime>
  <Words>482</Words>
  <Application>Microsoft Office PowerPoint</Application>
  <PresentationFormat>Affichage à l'écran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Débit</vt:lpstr>
      <vt:lpstr>Data base management</vt:lpstr>
      <vt:lpstr>What is RDBM? </vt:lpstr>
      <vt:lpstr>RDBMS(Relational Data base Management System)</vt:lpstr>
      <vt:lpstr>MySQL  </vt:lpstr>
      <vt:lpstr>Postgre SQL  </vt:lpstr>
      <vt:lpstr>SQL  Server 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faten</dc:creator>
  <cp:lastModifiedBy>user</cp:lastModifiedBy>
  <cp:revision>14</cp:revision>
  <dcterms:created xsi:type="dcterms:W3CDTF">2022-12-19T12:38:28Z</dcterms:created>
  <dcterms:modified xsi:type="dcterms:W3CDTF">2022-12-19T15:19:40Z</dcterms:modified>
</cp:coreProperties>
</file>