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74" r:id="rId10"/>
    <p:sldId id="265" r:id="rId11"/>
    <p:sldId id="276" r:id="rId12"/>
    <p:sldId id="275" r:id="rId13"/>
    <p:sldId id="293" r:id="rId14"/>
    <p:sldId id="277" r:id="rId15"/>
    <p:sldId id="294" r:id="rId16"/>
    <p:sldId id="278" r:id="rId17"/>
    <p:sldId id="279" r:id="rId18"/>
    <p:sldId id="280" r:id="rId19"/>
    <p:sldId id="281" r:id="rId20"/>
    <p:sldId id="295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89" r:id="rId29"/>
    <p:sldId id="292" r:id="rId30"/>
    <p:sldId id="298" r:id="rId31"/>
    <p:sldId id="266" r:id="rId32"/>
    <p:sldId id="296" r:id="rId33"/>
    <p:sldId id="290" r:id="rId34"/>
    <p:sldId id="297" r:id="rId35"/>
    <p:sldId id="299" r:id="rId36"/>
    <p:sldId id="291" r:id="rId37"/>
    <p:sldId id="300" r:id="rId38"/>
    <p:sldId id="301" r:id="rId39"/>
    <p:sldId id="303" r:id="rId40"/>
    <p:sldId id="302" r:id="rId41"/>
    <p:sldId id="309" r:id="rId42"/>
    <p:sldId id="310" r:id="rId43"/>
    <p:sldId id="311" r:id="rId44"/>
    <p:sldId id="313" r:id="rId45"/>
    <p:sldId id="314" r:id="rId46"/>
    <p:sldId id="270" r:id="rId47"/>
    <p:sldId id="262" r:id="rId48"/>
    <p:sldId id="271" r:id="rId49"/>
    <p:sldId id="272" r:id="rId50"/>
    <p:sldId id="304" r:id="rId51"/>
    <p:sldId id="273" r:id="rId52"/>
    <p:sldId id="305" r:id="rId53"/>
    <p:sldId id="306" r:id="rId54"/>
    <p:sldId id="307" r:id="rId55"/>
    <p:sldId id="315" r:id="rId56"/>
    <p:sldId id="316" r:id="rId57"/>
    <p:sldId id="317" r:id="rId58"/>
    <p:sldId id="318" r:id="rId59"/>
    <p:sldId id="31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37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E951B-E961-4CDD-8DC4-391E2C8D563D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255F4-A783-4B3C-8F0A-30578B44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http://www.gemalto.com/telecom/upteq/images/p8-2.png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6: http://pds9.egloos.com/pds/200805/29/21/f0037021_483e4ab1896a2.png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2.2,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2.2,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2.2,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8: http://www.itl.nist.gov/fipspubs/fip186.gif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4.1,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Standard Specifications for Public-Key Cryptography, Section A.9.1, </a:t>
            </a:r>
            <a:r>
              <a:rPr lang="en-US" b="0" dirty="0" smtClean="0"/>
              <a:t>http://ieeexplore.ieee.org/stamp/stamp.jsp?tp=&amp;arnumber=891000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5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4.1,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4.1,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4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4.3,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2: http://etutorials.org/shared/images/tutorials/tutorial_113/09fig01.gif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Ref: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Elliptic Curve Digital Signature Algorithm (ECDSA), </a:t>
            </a:r>
            <a:r>
              <a:rPr lang="en-US" b="0" dirty="0" smtClean="0"/>
              <a:t>Section 4.3,</a:t>
            </a:r>
            <a:r>
              <a:rPr lang="en-US" b="0" baseline="0" dirty="0" smtClean="0"/>
              <a:t> </a:t>
            </a:r>
            <a:r>
              <a:rPr lang="en-US" b="0" dirty="0" smtClean="0"/>
              <a:t>http://cs.ucsb.edu/~koc/ccs130h/notes/ecdsa-cert.pdf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SEC 2: Recommended Elliptic Curve Domain Parameters, Section</a:t>
            </a:r>
            <a:r>
              <a:rPr lang="en-US" baseline="0" dirty="0" smtClean="0"/>
              <a:t> 2.1, </a:t>
            </a:r>
            <a:r>
              <a:rPr lang="en-US" dirty="0" smtClean="0"/>
              <a:t>http://www.secg.org/collateral/sec2_final.pdf,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http://tools.ietf.org/html/rfc4492,</a:t>
            </a:r>
            <a:r>
              <a:rPr lang="en-US" baseline="0" dirty="0" smtClean="0"/>
              <a:t> Section 1</a:t>
            </a:r>
          </a:p>
          <a:p>
            <a:r>
              <a:rPr lang="en-US" dirty="0" smtClean="0"/>
              <a:t>Smaller key sizes result in savings for power, memory, bandwidth, and computational cost that make ECC especially attractive for constrained environments.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http://tools.ietf.org/html/rfc5116,</a:t>
            </a:r>
            <a:r>
              <a:rPr lang="en-US" baseline="0" dirty="0" smtClean="0"/>
              <a:t> Section 1.1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0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AES Proposal: </a:t>
            </a:r>
            <a:r>
              <a:rPr lang="en-US" dirty="0" err="1" smtClean="0"/>
              <a:t>Rijndael</a:t>
            </a:r>
            <a:r>
              <a:rPr lang="en-US" dirty="0" smtClean="0"/>
              <a:t>, http://csrc.nist.gov/archive/aes/rijndael/Rijndael-ammended.pdf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Ref, The CCM Mode for </a:t>
            </a:r>
          </a:p>
          <a:p>
            <a:r>
              <a:rPr lang="en-US" dirty="0" smtClean="0"/>
              <a:t>Authentication and Confidentiality, Section 6.1, http://csrc.nist.gov/publications/nistpubs/800-38C/SP800-38C_updated-July20_2007.pdf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91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Ref, The CCM Mode for </a:t>
            </a:r>
          </a:p>
          <a:p>
            <a:r>
              <a:rPr lang="en-US" dirty="0" smtClean="0"/>
              <a:t>Authentication and Confidentiality, Section 6.1, http://csrc.nist.gov/publications/nistpubs/800-38C/SP800-38C_updated-July20_2007.pdf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Ref, The CCM Mode for </a:t>
            </a:r>
          </a:p>
          <a:p>
            <a:r>
              <a:rPr lang="en-US" dirty="0" smtClean="0"/>
              <a:t>Authentication and Confidentiality, Section 6.2, http://csrc.nist.gov/publications/nistpubs/800-38C/SP800-38C_updated-July20_2007.pdf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0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Ref, The CCM Mode for </a:t>
            </a:r>
          </a:p>
          <a:p>
            <a:r>
              <a:rPr lang="en-US" dirty="0" smtClean="0"/>
              <a:t>Authentication and Confidentiality, Section 6.2, http://csrc.nist.gov/publications/nistpubs/800-38C/SP800-38C_updated-July20_2007.pdf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</a:t>
            </a:r>
            <a:r>
              <a:rPr lang="en-US" baseline="0" dirty="0" smtClean="0"/>
              <a:t> TLS Handshake Protocol (Windows), MSDN, http://msdn.microsoft.com/en-us/library/windows/desktop/aa380513(v=vs.85).aspx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3: http://etutorials.org/shared/images/tutorials/tutorial_113/09fig03.gif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TLS Record Protocol (Windows),</a:t>
            </a:r>
            <a:r>
              <a:rPr lang="en-US" baseline="0" dirty="0" smtClean="0"/>
              <a:t> MSDN, http://msdn.microsoft.com/en-us/library/windows/desktop/aa380514(v=vs.85).aspx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http://technet.microsoft.com/dynimg/IC197609.gif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5: http://www.vircom.com/security/wp-content/uploads/2012/09/tcp-ip_model_ssl-tls_protocol.png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1: http://tools.ietf.org/html/draft-mcgrew-tls-aes-ccm-ecc-02, Section 2</a:t>
            </a:r>
          </a:p>
          <a:p>
            <a:r>
              <a:rPr lang="en-US" baseline="0" dirty="0" smtClean="0"/>
              <a:t>And http://tools.ietf.org/html/rfc5246, Appendix 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</a:t>
            </a:r>
            <a:r>
              <a:rPr lang="en-US" baseline="0" dirty="0" smtClean="0"/>
              <a:t> http://tools.ietf.org/html/rfc4492, Section 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255F4-A783-4B3C-8F0A-30578B44E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ms737593(v=vs.85).aspx" TargetMode="External"/><Relationship Id="rId2" Type="http://schemas.openxmlformats.org/officeDocument/2006/relationships/hyperlink" Target="http://msdn.microsoft.com/en-us/library/windows/desktop/ms737591(v=vs.85)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ostinactionscript/downloads/detail?name=AES.zip&amp;can=2&amp;q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AES-CCM ECC Cipher Suites for TLS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CS290G Network Security</a:t>
            </a:r>
          </a:p>
          <a:p>
            <a:r>
              <a:rPr lang="en-US" dirty="0" smtClean="0"/>
              <a:t>Qin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r>
              <a:rPr lang="en-US" dirty="0" err="1" smtClean="0"/>
              <a:t>Ciphersuites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Ciphersuite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Combination</a:t>
            </a:r>
            <a:r>
              <a:rPr lang="en-US" sz="2400" dirty="0" smtClean="0"/>
              <a:t> of authentication, encryption and message authentication code (MAC) </a:t>
            </a:r>
            <a:r>
              <a:rPr lang="en-US" sz="2400" dirty="0" smtClean="0">
                <a:solidFill>
                  <a:srgbClr val="FF0000"/>
                </a:solidFill>
              </a:rPr>
              <a:t>encryption methods</a:t>
            </a:r>
            <a:r>
              <a:rPr lang="en-US" sz="2400" dirty="0" smtClean="0"/>
              <a:t>, used to negotiate the communication security settings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9348"/>
              </p:ext>
            </p:extLst>
          </p:nvPr>
        </p:nvGraphicFramePr>
        <p:xfrm>
          <a:off x="251520" y="2420888"/>
          <a:ext cx="864096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1656184"/>
                <a:gridCol w="1440160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Ciphersuite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TLS_NULL_WITH_NULL_NULL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TLS_RSA_WITH_NULL_SHA256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TLS_DHE_DSS_WITH_AES_256_CBC_SHA256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DHE_DSS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AES_256_CBC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TLS_ECDHE_ECDSA_WITH_AES_128_CCM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ECDHE_ECDSA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AES_128_CCM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TLS_ECDHE_ECDSA_WITH_AES_256_CCM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ECDHE_ECDSA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AES_256_CCM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TLS_ECDHE_ECDSA_WITH_AES_128_CCM_8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ECDHE_ECDSA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AES_128_CCM_8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TLS_ECDHE_ECDSA_WITH_AES_256_CCM_8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ECDHE_ECDSA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AES_256_CCM_8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577971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Part of TLS </a:t>
            </a:r>
            <a:r>
              <a:rPr lang="en-US" dirty="0" err="1" smtClean="0"/>
              <a:t>ciphersuites</a:t>
            </a:r>
            <a:r>
              <a:rPr lang="en-US" dirty="0" smtClean="0"/>
              <a:t>, in red are our 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Handshake Protocol: ECDHE_ECDSA</a:t>
            </a:r>
          </a:p>
          <a:p>
            <a:pPr lvl="1"/>
            <a:r>
              <a:rPr lang="en-US" dirty="0" err="1" smtClean="0"/>
              <a:t>Diffe</a:t>
            </a:r>
            <a:r>
              <a:rPr lang="en-US" dirty="0" smtClean="0"/>
              <a:t>-Hellman Key Exchange Algorithm</a:t>
            </a:r>
          </a:p>
          <a:p>
            <a:pPr lvl="1"/>
            <a:r>
              <a:rPr lang="en-US" dirty="0" smtClean="0"/>
              <a:t>Digital Signature Algorithm</a:t>
            </a:r>
          </a:p>
          <a:p>
            <a:pPr lvl="1"/>
            <a:r>
              <a:rPr lang="en-US" dirty="0" smtClean="0"/>
              <a:t>Elliptic Curve Cryptography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 Ephemeral (ECDHE)</a:t>
            </a:r>
          </a:p>
          <a:p>
            <a:pPr lvl="1"/>
            <a:r>
              <a:rPr lang="en-US"/>
              <a:t>Elliptic Curve Digital Signature Algorithm (ECDSA)</a:t>
            </a:r>
          </a:p>
          <a:p>
            <a:r>
              <a:rPr lang="en-US" smtClean="0"/>
              <a:t>Record </a:t>
            </a:r>
            <a:r>
              <a:rPr lang="en-US" dirty="0" smtClean="0"/>
              <a:t>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Handshake Protocol: ECDHE_ECDSA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ECDHE_ECDSA: Ephemeral Elliptic Curve </a:t>
            </a:r>
            <a:r>
              <a:rPr lang="en-US" dirty="0" err="1" smtClean="0"/>
              <a:t>Deffe</a:t>
            </a:r>
            <a:r>
              <a:rPr lang="en-US" dirty="0" smtClean="0"/>
              <a:t> </a:t>
            </a:r>
            <a:r>
              <a:rPr lang="en-US" dirty="0" err="1" smtClean="0"/>
              <a:t>Halman</a:t>
            </a:r>
            <a:r>
              <a:rPr lang="en-US" dirty="0" smtClean="0"/>
              <a:t> with Elliptic Curve Digital Signature Authentication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Review </a:t>
            </a:r>
            <a:r>
              <a:rPr lang="en-US" dirty="0" err="1"/>
              <a:t>Diffe</a:t>
            </a:r>
            <a:r>
              <a:rPr lang="en-US" dirty="0"/>
              <a:t>-Hellman Key Exchange </a:t>
            </a:r>
            <a:r>
              <a:rPr lang="en-US" dirty="0" smtClean="0"/>
              <a:t>Algorithm and Digital Signature Algorithm</a:t>
            </a:r>
          </a:p>
          <a:p>
            <a:pPr lvl="1"/>
            <a:r>
              <a:rPr lang="en-US" dirty="0" smtClean="0"/>
              <a:t>Introduce Elliptic Curve Cryptography</a:t>
            </a:r>
          </a:p>
          <a:p>
            <a:pPr lvl="1"/>
            <a:r>
              <a:rPr lang="en-US" dirty="0" smtClean="0"/>
              <a:t>Illustrate pseudo-code of ECDHE and ECDSA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Diffe</a:t>
            </a:r>
            <a:r>
              <a:rPr lang="en-US" dirty="0" smtClean="0">
                <a:solidFill>
                  <a:srgbClr val="FF0000"/>
                </a:solidFill>
              </a:rPr>
              <a:t>-Hellman Key Exchange Algorithm</a:t>
            </a:r>
          </a:p>
          <a:p>
            <a:pPr lvl="1"/>
            <a:r>
              <a:rPr lang="en-US" dirty="0" smtClean="0"/>
              <a:t>Digital Signature Algorithm</a:t>
            </a:r>
          </a:p>
          <a:p>
            <a:pPr lvl="1"/>
            <a:r>
              <a:rPr lang="en-US" dirty="0" smtClean="0"/>
              <a:t>Elliptic Curve Cryptography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 Ephemeral (ECDHE)</a:t>
            </a:r>
          </a:p>
          <a:p>
            <a:pPr lvl="1"/>
            <a:r>
              <a:rPr lang="en-US" dirty="0"/>
              <a:t>Elliptic Curve Digital Signature Algorithm (ECDSA)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Diffe</a:t>
            </a:r>
            <a:r>
              <a:rPr lang="en-US" dirty="0"/>
              <a:t>-Hellman Key Exchange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DH based on intractability of discrete logarithm </a:t>
            </a:r>
            <a:endParaRPr lang="en-US" sz="2400" dirty="0"/>
          </a:p>
        </p:txBody>
      </p:sp>
      <p:pic>
        <p:nvPicPr>
          <p:cNvPr id="5123" name="Picture 3" descr="D:\!UCSB\2012 fall\Security\f0037021_483e4ab1896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00" y="1556790"/>
            <a:ext cx="9448374" cy="4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638132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6: Steps of discrete logarithm </a:t>
            </a:r>
            <a:r>
              <a:rPr lang="en-US" dirty="0" err="1" smtClean="0"/>
              <a:t>diffie-hellman</a:t>
            </a:r>
            <a:r>
              <a:rPr lang="en-US" dirty="0" smtClean="0"/>
              <a:t> key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pPr lvl="1"/>
            <a:r>
              <a:rPr lang="en-US" dirty="0" err="1" smtClean="0"/>
              <a:t>Diffe</a:t>
            </a:r>
            <a:r>
              <a:rPr lang="en-US" dirty="0" smtClean="0"/>
              <a:t>-Hellman Key Exchange Algorithm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Digital Signature Algorithm</a:t>
            </a:r>
          </a:p>
          <a:p>
            <a:pPr lvl="1"/>
            <a:r>
              <a:rPr lang="en-US" dirty="0" smtClean="0"/>
              <a:t>Elliptic Curve Cryptography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 Ephemeral (ECDHE)</a:t>
            </a:r>
          </a:p>
          <a:p>
            <a:pPr lvl="1"/>
            <a:r>
              <a:rPr lang="en-US" dirty="0"/>
              <a:t>Elliptic Curve Digital Signature Algorithm (ECDSA)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DSA Domain Parameter Generation</a:t>
                </a:r>
              </a:p>
              <a:p>
                <a:pPr lvl="1"/>
                <a:r>
                  <a:rPr lang="en-US" dirty="0" smtClean="0"/>
                  <a:t>160bit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, 1024bit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𝑚𝑜𝑑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DSA Key Pair Generation</a:t>
                </a:r>
              </a:p>
              <a:p>
                <a:pPr lvl="1"/>
                <a:r>
                  <a:rPr lang="en-US" dirty="0" smtClean="0"/>
                  <a:t>Random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private key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y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y</m:t>
                    </m:r>
                  </m:oMath>
                </a14:m>
                <a:r>
                  <a:rPr lang="en-US" dirty="0" smtClean="0"/>
                  <a:t> is public key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DSA Signature Generation: sign message m</a:t>
                </a:r>
                <a:endParaRPr lang="en-US" dirty="0"/>
              </a:p>
              <a:p>
                <a:pPr lvl="1"/>
                <a:r>
                  <a:rPr lang="en-US" dirty="0" smtClean="0"/>
                  <a:t>1. Random </a:t>
                </a:r>
                <a:r>
                  <a:rPr lang="en-US" dirty="0"/>
                  <a:t>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 – 1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 smtClean="0"/>
                  <a:t>2.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then go to step 1;</a:t>
                </a:r>
              </a:p>
              <a:p>
                <a:pPr lvl="1"/>
                <a:r>
                  <a:rPr lang="en-US" dirty="0" smtClean="0"/>
                  <a:t>3.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4.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𝑆𝐻𝐴</m:t>
                    </m:r>
                    <m:r>
                      <a:rPr lang="en-US" i="1" dirty="0" smtClean="0">
                        <a:latin typeface="Cambria Math"/>
                      </a:rPr>
                      <m:t>1(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5.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{</m:t>
                    </m:r>
                    <m:r>
                      <a:rPr lang="en-US" i="1" dirty="0" err="1" smtClean="0">
                        <a:latin typeface="Cambria Math"/>
                      </a:rPr>
                      <m:t>𝑒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</a:rPr>
                      <m:t>𝑥𝑟</m:t>
                    </m:r>
                    <m:r>
                      <a:rPr lang="en-US" i="1" dirty="0" smtClean="0">
                        <a:latin typeface="Cambria Math"/>
                      </a:rPr>
                      <m:t>}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then go to step 1;</a:t>
                </a:r>
              </a:p>
              <a:p>
                <a:pPr lvl="1"/>
                <a:r>
                  <a:rPr lang="en-US" dirty="0" smtClean="0"/>
                  <a:t>6. The signature for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DSA S</a:t>
                </a:r>
                <a:r>
                  <a:rPr lang="en-US" altLang="zh-CN" dirty="0" smtClean="0"/>
                  <a:t>ignature Verification</a:t>
                </a:r>
              </a:p>
              <a:p>
                <a:pPr lvl="1"/>
                <a:r>
                  <a:rPr lang="en-US" dirty="0" smtClean="0"/>
                  <a:t>1. Verify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integers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[1,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2.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𝑆𝐻𝐴</m:t>
                    </m:r>
                    <m:r>
                      <a:rPr lang="en-US" i="1" dirty="0" smtClean="0">
                        <a:latin typeface="Cambria Math"/>
                      </a:rPr>
                      <m:t>1(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3.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4.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𝑒𝑤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𝑟𝑤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5.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6. Accept the Signature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!UCSB\2012 fall\Security\fip1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90746" cy="535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01" y="27184"/>
            <a:ext cx="8229600" cy="1143000"/>
          </a:xfrm>
        </p:spPr>
        <p:txBody>
          <a:bodyPr/>
          <a:lstStyle/>
          <a:p>
            <a:r>
              <a:rPr lang="en-US" dirty="0"/>
              <a:t>Digital Signature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6196661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Steps of digital signature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pPr lvl="1"/>
            <a:r>
              <a:rPr lang="en-US" dirty="0" err="1" smtClean="0"/>
              <a:t>Diffe</a:t>
            </a:r>
            <a:r>
              <a:rPr lang="en-US" dirty="0" smtClean="0"/>
              <a:t>-Hellman Key Exchange Algorithm</a:t>
            </a:r>
          </a:p>
          <a:p>
            <a:pPr lvl="1"/>
            <a:r>
              <a:rPr lang="en-US" dirty="0" smtClean="0"/>
              <a:t>Digital Signature Algorithm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Elliptic Curve Cryptography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 Ephemeral (ECDHE)</a:t>
            </a:r>
          </a:p>
          <a:p>
            <a:pPr lvl="1"/>
            <a:r>
              <a:rPr lang="en-US" dirty="0"/>
              <a:t>Elliptic Curve Digital Signature Algorithm (ECDSA)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Cryptography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&gt;3</m:t>
                    </m:r>
                  </m:oMath>
                </a14:m>
                <a:r>
                  <a:rPr lang="en-US" dirty="0" smtClean="0"/>
                  <a:t>, an odd prime, </a:t>
                </a:r>
              </a:p>
              <a:p>
                <a:r>
                  <a:rPr lang="en-US" dirty="0" smtClean="0"/>
                  <a:t>Elliptic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is defined by an equation of form (</a:t>
                </a:r>
                <a:r>
                  <a:rPr lang="en-US" dirty="0" err="1" smtClean="0"/>
                  <a:t>Weierstrass</a:t>
                </a:r>
                <a:r>
                  <a:rPr lang="en-US" dirty="0" smtClean="0"/>
                  <a:t> equation)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𝑎𝑥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		(1)</a:t>
                </a:r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+27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consists of all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which satisfy the defining equation (1), together with a special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called </a:t>
                </a:r>
                <a:r>
                  <a:rPr lang="en-US" i="1" dirty="0" smtClean="0"/>
                  <a:t>the point at infinity</a:t>
                </a:r>
              </a:p>
              <a:p>
                <a:pPr marL="0" indent="0">
                  <a:buNone/>
                </a:pPr>
                <a:r>
                  <a:rPr lang="en-US" sz="2400" i="1" dirty="0" smtClean="0"/>
                  <a:t>(Another form of </a:t>
                </a:r>
                <a:r>
                  <a:rPr lang="en-US" sz="2400" i="1" dirty="0" err="1" smtClean="0"/>
                  <a:t>Weierstrass</a:t>
                </a:r>
                <a:r>
                  <a:rPr lang="en-US" sz="2400" i="1" dirty="0" smtClean="0"/>
                  <a:t> equation:</a:t>
                </a:r>
              </a:p>
              <a:p>
                <a:pPr marL="0" indent="0">
                  <a:buNone/>
                </a:pPr>
                <a:r>
                  <a:rPr lang="en-US" sz="2400" i="1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𝑥𝑦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i="1" dirty="0" smtClean="0"/>
                  <a:t>		(2)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F</a:t>
                </a:r>
                <a:r>
                  <a:rPr lang="en-US" sz="2400" i="1" dirty="0" smtClean="0"/>
                  <a:t>or  binary finite fields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i="1" dirty="0" smtClean="0"/>
                  <a:t>). Ignore now since we will not use it.)</a:t>
                </a:r>
                <a:r>
                  <a:rPr lang="en-US" i="1" dirty="0" smtClean="0"/>
                  <a:t>	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3"/>
                <a:stretch>
                  <a:fillRect l="-1185" t="-191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1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</a:t>
            </a:r>
            <a:r>
              <a:rPr lang="en-US" dirty="0" smtClean="0"/>
              <a:t>Curve: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 smtClean="0"/>
                  <a:t> be the curve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+4</m:t>
                    </m:r>
                  </m:oMath>
                </a14:m>
                <a:r>
                  <a:rPr lang="en-US" sz="2800" dirty="0"/>
                  <a:t>		</a:t>
                </a:r>
                <a:r>
                  <a:rPr lang="en-US" sz="2800" dirty="0" smtClean="0"/>
                  <a:t>(3)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over the field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𝐺𝐹</m:t>
                    </m:r>
                    <m:r>
                      <a:rPr lang="en-US" sz="2800" i="1" dirty="0" smtClean="0">
                        <a:latin typeface="Cambria Math"/>
                      </a:rPr>
                      <m:t>(23)</m:t>
                    </m:r>
                  </m:oMath>
                </a14:m>
                <a:r>
                  <a:rPr lang="en-US" sz="2800" dirty="0" smtClean="0"/>
                  <a:t>, then the points 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sz="28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are: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{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21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12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16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7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7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8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8,15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9,11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9,12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10,18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11,9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11,14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13,11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13,12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14,5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14,18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15,6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15,17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17,9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17,14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18,9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18,14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22,5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(22,19)</m:t>
                    </m:r>
                    <m:r>
                      <a:rPr lang="en-US" sz="240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Thus, the order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#</m:t>
                    </m:r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𝐺𝐹</m:t>
                    </m:r>
                    <m:r>
                      <a:rPr lang="en-US" sz="2800" i="1" dirty="0" smtClean="0">
                        <a:latin typeface="Cambria Math"/>
                      </a:rPr>
                      <m:t>(23))=29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525963"/>
              </a:xfrm>
              <a:blipFill rotWithShape="1">
                <a:blip r:embed="rId3"/>
                <a:stretch>
                  <a:fillRect l="-1333" t="-1211" b="-1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8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Operations: Point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Q</m:t>
                    </m:r>
                    <m:r>
                      <a:rPr lang="en-US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≠±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Q</m:t>
                    </m:r>
                    <m:r>
                      <a:rPr lang="en-US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(4)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and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(5)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</a:t>
            </a:r>
            <a:r>
              <a:rPr lang="en-US" dirty="0"/>
              <a:t>Operations: Point Addition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6893565" cy="504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608" y="6015674"/>
                <a:ext cx="720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8: Geometric description of  the addition of two distinct elliptic curve points: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015674"/>
                <a:ext cx="72008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7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</a:t>
            </a:r>
            <a:r>
              <a:rPr lang="en-US" dirty="0"/>
              <a:t>Operations: Point </a:t>
            </a:r>
            <a:r>
              <a:rPr lang="en-US" dirty="0" smtClean="0"/>
              <a:t>Doubling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a:rPr lang="en-US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(6)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and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(7)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8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</a:t>
            </a:r>
            <a:r>
              <a:rPr lang="en-US" dirty="0"/>
              <a:t>Operations: </a:t>
            </a:r>
            <a:r>
              <a:rPr lang="en-US" dirty="0" smtClean="0"/>
              <a:t>Point Doubling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608" y="6015674"/>
                <a:ext cx="720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9: Geometric description of  the doubling of an distinct elliptic curve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015674"/>
                <a:ext cx="72008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77" t="-4717" r="-6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2" y="1155693"/>
            <a:ext cx="7081336" cy="4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Elliptic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511256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abelian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group of rank 1 or 2</a:t>
                </a:r>
                <a:r>
                  <a:rPr lang="en-US" dirty="0" smtClean="0"/>
                  <a:t>, which means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, for unique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denotes the cyclic group of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and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cyclic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(rank=1 now), and there exists a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  <a:ea typeface="Cambria Math"/>
                              </a:rPr>
                              <m:t>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𝑘𝑃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:0≤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Point P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generator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5112568"/>
              </a:xfrm>
              <a:blipFill rotWithShape="1">
                <a:blip r:embed="rId3"/>
                <a:stretch>
                  <a:fillRect l="-1556" t="-214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Elliptic Curve: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elliptic curve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defined in previous example.  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#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𝐺𝐹</m:t>
                    </m:r>
                    <m:r>
                      <a:rPr lang="en-US" i="1" dirty="0">
                        <a:latin typeface="Cambria Math"/>
                      </a:rPr>
                      <m:t>(23))=29</m:t>
                    </m:r>
                  </m:oMath>
                </a14:m>
                <a:r>
                  <a:rPr lang="en-US" dirty="0" smtClean="0"/>
                  <a:t>, which is prime,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cyclic and any point other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Ο</m:t>
                    </m:r>
                  </m:oMath>
                </a14:m>
                <a:r>
                  <a:rPr lang="en-US" dirty="0" smtClean="0"/>
                  <a:t> is a generator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For example,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=(0,2)</m:t>
                    </m:r>
                  </m:oMath>
                </a14:m>
                <a:r>
                  <a:rPr lang="en-US" dirty="0" smtClean="0"/>
                  <a:t> is a generator: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0,2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i="1" dirty="0" smtClean="0">
                          <a:latin typeface="Cambria Math"/>
                        </a:rPr>
                        <m:t>2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13,12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</m:t>
                      </m:r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11,9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	4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1,12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…, 28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0,21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29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/>
                          <a:ea typeface="Cambria Math"/>
                        </a:rPr>
                        <m:t>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replace Discrete Logarithm with Elliptic </a:t>
            </a:r>
            <a:r>
              <a:rPr lang="en-US" dirty="0"/>
              <a:t>Curve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wo parties agree on elliptic curve settings (a sextuple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err="1" smtClean="0">
                        <a:latin typeface="Cambria Math"/>
                      </a:rPr>
                      <m:t>𝑝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𝐺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GField’s</a:t>
                </a:r>
                <a:r>
                  <a:rPr lang="en-US" dirty="0" smtClean="0"/>
                  <a:t> prime;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: two parameters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𝑎𝑥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(or other curve equations);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: a base point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: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: cofactor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;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7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Transfer Layer Security (TLS)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dirty="0" smtClean="0"/>
              <a:t>Transfer Layer Security (TLS) is application protocol independent. Successor of SSL</a:t>
            </a:r>
            <a:endParaRPr lang="en-US" dirty="0"/>
          </a:p>
        </p:txBody>
      </p:sp>
      <p:pic>
        <p:nvPicPr>
          <p:cNvPr id="1026" name="Picture 2" descr="C:\Users\fatestudio\Desktop\p8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060848"/>
            <a:ext cx="778257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222" y="602871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OSI Network Model with TLS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replace Discrete Logarithm with Elliptic Curve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set of EC domain parameters, generate EC key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private key, which is an integer in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[1, 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is public key, which is a point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l-GR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  <a:ea typeface="Cambria Math"/>
                          </a:rPr>
                          <m:t>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𝑠𝐺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hard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we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only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Just like in discrete logarithm it is hard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we only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A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4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ECC: smaller key sizes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1883"/>
              </p:ext>
            </p:extLst>
          </p:nvPr>
        </p:nvGraphicFramePr>
        <p:xfrm>
          <a:off x="683568" y="2708919"/>
          <a:ext cx="7992888" cy="333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Symmetric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ECC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DH/DSA/RSA</a:t>
                      </a:r>
                      <a:endParaRPr lang="en-US" sz="2800" dirty="0"/>
                    </a:p>
                  </a:txBody>
                  <a:tcPr/>
                </a:tc>
              </a:tr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1024</a:t>
                      </a:r>
                      <a:endParaRPr lang="en-US" sz="2800" dirty="0"/>
                    </a:p>
                  </a:txBody>
                  <a:tcPr/>
                </a:tc>
              </a:tr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2048</a:t>
                      </a:r>
                      <a:endParaRPr lang="en-US" sz="2800" dirty="0"/>
                    </a:p>
                  </a:txBody>
                  <a:tcPr/>
                </a:tc>
              </a:tr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283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3072</a:t>
                      </a:r>
                      <a:endParaRPr lang="en-US" sz="2800" dirty="0"/>
                    </a:p>
                  </a:txBody>
                  <a:tcPr/>
                </a:tc>
              </a:tr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7680</a:t>
                      </a:r>
                      <a:endParaRPr lang="en-US" sz="2800" dirty="0"/>
                    </a:p>
                  </a:txBody>
                  <a:tcPr/>
                </a:tc>
              </a:tr>
              <a:tr h="5562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571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15360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9712" y="604634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2: Comparable Key Sizes (in bit)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4401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more complex math to shorten the key sizes, while complex math does not mean adding time complexity in algorithm</a:t>
            </a:r>
          </a:p>
        </p:txBody>
      </p:sp>
    </p:spTree>
    <p:extLst>
      <p:ext uri="{BB962C8B-B14F-4D97-AF65-F5344CB8AC3E}">
        <p14:creationId xmlns:p14="http://schemas.microsoft.com/office/powerpoint/2010/main" val="1368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pPr lvl="1"/>
            <a:r>
              <a:rPr lang="en-US" dirty="0" err="1" smtClean="0"/>
              <a:t>Diffe</a:t>
            </a:r>
            <a:r>
              <a:rPr lang="en-US" dirty="0" smtClean="0"/>
              <a:t>-Hellman Key Exchange Algorithm</a:t>
            </a:r>
          </a:p>
          <a:p>
            <a:pPr lvl="1"/>
            <a:r>
              <a:rPr lang="en-US" dirty="0" smtClean="0"/>
              <a:t>Digital Signature Algorithm</a:t>
            </a:r>
          </a:p>
          <a:p>
            <a:pPr lvl="1"/>
            <a:r>
              <a:rPr lang="en-US" dirty="0" smtClean="0"/>
              <a:t>Elliptic Curve Cryptography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Elliptic Curve </a:t>
            </a:r>
            <a:r>
              <a:rPr lang="en-US" dirty="0" err="1">
                <a:solidFill>
                  <a:srgbClr val="FF0000"/>
                </a:solidFill>
              </a:rPr>
              <a:t>Diffe</a:t>
            </a:r>
            <a:r>
              <a:rPr lang="en-US" dirty="0">
                <a:solidFill>
                  <a:srgbClr val="FF0000"/>
                </a:solidFill>
              </a:rPr>
              <a:t>-Hellman Ephemeral (ECDHE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Elliptic Curve Digital Signature Algorithm (ECDSA)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</a:t>
            </a:r>
            <a:r>
              <a:rPr lang="en-US" dirty="0" smtClean="0"/>
              <a:t> Ephemeral (ECDHE)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ECKAS-DH1 scheme with the identity map as key derivation function (KDF)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ECKAS-DH1: Elliptic Curve Key Agreement Scheme, </a:t>
            </a:r>
            <a:r>
              <a:rPr lang="en-US" dirty="0" err="1" smtClean="0"/>
              <a:t>Diffie</a:t>
            </a:r>
            <a:r>
              <a:rPr lang="en-US" dirty="0" smtClean="0"/>
              <a:t>-Hellman 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Secret value derivation primitive: ECSVDP-DH, or ECSVDP-DHC</a:t>
                </a:r>
              </a:p>
              <a:p>
                <a:r>
                  <a:rPr lang="en-US" dirty="0" smtClean="0"/>
                  <a:t>A sequence of shared secret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shall be generated by each party by following steps</a:t>
                </a:r>
              </a:p>
              <a:p>
                <a:pPr lvl="1"/>
                <a:r>
                  <a:rPr lang="en-US" dirty="0" smtClean="0"/>
                  <a:t>1. Establish the valid set of EC domain parameters;</a:t>
                </a:r>
              </a:p>
              <a:p>
                <a:pPr lvl="1"/>
                <a:r>
                  <a:rPr lang="en-US" dirty="0" smtClean="0"/>
                  <a:t>2. Select a valid private key s for the operation;</a:t>
                </a:r>
              </a:p>
              <a:p>
                <a:pPr lvl="1"/>
                <a:r>
                  <a:rPr lang="en-US" dirty="0" smtClean="0"/>
                  <a:t>3. Obtain the other party’s purported public key w’ for the operation;</a:t>
                </a:r>
              </a:p>
              <a:p>
                <a:pPr lvl="1"/>
                <a:r>
                  <a:rPr lang="en-US" dirty="0" smtClean="0"/>
                  <a:t>4. Compute a shared secret value z from private key s and other party’s public key w’ with the selected secret value derivation primitive;</a:t>
                </a:r>
              </a:p>
              <a:p>
                <a:pPr lvl="1"/>
                <a:r>
                  <a:rPr lang="en-US" dirty="0" smtClean="0"/>
                  <a:t>5. Convert the shared secret value z to an octet string Z using FE2OSP.</a:t>
                </a:r>
              </a:p>
              <a:p>
                <a:pPr lvl="1"/>
                <a:r>
                  <a:rPr lang="en-US" dirty="0" smtClean="0"/>
                  <a:t>6. For each shared secret key to be agreed on</a:t>
                </a:r>
              </a:p>
              <a:p>
                <a:pPr lvl="2"/>
                <a:r>
                  <a:rPr lang="en-US" dirty="0" smtClean="0"/>
                  <a:t>Establish or otherwise agree on key derivation parameters Pi for the key;</a:t>
                </a:r>
              </a:p>
              <a:p>
                <a:pPr lvl="2"/>
                <a:r>
                  <a:rPr lang="en-US" dirty="0" smtClean="0"/>
                  <a:t>Derive a shared secret key Ki from the octet string Z and the key derivation parameters Pi with the selected key derivation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pPr lvl="1"/>
            <a:r>
              <a:rPr lang="en-US" dirty="0" err="1" smtClean="0"/>
              <a:t>Diffe</a:t>
            </a:r>
            <a:r>
              <a:rPr lang="en-US" dirty="0" smtClean="0"/>
              <a:t>-Hellman Key Exchange Algorithm</a:t>
            </a:r>
          </a:p>
          <a:p>
            <a:pPr lvl="1"/>
            <a:r>
              <a:rPr lang="en-US" dirty="0" smtClean="0"/>
              <a:t>Digital Signature Algorithm</a:t>
            </a:r>
          </a:p>
          <a:p>
            <a:pPr lvl="1"/>
            <a:r>
              <a:rPr lang="en-US" dirty="0" smtClean="0"/>
              <a:t>Elliptic Curve Cryptography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Diffe</a:t>
            </a:r>
            <a:r>
              <a:rPr lang="en-US" dirty="0"/>
              <a:t>-Hellman Ephemeral (ECDHE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Elliptic Curve Digital Signature Algorithm (ECDSA)</a:t>
            </a:r>
          </a:p>
          <a:p>
            <a:r>
              <a:rPr lang="en-US" dirty="0" smtClean="0"/>
              <a:t>Record Protocol: AEAD_AES_CCM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Elliptic Curve Digital Signature Algorithm (ECDSA)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Elliptic Curve Digital Signature Algorithm (ECDSA)</a:t>
            </a:r>
          </a:p>
        </p:txBody>
      </p:sp>
    </p:spTree>
    <p:extLst>
      <p:ext uri="{BB962C8B-B14F-4D97-AF65-F5344CB8AC3E}">
        <p14:creationId xmlns:p14="http://schemas.microsoft.com/office/powerpoint/2010/main" val="677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 Protocol: AEAD_AES_CCM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AEAD: </a:t>
            </a:r>
            <a:r>
              <a:rPr lang="en-US" dirty="0">
                <a:solidFill>
                  <a:srgbClr val="FF0000"/>
                </a:solidFill>
              </a:rPr>
              <a:t>Authenticated encryption with associated data</a:t>
            </a:r>
          </a:p>
          <a:p>
            <a:pPr lvl="1"/>
            <a:r>
              <a:rPr lang="en-US" dirty="0"/>
              <a:t>AES: Advanced encryption standard</a:t>
            </a:r>
          </a:p>
          <a:p>
            <a:pPr lvl="1"/>
            <a:r>
              <a:rPr lang="en-US" dirty="0"/>
              <a:t>CCM: Counter with Cipher Block Chaining – Message Authentication Code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Authenticated Encryption with Associated Data (AEAD)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cryptographic applications require both confidentiality and message authentication</a:t>
            </a:r>
          </a:p>
          <a:p>
            <a:r>
              <a:rPr lang="en-US" dirty="0" smtClean="0"/>
              <a:t>Confidentiality: data is available only to those authorized to obtain it, usually realized through encryption;</a:t>
            </a:r>
          </a:p>
          <a:p>
            <a:r>
              <a:rPr lang="en-US" dirty="0" smtClean="0"/>
              <a:t>Message authentication: data has not been altered or forged by unauthorized entities;</a:t>
            </a:r>
          </a:p>
          <a:p>
            <a:r>
              <a:rPr lang="en-US" dirty="0" smtClean="0"/>
              <a:t>AEAD algorithm will </a:t>
            </a:r>
            <a:r>
              <a:rPr lang="en-US" dirty="0" smtClean="0">
                <a:solidFill>
                  <a:srgbClr val="FF0000"/>
                </a:solidFill>
              </a:rPr>
              <a:t>provide both by using a single </a:t>
            </a:r>
            <a:r>
              <a:rPr lang="en-US" dirty="0" err="1" smtClean="0">
                <a:solidFill>
                  <a:srgbClr val="FF0000"/>
                </a:solidFill>
              </a:rPr>
              <a:t>cryptoalgorithm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r>
              <a:rPr lang="en-US" dirty="0" smtClean="0"/>
              <a:t>Record Protocol: AEAD_AES_CCM</a:t>
            </a:r>
          </a:p>
          <a:p>
            <a:pPr lvl="1"/>
            <a:r>
              <a:rPr lang="en-US" dirty="0" smtClean="0"/>
              <a:t>AEAD: </a:t>
            </a:r>
            <a:r>
              <a:rPr lang="en-US" dirty="0"/>
              <a:t>Authenticated </a:t>
            </a:r>
            <a:r>
              <a:rPr lang="en-US" dirty="0" smtClean="0"/>
              <a:t>Encryption </a:t>
            </a:r>
            <a:r>
              <a:rPr lang="en-US" dirty="0"/>
              <a:t>with </a:t>
            </a:r>
            <a:r>
              <a:rPr lang="en-US" dirty="0" smtClean="0"/>
              <a:t>Associated Data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AES: Advanced </a:t>
            </a:r>
            <a:r>
              <a:rPr lang="en-US" dirty="0" smtClean="0">
                <a:solidFill>
                  <a:srgbClr val="FF0000"/>
                </a:solidFill>
              </a:rPr>
              <a:t>Encryption Standard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CCM: Counter with Cipher Block Chaining – Message Authentication Code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Transfer Layer Security (TLS)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en-US" dirty="0" smtClean="0"/>
              <a:t>TLS Handshake Protocol</a:t>
            </a:r>
          </a:p>
          <a:p>
            <a:r>
              <a:rPr lang="en-US" dirty="0" smtClean="0"/>
              <a:t>TLS Record Protocol</a:t>
            </a:r>
          </a:p>
          <a:p>
            <a:endParaRPr lang="en-US" dirty="0"/>
          </a:p>
        </p:txBody>
      </p:sp>
      <p:pic>
        <p:nvPicPr>
          <p:cNvPr id="2050" name="Picture 2" descr="D:\!UCSB\2012 fall\Security\09fig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0052"/>
            <a:ext cx="5832648" cy="40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13106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TLS two layers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Encryption Standard (AES)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called </a:t>
            </a:r>
            <a:r>
              <a:rPr lang="en-US" dirty="0" err="1" smtClean="0"/>
              <a:t>Rijndael</a:t>
            </a:r>
            <a:r>
              <a:rPr lang="en-US" dirty="0" smtClean="0"/>
              <a:t> algorithm;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Layer Security (TLS)</a:t>
            </a:r>
          </a:p>
          <a:p>
            <a:r>
              <a:rPr lang="en-US" dirty="0" smtClean="0"/>
              <a:t>Handshake Protocol: ECDHE_ECDSA</a:t>
            </a:r>
          </a:p>
          <a:p>
            <a:r>
              <a:rPr lang="en-US" dirty="0" smtClean="0"/>
              <a:t>Record Protocol: AEAD_AES_CCM</a:t>
            </a:r>
          </a:p>
          <a:p>
            <a:pPr lvl="1"/>
            <a:r>
              <a:rPr lang="en-US" dirty="0" smtClean="0"/>
              <a:t>AEAD: </a:t>
            </a:r>
            <a:r>
              <a:rPr lang="en-US" dirty="0"/>
              <a:t>Authenticated </a:t>
            </a:r>
            <a:r>
              <a:rPr lang="en-US" dirty="0" smtClean="0"/>
              <a:t>Encryption </a:t>
            </a:r>
            <a:r>
              <a:rPr lang="en-US" dirty="0"/>
              <a:t>with </a:t>
            </a:r>
            <a:r>
              <a:rPr lang="en-US" dirty="0" smtClean="0"/>
              <a:t>Associated Data</a:t>
            </a:r>
            <a:endParaRPr lang="en-US" dirty="0"/>
          </a:p>
          <a:p>
            <a:pPr lvl="1"/>
            <a:r>
              <a:rPr lang="en-US" dirty="0"/>
              <a:t>AES: Advanced </a:t>
            </a:r>
            <a:r>
              <a:rPr lang="en-US" dirty="0" smtClean="0"/>
              <a:t>Encryption Standard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CCM: Counter with Cipher Block Chaining – Message Authentication Code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CCM: Counter with Cipher Block Chaining – Message Authentication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Generation-encryption process:</a:t>
            </a:r>
          </a:p>
          <a:p>
            <a:pPr marL="0" indent="0">
              <a:buNone/>
            </a:pPr>
            <a:r>
              <a:rPr lang="en-US" i="1" u="sng" dirty="0"/>
              <a:t>Prerequisites:</a:t>
            </a:r>
          </a:p>
          <a:p>
            <a:pPr marL="0" indent="0">
              <a:buNone/>
            </a:pPr>
            <a:r>
              <a:rPr lang="en-US" dirty="0"/>
              <a:t>block cipher algorithm;</a:t>
            </a:r>
          </a:p>
          <a:p>
            <a:pPr marL="0" indent="0">
              <a:buNone/>
            </a:pPr>
            <a:r>
              <a:rPr lang="en-US" dirty="0"/>
              <a:t>key K;</a:t>
            </a:r>
          </a:p>
          <a:p>
            <a:pPr marL="0" indent="0">
              <a:buNone/>
            </a:pPr>
            <a:r>
              <a:rPr lang="en-US" dirty="0"/>
              <a:t>counter generation function;</a:t>
            </a:r>
          </a:p>
          <a:p>
            <a:pPr marL="0" indent="0">
              <a:buNone/>
            </a:pPr>
            <a:r>
              <a:rPr lang="en-US" dirty="0"/>
              <a:t>formatting function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MAC length </a:t>
            </a:r>
            <a:r>
              <a:rPr lang="en-US" dirty="0" err="1"/>
              <a:t>Tlen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Input:</a:t>
            </a:r>
          </a:p>
          <a:p>
            <a:pPr marL="0" indent="0">
              <a:buNone/>
            </a:pPr>
            <a:r>
              <a:rPr lang="en-US" dirty="0"/>
              <a:t>valid nonce N;</a:t>
            </a:r>
          </a:p>
          <a:p>
            <a:pPr marL="0" indent="0">
              <a:buNone/>
            </a:pPr>
            <a:r>
              <a:rPr lang="en-US" dirty="0"/>
              <a:t>valid payload P of length </a:t>
            </a:r>
            <a:r>
              <a:rPr lang="en-US" dirty="0" err="1"/>
              <a:t>Plen</a:t>
            </a:r>
            <a:r>
              <a:rPr lang="en-US" dirty="0"/>
              <a:t> bits;</a:t>
            </a:r>
          </a:p>
          <a:p>
            <a:pPr marL="0" indent="0">
              <a:buNone/>
            </a:pPr>
            <a:r>
              <a:rPr lang="en-US" dirty="0"/>
              <a:t>valid associated data 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Output:</a:t>
            </a:r>
          </a:p>
          <a:p>
            <a:pPr marL="0" indent="0">
              <a:buNone/>
            </a:pPr>
            <a:r>
              <a:rPr lang="en-US" dirty="0" err="1"/>
              <a:t>ciphertext</a:t>
            </a:r>
            <a:r>
              <a:rPr lang="en-US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926590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CCM: Counter with Cipher Block Chaining – Message Authentication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Generation-encryption process:</a:t>
            </a:r>
          </a:p>
          <a:p>
            <a:pPr marL="0" indent="0">
              <a:buNone/>
            </a:pPr>
            <a:r>
              <a:rPr lang="en-US" i="1" u="sng" dirty="0"/>
              <a:t>Steps:</a:t>
            </a:r>
          </a:p>
          <a:p>
            <a:pPr marL="0" indent="0">
              <a:buNone/>
            </a:pPr>
            <a:r>
              <a:rPr lang="en-US" dirty="0"/>
              <a:t>1. Apply the formatting function to (N, A, P) to produce the blocks B0, B1, …, Br.</a:t>
            </a:r>
          </a:p>
          <a:p>
            <a:pPr marL="0" indent="0">
              <a:buNone/>
            </a:pPr>
            <a:r>
              <a:rPr lang="en-US" dirty="0"/>
              <a:t>2. Set Y0= CIPHK(B0).</a:t>
            </a:r>
          </a:p>
          <a:p>
            <a:pPr marL="0" indent="0">
              <a:buNone/>
            </a:pPr>
            <a:r>
              <a:rPr lang="en-US" dirty="0"/>
              <a:t>3. For i = 1 to r, do Yi = CIPHK(Bi ⊕ </a:t>
            </a:r>
            <a:r>
              <a:rPr lang="en-US" dirty="0" smtClean="0"/>
              <a:t>Yi-1).</a:t>
            </a:r>
          </a:p>
          <a:p>
            <a:pPr marL="0" indent="0">
              <a:buNone/>
            </a:pPr>
            <a:r>
              <a:rPr lang="en-US" dirty="0"/>
              <a:t>4. Set T=</a:t>
            </a:r>
            <a:r>
              <a:rPr lang="en-US" dirty="0" err="1"/>
              <a:t>MSBTlen</a:t>
            </a:r>
            <a:r>
              <a:rPr lang="en-US" dirty="0"/>
              <a:t>(</a:t>
            </a:r>
            <a:r>
              <a:rPr lang="en-US" dirty="0" err="1"/>
              <a:t>Yr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5. Apply the counter generation function to generate the counter blocks Ctr0, Ctr1, …, </a:t>
            </a:r>
            <a:r>
              <a:rPr lang="en-US" dirty="0" err="1"/>
              <a:t>Ctrm</a:t>
            </a:r>
            <a:r>
              <a:rPr lang="en-US" dirty="0"/>
              <a:t>, where ⎡⎤128Plenm=.</a:t>
            </a:r>
          </a:p>
          <a:p>
            <a:pPr marL="0" indent="0">
              <a:buNone/>
            </a:pPr>
            <a:r>
              <a:rPr lang="en-US" dirty="0"/>
              <a:t>6. For j=0 to m, do </a:t>
            </a:r>
            <a:r>
              <a:rPr lang="en-US" dirty="0" err="1"/>
              <a:t>Sj</a:t>
            </a:r>
            <a:r>
              <a:rPr lang="en-US" dirty="0"/>
              <a:t>= CIPHK(</a:t>
            </a:r>
            <a:r>
              <a:rPr lang="en-US" dirty="0" err="1"/>
              <a:t>Ctrj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7. Set S= S1 || S2 || …|| Sm.</a:t>
            </a:r>
          </a:p>
          <a:p>
            <a:pPr marL="0" indent="0">
              <a:buNone/>
            </a:pPr>
            <a:r>
              <a:rPr lang="en-US" dirty="0"/>
              <a:t>8. Return C=(P ⊕ </a:t>
            </a:r>
            <a:r>
              <a:rPr lang="en-US" dirty="0" err="1"/>
              <a:t>MSBPlen</a:t>
            </a:r>
            <a:r>
              <a:rPr lang="en-US" dirty="0"/>
              <a:t>(S)) || (T ⊕ </a:t>
            </a:r>
            <a:r>
              <a:rPr lang="en-US" dirty="0" err="1"/>
              <a:t>MSBTlen</a:t>
            </a:r>
            <a:r>
              <a:rPr lang="en-US" dirty="0"/>
              <a:t>(S0)).</a:t>
            </a:r>
          </a:p>
        </p:txBody>
      </p:sp>
    </p:spTree>
    <p:extLst>
      <p:ext uri="{BB962C8B-B14F-4D97-AF65-F5344CB8AC3E}">
        <p14:creationId xmlns:p14="http://schemas.microsoft.com/office/powerpoint/2010/main" val="1863580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CCM: Counter with Cipher Block Chaining – Message Authentication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Decryption-verification process:</a:t>
            </a:r>
          </a:p>
          <a:p>
            <a:pPr marL="0" indent="0">
              <a:buNone/>
            </a:pPr>
            <a:r>
              <a:rPr lang="en-US" i="1" u="sng" dirty="0" smtClean="0"/>
              <a:t>Prerequisites:</a:t>
            </a:r>
          </a:p>
          <a:p>
            <a:pPr marL="0" indent="0">
              <a:buNone/>
            </a:pPr>
            <a:r>
              <a:rPr lang="en-US" dirty="0"/>
              <a:t>block cipher algorithm;</a:t>
            </a:r>
          </a:p>
          <a:p>
            <a:pPr marL="0" indent="0">
              <a:buNone/>
            </a:pPr>
            <a:r>
              <a:rPr lang="en-US" dirty="0"/>
              <a:t>key K;</a:t>
            </a:r>
          </a:p>
          <a:p>
            <a:pPr marL="0" indent="0">
              <a:buNone/>
            </a:pPr>
            <a:r>
              <a:rPr lang="en-US" dirty="0"/>
              <a:t>counter generation function;</a:t>
            </a:r>
          </a:p>
          <a:p>
            <a:pPr marL="0" indent="0">
              <a:buNone/>
            </a:pPr>
            <a:r>
              <a:rPr lang="en-US" dirty="0"/>
              <a:t>formatting function;</a:t>
            </a:r>
          </a:p>
          <a:p>
            <a:pPr marL="0" indent="0">
              <a:buNone/>
            </a:pPr>
            <a:r>
              <a:rPr lang="en-US" dirty="0"/>
              <a:t>valid MAC length </a:t>
            </a:r>
            <a:r>
              <a:rPr lang="en-US" dirty="0" err="1"/>
              <a:t>Tlen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Input:</a:t>
            </a:r>
          </a:p>
          <a:p>
            <a:pPr marL="0" indent="0">
              <a:buNone/>
            </a:pPr>
            <a:r>
              <a:rPr lang="en-US" dirty="0"/>
              <a:t>nonce N;</a:t>
            </a:r>
          </a:p>
          <a:p>
            <a:pPr marL="0" indent="0">
              <a:buNone/>
            </a:pPr>
            <a:r>
              <a:rPr lang="en-US" dirty="0"/>
              <a:t>associated data A;</a:t>
            </a:r>
          </a:p>
          <a:p>
            <a:pPr marL="0" indent="0">
              <a:buNone/>
            </a:pPr>
            <a:r>
              <a:rPr lang="en-US" dirty="0"/>
              <a:t>purported </a:t>
            </a:r>
            <a:r>
              <a:rPr lang="en-US" dirty="0" err="1"/>
              <a:t>ciphertext</a:t>
            </a:r>
            <a:r>
              <a:rPr lang="en-US" dirty="0"/>
              <a:t> C of length </a:t>
            </a:r>
            <a:r>
              <a:rPr lang="en-US" dirty="0" err="1"/>
              <a:t>Clen</a:t>
            </a:r>
            <a:r>
              <a:rPr lang="en-US" dirty="0"/>
              <a:t> bits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either the payload P or INVALID.</a:t>
            </a:r>
          </a:p>
        </p:txBody>
      </p:sp>
    </p:spTree>
    <p:extLst>
      <p:ext uri="{BB962C8B-B14F-4D97-AF65-F5344CB8AC3E}">
        <p14:creationId xmlns:p14="http://schemas.microsoft.com/office/powerpoint/2010/main" val="1061942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CCM: Counter with Cipher Block Chaining – Message Authentication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Generation-encryption process:</a:t>
            </a:r>
          </a:p>
          <a:p>
            <a:pPr marL="0" indent="0">
              <a:buNone/>
            </a:pPr>
            <a:r>
              <a:rPr lang="en-US" i="1" u="sng" dirty="0"/>
              <a:t>Steps:</a:t>
            </a:r>
          </a:p>
          <a:p>
            <a:pPr marL="0" indent="0">
              <a:buNone/>
            </a:pPr>
            <a:r>
              <a:rPr lang="en-US" dirty="0"/>
              <a:t>1. If </a:t>
            </a:r>
            <a:r>
              <a:rPr lang="en-US" dirty="0" err="1"/>
              <a:t>Clen≤Tlen</a:t>
            </a:r>
            <a:r>
              <a:rPr lang="en-US" dirty="0"/>
              <a:t>, then return INVALID.</a:t>
            </a:r>
          </a:p>
          <a:p>
            <a:pPr marL="0" indent="0">
              <a:buNone/>
            </a:pPr>
            <a:r>
              <a:rPr lang="en-US" dirty="0"/>
              <a:t>2. Apply the counter generation function to generate the counter blocks Ctr0, Ctr1, …, </a:t>
            </a:r>
            <a:r>
              <a:rPr lang="en-US" dirty="0" err="1"/>
              <a:t>Ctrm</a:t>
            </a:r>
            <a:r>
              <a:rPr lang="en-US" dirty="0"/>
              <a:t>, where ⎡⎤128)(</a:t>
            </a:r>
            <a:r>
              <a:rPr lang="en-US" dirty="0" err="1"/>
              <a:t>TlenClenm</a:t>
            </a:r>
            <a:r>
              <a:rPr lang="en-US" dirty="0"/>
              <a:t>−=.</a:t>
            </a:r>
          </a:p>
          <a:p>
            <a:pPr marL="0" indent="0">
              <a:buNone/>
            </a:pPr>
            <a:r>
              <a:rPr lang="en-US" dirty="0"/>
              <a:t>3. For j=0 to m, do </a:t>
            </a:r>
            <a:r>
              <a:rPr lang="en-US" dirty="0" err="1"/>
              <a:t>Sj</a:t>
            </a:r>
            <a:r>
              <a:rPr lang="en-US" dirty="0"/>
              <a:t>= CIPHK(</a:t>
            </a:r>
            <a:r>
              <a:rPr lang="en-US" dirty="0" err="1"/>
              <a:t>Ctrj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4. Set S= S1 || S2 || …|| Sm.</a:t>
            </a:r>
          </a:p>
          <a:p>
            <a:pPr marL="0" indent="0">
              <a:buNone/>
            </a:pPr>
            <a:r>
              <a:rPr lang="en-US" dirty="0"/>
              <a:t>5. Set P=</a:t>
            </a:r>
            <a:r>
              <a:rPr lang="en-US" dirty="0" err="1"/>
              <a:t>MSBClen-Tlen</a:t>
            </a:r>
            <a:r>
              <a:rPr lang="en-US" dirty="0"/>
              <a:t>(C) ⊕ </a:t>
            </a:r>
            <a:r>
              <a:rPr lang="en-US" dirty="0" err="1"/>
              <a:t>MSBClen-Tlen</a:t>
            </a:r>
            <a:r>
              <a:rPr lang="en-US" dirty="0"/>
              <a:t>(S).</a:t>
            </a:r>
          </a:p>
          <a:p>
            <a:pPr marL="0" indent="0">
              <a:buNone/>
            </a:pPr>
            <a:r>
              <a:rPr lang="en-US" dirty="0"/>
              <a:t>6. Set T=</a:t>
            </a:r>
            <a:r>
              <a:rPr lang="en-US" dirty="0" err="1"/>
              <a:t>LSBTlen</a:t>
            </a:r>
            <a:r>
              <a:rPr lang="en-US" dirty="0"/>
              <a:t>(C) ⊕ </a:t>
            </a:r>
            <a:r>
              <a:rPr lang="en-US" dirty="0" err="1"/>
              <a:t>MSBTlen</a:t>
            </a:r>
            <a:r>
              <a:rPr lang="en-US" dirty="0"/>
              <a:t>(S0).</a:t>
            </a:r>
          </a:p>
          <a:p>
            <a:pPr marL="0" indent="0">
              <a:buNone/>
            </a:pPr>
            <a:r>
              <a:rPr lang="en-US" dirty="0"/>
              <a:t>7. If N, A, or P is not valid, as discussed in Section 5.4, then return INVALID, else apply the formatting function to (N, A, P) to produce the blocks B0, B1, …, Br.</a:t>
            </a:r>
          </a:p>
          <a:p>
            <a:pPr marL="0" indent="0">
              <a:buNone/>
            </a:pPr>
            <a:r>
              <a:rPr lang="en-US" dirty="0"/>
              <a:t>8. Set Y0= CIPHK(B0).</a:t>
            </a:r>
          </a:p>
          <a:p>
            <a:pPr marL="0" indent="0">
              <a:buNone/>
            </a:pPr>
            <a:r>
              <a:rPr lang="en-US" dirty="0"/>
              <a:t>9. For i = 1 to r, do </a:t>
            </a:r>
            <a:r>
              <a:rPr lang="en-US" dirty="0" err="1"/>
              <a:t>Yj</a:t>
            </a:r>
            <a:r>
              <a:rPr lang="en-US" dirty="0"/>
              <a:t> = CIPHK(Bi ⊕ Yi-1).</a:t>
            </a:r>
          </a:p>
          <a:p>
            <a:pPr marL="0" indent="0">
              <a:buNone/>
            </a:pPr>
            <a:r>
              <a:rPr lang="en-US" dirty="0"/>
              <a:t>10. If </a:t>
            </a:r>
            <a:r>
              <a:rPr lang="en-US" dirty="0" err="1"/>
              <a:t>T≠MSBTlen</a:t>
            </a:r>
            <a:r>
              <a:rPr lang="en-US" dirty="0"/>
              <a:t>(</a:t>
            </a:r>
            <a:r>
              <a:rPr lang="en-US" dirty="0" err="1"/>
              <a:t>Yr</a:t>
            </a:r>
            <a:r>
              <a:rPr lang="en-US" dirty="0"/>
              <a:t>), then return INVALID, else return P.</a:t>
            </a:r>
          </a:p>
        </p:txBody>
      </p:sp>
    </p:spTree>
    <p:extLst>
      <p:ext uri="{BB962C8B-B14F-4D97-AF65-F5344CB8AC3E}">
        <p14:creationId xmlns:p14="http://schemas.microsoft.com/office/powerpoint/2010/main" val="78020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Set up TCP/IP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</a:p>
          <a:p>
            <a:r>
              <a:rPr lang="en-US" dirty="0" smtClean="0"/>
              <a:t>AES Component</a:t>
            </a:r>
          </a:p>
          <a:p>
            <a:r>
              <a:rPr lang="en-US" dirty="0" smtClean="0"/>
              <a:t>Record Layer: AEAD_AES_128_CCM</a:t>
            </a:r>
          </a:p>
          <a:p>
            <a:r>
              <a:rPr lang="en-US" dirty="0" smtClean="0"/>
              <a:t>ECDHE Component</a:t>
            </a:r>
          </a:p>
          <a:p>
            <a:r>
              <a:rPr lang="en-US" dirty="0" smtClean="0"/>
              <a:t>ECDSA Component</a:t>
            </a:r>
          </a:p>
          <a:p>
            <a:r>
              <a:rPr lang="en-US" dirty="0" smtClean="0"/>
              <a:t>Handshake Layer: ECDHE_ECDSA</a:t>
            </a:r>
          </a:p>
          <a:p>
            <a:r>
              <a:rPr lang="en-US" dirty="0" smtClean="0"/>
              <a:t>Test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TCP/IP Link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Windows Sockets API (Winsock)</a:t>
            </a:r>
          </a:p>
          <a:p>
            <a:r>
              <a:rPr lang="en-US" dirty="0" smtClean="0"/>
              <a:t>Basic client and server code from MSDN</a:t>
            </a:r>
          </a:p>
          <a:p>
            <a:pPr lvl="1"/>
            <a:r>
              <a:rPr lang="en-US" dirty="0">
                <a:hlinkClick r:id="rId2"/>
              </a:rPr>
              <a:t>http://msdn.microsoft.com/en-us/library/windows/desktop/ms737591(v=vs.85).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http://msdn.microsoft.com/en-us/library/windows/desktop/ms737593(v=vs.85).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9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Client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socket;</a:t>
            </a:r>
          </a:p>
          <a:p>
            <a:pPr marL="0" indent="0">
              <a:buNone/>
            </a:pPr>
            <a:r>
              <a:rPr lang="en-US" dirty="0" err="1" smtClean="0"/>
              <a:t>Clientphase</a:t>
            </a:r>
            <a:r>
              <a:rPr lang="en-US" dirty="0" smtClean="0"/>
              <a:t> = </a:t>
            </a:r>
            <a:r>
              <a:rPr lang="en-US" dirty="0" err="1" smtClean="0"/>
              <a:t>InitialC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TestC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While(){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clientphase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TestC</a:t>
            </a:r>
            <a:r>
              <a:rPr lang="en-US" dirty="0" smtClean="0"/>
              <a:t>: test the socket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InitialC</a:t>
            </a:r>
            <a:r>
              <a:rPr lang="en-US" dirty="0" smtClean="0"/>
              <a:t>: initialize all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HandshakeRelatedC</a:t>
            </a:r>
            <a:r>
              <a:rPr lang="en-US" dirty="0" smtClean="0"/>
              <a:t>: do handshake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RecordPrepareC</a:t>
            </a:r>
            <a:r>
              <a:rPr lang="en-US" dirty="0" smtClean="0"/>
              <a:t>: generate keys with master secret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RecordLayerC</a:t>
            </a:r>
            <a:r>
              <a:rPr lang="en-US" dirty="0" smtClean="0"/>
              <a:t>: transfer the data and verify the 					received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ExitC</a:t>
            </a:r>
            <a:r>
              <a:rPr lang="en-US" dirty="0" smtClean="0"/>
              <a:t>: exit the while loop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Close the socket;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Server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Initialize socket;</a:t>
            </a:r>
          </a:p>
          <a:p>
            <a:pPr marL="0" indent="0">
              <a:buNone/>
            </a:pPr>
            <a:r>
              <a:rPr lang="en-US" dirty="0" err="1" smtClean="0"/>
              <a:t>Serverphase</a:t>
            </a:r>
            <a:r>
              <a:rPr lang="en-US" dirty="0" smtClean="0"/>
              <a:t> = </a:t>
            </a:r>
            <a:r>
              <a:rPr lang="en-US" dirty="0" err="1" smtClean="0"/>
              <a:t>InitialS</a:t>
            </a:r>
            <a:r>
              <a:rPr lang="en-US" dirty="0" smtClean="0"/>
              <a:t> (or </a:t>
            </a:r>
            <a:r>
              <a:rPr lang="en-US" dirty="0" err="1" smtClean="0"/>
              <a:t>TestS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While(){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serverphase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TestS</a:t>
            </a:r>
            <a:r>
              <a:rPr lang="en-US" dirty="0" smtClean="0"/>
              <a:t>: test the socket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InitialS</a:t>
            </a:r>
            <a:r>
              <a:rPr lang="en-US" dirty="0" smtClean="0"/>
              <a:t>: initialize all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HandshakeRelatedS</a:t>
            </a:r>
            <a:r>
              <a:rPr lang="en-US" dirty="0" smtClean="0"/>
              <a:t>: do handshake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RecordPrepareS</a:t>
            </a:r>
            <a:r>
              <a:rPr lang="en-US" dirty="0" smtClean="0"/>
              <a:t>: generate keys with master secret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RecordLayerS</a:t>
            </a:r>
            <a:r>
              <a:rPr lang="en-US" dirty="0" smtClean="0"/>
              <a:t>: transfer the data and verify the 					received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ExitS</a:t>
            </a:r>
            <a:r>
              <a:rPr lang="en-US" dirty="0" smtClean="0"/>
              <a:t>: exit the while loop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Close the socket;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TLS Handshake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authentication and key exchange necessary to establish or resume secure sessions;</a:t>
            </a:r>
          </a:p>
          <a:p>
            <a:r>
              <a:rPr lang="en-US" dirty="0" smtClean="0"/>
              <a:t>Manages the following:</a:t>
            </a:r>
            <a:endParaRPr lang="en-US" dirty="0"/>
          </a:p>
          <a:p>
            <a:pPr lvl="1"/>
            <a:r>
              <a:rPr lang="en-US" dirty="0" smtClean="0"/>
              <a:t>1. Cipher suite negotiation</a:t>
            </a:r>
          </a:p>
          <a:p>
            <a:pPr lvl="1"/>
            <a:r>
              <a:rPr lang="en-US" dirty="0" smtClean="0"/>
              <a:t>2. Authentication of the server and optionally, the client</a:t>
            </a:r>
          </a:p>
          <a:p>
            <a:pPr lvl="1"/>
            <a:r>
              <a:rPr lang="en-US" dirty="0" smtClean="0"/>
              <a:t>3. Session key information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TCP/IP </a:t>
            </a:r>
            <a:r>
              <a:rPr lang="en-US" dirty="0" smtClean="0"/>
              <a:t>Link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AES Component</a:t>
            </a:r>
          </a:p>
          <a:p>
            <a:r>
              <a:rPr lang="en-US" dirty="0" smtClean="0"/>
              <a:t>Record Layer: AEAD_AES_128_CCM</a:t>
            </a:r>
          </a:p>
          <a:p>
            <a:r>
              <a:rPr lang="en-US" dirty="0" smtClean="0"/>
              <a:t>ECDHE Component</a:t>
            </a:r>
          </a:p>
          <a:p>
            <a:r>
              <a:rPr lang="en-US" dirty="0" smtClean="0"/>
              <a:t>ECDSA Component</a:t>
            </a:r>
          </a:p>
          <a:p>
            <a:r>
              <a:rPr lang="en-US" dirty="0" smtClean="0"/>
              <a:t>Handshake Layer: ECDHE_ECDSA</a:t>
            </a:r>
          </a:p>
          <a:p>
            <a:r>
              <a:rPr lang="en-US" dirty="0" smtClean="0"/>
              <a:t>Test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Component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link: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://code.google.com/p/lostinactionscript/downloads/detail?name=AES.zip&amp;can=2&amp;q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TCP/IP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AES Component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 Layer: AEAD_AES_128_CCM</a:t>
            </a:r>
          </a:p>
          <a:p>
            <a:r>
              <a:rPr lang="en-US" dirty="0" smtClean="0"/>
              <a:t>ECDHE Component</a:t>
            </a:r>
          </a:p>
          <a:p>
            <a:r>
              <a:rPr lang="en-US" dirty="0" smtClean="0"/>
              <a:t>ECDSA Component</a:t>
            </a:r>
          </a:p>
          <a:p>
            <a:r>
              <a:rPr lang="en-US" dirty="0" smtClean="0"/>
              <a:t>Handshake Layer: ECDHE_ECDSA</a:t>
            </a:r>
          </a:p>
          <a:p>
            <a:r>
              <a:rPr lang="en-US" dirty="0" smtClean="0"/>
              <a:t>Test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 Layer: </a:t>
            </a:r>
            <a:r>
              <a:rPr lang="en-US" dirty="0" smtClean="0"/>
              <a:t>AEAD_AES_128_CCM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according many 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mplementation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TCP/IP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AES Component</a:t>
            </a:r>
          </a:p>
          <a:p>
            <a:r>
              <a:rPr lang="en-US" dirty="0" smtClean="0"/>
              <a:t>Record Layer: AEAD_AES_128_CCM</a:t>
            </a:r>
          </a:p>
          <a:p>
            <a:r>
              <a:rPr lang="en-US" dirty="0" smtClean="0"/>
              <a:t>ECDHE Component</a:t>
            </a:r>
          </a:p>
          <a:p>
            <a:r>
              <a:rPr lang="en-US" dirty="0" smtClean="0"/>
              <a:t>ECDSA Component</a:t>
            </a:r>
          </a:p>
          <a:p>
            <a:r>
              <a:rPr lang="en-US" dirty="0" smtClean="0"/>
              <a:t>Handshake Layer: ECDHE_ECDSA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</a:t>
            </a:r>
          </a:p>
          <a:p>
            <a:r>
              <a:rPr lang="en-US" dirty="0" smtClean="0"/>
              <a:t>To Do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Did a complete single package test.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Since we only have record layer, server will set the security parameters and send to client. Then both of them use these parameters to generate the keys.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4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Test: Client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80920" cy="539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19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Test: Server Output</a:t>
            </a:r>
            <a:endParaRPr lang="en-US" dirty="0"/>
          </a:p>
        </p:txBody>
      </p:sp>
      <p:pic>
        <p:nvPicPr>
          <p:cNvPr id="2050" name="Picture 2" descr="https://lh6.googleusercontent.com/jK7uR09eT46fVN1xDUjoNxQzIZPDoeL3hh23UgAdJeMlXnr6RpRU9VtrEqmg3s6gCeDiau6KqWaaMdu0zVxlvYZDOBUS3lel0uw_qPPNhMwNzfZQ_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1132"/>
            <a:ext cx="8136904" cy="535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77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Optimize the current code. There are a lot of questions that need to be solved. I have kept them in a </a:t>
            </a:r>
            <a:r>
              <a:rPr lang="en-US" dirty="0" err="1" smtClean="0"/>
              <a:t>google</a:t>
            </a:r>
            <a:r>
              <a:rPr lang="en-US" dirty="0" smtClean="0"/>
              <a:t> doc;</a:t>
            </a:r>
          </a:p>
          <a:p>
            <a:pPr marL="514350" indent="-514350">
              <a:buAutoNum type="arabicPeriod"/>
            </a:pPr>
            <a:r>
              <a:rPr lang="en-US" dirty="0" smtClean="0"/>
              <a:t>Expand the code to normal data transfer requirement. For example, transfer a big html page, or provide an API for http service;</a:t>
            </a:r>
          </a:p>
          <a:p>
            <a:pPr marL="514350" indent="-514350">
              <a:buAutoNum type="arabicPeriod"/>
            </a:pPr>
            <a:r>
              <a:rPr lang="en-US" dirty="0" smtClean="0"/>
              <a:t>Finish the handshake protocol.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21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Flow </a:t>
            </a:r>
            <a:r>
              <a:rPr lang="en-US" dirty="0"/>
              <a:t>for </a:t>
            </a:r>
            <a:r>
              <a:rPr lang="en-US" dirty="0" smtClean="0"/>
              <a:t>a Full Handshake</a:t>
            </a:r>
            <a:endParaRPr lang="en-US" dirty="0"/>
          </a:p>
        </p:txBody>
      </p:sp>
      <p:pic>
        <p:nvPicPr>
          <p:cNvPr id="1026" name="Picture 2" descr="D:\!UCSB\2012 fall\Security\09fi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4" y="980728"/>
            <a:ext cx="549576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87824" y="648233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TLS Handshake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275"/>
            <a:ext cx="8229600" cy="1143000"/>
          </a:xfrm>
        </p:spPr>
        <p:txBody>
          <a:bodyPr/>
          <a:lstStyle/>
          <a:p>
            <a:r>
              <a:rPr lang="en-US" dirty="0"/>
              <a:t>TLS </a:t>
            </a:r>
            <a:r>
              <a:rPr lang="en-US" dirty="0" smtClean="0"/>
              <a:t>Record </a:t>
            </a:r>
            <a:r>
              <a:rPr lang="en-US" dirty="0"/>
              <a:t>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Responsible for securing application data using the keys created during the Handshake and verifying its integrity and origin</a:t>
            </a:r>
          </a:p>
          <a:p>
            <a:r>
              <a:rPr lang="en-US" dirty="0"/>
              <a:t>Manages the following:</a:t>
            </a:r>
          </a:p>
          <a:p>
            <a:pPr lvl="1"/>
            <a:r>
              <a:rPr lang="en-US" dirty="0" smtClean="0"/>
              <a:t>1. Dividing </a:t>
            </a:r>
            <a:r>
              <a:rPr lang="en-US" dirty="0"/>
              <a:t>outgoing </a:t>
            </a:r>
            <a:r>
              <a:rPr lang="en-US" dirty="0" smtClean="0"/>
              <a:t>messages </a:t>
            </a:r>
            <a:r>
              <a:rPr lang="en-US" dirty="0"/>
              <a:t>and reassembling incoming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2. Compressing and decompressing </a:t>
            </a:r>
            <a:r>
              <a:rPr lang="en-US" dirty="0"/>
              <a:t>(optional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3. Applying </a:t>
            </a:r>
            <a:r>
              <a:rPr lang="en-US" dirty="0"/>
              <a:t>a Message Authentication Code (MAC) </a:t>
            </a:r>
            <a:r>
              <a:rPr lang="en-US" dirty="0" smtClean="0"/>
              <a:t>and verifying</a:t>
            </a:r>
          </a:p>
          <a:p>
            <a:pPr lvl="1"/>
            <a:r>
              <a:rPr lang="en-US" dirty="0" smtClean="0"/>
              <a:t>4. Encrypting messages </a:t>
            </a:r>
            <a:r>
              <a:rPr lang="en-US" dirty="0"/>
              <a:t>and </a:t>
            </a:r>
            <a:r>
              <a:rPr lang="en-US" dirty="0" smtClean="0"/>
              <a:t>decrypting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/>
              <a:t>Message Flow for a Full TLS</a:t>
            </a:r>
            <a:endParaRPr lang="en-US" dirty="0"/>
          </a:p>
        </p:txBody>
      </p:sp>
      <p:pic>
        <p:nvPicPr>
          <p:cNvPr id="2050" name="Picture 2" descr="D:\!UCSB\2012 fall\Security\IC1976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1274"/>
            <a:ext cx="6840760" cy="51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614924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After handshake Record Layer transfer application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TLS</a:t>
            </a:r>
            <a:endParaRPr lang="en-US" dirty="0"/>
          </a:p>
        </p:txBody>
      </p:sp>
      <p:pic>
        <p:nvPicPr>
          <p:cNvPr id="3074" name="Picture 2" descr="D:\!UCSB\2012 fall\Security\tcp-ip_model_ssl-tls_protoc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4" y="1176000"/>
            <a:ext cx="8265364" cy="44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628761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 Detailed components of Transfer Layer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3118</Words>
  <Application>Microsoft Office PowerPoint</Application>
  <PresentationFormat>全屏显示(4:3)</PresentationFormat>
  <Paragraphs>468</Paragraphs>
  <Slides>59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AES-CCM ECC Cipher Suites for TLS </vt:lpstr>
      <vt:lpstr>Content</vt:lpstr>
      <vt:lpstr>Transfer Layer Security (TLS)</vt:lpstr>
      <vt:lpstr>Transfer Layer Security (TLS)</vt:lpstr>
      <vt:lpstr>TLS Handshake Protocol</vt:lpstr>
      <vt:lpstr>Message Flow for a Full Handshake</vt:lpstr>
      <vt:lpstr>TLS Record Protocol</vt:lpstr>
      <vt:lpstr>Message Flow for a Full TLS</vt:lpstr>
      <vt:lpstr>Components of TLS</vt:lpstr>
      <vt:lpstr>TLS Ciphersuites</vt:lpstr>
      <vt:lpstr>Content</vt:lpstr>
      <vt:lpstr>Handshake Protocol: ECDHE_ECDSA</vt:lpstr>
      <vt:lpstr>Content</vt:lpstr>
      <vt:lpstr>Diffe-Hellman Key Exchange Algorithm</vt:lpstr>
      <vt:lpstr>Content</vt:lpstr>
      <vt:lpstr>Digital Signature Algorithm</vt:lpstr>
      <vt:lpstr>Digital Signature Algorithm</vt:lpstr>
      <vt:lpstr>Digital Signature Algorithm</vt:lpstr>
      <vt:lpstr>Digital Signature Algorithm</vt:lpstr>
      <vt:lpstr>Content</vt:lpstr>
      <vt:lpstr>Elliptic Curve Cryptography</vt:lpstr>
      <vt:lpstr>Elliptic Curve: Example</vt:lpstr>
      <vt:lpstr>EC Operations: Point Addition</vt:lpstr>
      <vt:lpstr>EC Operations: Point Addition</vt:lpstr>
      <vt:lpstr>EC Operations: Point Doubling</vt:lpstr>
      <vt:lpstr>EC Operations: Point Doubling</vt:lpstr>
      <vt:lpstr>Property of Elliptic Curve</vt:lpstr>
      <vt:lpstr>Cyclic Elliptic Curve: Example</vt:lpstr>
      <vt:lpstr>How to replace Discrete Logarithm with Elliptic Curve </vt:lpstr>
      <vt:lpstr>How to replace Discrete Logarithm with Elliptic Curve </vt:lpstr>
      <vt:lpstr>Advantage of ECC: smaller key sizes</vt:lpstr>
      <vt:lpstr>Content</vt:lpstr>
      <vt:lpstr>Elliptic Curve Diffe-Hellman Ephemeral (ECDHE)</vt:lpstr>
      <vt:lpstr>ECKAS-DH1: Elliptic Curve Key Agreement Scheme, Diffie-Hellman version</vt:lpstr>
      <vt:lpstr>Content</vt:lpstr>
      <vt:lpstr>Elliptic Curve Digital Signature Algorithm (ECDSA)</vt:lpstr>
      <vt:lpstr>Content</vt:lpstr>
      <vt:lpstr>Authenticated Encryption with Associated Data (AEAD)</vt:lpstr>
      <vt:lpstr>Content</vt:lpstr>
      <vt:lpstr>Advanced Encryption Standard (AES)</vt:lpstr>
      <vt:lpstr>Content</vt:lpstr>
      <vt:lpstr>CCM: Counter with Cipher Block Chaining – Message Authentication Code</vt:lpstr>
      <vt:lpstr>CCM: Counter with Cipher Block Chaining – Message Authentication Code</vt:lpstr>
      <vt:lpstr>CCM: Counter with Cipher Block Chaining – Message Authentication Code</vt:lpstr>
      <vt:lpstr>CCM: Counter with Cipher Block Chaining – Message Authentication Code</vt:lpstr>
      <vt:lpstr>Implementation</vt:lpstr>
      <vt:lpstr>Set up TCP/IP Link</vt:lpstr>
      <vt:lpstr>Structure of Client</vt:lpstr>
      <vt:lpstr>Structure of Server</vt:lpstr>
      <vt:lpstr>Implementation</vt:lpstr>
      <vt:lpstr>AES Component</vt:lpstr>
      <vt:lpstr>Implementation</vt:lpstr>
      <vt:lpstr>Record Layer: AEAD_AES_128_CCM</vt:lpstr>
      <vt:lpstr>Implementation</vt:lpstr>
      <vt:lpstr>Test</vt:lpstr>
      <vt:lpstr>Test: Client Output</vt:lpstr>
      <vt:lpstr>Test: Server Output</vt:lpstr>
      <vt:lpstr>To Do List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AES-CCM ECC Cipher Suites for TLS</dc:title>
  <dc:creator>fatestudio</dc:creator>
  <cp:lastModifiedBy>fatestudio</cp:lastModifiedBy>
  <cp:revision>252</cp:revision>
  <dcterms:created xsi:type="dcterms:W3CDTF">2012-12-03T08:04:02Z</dcterms:created>
  <dcterms:modified xsi:type="dcterms:W3CDTF">2012-12-12T06:27:16Z</dcterms:modified>
</cp:coreProperties>
</file>